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</p:sldMasterIdLst>
  <p:notesMasterIdLst>
    <p:notesMasterId r:id="rId49"/>
  </p:notesMasterIdLst>
  <p:handoutMasterIdLst>
    <p:handoutMasterId r:id="rId50"/>
  </p:handoutMasterIdLst>
  <p:sldIdLst>
    <p:sldId id="335" r:id="rId5"/>
    <p:sldId id="345" r:id="rId6"/>
    <p:sldId id="347" r:id="rId7"/>
    <p:sldId id="435" r:id="rId8"/>
    <p:sldId id="436" r:id="rId9"/>
    <p:sldId id="368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76" r:id="rId24"/>
    <p:sldId id="452" r:id="rId25"/>
    <p:sldId id="450" r:id="rId26"/>
    <p:sldId id="451" r:id="rId27"/>
    <p:sldId id="453" r:id="rId28"/>
    <p:sldId id="456" r:id="rId29"/>
    <p:sldId id="457" r:id="rId30"/>
    <p:sldId id="458" r:id="rId31"/>
    <p:sldId id="459" r:id="rId32"/>
    <p:sldId id="460" r:id="rId33"/>
    <p:sldId id="461" r:id="rId34"/>
    <p:sldId id="454" r:id="rId35"/>
    <p:sldId id="455" r:id="rId36"/>
    <p:sldId id="474" r:id="rId37"/>
    <p:sldId id="463" r:id="rId38"/>
    <p:sldId id="465" r:id="rId39"/>
    <p:sldId id="462" r:id="rId40"/>
    <p:sldId id="466" r:id="rId41"/>
    <p:sldId id="469" r:id="rId42"/>
    <p:sldId id="467" r:id="rId43"/>
    <p:sldId id="468" r:id="rId44"/>
    <p:sldId id="464" r:id="rId45"/>
    <p:sldId id="470" r:id="rId46"/>
    <p:sldId id="471" r:id="rId47"/>
    <p:sldId id="472" r:id="rId48"/>
  </p:sldIdLst>
  <p:sldSz cx="9144000" cy="6858000" type="screen4x3"/>
  <p:notesSz cx="6858000" cy="9313863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5488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3936"/>
        <p:guide orient="horz" pos="480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2412" y="54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2016-11-27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620713"/>
            <a:ext cx="4035425" cy="3027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8" tIns="46374" rIns="92748" bIns="4637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80776"/>
            <a:ext cx="5943600" cy="49673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3"/>
          <p:cNvSpPr>
            <a:spLocks noGrp="1" noChangeArrowheads="1"/>
          </p:cNvSpPr>
          <p:nvPr>
            <p:ph type="body" idx="3"/>
          </p:nvPr>
        </p:nvSpPr>
        <p:spPr>
          <a:xfrm>
            <a:off x="598488" y="4656935"/>
            <a:ext cx="5954713" cy="41912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6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359734"/>
            <a:ext cx="8258175" cy="3810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990600"/>
            <a:ext cx="6858000" cy="304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#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9146" y="6417329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458094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2015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58674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53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8006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 startAt="9"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39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lvl1pPr>
            <a:lvl2pPr marL="346075" indent="-342900">
              <a:buFont typeface="+mj-lt"/>
              <a:buAutoNum type="arabicPeriod"/>
              <a:defRPr/>
            </a:lvl2pPr>
            <a:lvl3pPr marL="628650" indent="-238125">
              <a:defRPr/>
            </a:lvl3pPr>
            <a:lvl6pPr marL="914400" indent="-231775">
              <a:buFont typeface="Arial" panose="020B0604020202020204" pitchFamily="34" charset="0"/>
              <a:buChar char="•"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2"/>
            <a:r>
              <a:rPr lang="en-US" dirty="0" smtClean="0"/>
              <a:t>Bullet</a:t>
            </a:r>
          </a:p>
          <a:p>
            <a:pPr lvl="5"/>
            <a:r>
              <a:rPr lang="en-US" dirty="0" smtClean="0"/>
              <a:t>Bullet</a:t>
            </a:r>
          </a:p>
          <a:p>
            <a:pPr lvl="1"/>
            <a:r>
              <a:rPr lang="en-US" dirty="0" smtClean="0"/>
              <a:t>Numbered List</a:t>
            </a:r>
          </a:p>
        </p:txBody>
      </p:sp>
    </p:spTree>
    <p:extLst>
      <p:ext uri="{BB962C8B-B14F-4D97-AF65-F5344CB8AC3E}">
        <p14:creationId xmlns:p14="http://schemas.microsoft.com/office/powerpoint/2010/main" val="119933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6" y="1676400"/>
            <a:ext cx="5711033" cy="1752600"/>
          </a:xfrm>
        </p:spPr>
        <p:txBody>
          <a:bodyPr anchor="b"/>
          <a:lstStyle>
            <a:lvl1pPr algn="l">
              <a:defRPr sz="2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450335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16" name="Date Placeholder 8"/>
          <p:cNvSpPr txBox="1">
            <a:spLocks/>
          </p:cNvSpPr>
          <p:nvPr userDrawn="1"/>
        </p:nvSpPr>
        <p:spPr bwMode="white">
          <a:xfrm>
            <a:off x="81534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DO NOT USE THIS PAGE IN LAYOUTS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824" y="1421398"/>
            <a:ext cx="81534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Revision Status: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February 10, 2015 –  Added animation symbol to footer</a:t>
            </a:r>
            <a:endParaRPr lang="en-US" sz="1600" kern="1200" baseline="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5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70" r="12185" b="17580"/>
          <a:stretch/>
        </p:blipFill>
        <p:spPr bwMode="ltGray">
          <a:xfrm>
            <a:off x="7602416" y="5760720"/>
            <a:ext cx="155448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105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644612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458094" y="6647021"/>
            <a:ext cx="1751706" cy="210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209800" y="6446124"/>
            <a:ext cx="533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dirty="0" smtClean="0">
                <a:solidFill>
                  <a:schemeClr val="tx2"/>
                </a:solidFill>
              </a:rPr>
              <a:t>VMware vSphere: Troubleshoot Workshop</a:t>
            </a:r>
          </a:p>
        </p:txBody>
      </p:sp>
      <p:sp>
        <p:nvSpPr>
          <p:cNvPr id="22" name="Date Placeholder 8"/>
          <p:cNvSpPr txBox="1">
            <a:spLocks/>
          </p:cNvSpPr>
          <p:nvPr userDrawn="1"/>
        </p:nvSpPr>
        <p:spPr bwMode="white">
          <a:xfrm>
            <a:off x="74676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7" r:id="rId4"/>
    <p:sldLayoutId id="2147483694" r:id="rId5"/>
    <p:sldLayoutId id="2147483689" r:id="rId6"/>
    <p:sldLayoutId id="2147483690" r:id="rId7"/>
    <p:sldLayoutId id="2147483692" r:id="rId8"/>
    <p:sldLayoutId id="214748369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Tx/>
        <a:buSzPct val="90000"/>
        <a:buFontTx/>
        <a:buNone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28600" indent="-222250" algn="l" defTabSz="914400" rtl="0" eaLnBrk="1" latinLnBrk="0" hangingPunct="1">
        <a:lnSpc>
          <a:spcPct val="90000"/>
        </a:lnSpc>
        <a:spcBef>
          <a:spcPts val="800"/>
        </a:spcBef>
        <a:buClrTx/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238125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742950" indent="-1920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28700" indent="-242888" algn="l" defTabSz="85725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0170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52538" indent="-182563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Calibri" panose="020F050202020403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Troubleshooting </a:t>
            </a:r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78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009650"/>
            <a:ext cx="7810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6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Poor iSCSI Storage </a:t>
            </a:r>
            <a:r>
              <a:rPr lang="en-US" altLang="zh-CN" dirty="0" smtClean="0"/>
              <a:t>Performance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014412"/>
            <a:ext cx="77914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2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VMkernel Interface </a:t>
            </a:r>
            <a:r>
              <a:rPr lang="fr-FR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2" y="1009650"/>
            <a:ext cx="7800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0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Possible Cause: iSCSI HBA </a:t>
            </a:r>
            <a:r>
              <a:rPr lang="fr-FR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009650"/>
            <a:ext cx="7829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1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Port </a:t>
            </a:r>
            <a:r>
              <a:rPr lang="en-US" altLang="zh-CN" dirty="0" smtClean="0"/>
              <a:t>Unreachable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1004887"/>
            <a:ext cx="7781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8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VMFS Metadata </a:t>
            </a:r>
            <a:r>
              <a:rPr lang="en-US" altLang="zh-CN" dirty="0" smtClean="0"/>
              <a:t>Inconsistency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000125"/>
            <a:ext cx="78105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6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NFS </a:t>
            </a:r>
            <a:r>
              <a:rPr lang="en-US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009650"/>
            <a:ext cx="7810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24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 Version Compatibility with Other vSphere </a:t>
            </a:r>
            <a:r>
              <a:rPr lang="en-US" altLang="zh-CN" dirty="0" smtClean="0"/>
              <a:t>Technologies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1004887"/>
            <a:ext cx="7781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 Dual Stack Not </a:t>
            </a:r>
            <a:r>
              <a:rPr lang="en-US" altLang="zh-CN" dirty="0" smtClean="0"/>
              <a:t>Supported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1014412"/>
            <a:ext cx="77819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3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Viewing Session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1038225"/>
            <a:ext cx="77819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Nearly every service depends on access to storage. When a host’s access to a certain storage device is lost, you must use your troubleshooting knowledge and skills to quickly identify the problem and restore the access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4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should be able to meet the following objectives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Discuss </a:t>
            </a:r>
            <a:r>
              <a:rPr lang="en-US" altLang="zh-CN" dirty="0"/>
              <a:t>vSphere storage </a:t>
            </a:r>
            <a:r>
              <a:rPr lang="en-US" altLang="zh-CN" dirty="0" smtClean="0"/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Identify </a:t>
            </a:r>
            <a:r>
              <a:rPr lang="en-US" altLang="zh-CN" dirty="0"/>
              <a:t>possible causes of problems in various types of </a:t>
            </a:r>
            <a:r>
              <a:rPr lang="en-US" altLang="zh-CN" dirty="0" err="1" smtClean="0"/>
              <a:t>datastores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common storage connectivity and configuration problems and discuss possible </a:t>
            </a:r>
            <a:r>
              <a:rPr lang="en-US" altLang="zh-CN" dirty="0" smtClean="0"/>
              <a:t>causes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Solve </a:t>
            </a:r>
            <a:r>
              <a:rPr lang="en-US" altLang="zh-CN" dirty="0"/>
              <a:t>storage connectivity problems, correct misconfigurations, and restore LUN visibility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60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Lesson 2: </a:t>
            </a:r>
            <a:br>
              <a:rPr lang="en-US" altLang="zh-CN" dirty="0" smtClean="0"/>
            </a:br>
            <a:r>
              <a:rPr lang="en-US" altLang="zh-CN" dirty="0" err="1" smtClean="0"/>
              <a:t>Multipathing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1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Learner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the end of this lesson, you should be able to meet the following </a:t>
            </a:r>
            <a:r>
              <a:rPr lang="en-US" altLang="zh-CN" dirty="0" smtClean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Review </a:t>
            </a:r>
            <a:r>
              <a:rPr lang="en-US" altLang="zh-CN" dirty="0" err="1"/>
              <a:t>multipathing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Identify </a:t>
            </a:r>
            <a:r>
              <a:rPr lang="en-US" altLang="zh-CN" dirty="0"/>
              <a:t>common causes of missing paths, including PDL and APD conditions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Solve </a:t>
            </a:r>
            <a:r>
              <a:rPr lang="en-US" altLang="zh-CN" dirty="0"/>
              <a:t>missing path problems between hosts and storage devices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877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iSCSI </a:t>
            </a:r>
            <a:r>
              <a:rPr lang="en-US" altLang="zh-CN" dirty="0" err="1" smtClean="0"/>
              <a:t>Multipathing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09650"/>
            <a:ext cx="7772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Problem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1014412"/>
            <a:ext cx="77819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5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Possible </a:t>
            </a:r>
            <a:r>
              <a:rPr lang="en-US" altLang="zh-CN" dirty="0" smtClean="0"/>
              <a:t>Causes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004887"/>
            <a:ext cx="77914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4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altLang="zh-CN" dirty="0"/>
              <a:t>PDL </a:t>
            </a:r>
            <a:r>
              <a:rPr lang="en-US" altLang="zh-CN" dirty="0" smtClean="0"/>
              <a:t>Condition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2" y="1019175"/>
            <a:ext cx="78009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Recovering from an Unplanned </a:t>
            </a:r>
            <a:r>
              <a:rPr lang="en-US" altLang="zh-CN" dirty="0" smtClean="0"/>
              <a:t>PDL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004887"/>
            <a:ext cx="77914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79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APD </a:t>
            </a:r>
            <a:r>
              <a:rPr lang="en-US" altLang="zh-CN" dirty="0" smtClean="0"/>
              <a:t>Condition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2" y="1019175"/>
            <a:ext cx="78009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9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Recovering from an APD </a:t>
            </a:r>
            <a:r>
              <a:rPr lang="en-US" altLang="zh-CN" dirty="0" smtClean="0"/>
              <a:t>Condition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1019175"/>
            <a:ext cx="77819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 Are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zh-CN" dirty="0"/>
              <a:t>Course Introduction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Introduction to Troubleshooting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Troubleshooting Tools 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Troubleshooting Virtual Networking </a:t>
            </a:r>
          </a:p>
          <a:p>
            <a:pPr marL="457200" indent="-457200">
              <a:buAutoNum type="arabicPeriod"/>
            </a:pPr>
            <a:r>
              <a:rPr lang="en-US" altLang="zh-CN" b="1" dirty="0">
                <a:solidFill>
                  <a:srgbClr val="0070C0"/>
                </a:solidFill>
              </a:rPr>
              <a:t>Troubleshooting Storage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vSphere Clusters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vCenter Server and ESXi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Virtual </a:t>
            </a:r>
            <a:r>
              <a:rPr lang="en-US" altLang="zh-CN" dirty="0" smtClean="0"/>
              <a:t>Machines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NIC Teaming </a:t>
            </a:r>
            <a:r>
              <a:rPr lang="en-US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2" y="1009650"/>
            <a:ext cx="7800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54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Path Selection Policy </a:t>
            </a:r>
            <a:r>
              <a:rPr lang="en-US" altLang="zh-CN" dirty="0" smtClean="0"/>
              <a:t>Misconfiguration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004887"/>
            <a:ext cx="78295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70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Cause: Fault in APD </a:t>
            </a:r>
            <a:r>
              <a:rPr lang="en-US" altLang="zh-CN" dirty="0" smtClean="0"/>
              <a:t>Handling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004887"/>
            <a:ext cx="77914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6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should be able to meet the following objectives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Review </a:t>
            </a:r>
            <a:r>
              <a:rPr lang="en-US" altLang="zh-CN" dirty="0" err="1"/>
              <a:t>multipathing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Identify </a:t>
            </a:r>
            <a:r>
              <a:rPr lang="en-US" altLang="zh-CN" dirty="0"/>
              <a:t>common causes of missing paths, including PDL and APD conditions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Solve </a:t>
            </a:r>
            <a:r>
              <a:rPr lang="en-US" altLang="zh-CN" dirty="0"/>
              <a:t>missing path problems between hosts and storage devices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2711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Lesson </a:t>
            </a:r>
            <a:r>
              <a:rPr lang="en-US" altLang="zh-CN" dirty="0" smtClean="0"/>
              <a:t>3: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Virtual </a:t>
            </a:r>
            <a:r>
              <a:rPr lang="en-US" altLang="zh-CN" dirty="0" smtClean="0"/>
              <a:t>SAN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740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Learner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the end of this lesson, you should be able to meet the following objectives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Become </a:t>
            </a:r>
            <a:r>
              <a:rPr lang="en-US" altLang="zh-CN" dirty="0"/>
              <a:t>familiar with the various types of tools that are available to troubleshoot VMware Virtual </a:t>
            </a:r>
            <a:r>
              <a:rPr lang="en-US" altLang="zh-CN" dirty="0" smtClean="0"/>
              <a:t>SAN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Use </a:t>
            </a:r>
            <a:r>
              <a:rPr lang="en-US" altLang="zh-CN" dirty="0"/>
              <a:t>the appropriate tools to identify, analyze, and quickly resolve common configuration problems related to Virtual SAN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862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Virtual </a:t>
            </a:r>
            <a:r>
              <a:rPr lang="en-US" altLang="zh-CN" dirty="0" smtClean="0"/>
              <a:t>SAN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1019175"/>
            <a:ext cx="77819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05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SAN Troubleshooting </a:t>
            </a:r>
            <a:r>
              <a:rPr lang="en-US" altLang="zh-CN" dirty="0" smtClean="0"/>
              <a:t>Tools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2" y="1014412"/>
            <a:ext cx="78009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67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SAN Disk </a:t>
            </a:r>
            <a:r>
              <a:rPr lang="en-US" altLang="zh-CN" dirty="0" smtClean="0"/>
              <a:t>Query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009650"/>
            <a:ext cx="7810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5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SAN Problem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000125"/>
            <a:ext cx="78105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</a:t>
            </a:r>
            <a:r>
              <a:rPr lang="en-US" altLang="zh-CN" dirty="0" smtClean="0"/>
              <a:t>Lessons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Lesson 1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 smtClean="0"/>
              <a:t>Storage </a:t>
            </a:r>
            <a:r>
              <a:rPr lang="en-US" altLang="zh-CN" dirty="0"/>
              <a:t>Connectivity and Configuration </a:t>
            </a:r>
            <a:endParaRPr lang="en-US" altLang="zh-CN" dirty="0" smtClean="0"/>
          </a:p>
          <a:p>
            <a:r>
              <a:rPr lang="en-US" altLang="zh-CN" dirty="0" smtClean="0"/>
              <a:t>Lesson </a:t>
            </a:r>
            <a:r>
              <a:rPr lang="en-US" altLang="zh-CN" dirty="0"/>
              <a:t>2: </a:t>
            </a:r>
            <a:r>
              <a:rPr lang="en-US" altLang="zh-CN" dirty="0" err="1"/>
              <a:t>Multipathing</a:t>
            </a:r>
            <a:endParaRPr lang="en-US" altLang="zh-CN" dirty="0" smtClean="0"/>
          </a:p>
          <a:p>
            <a:r>
              <a:rPr lang="en-US" altLang="zh-CN" dirty="0" smtClean="0"/>
              <a:t>Lesson </a:t>
            </a:r>
            <a:r>
              <a:rPr lang="en-US" altLang="zh-CN" dirty="0"/>
              <a:t>3</a:t>
            </a:r>
            <a:r>
              <a:rPr lang="en-US" altLang="zh-CN" dirty="0" smtClean="0"/>
              <a:t>: Virtual SAN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10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SAN Problem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2" y="1004887"/>
            <a:ext cx="78009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53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SAN Problem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009650"/>
            <a:ext cx="7810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90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SAN Problem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004887"/>
            <a:ext cx="77914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3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VSAN Problem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39" y="914400"/>
            <a:ext cx="808132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20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should be able to meet the following objectives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Become </a:t>
            </a:r>
            <a:r>
              <a:rPr lang="en-US" altLang="zh-CN" dirty="0"/>
              <a:t>familiar with the various types of tools that are available to troubleshoot Virtual </a:t>
            </a:r>
            <a:r>
              <a:rPr lang="en-US" altLang="zh-CN" dirty="0" smtClean="0"/>
              <a:t>SAN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Use </a:t>
            </a:r>
            <a:r>
              <a:rPr lang="en-US" altLang="zh-CN" dirty="0"/>
              <a:t>the appropriate tools to identify, analyze, and quickly resolve common configuration problems related to Virtual </a:t>
            </a:r>
            <a:r>
              <a:rPr lang="en-US" altLang="zh-CN" dirty="0" smtClean="0"/>
              <a:t>SAN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21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Lesson </a:t>
            </a:r>
            <a:r>
              <a:rPr lang="en-US" altLang="zh-CN" dirty="0"/>
              <a:t>1: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Storage </a:t>
            </a:r>
            <a:r>
              <a:rPr lang="en-US" altLang="zh-CN" dirty="0"/>
              <a:t>Connectivity and Configuration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73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the end of this lesson, you should be able to meet the following objectives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Discuss </a:t>
            </a:r>
            <a:r>
              <a:rPr lang="en-US" altLang="zh-CN" dirty="0"/>
              <a:t>VMware vSphere® storage </a:t>
            </a:r>
            <a:r>
              <a:rPr lang="en-US" altLang="zh-CN" dirty="0" smtClean="0"/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Identify </a:t>
            </a:r>
            <a:r>
              <a:rPr lang="en-US" altLang="zh-CN" dirty="0"/>
              <a:t>possible causes of problems in various types of </a:t>
            </a:r>
            <a:r>
              <a:rPr lang="en-US" altLang="zh-CN" dirty="0" err="1" smtClean="0"/>
              <a:t>datastores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Analyze </a:t>
            </a:r>
            <a:r>
              <a:rPr lang="en-US" altLang="zh-CN" dirty="0"/>
              <a:t>common storage connectivity and configuration problems and discuss possible </a:t>
            </a:r>
            <a:r>
              <a:rPr lang="en-US" altLang="zh-CN" dirty="0" smtClean="0"/>
              <a:t>causes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Solve </a:t>
            </a:r>
            <a:r>
              <a:rPr lang="en-US" altLang="zh-CN" dirty="0"/>
              <a:t>storage connectivity problems, correct misconfigurations, and restore LUN </a:t>
            </a:r>
            <a:r>
              <a:rPr lang="en-US" altLang="zh-CN" dirty="0" smtClean="0"/>
              <a:t>visibility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06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vSphere Storage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004887"/>
            <a:ext cx="77914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9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iSCSI </a:t>
            </a:r>
            <a:r>
              <a:rPr lang="en-US" altLang="zh-CN" dirty="0" smtClean="0"/>
              <a:t>Storage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023937"/>
            <a:ext cx="77914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Problem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1009650"/>
            <a:ext cx="77914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1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2 - &amp;quot;You Are Here&amp;quot;&quot;/&gt;&lt;property id=&quot;20307&quot; value=&quot;334&quot;/&gt;&lt;/object&gt;&lt;object type=&quot;3&quot; unique_id=&quot;10007&quot;&gt;&lt;property id=&quot;20148&quot; value=&quot;5&quot;/&gt;&lt;property id=&quot;20300&quot; value=&quot;Slide 1 - &amp;quot;Course Introduction&amp;quot;&quot;/&gt;&lt;property id=&quot;20307&quot; value=&quot;335&quot;/&gt;&lt;/object&gt;&lt;object type=&quot;3&quot; unique_id=&quot;10008&quot;&gt;&lt;property id=&quot;20148&quot; value=&quot;5&quot;/&gt;&lt;property id=&quot;20300&quot; value=&quot;Slide 3 - &amp;quot;Importance&amp;quot;&quot;/&gt;&lt;property id=&quot;20307&quot; value=&quot;336&quot;/&gt;&lt;/object&gt;&lt;object type=&quot;3&quot; unique_id=&quot;10009&quot;&gt;&lt;property id=&quot;20148&quot; value=&quot;5&quot;/&gt;&lt;property id=&quot;20300&quot; value=&quot;Slide 4 - &amp;quot;Learner Objectives&amp;quot;&quot;/&gt;&lt;property id=&quot;20307&quot; value=&quot;337&quot;/&gt;&lt;/object&gt;&lt;object type=&quot;3&quot; unique_id=&quot;10011&quot;&gt;&lt;property id=&quot;20148&quot; value=&quot;5&quot;/&gt;&lt;property id=&quot;20300&quot; value=&quot;Slide 5 - &amp;quot;Typographical Conventions&amp;quot;&quot;/&gt;&lt;property id=&quot;20307&quot; value=&quot;339&quot;/&gt;&lt;/object&gt;&lt;object type=&quot;3&quot; unique_id=&quot;10012&quot;&gt;&lt;property id=&quot;20148&quot; value=&quot;5&quot;/&gt;&lt;property id=&quot;20300&quot; value=&quot;Slide 6 - &amp;quot;References (1)&amp;quot;&quot;/&gt;&lt;property id=&quot;20307&quot; value=&quot;340&quot;/&gt;&lt;/object&gt;&lt;object type=&quot;3&quot; unique_id=&quot;10013&quot;&gt;&lt;property id=&quot;20148&quot; value=&quot;5&quot;/&gt;&lt;property id=&quot;20300&quot; value=&quot;Slide 7 - &amp;quot;References (2)&amp;quot;&quot;/&gt;&lt;property id=&quot;20307&quot; value=&quot;341&quot;/&gt;&lt;/object&gt;&lt;object type=&quot;3&quot; unique_id=&quot;10014&quot;&gt;&lt;property id=&quot;20148&quot; value=&quot;5&quot;/&gt;&lt;property id=&quot;20300&quot; value=&quot;Slide 8 - &amp;quot;VMware Online Resources&amp;quot;&quot;/&gt;&lt;property id=&quot;20307&quot; value=&quot;342&quot;/&gt;&lt;/object&gt;&lt;object type=&quot;3&quot; unique_id=&quot;10016&quot;&gt;&lt;property id=&quot;20148&quot; value=&quot;5&quot;/&gt;&lt;property id=&quot;20300&quot; value=&quot;Slide 9 - &amp;quot;VMware Education Overview&amp;quot;&quot;/&gt;&lt;property id=&quot;20307&quot; value=&quot;34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ORP_TEMPLATE_ILT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Document_x0020_Category xmlns="288e86e3-13ec-46f3-a9d0-a70aaaa1e93e">PowerPoint Slide</Document_x0020_Category>
    <_Status xmlns="http://schemas.microsoft.com/sharepoint/v3/fields">Draft</_Status>
    <EmailSender xmlns="http://schemas.microsoft.com/sharepoint/v3" xsi:nil="true"/>
    <EmailFrom xmlns="http://schemas.microsoft.com/sharepoint/v3" xsi:nil="true"/>
    <File_x0020_Description xmlns="4f15fc31-3d0d-47e7-af43-e227d2cb0a53">M01 Course Introduction</File_x0020_Description>
    <EmailSubject xmlns="http://schemas.microsoft.com/sharepoint/v3" xsi:nil="true"/>
    <Course_x0020_Title xmlns="288e86e3-13ec-46f3-a9d0-a70aaaa1e93e">ALL</Course_x0020_Title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ED65993444045B230A27166C66004" ma:contentTypeVersion="12" ma:contentTypeDescription="Create a new document." ma:contentTypeScope="" ma:versionID="8420a0f98f25731321833f255eff041a">
  <xsd:schema xmlns:xsd="http://www.w3.org/2001/XMLSchema" xmlns:p="http://schemas.microsoft.com/office/2006/metadata/properties" xmlns:ns1="http://schemas.microsoft.com/sharepoint/v3" xmlns:ns2="288e86e3-13ec-46f3-a9d0-a70aaaa1e93e" xmlns:ns3="http://schemas.microsoft.com/sharepoint/v3/fields" xmlns:ns4="4f15fc31-3d0d-47e7-af43-e227d2cb0a53" targetNamespace="http://schemas.microsoft.com/office/2006/metadata/properties" ma:root="true" ma:fieldsID="0b5012687a62a8a7133cf7909489fa2f" ns1:_="" ns2:_="" ns3:_="" ns4:_="">
    <xsd:import namespace="http://schemas.microsoft.com/sharepoint/v3"/>
    <xsd:import namespace="288e86e3-13ec-46f3-a9d0-a70aaaa1e93e"/>
    <xsd:import namespace="http://schemas.microsoft.com/sharepoint/v3/fields"/>
    <xsd:import namespace="4f15fc31-3d0d-47e7-af43-e227d2cb0a53"/>
    <xsd:element name="properties">
      <xsd:complexType>
        <xsd:sequence>
          <xsd:element name="documentManagement">
            <xsd:complexType>
              <xsd:all>
                <xsd:element ref="ns2:Course_x0020_Title"/>
                <xsd:element ref="ns2:Document_x0020_Category"/>
                <xsd:element ref="ns3:_Status"/>
                <xsd:element ref="ns4:File_x0020_Description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12" nillable="true" ma:displayName="E-Mail Sender" ma:hidden="true" ma:internalName="EmailSender">
      <xsd:simpleType>
        <xsd:restriction base="dms:Note"/>
      </xsd:simpleType>
    </xsd:element>
    <xsd:element name="EmailTo" ma:index="13" nillable="true" ma:displayName="E-Mail To" ma:hidden="true" ma:internalName="EmailTo">
      <xsd:simpleType>
        <xsd:restriction base="dms:Note"/>
      </xsd:simpleType>
    </xsd:element>
    <xsd:element name="EmailCc" ma:index="14" nillable="true" ma:displayName="E-Mail Cc" ma:hidden="true" ma:internalName="EmailCc">
      <xsd:simpleType>
        <xsd:restriction base="dms:Note"/>
      </xsd:simpleType>
    </xsd:element>
    <xsd:element name="EmailFrom" ma:index="15" nillable="true" ma:displayName="E-Mail From" ma:hidden="true" ma:internalName="EmailFrom">
      <xsd:simpleType>
        <xsd:restriction base="dms:Text"/>
      </xsd:simpleType>
    </xsd:element>
    <xsd:element name="EmailSubject" ma:index="16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288e86e3-13ec-46f3-a9d0-a70aaaa1e93e" elementFormDefault="qualified">
    <xsd:import namespace="http://schemas.microsoft.com/office/2006/documentManagement/types"/>
    <xsd:element name="Course_x0020_Title" ma:index="8" ma:displayName="Course Title" ma:default="NONE" ma:description="EDU Course Titles" ma:format="Dropdown" ma:internalName="Course_x0020_Title">
      <xsd:simpleType>
        <xsd:restriction base="dms:Choice">
          <xsd:enumeration value="NONE"/>
          <xsd:enumeration value="Design and Deploy V6.0"/>
          <xsd:enumeration value="Install, Configure, Manage V6.0"/>
          <xsd:enumeration value="What's New V6.0"/>
          <xsd:enumeration value="Skills for Operators V6.0"/>
          <xsd:enumeration value="Optimize and Scale V6.0"/>
          <xsd:enumeration value="ALL"/>
        </xsd:restriction>
      </xsd:simpleType>
    </xsd:element>
    <xsd:element name="Document_x0020_Category" ma:index="9" ma:displayName="Document Category" ma:format="Dropdown" ma:internalName="Document_x0020_Category">
      <xsd:simpleType>
        <xsd:restriction base="dms:Choice">
          <xsd:enumeration value="Lecture"/>
          <xsd:enumeration value="Lab Exercise"/>
          <xsd:enumeration value="PowerPoint Slide"/>
          <xsd:enumeration value="Forms"/>
          <xsd:enumeration value="Developer Resources"/>
          <xsd:enumeration value="Datasheet"/>
          <xsd:enumeration value="Design Documents"/>
          <xsd:enumeration value="Instructor Delivery Tools"/>
          <xsd:enumeration value="Course Evaluations"/>
          <xsd:enumeration value="Internal Review Documents"/>
          <xsd:enumeration value="Lab Connect &amp; On Demand"/>
          <xsd:enumeration value="Localization"/>
          <xsd:enumeration value="eBook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Status" ma:index="10" ma:displayName="Status" ma:default="" ma:format="Dropdown" ma:internalName="_Status">
      <xsd:simpleType>
        <xsd:restriction base="dms:Choice">
          <xsd:enumeration value="Not Started"/>
          <xsd:enumeration value="Draft"/>
          <xsd:enumeration value="Reviewed"/>
          <xsd:enumeration value="Final"/>
          <xsd:enumeration value="Expired"/>
        </xsd:restriction>
      </xsd:simpleType>
    </xsd:element>
  </xsd:schema>
  <xsd:schema xmlns:xsd="http://www.w3.org/2001/XMLSchema" xmlns:dms="http://schemas.microsoft.com/office/2006/documentManagement/types" targetNamespace="4f15fc31-3d0d-47e7-af43-e227d2cb0a53" elementFormDefault="qualified">
    <xsd:import namespace="http://schemas.microsoft.com/office/2006/documentManagement/types"/>
    <xsd:element name="File_x0020_Description" ma:index="11" ma:displayName="File Description" ma:default="" ma:description="Actual title of uploaded file" ma:internalName="File_x0020_Descrip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E8DF37-8A00-4D49-B184-B50E459B10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3AA5D-D035-452B-BD5C-EB91BB79386B}">
  <ds:schemaRefs>
    <ds:schemaRef ds:uri="http://schemas.microsoft.com/sharepoint/v3"/>
    <ds:schemaRef ds:uri="http://schemas.microsoft.com/office/2006/documentManagement/types"/>
    <ds:schemaRef ds:uri="288e86e3-13ec-46f3-a9d0-a70aaaa1e93e"/>
    <ds:schemaRef ds:uri="http://schemas.openxmlformats.org/package/2006/metadata/core-properties"/>
    <ds:schemaRef ds:uri="4f15fc31-3d0d-47e7-af43-e227d2cb0a53"/>
    <ds:schemaRef ds:uri="http://schemas.microsoft.com/sharepoint/v3/field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23913CF-59D3-4EED-BFA2-50D8A233D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88e86e3-13ec-46f3-a9d0-a70aaaa1e93e"/>
    <ds:schemaRef ds:uri="http://schemas.microsoft.com/sharepoint/v3/fields"/>
    <ds:schemaRef ds:uri="4f15fc31-3d0d-47e7-af43-e227d2cb0a5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全屏显示(4:3)</PresentationFormat>
  <Paragraphs>82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ＭＳ Ｐゴシック</vt:lpstr>
      <vt:lpstr>黑体</vt:lpstr>
      <vt:lpstr>Arial</vt:lpstr>
      <vt:lpstr>Calibri</vt:lpstr>
      <vt:lpstr>CORP_TEMPLATE_ILT</vt:lpstr>
      <vt:lpstr>Troubleshooting Storage</vt:lpstr>
      <vt:lpstr>Importance</vt:lpstr>
      <vt:lpstr>You Are Here</vt:lpstr>
      <vt:lpstr>Module Lessons</vt:lpstr>
      <vt:lpstr>Lesson 1:  Storage Connectivity and Configuration  </vt:lpstr>
      <vt:lpstr>Learner Objectives</vt:lpstr>
      <vt:lpstr>Review of vSphere Storage Architecture</vt:lpstr>
      <vt:lpstr>Review of iSCSI Storage</vt:lpstr>
      <vt:lpstr>Storage Problem 1</vt:lpstr>
      <vt:lpstr>Identifying Possible Causes</vt:lpstr>
      <vt:lpstr>Possible Cause: Poor iSCSI Storage Performance</vt:lpstr>
      <vt:lpstr>Possible Cause: VMkernel Interface Misconfiguration</vt:lpstr>
      <vt:lpstr>Possible Cause: iSCSI HBA Misconfiguration</vt:lpstr>
      <vt:lpstr>Possible Cause: Port Unreachable</vt:lpstr>
      <vt:lpstr>Possible Cause: VMFS Metadata Inconsistency</vt:lpstr>
      <vt:lpstr>Possible Cause: NFS Misconfiguration</vt:lpstr>
      <vt:lpstr>NFS Version Compatibility with Other vSphere Technologies</vt:lpstr>
      <vt:lpstr>NFS Dual Stack Not Supported</vt:lpstr>
      <vt:lpstr>Viewing Session Information</vt:lpstr>
      <vt:lpstr>Review of Learner Objectives</vt:lpstr>
      <vt:lpstr>Lesson 2:  Multipathing  </vt:lpstr>
      <vt:lpstr>Learner Objectives</vt:lpstr>
      <vt:lpstr>Review of iSCSI Multipathing</vt:lpstr>
      <vt:lpstr>Storage Problem 2</vt:lpstr>
      <vt:lpstr>Identifying Possible Causes</vt:lpstr>
      <vt:lpstr>PDL Condition</vt:lpstr>
      <vt:lpstr>Recovering from an Unplanned PDL</vt:lpstr>
      <vt:lpstr>APD Condition</vt:lpstr>
      <vt:lpstr>Recovering from an APD Condition</vt:lpstr>
      <vt:lpstr>Possible Cause: NIC Teaming Misconfiguration</vt:lpstr>
      <vt:lpstr>Possible Cause: Path Selection Policy Misconfiguration</vt:lpstr>
      <vt:lpstr>Possible Cause: Fault in APD Handling</vt:lpstr>
      <vt:lpstr>Review of Learner Objectives</vt:lpstr>
      <vt:lpstr>Lesson 3:  Virtual SAN  </vt:lpstr>
      <vt:lpstr>Learner Objectives</vt:lpstr>
      <vt:lpstr>Review of Virtual SAN</vt:lpstr>
      <vt:lpstr>Virtual SAN Troubleshooting Tools</vt:lpstr>
      <vt:lpstr>Virtual SAN Disk Query</vt:lpstr>
      <vt:lpstr>Virtual SAN Problem 1</vt:lpstr>
      <vt:lpstr>Virtual SAN Problem 2</vt:lpstr>
      <vt:lpstr>Virtual SAN Problem 3</vt:lpstr>
      <vt:lpstr>Virtual SAN Problem 4</vt:lpstr>
      <vt:lpstr>VSAN Problem 5</vt:lpstr>
      <vt:lpstr>Review of Learner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Course Introduction</dc:title>
  <dc:creator/>
  <cp:lastModifiedBy/>
  <cp:revision>1</cp:revision>
  <dcterms:created xsi:type="dcterms:W3CDTF">2014-01-24T17:41:39Z</dcterms:created>
  <dcterms:modified xsi:type="dcterms:W3CDTF">2016-11-27T11:19:13Z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0x0101004ACED65993444045B230A27166C66004</vt:lpwstr>
  </property>
</Properties>
</file>