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38"/>
  </p:notesMasterIdLst>
  <p:handoutMasterIdLst>
    <p:handoutMasterId r:id="rId39"/>
  </p:handoutMasterIdLst>
  <p:sldIdLst>
    <p:sldId id="335" r:id="rId5"/>
    <p:sldId id="345" r:id="rId6"/>
    <p:sldId id="347" r:id="rId7"/>
    <p:sldId id="368" r:id="rId8"/>
    <p:sldId id="435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69" r:id="rId17"/>
    <p:sldId id="477" r:id="rId18"/>
    <p:sldId id="478" r:id="rId19"/>
    <p:sldId id="479" r:id="rId20"/>
    <p:sldId id="480" r:id="rId21"/>
    <p:sldId id="481" r:id="rId22"/>
    <p:sldId id="482" r:id="rId23"/>
    <p:sldId id="436" r:id="rId24"/>
    <p:sldId id="484" r:id="rId25"/>
    <p:sldId id="485" r:id="rId26"/>
    <p:sldId id="486" r:id="rId27"/>
    <p:sldId id="483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</p:sldIdLst>
  <p:sldSz cx="9144000" cy="6858000" type="screen4x3"/>
  <p:notesSz cx="6858000" cy="9313863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5488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3936"/>
        <p:guide orient="horz" pos="4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2412" y="54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2016-11-27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620713"/>
            <a:ext cx="40354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8" tIns="46374" rIns="92748" bIns="463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80776"/>
            <a:ext cx="5943600" cy="49673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3"/>
          <p:cNvSpPr>
            <a:spLocks noGrp="1" noChangeArrowheads="1"/>
          </p:cNvSpPr>
          <p:nvPr>
            <p:ph type="body" idx="3"/>
          </p:nvPr>
        </p:nvSpPr>
        <p:spPr>
          <a:xfrm>
            <a:off x="598488" y="4656935"/>
            <a:ext cx="5954713" cy="4191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vSphere Web Client passes the login information to the vCenter Single Sign-On service, which checks the SAML token of the vSphere Web Client. If the vSphere Web Client has a valid token, vCenter Single Sign-On checks whether the user is in a configured identity source, for example Active Directory (AD).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domain name is entered with the user name, vCenter Single Sign-On checks in the default vCenter Single Sign-On domain,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vsphere.local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7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HKEY_LOCAL_MACHINE\SOFTWARE\VMware, Inc.\VMware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VirtualCenter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\DB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59734"/>
            <a:ext cx="8258175" cy="3810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990600"/>
            <a:ext cx="6858000" cy="304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#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46" y="6417329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58094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58674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3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8006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 startAt="9"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9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lvl1pPr>
            <a:lvl2pPr marL="346075" indent="-342900">
              <a:buFont typeface="+mj-lt"/>
              <a:buAutoNum type="arabicPeriod"/>
              <a:defRPr/>
            </a:lvl2pPr>
            <a:lvl3pPr marL="628650" indent="-238125">
              <a:defRPr/>
            </a:lvl3pPr>
            <a:lvl6pPr marL="914400" indent="-231775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2"/>
            <a:r>
              <a:rPr lang="en-US" dirty="0" smtClean="0"/>
              <a:t>Bullet</a:t>
            </a:r>
          </a:p>
          <a:p>
            <a:pPr lvl="5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Numbered List</a:t>
            </a:r>
          </a:p>
        </p:txBody>
      </p:sp>
    </p:spTree>
    <p:extLst>
      <p:ext uri="{BB962C8B-B14F-4D97-AF65-F5344CB8AC3E}">
        <p14:creationId xmlns:p14="http://schemas.microsoft.com/office/powerpoint/2010/main" val="11993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6" y="1676400"/>
            <a:ext cx="5711033" cy="1752600"/>
          </a:xfrm>
        </p:spPr>
        <p:txBody>
          <a:bodyPr anchor="b"/>
          <a:lstStyle>
            <a:lvl1pPr algn="l">
              <a:defRPr sz="2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450335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6" name="Date Placeholder 8"/>
          <p:cNvSpPr txBox="1">
            <a:spLocks/>
          </p:cNvSpPr>
          <p:nvPr userDrawn="1"/>
        </p:nvSpPr>
        <p:spPr bwMode="white">
          <a:xfrm>
            <a:off x="81534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DO NOT USE THIS PAGE IN LAYOUTS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824" y="1421398"/>
            <a:ext cx="8153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Revision Status: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February 10, 2015 –  Added animation symbol to footer</a:t>
            </a:r>
            <a:endParaRPr lang="en-US" sz="1600" kern="1200" baseline="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70" r="12185" b="17580"/>
          <a:stretch/>
        </p:blipFill>
        <p:spPr bwMode="ltGray">
          <a:xfrm>
            <a:off x="7602416" y="5760720"/>
            <a:ext cx="155448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644612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58094" y="6647021"/>
            <a:ext cx="1751706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09800" y="6446124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dirty="0" smtClean="0">
                <a:solidFill>
                  <a:schemeClr val="tx2"/>
                </a:solidFill>
              </a:rPr>
              <a:t>VMware vSphere: Troubleshoot Workshop</a:t>
            </a:r>
          </a:p>
        </p:txBody>
      </p:sp>
      <p:sp>
        <p:nvSpPr>
          <p:cNvPr id="22" name="Date Placeholder 8"/>
          <p:cNvSpPr txBox="1">
            <a:spLocks/>
          </p:cNvSpPr>
          <p:nvPr userDrawn="1"/>
        </p:nvSpPr>
        <p:spPr bwMode="white">
          <a:xfrm>
            <a:off x="74676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7" r:id="rId4"/>
    <p:sldLayoutId id="2147483694" r:id="rId5"/>
    <p:sldLayoutId id="2147483689" r:id="rId6"/>
    <p:sldLayoutId id="2147483690" r:id="rId7"/>
    <p:sldLayoutId id="2147483692" r:id="rId8"/>
    <p:sldLayoutId id="214748369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Tx/>
        <a:buSzPct val="90000"/>
        <a:buFontTx/>
        <a:buNone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28600" indent="-222250" algn="l" defTabSz="914400" rtl="0" eaLnBrk="1" latinLnBrk="0" hangingPunct="1">
        <a:lnSpc>
          <a:spcPct val="90000"/>
        </a:lnSpc>
        <a:spcBef>
          <a:spcPts val="800"/>
        </a:spcBef>
        <a:buClrTx/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238125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742950" indent="-1920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242888" algn="l" defTabSz="85725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52538" indent="-182563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Troubleshooting vCenter Server and </a:t>
            </a:r>
            <a:r>
              <a:rPr lang="en-US" altLang="zh-CN" dirty="0" smtClean="0"/>
              <a:t>ESXi</a:t>
            </a:r>
            <a:endParaRPr lang="zh-CN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altLang="zh-CN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vCenter Server </a:t>
            </a:r>
            <a:r>
              <a:rPr lang="en-US" altLang="zh-CN" dirty="0" smtClean="0"/>
              <a:t>Components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05" y="914400"/>
            <a:ext cx="810338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vCenter Server Problem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654" y="914400"/>
            <a:ext cx="806069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67" y="914400"/>
            <a:ext cx="804166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ODBC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685" y="914400"/>
            <a:ext cx="812262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Ports 902, 80, and 443 in </a:t>
            </a:r>
            <a:r>
              <a:rPr lang="en-US" altLang="zh-CN" dirty="0" smtClean="0"/>
              <a:t>Use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93" y="914400"/>
            <a:ext cx="807181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7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vCenter Server Problem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61" y="914400"/>
            <a:ext cx="808207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Growth of the vCenter Server </a:t>
            </a:r>
            <a:r>
              <a:rPr lang="en-US" altLang="zh-CN" dirty="0" smtClean="0"/>
              <a:t>Database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34" y="914400"/>
            <a:ext cx="810493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4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vCenter Server Database Tables That Typically </a:t>
            </a:r>
            <a:r>
              <a:rPr lang="en-US" altLang="zh-CN" dirty="0" smtClean="0"/>
              <a:t>Grow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76" y="914400"/>
            <a:ext cx="805284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Rollup Jobs Control </a:t>
            </a:r>
            <a:r>
              <a:rPr lang="en-US" altLang="zh-CN" dirty="0" smtClean="0"/>
              <a:t>Growth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61" y="914400"/>
            <a:ext cx="813147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6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Verifying the Size of the Database </a:t>
            </a:r>
            <a:r>
              <a:rPr lang="en-US" altLang="zh-CN" dirty="0" smtClean="0"/>
              <a:t>Tables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98" y="914400"/>
            <a:ext cx="81190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 ability to manage VMware vCenter </a:t>
            </a:r>
            <a:r>
              <a:rPr lang="en-US" altLang="zh-CN" dirty="0" err="1"/>
              <a:t>ServerTM</a:t>
            </a:r>
            <a:r>
              <a:rPr lang="en-US" altLang="zh-CN" dirty="0"/>
              <a:t> and VMware </a:t>
            </a:r>
            <a:r>
              <a:rPr lang="en-US" altLang="zh-CN" dirty="0" err="1"/>
              <a:t>ESXiTM</a:t>
            </a:r>
            <a:r>
              <a:rPr lang="en-US" altLang="zh-CN" dirty="0"/>
              <a:t> hosts can be reduced or eliminated if some of the key components are misconfigured. You must correct configuration problems quickly to reestablish management </a:t>
            </a:r>
            <a:r>
              <a:rPr lang="en-US" altLang="zh-CN" dirty="0" smtClean="0"/>
              <a:t>control.</a:t>
            </a:r>
          </a:p>
        </p:txBody>
      </p:sp>
    </p:spTree>
    <p:extLst>
      <p:ext uri="{BB962C8B-B14F-4D97-AF65-F5344CB8AC3E}">
        <p14:creationId xmlns:p14="http://schemas.microsoft.com/office/powerpoint/2010/main" val="2804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Performance Data Growth </a:t>
            </a:r>
            <a:r>
              <a:rPr lang="en-US" altLang="zh-CN" dirty="0" smtClean="0"/>
              <a:t>Issues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07" y="914400"/>
            <a:ext cx="815618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3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Reinitializing the vCenter Server </a:t>
            </a:r>
            <a:r>
              <a:rPr lang="en-US" altLang="zh-CN" dirty="0" smtClean="0"/>
              <a:t>Database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77" y="914400"/>
            <a:ext cx="812424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0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the vCenter Server Appliance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46" y="914400"/>
            <a:ext cx="806670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the vCenter Server Appliance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66" y="914400"/>
            <a:ext cx="81278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9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Enabling the Bash Shell from the Appliance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93" y="914400"/>
            <a:ext cx="807181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Querying Service Status and Restarting </a:t>
            </a:r>
            <a:r>
              <a:rPr lang="en-US" altLang="zh-CN" dirty="0" smtClean="0"/>
              <a:t>Services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69" y="914400"/>
            <a:ext cx="807406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API Commands and Plug-Ins From the Appliance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12" y="914400"/>
            <a:ext cx="810437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19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ESXi Problem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29" y="914400"/>
            <a:ext cx="811014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7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Verifying That the ESXi Host </a:t>
            </a:r>
            <a:r>
              <a:rPr lang="en-US" altLang="zh-CN" dirty="0" smtClean="0"/>
              <a:t>Crashed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98" y="914400"/>
            <a:ext cx="814200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1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from a Purple Diagnostic Screen </a:t>
            </a:r>
            <a:r>
              <a:rPr lang="en-US" altLang="zh-CN" dirty="0" smtClean="0"/>
              <a:t>Crash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93" y="914400"/>
            <a:ext cx="809241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Are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dirty="0"/>
              <a:t>Course Introduction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Introduction to Troubleshooting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Tools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Virtual Networking 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Storage </a:t>
            </a:r>
            <a:endParaRPr lang="en-US" altLang="zh-CN" dirty="0" smtClean="0"/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vSphere Clusters </a:t>
            </a:r>
          </a:p>
          <a:p>
            <a:pPr marL="457200" indent="-457200">
              <a:buFontTx/>
              <a:buAutoNum type="arabicPeriod"/>
            </a:pPr>
            <a:r>
              <a:rPr lang="en-US" altLang="zh-CN" b="1" dirty="0">
                <a:solidFill>
                  <a:srgbClr val="0070C0"/>
                </a:solidFill>
              </a:rPr>
              <a:t>Troubleshooting </a:t>
            </a:r>
            <a:r>
              <a:rPr lang="en-US" altLang="zh-CN" b="1" dirty="0">
                <a:solidFill>
                  <a:srgbClr val="0070C0"/>
                </a:solidFill>
              </a:rPr>
              <a:t>vCenter Server and ESXi 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Virtual </a:t>
            </a:r>
            <a:r>
              <a:rPr lang="en-US" altLang="zh-CN" dirty="0" smtClean="0"/>
              <a:t>Machines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ESXi Problem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77" y="914400"/>
            <a:ext cx="812424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7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Verifying That the ESXi Host Is </a:t>
            </a:r>
            <a:r>
              <a:rPr lang="en-US" altLang="zh-CN" dirty="0" smtClean="0"/>
              <a:t>Hanging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" y="914400"/>
            <a:ext cx="816864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41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from an ESXi Host </a:t>
            </a:r>
            <a:r>
              <a:rPr lang="en-US" altLang="zh-CN" dirty="0" smtClean="0"/>
              <a:t>Hang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78" y="914400"/>
            <a:ext cx="807324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1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98" y="914400"/>
            <a:ext cx="81190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the end of this module, 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Understand </a:t>
            </a:r>
            <a:r>
              <a:rPr lang="en-US" altLang="zh-CN" dirty="0"/>
              <a:t>VMware vSphere® 6 architecture and main components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Troubleshoot </a:t>
            </a:r>
            <a:r>
              <a:rPr lang="en-US" altLang="zh-CN" dirty="0"/>
              <a:t>authentication and certificate problems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solve vCenter Server service problems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Diagnose </a:t>
            </a:r>
            <a:r>
              <a:rPr lang="en-US" altLang="zh-CN" dirty="0"/>
              <a:t>and troubleshoot vCenter Server database </a:t>
            </a:r>
            <a:r>
              <a:rPr lang="en-US" altLang="zh-CN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</a:t>
            </a:r>
            <a:r>
              <a:rPr lang="en-US" altLang="zh-CN" dirty="0"/>
              <a:t>the VMware </a:t>
            </a:r>
            <a:r>
              <a:rPr lang="en-US" altLang="zh-CN" dirty="0" err="1"/>
              <a:t>vCenterTM</a:t>
            </a:r>
            <a:r>
              <a:rPr lang="en-US" altLang="zh-CN" dirty="0"/>
              <a:t> Server </a:t>
            </a:r>
            <a:r>
              <a:rPr lang="en-US" altLang="zh-CN" dirty="0" err="1"/>
              <a:t>ApplianceTM</a:t>
            </a:r>
            <a:r>
              <a:rPr lang="en-US" altLang="zh-CN" dirty="0"/>
              <a:t> shell and the Bash shell to identify and solve </a:t>
            </a:r>
            <a:r>
              <a:rPr lang="en-US" altLang="zh-CN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</a:t>
            </a:r>
            <a:r>
              <a:rPr lang="en-US" altLang="zh-CN" dirty="0"/>
              <a:t>and troubleshoot ESXi host </a:t>
            </a:r>
            <a:r>
              <a:rPr lang="en-US" altLang="zh-CN" dirty="0" smtClean="0"/>
              <a:t>problems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0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vSphere 6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23" y="914400"/>
            <a:ext cx="808575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vCenter Single </a:t>
            </a:r>
            <a:r>
              <a:rPr lang="en-US" altLang="zh-CN" dirty="0" smtClean="0"/>
              <a:t>Sign-On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692" y="914400"/>
            <a:ext cx="808061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7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 CA and Certificate </a:t>
            </a:r>
            <a:r>
              <a:rPr lang="en-US" altLang="zh-CN" dirty="0" smtClean="0"/>
              <a:t>Store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61" y="914400"/>
            <a:ext cx="813147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Certificate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93" y="914400"/>
            <a:ext cx="809241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vSphere 6 Deployment Modes </a:t>
            </a:r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98" y="914400"/>
            <a:ext cx="81190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46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2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1 - &amp;quot;Course Introduction&amp;quot;&quot;/&gt;&lt;property id=&quot;20307&quot; value=&quot;335&quot;/&gt;&lt;/object&gt;&lt;object type=&quot;3&quot; unique_id=&quot;10008&quot;&gt;&lt;property id=&quot;20148&quot; value=&quot;5&quot;/&gt;&lt;property id=&quot;20300&quot; value=&quot;Slide 3 - &amp;quot;Importance&amp;quot;&quot;/&gt;&lt;property id=&quot;20307&quot; value=&quot;336&quot;/&gt;&lt;/object&gt;&lt;object type=&quot;3&quot; unique_id=&quot;10009&quot;&gt;&lt;property id=&quot;20148&quot; value=&quot;5&quot;/&gt;&lt;property id=&quot;20300&quot; value=&quot;Slide 4 - &amp;quot;Learner Objectives&amp;quot;&quot;/&gt;&lt;property id=&quot;20307&quot; value=&quot;337&quot;/&gt;&lt;/object&gt;&lt;object type=&quot;3&quot; unique_id=&quot;10011&quot;&gt;&lt;property id=&quot;20148&quot; value=&quot;5&quot;/&gt;&lt;property id=&quot;20300&quot; value=&quot;Slide 5 - &amp;quot;Typographical Conventions&amp;quot;&quot;/&gt;&lt;property id=&quot;20307&quot; value=&quot;339&quot;/&gt;&lt;/object&gt;&lt;object type=&quot;3&quot; unique_id=&quot;10012&quot;&gt;&lt;property id=&quot;20148&quot; value=&quot;5&quot;/&gt;&lt;property id=&quot;20300&quot; value=&quot;Slide 6 - &amp;quot;References (1)&amp;quot;&quot;/&gt;&lt;property id=&quot;20307&quot; value=&quot;340&quot;/&gt;&lt;/object&gt;&lt;object type=&quot;3&quot; unique_id=&quot;10013&quot;&gt;&lt;property id=&quot;20148&quot; value=&quot;5&quot;/&gt;&lt;property id=&quot;20300&quot; value=&quot;Slide 7 - &amp;quot;References (2)&amp;quot;&quot;/&gt;&lt;property id=&quot;20307&quot; value=&quot;341&quot;/&gt;&lt;/object&gt;&lt;object type=&quot;3&quot; unique_id=&quot;10014&quot;&gt;&lt;property id=&quot;20148&quot; value=&quot;5&quot;/&gt;&lt;property id=&quot;20300&quot; value=&quot;Slide 8 - &amp;quot;VMware Online Resources&amp;quot;&quot;/&gt;&lt;property id=&quot;20307&quot; value=&quot;342&quot;/&gt;&lt;/object&gt;&lt;object type=&quot;3&quot; unique_id=&quot;10016&quot;&gt;&lt;property id=&quot;20148&quot; value=&quot;5&quot;/&gt;&lt;property id=&quot;20300&quot; value=&quot;Slide 9 - &amp;quot;VMware Education Overview&amp;quot;&quot;/&gt;&lt;property id=&quot;20307&quot; value=&quot;34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RP_TEMPLATE_ILT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Document_x0020_Category xmlns="288e86e3-13ec-46f3-a9d0-a70aaaa1e93e">PowerPoint Slide</Document_x0020_Category>
    <_Status xmlns="http://schemas.microsoft.com/sharepoint/v3/fields">Draft</_Status>
    <EmailSender xmlns="http://schemas.microsoft.com/sharepoint/v3" xsi:nil="true"/>
    <EmailFrom xmlns="http://schemas.microsoft.com/sharepoint/v3" xsi:nil="true"/>
    <File_x0020_Description xmlns="4f15fc31-3d0d-47e7-af43-e227d2cb0a53">M01 Course Introduction</File_x0020_Description>
    <EmailSubject xmlns="http://schemas.microsoft.com/sharepoint/v3" xsi:nil="true"/>
    <Course_x0020_Title xmlns="288e86e3-13ec-46f3-a9d0-a70aaaa1e93e">ALL</Course_x0020_Title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ED65993444045B230A27166C66004" ma:contentTypeVersion="12" ma:contentTypeDescription="Create a new document." ma:contentTypeScope="" ma:versionID="8420a0f98f25731321833f255eff041a">
  <xsd:schema xmlns:xsd="http://www.w3.org/2001/XMLSchema" xmlns:p="http://schemas.microsoft.com/office/2006/metadata/properties" xmlns:ns1="http://schemas.microsoft.com/sharepoint/v3" xmlns:ns2="288e86e3-13ec-46f3-a9d0-a70aaaa1e93e" xmlns:ns3="http://schemas.microsoft.com/sharepoint/v3/fields" xmlns:ns4="4f15fc31-3d0d-47e7-af43-e227d2cb0a53" targetNamespace="http://schemas.microsoft.com/office/2006/metadata/properties" ma:root="true" ma:fieldsID="0b5012687a62a8a7133cf7909489fa2f" ns1:_="" ns2:_="" ns3:_="" ns4:_="">
    <xsd:import namespace="http://schemas.microsoft.com/sharepoint/v3"/>
    <xsd:import namespace="288e86e3-13ec-46f3-a9d0-a70aaaa1e93e"/>
    <xsd:import namespace="http://schemas.microsoft.com/sharepoint/v3/fields"/>
    <xsd:import namespace="4f15fc31-3d0d-47e7-af43-e227d2cb0a53"/>
    <xsd:element name="properties">
      <xsd:complexType>
        <xsd:sequence>
          <xsd:element name="documentManagement">
            <xsd:complexType>
              <xsd:all>
                <xsd:element ref="ns2:Course_x0020_Title"/>
                <xsd:element ref="ns2:Document_x0020_Category"/>
                <xsd:element ref="ns3:_Status"/>
                <xsd:element ref="ns4:File_x0020_Description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2" nillable="true" ma:displayName="E-Mail Sender" ma:hidden="true" ma:internalName="EmailSender">
      <xsd:simpleType>
        <xsd:restriction base="dms:Note"/>
      </xsd:simpleType>
    </xsd:element>
    <xsd:element name="EmailTo" ma:index="13" nillable="true" ma:displayName="E-Mail To" ma:hidden="true" ma:internalName="EmailTo">
      <xsd:simpleType>
        <xsd:restriction base="dms:Note"/>
      </xsd:simpleType>
    </xsd:element>
    <xsd:element name="EmailCc" ma:index="14" nillable="true" ma:displayName="E-Mail Cc" ma:hidden="true" ma:internalName="EmailCc">
      <xsd:simpleType>
        <xsd:restriction base="dms:Note"/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88e86e3-13ec-46f3-a9d0-a70aaaa1e93e" elementFormDefault="qualified">
    <xsd:import namespace="http://schemas.microsoft.com/office/2006/documentManagement/types"/>
    <xsd:element name="Course_x0020_Title" ma:index="8" ma:displayName="Course Title" ma:default="NONE" ma:description="EDU Course Titles" ma:format="Dropdown" ma:internalName="Course_x0020_Title">
      <xsd:simpleType>
        <xsd:restriction base="dms:Choice">
          <xsd:enumeration value="NONE"/>
          <xsd:enumeration value="Design and Deploy V6.0"/>
          <xsd:enumeration value="Install, Configure, Manage V6.0"/>
          <xsd:enumeration value="What's New V6.0"/>
          <xsd:enumeration value="Skills for Operators V6.0"/>
          <xsd:enumeration value="Optimize and Scale V6.0"/>
          <xsd:enumeration value="ALL"/>
        </xsd:restriction>
      </xsd:simpleType>
    </xsd:element>
    <xsd:element name="Document_x0020_Category" ma:index="9" ma:displayName="Document Category" ma:format="Dropdown" ma:internalName="Document_x0020_Category">
      <xsd:simpleType>
        <xsd:restriction base="dms:Choice">
          <xsd:enumeration value="Lecture"/>
          <xsd:enumeration value="Lab Exercise"/>
          <xsd:enumeration value="PowerPoint Slide"/>
          <xsd:enumeration value="Forms"/>
          <xsd:enumeration value="Developer Resources"/>
          <xsd:enumeration value="Datasheet"/>
          <xsd:enumeration value="Design Documents"/>
          <xsd:enumeration value="Instructor Delivery Tools"/>
          <xsd:enumeration value="Course Evaluations"/>
          <xsd:enumeration value="Internal Review Documents"/>
          <xsd:enumeration value="Lab Connect &amp; On Demand"/>
          <xsd:enumeration value="Localization"/>
          <xsd:enumeration value="eBook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ma:displayName="Status" ma:default="" ma:format="Dropdown" ma:internalName="_Status">
      <xsd:simpleType>
        <xsd:restriction base="dms:Choice">
          <xsd:enumeration value="Not Started"/>
          <xsd:enumeration value="Draft"/>
          <xsd:enumeration value="Reviewed"/>
          <xsd:enumeration value="Final"/>
          <xsd:enumeration value="Expired"/>
        </xsd:restriction>
      </xsd:simpleType>
    </xsd:element>
  </xsd:schema>
  <xsd:schema xmlns:xsd="http://www.w3.org/2001/XMLSchema" xmlns:dms="http://schemas.microsoft.com/office/2006/documentManagement/types" targetNamespace="4f15fc31-3d0d-47e7-af43-e227d2cb0a53" elementFormDefault="qualified">
    <xsd:import namespace="http://schemas.microsoft.com/office/2006/documentManagement/types"/>
    <xsd:element name="File_x0020_Description" ma:index="11" ma:displayName="File Description" ma:default="" ma:description="Actual title of uploaded file" ma:internalName="File_x0020_Descrip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3AA5D-D035-452B-BD5C-EB91BB79386B}">
  <ds:schemaRefs>
    <ds:schemaRef ds:uri="http://schemas.microsoft.com/office/2006/metadata/properties"/>
    <ds:schemaRef ds:uri="288e86e3-13ec-46f3-a9d0-a70aaaa1e93e"/>
    <ds:schemaRef ds:uri="4f15fc31-3d0d-47e7-af43-e227d2cb0a53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sharepoint/v3/fields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3913CF-59D3-4EED-BFA2-50D8A233D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8e86e3-13ec-46f3-a9d0-a70aaaa1e93e"/>
    <ds:schemaRef ds:uri="http://schemas.microsoft.com/sharepoint/v3/fields"/>
    <ds:schemaRef ds:uri="4f15fc31-3d0d-47e7-af43-e227d2cb0a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7E8DF37-8A00-4D49-B184-B50E459B10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387</Words>
  <Application>Microsoft Office PowerPoint</Application>
  <PresentationFormat>全屏显示(4:3)</PresentationFormat>
  <Paragraphs>56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ＭＳ Ｐゴシック</vt:lpstr>
      <vt:lpstr>黑体</vt:lpstr>
      <vt:lpstr>Arial</vt:lpstr>
      <vt:lpstr>Calibri</vt:lpstr>
      <vt:lpstr>CORP_TEMPLATE_ILT</vt:lpstr>
      <vt:lpstr>Troubleshooting vCenter Server and ESXi</vt:lpstr>
      <vt:lpstr>Importance</vt:lpstr>
      <vt:lpstr>You Are Here</vt:lpstr>
      <vt:lpstr>Learner Objectives</vt:lpstr>
      <vt:lpstr>vSphere 6 Architecture</vt:lpstr>
      <vt:lpstr>Review of vCenter Single Sign-On</vt:lpstr>
      <vt:lpstr>VMware CA and Certificate Store</vt:lpstr>
      <vt:lpstr>Certificate Problem</vt:lpstr>
      <vt:lpstr>vSphere 6 Deployment Modes Review</vt:lpstr>
      <vt:lpstr>Review of vCenter Server Components</vt:lpstr>
      <vt:lpstr>vCenter Server Problem 1</vt:lpstr>
      <vt:lpstr>Identifying Possible Causes</vt:lpstr>
      <vt:lpstr>Possible Cause: ODBC Misconfiguration</vt:lpstr>
      <vt:lpstr>Possible Cause: Ports 902, 80, and 443 in Use</vt:lpstr>
      <vt:lpstr>vCenter Server Problem 2</vt:lpstr>
      <vt:lpstr>Growth of the vCenter Server Database</vt:lpstr>
      <vt:lpstr>vCenter Server Database Tables That Typically Grow</vt:lpstr>
      <vt:lpstr>Rollup Jobs Control Growth</vt:lpstr>
      <vt:lpstr>Verifying the Size of the Database Tables</vt:lpstr>
      <vt:lpstr>Resolving Performance Data Growth Issues</vt:lpstr>
      <vt:lpstr>Reinitializing the vCenter Server Database</vt:lpstr>
      <vt:lpstr>Accessing the vCenter Server Appliance Shell</vt:lpstr>
      <vt:lpstr>Accessing the vCenter Server Appliance Shell</vt:lpstr>
      <vt:lpstr>Enabling the Bash Shell from the Appliance Shell</vt:lpstr>
      <vt:lpstr>Querying Service Status and Restarting Services</vt:lpstr>
      <vt:lpstr>Using API Commands and Plug-Ins From the Appliance Shell</vt:lpstr>
      <vt:lpstr>ESXi Problem 1</vt:lpstr>
      <vt:lpstr>Verifying That the ESXi Host Crashed</vt:lpstr>
      <vt:lpstr>Recovering from a Purple Diagnostic Screen Crash</vt:lpstr>
      <vt:lpstr>ESXi Problem 2</vt:lpstr>
      <vt:lpstr>Verifying That the ESXi Host Is Hanging</vt:lpstr>
      <vt:lpstr>Recovering from an ESXi Host Hang</vt:lpstr>
      <vt:lpstr>Review of Learner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Course Introduction</dc:title>
  <dc:creator/>
  <cp:lastModifiedBy/>
  <cp:revision>1</cp:revision>
  <dcterms:created xsi:type="dcterms:W3CDTF">2014-01-24T17:41:39Z</dcterms:created>
  <dcterms:modified xsi:type="dcterms:W3CDTF">2016-11-27T10:26:39Z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0x0101004ACED65993444045B230A27166C66004</vt:lpwstr>
  </property>
</Properties>
</file>