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48"/>
  </p:notesMasterIdLst>
  <p:handoutMasterIdLst>
    <p:handoutMasterId r:id="rId49"/>
  </p:handoutMasterIdLst>
  <p:sldIdLst>
    <p:sldId id="335" r:id="rId5"/>
    <p:sldId id="345" r:id="rId6"/>
    <p:sldId id="347" r:id="rId7"/>
    <p:sldId id="435" r:id="rId8"/>
    <p:sldId id="436" r:id="rId9"/>
    <p:sldId id="368" r:id="rId10"/>
    <p:sldId id="473" r:id="rId11"/>
    <p:sldId id="477" r:id="rId12"/>
    <p:sldId id="478" r:id="rId13"/>
    <p:sldId id="479" r:id="rId14"/>
    <p:sldId id="474" r:id="rId15"/>
    <p:sldId id="475" r:id="rId16"/>
    <p:sldId id="476" r:id="rId17"/>
    <p:sldId id="480" r:id="rId18"/>
    <p:sldId id="481" r:id="rId19"/>
    <p:sldId id="482" r:id="rId20"/>
    <p:sldId id="483" r:id="rId21"/>
    <p:sldId id="484" r:id="rId22"/>
    <p:sldId id="486" r:id="rId23"/>
    <p:sldId id="487" r:id="rId24"/>
    <p:sldId id="488" r:id="rId25"/>
    <p:sldId id="489" r:id="rId26"/>
    <p:sldId id="490" r:id="rId27"/>
    <p:sldId id="491" r:id="rId28"/>
    <p:sldId id="485" r:id="rId29"/>
    <p:sldId id="493" r:id="rId30"/>
    <p:sldId id="452" r:id="rId31"/>
    <p:sldId id="450" r:id="rId32"/>
    <p:sldId id="451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382" r:id="rId47"/>
  </p:sldIdLst>
  <p:sldSz cx="9144000" cy="6858000" type="screen4x3"/>
  <p:notesSz cx="6858000" cy="9313863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5488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3936"/>
        <p:guide orient="horz" pos="4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2412" y="54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2016-11-27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620713"/>
            <a:ext cx="40354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8" tIns="46374" rIns="92748" bIns="463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80776"/>
            <a:ext cx="5943600" cy="49673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3"/>
          <p:cNvSpPr>
            <a:spLocks noGrp="1" noChangeArrowheads="1"/>
          </p:cNvSpPr>
          <p:nvPr>
            <p:ph type="body" idx="3"/>
          </p:nvPr>
        </p:nvSpPr>
        <p:spPr>
          <a:xfrm>
            <a:off x="598488" y="4656935"/>
            <a:ext cx="5954713" cy="4191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6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 kb.vmware.com/kb/1026353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1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http://kb.vmware.com/kb/2107795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0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59734"/>
            <a:ext cx="8258175" cy="3810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990600"/>
            <a:ext cx="6858000" cy="304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#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9146" y="6417329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58094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2015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58674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53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8006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 startAt="9"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9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lvl1pPr>
            <a:lvl2pPr marL="346075" indent="-342900">
              <a:buFont typeface="+mj-lt"/>
              <a:buAutoNum type="arabicPeriod"/>
              <a:defRPr/>
            </a:lvl2pPr>
            <a:lvl3pPr marL="628650" indent="-238125">
              <a:defRPr/>
            </a:lvl3pPr>
            <a:lvl6pPr marL="914400" indent="-231775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2"/>
            <a:r>
              <a:rPr lang="en-US" dirty="0" smtClean="0"/>
              <a:t>Bullet</a:t>
            </a:r>
          </a:p>
          <a:p>
            <a:pPr lvl="5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Numbered List</a:t>
            </a:r>
          </a:p>
        </p:txBody>
      </p:sp>
    </p:spTree>
    <p:extLst>
      <p:ext uri="{BB962C8B-B14F-4D97-AF65-F5344CB8AC3E}">
        <p14:creationId xmlns:p14="http://schemas.microsoft.com/office/powerpoint/2010/main" val="119933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6" y="1676400"/>
            <a:ext cx="5711033" cy="1752600"/>
          </a:xfrm>
        </p:spPr>
        <p:txBody>
          <a:bodyPr anchor="b"/>
          <a:lstStyle>
            <a:lvl1pPr algn="l">
              <a:defRPr sz="2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450335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16" name="Date Placeholder 8"/>
          <p:cNvSpPr txBox="1">
            <a:spLocks/>
          </p:cNvSpPr>
          <p:nvPr userDrawn="1"/>
        </p:nvSpPr>
        <p:spPr bwMode="white">
          <a:xfrm>
            <a:off x="81534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DO NOT USE THIS PAGE IN LAYOUTS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824" y="1421398"/>
            <a:ext cx="8153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Revision Status: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February 10, 2015 –  Added animation symbol to footer</a:t>
            </a:r>
            <a:endParaRPr lang="en-US" sz="1600" kern="1200" baseline="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5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70" r="12185" b="17580"/>
          <a:stretch/>
        </p:blipFill>
        <p:spPr bwMode="ltGray">
          <a:xfrm>
            <a:off x="7602416" y="5760720"/>
            <a:ext cx="155448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644612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458094" y="6647021"/>
            <a:ext cx="1751706" cy="210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09800" y="6446124"/>
            <a:ext cx="533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dirty="0" smtClean="0">
                <a:solidFill>
                  <a:schemeClr val="tx2"/>
                </a:solidFill>
              </a:rPr>
              <a:t>VMware vSphere: Troubleshoot Workshop</a:t>
            </a:r>
          </a:p>
        </p:txBody>
      </p:sp>
      <p:sp>
        <p:nvSpPr>
          <p:cNvPr id="22" name="Date Placeholder 8"/>
          <p:cNvSpPr txBox="1">
            <a:spLocks/>
          </p:cNvSpPr>
          <p:nvPr userDrawn="1"/>
        </p:nvSpPr>
        <p:spPr bwMode="white">
          <a:xfrm>
            <a:off x="74676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7" r:id="rId4"/>
    <p:sldLayoutId id="2147483694" r:id="rId5"/>
    <p:sldLayoutId id="2147483689" r:id="rId6"/>
    <p:sldLayoutId id="2147483690" r:id="rId7"/>
    <p:sldLayoutId id="2147483692" r:id="rId8"/>
    <p:sldLayoutId id="214748369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Tx/>
        <a:buSzPct val="90000"/>
        <a:buFontTx/>
        <a:buNone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28600" indent="-222250" algn="l" defTabSz="914400" rtl="0" eaLnBrk="1" latinLnBrk="0" hangingPunct="1">
        <a:lnSpc>
          <a:spcPct val="90000"/>
        </a:lnSpc>
        <a:spcBef>
          <a:spcPts val="800"/>
        </a:spcBef>
        <a:buClrTx/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238125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742950" indent="-1920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28700" indent="-242888" algn="l" defTabSz="85725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017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52538" indent="-182563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Calibri" panose="020F050202020403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Troubleshooting </a:t>
            </a:r>
            <a:r>
              <a:rPr lang="en-US" altLang="zh-CN" dirty="0"/>
              <a:t>Virtual </a:t>
            </a:r>
            <a:r>
              <a:rPr lang="en-US" altLang="zh-CN" dirty="0" smtClean="0"/>
              <a:t>Machines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ID Mismatch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30" y="914400"/>
            <a:ext cx="806954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a Content ID </a:t>
            </a:r>
            <a:r>
              <a:rPr lang="en-US" altLang="zh-CN" dirty="0" smtClean="0"/>
              <a:t>Mismatch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801" y="914400"/>
            <a:ext cx="813839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Machine Problem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90" y="914400"/>
            <a:ext cx="810282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4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</a:t>
            </a:r>
            <a:r>
              <a:rPr lang="en-US" altLang="zh-CN" dirty="0" err="1"/>
              <a:t>Quiesced</a:t>
            </a:r>
            <a:r>
              <a:rPr lang="en-US" altLang="zh-CN" dirty="0"/>
              <a:t> Snapshot </a:t>
            </a:r>
            <a:r>
              <a:rPr lang="en-US" altLang="zh-CN" dirty="0" smtClean="0"/>
              <a:t>Failure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99" y="914400"/>
            <a:ext cx="815260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7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Machine Problem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34" y="914400"/>
            <a:ext cx="810493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5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09" y="914400"/>
            <a:ext cx="813478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5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No Permissions to Create </a:t>
            </a:r>
            <a:r>
              <a:rPr lang="en-US" altLang="zh-CN" dirty="0" smtClean="0"/>
              <a:t>Snapshots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84" y="914400"/>
            <a:ext cx="809023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3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Missing Delta Descriptor </a:t>
            </a:r>
            <a:r>
              <a:rPr lang="fr-FR" altLang="zh-CN" dirty="0" smtClean="0"/>
              <a:t>File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074" y="914400"/>
            <a:ext cx="807985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5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Insufficient Space on </a:t>
            </a:r>
            <a:r>
              <a:rPr lang="fr-FR" altLang="zh-CN" dirty="0" smtClean="0"/>
              <a:t>Datastore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64" y="914400"/>
            <a:ext cx="812587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Machine Problem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49" y="914400"/>
            <a:ext cx="811330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Administrators must understand how to quickly identify and effectively troubleshoot virtual machine problems to protect against application downtime, especially for mission-critical applications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Virtual Machine Files </a:t>
            </a:r>
            <a:r>
              <a:rPr lang="en-US" altLang="zh-CN" dirty="0" smtClean="0"/>
              <a:t>Missing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93" y="914400"/>
            <a:ext cx="809241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Virtual Machine File </a:t>
            </a:r>
            <a:r>
              <a:rPr lang="en-US" altLang="zh-CN" dirty="0" smtClean="0"/>
              <a:t>Locked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576" y="914400"/>
            <a:ext cx="818484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Resolving a Locked Virtual Machine 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57" y="914400"/>
            <a:ext cx="809608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5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Insufficient Resources on ESXi </a:t>
            </a:r>
            <a:r>
              <a:rPr lang="fr-FR" altLang="zh-CN" dirty="0" smtClean="0"/>
              <a:t>Host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7273"/>
            <a:ext cx="8229600" cy="50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ESXi Host </a:t>
            </a:r>
            <a:r>
              <a:rPr lang="fr-FR" altLang="zh-CN" dirty="0" smtClean="0"/>
              <a:t>Unresponsive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02" y="914400"/>
            <a:ext cx="818299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94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Discuss </a:t>
            </a:r>
            <a:r>
              <a:rPr lang="en-US" altLang="zh-CN" dirty="0"/>
              <a:t>virtual machine files and content IDs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Identify, analyze, and solve virtual machine snapshot problems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Troubleshoot virtual machine power-on problems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340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Lesson 2: </a:t>
            </a:r>
            <a:br>
              <a:rPr lang="en-US" altLang="zh-CN" dirty="0" smtClean="0"/>
            </a:br>
            <a:r>
              <a:rPr lang="en-US" altLang="zh-CN" dirty="0"/>
              <a:t>Connection State and VMware Tools </a:t>
            </a:r>
            <a:r>
              <a:rPr lang="en-US" altLang="zh-CN" dirty="0" smtClean="0"/>
              <a:t>Installation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19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the end of this lesson, you should be able to meet the following </a:t>
            </a:r>
            <a:r>
              <a:rPr lang="en-US" altLang="zh-CN" dirty="0" smtClean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 </a:t>
            </a:r>
            <a:r>
              <a:rPr lang="en-US" altLang="zh-CN" dirty="0"/>
              <a:t>possible causes and troubleshoot virtual machine connection state </a:t>
            </a:r>
            <a:r>
              <a:rPr lang="en-US" altLang="zh-CN" dirty="0" smtClean="0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Diagnose </a:t>
            </a:r>
            <a:r>
              <a:rPr lang="en-US" altLang="zh-CN" dirty="0"/>
              <a:t>and recover from VMware Tools installation failures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877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Virtual Machine Connection </a:t>
            </a:r>
            <a:r>
              <a:rPr lang="en-US" altLang="zh-CN" dirty="0" smtClean="0"/>
              <a:t>States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61" y="914400"/>
            <a:ext cx="81400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Are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 dirty="0"/>
              <a:t>Course Introduction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Introduction to Troubleshooting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Tools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Virtual Networking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Storage 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vSphere Clusters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vCenter Server and ESXi </a:t>
            </a:r>
            <a:endParaRPr lang="en-US" altLang="zh-CN" dirty="0" smtClean="0"/>
          </a:p>
          <a:p>
            <a:pPr marL="457200" indent="-457200">
              <a:buFontTx/>
              <a:buAutoNum type="arabicPeriod"/>
            </a:pPr>
            <a:r>
              <a:rPr lang="en-US" altLang="zh-CN" b="1" dirty="0">
                <a:solidFill>
                  <a:srgbClr val="0070C0"/>
                </a:solidFill>
              </a:rPr>
              <a:t>Troubleshooting </a:t>
            </a:r>
            <a:r>
              <a:rPr lang="en-US" altLang="zh-CN" b="1" dirty="0">
                <a:solidFill>
                  <a:srgbClr val="0070C0"/>
                </a:solidFill>
              </a:rPr>
              <a:t>Virtual </a:t>
            </a:r>
            <a:r>
              <a:rPr lang="en-US" altLang="zh-CN" b="1" dirty="0">
                <a:solidFill>
                  <a:srgbClr val="0070C0"/>
                </a:solidFill>
              </a:rPr>
              <a:t>Machines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Machine Problem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76" y="914400"/>
            <a:ext cx="816144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22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35" y="914400"/>
            <a:ext cx="815792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26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vSphere vMotion </a:t>
            </a:r>
            <a:r>
              <a:rPr lang="en-US" altLang="zh-CN" dirty="0" smtClean="0"/>
              <a:t>or </a:t>
            </a:r>
            <a:r>
              <a:rPr lang="en-US" altLang="zh-CN" dirty="0"/>
              <a:t>DRS Migration </a:t>
            </a:r>
            <a:r>
              <a:rPr lang="en-US" altLang="zh-CN" dirty="0" smtClean="0"/>
              <a:t>Occurred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12" y="914400"/>
            <a:ext cx="810437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VM Deleted Outside vCenter 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74" y="914400"/>
            <a:ext cx="813645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4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Special Characters in the .</a:t>
            </a:r>
            <a:r>
              <a:rPr lang="en-US" altLang="zh-CN" dirty="0" err="1"/>
              <a:t>vmx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" y="914400"/>
            <a:ext cx="816864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27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ESXi Host Root File System </a:t>
            </a:r>
            <a:r>
              <a:rPr lang="en-US" altLang="zh-CN" dirty="0" smtClean="0"/>
              <a:t>Full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16" y="914400"/>
            <a:ext cx="81153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24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from an Invalid or Orphaned Virtual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43" y="914400"/>
            <a:ext cx="811171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7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Machine Problem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25" y="914400"/>
            <a:ext cx="8083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44" y="914400"/>
            <a:ext cx="819551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2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Wrong Guest Operating </a:t>
            </a:r>
            <a:r>
              <a:rPr lang="en-US" altLang="zh-CN" dirty="0" smtClean="0"/>
              <a:t>System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72" y="914400"/>
            <a:ext cx="816685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</a:t>
            </a:r>
            <a:r>
              <a:rPr lang="en-US" altLang="zh-CN" dirty="0" smtClean="0"/>
              <a:t>Lessons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Lesson 1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/>
              <a:t>Snapshot, Power-On, and Content </a:t>
            </a:r>
            <a:r>
              <a:rPr lang="en-US" altLang="zh-CN" dirty="0" smtClean="0"/>
              <a:t>Library</a:t>
            </a:r>
            <a:endParaRPr lang="en-US" altLang="zh-CN" dirty="0" smtClean="0"/>
          </a:p>
          <a:p>
            <a:r>
              <a:rPr lang="en-US" altLang="zh-CN" dirty="0" smtClean="0"/>
              <a:t>Lesson </a:t>
            </a:r>
            <a:r>
              <a:rPr lang="en-US" altLang="zh-CN" dirty="0"/>
              <a:t>2</a:t>
            </a:r>
            <a:r>
              <a:rPr lang="en-US" altLang="zh-CN" dirty="0" smtClean="0"/>
              <a:t>: </a:t>
            </a:r>
            <a:r>
              <a:rPr lang="en-US" altLang="zh-CN" dirty="0"/>
              <a:t>Connection State and VMware Tools </a:t>
            </a:r>
            <a:r>
              <a:rPr lang="en-US" altLang="zh-CN" dirty="0" smtClean="0"/>
              <a:t>Installation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10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ISO Image Not Being </a:t>
            </a:r>
            <a:r>
              <a:rPr lang="en-US" altLang="zh-CN" dirty="0" smtClean="0"/>
              <a:t>Loaded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72" y="914400"/>
            <a:ext cx="816685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94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ISO Image Cannot Be </a:t>
            </a:r>
            <a:r>
              <a:rPr lang="en-US" altLang="zh-CN" dirty="0" smtClean="0"/>
              <a:t>Found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21" y="914400"/>
            <a:ext cx="820255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8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VMware Tools ISO Image </a:t>
            </a:r>
            <a:r>
              <a:rPr lang="en-US" altLang="zh-CN" dirty="0" smtClean="0"/>
              <a:t>Corrupt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49" y="914400"/>
            <a:ext cx="805930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2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Learner Objectives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 </a:t>
            </a:r>
            <a:r>
              <a:rPr lang="en-US" altLang="zh-CN" dirty="0"/>
              <a:t>possible causes and troubleshoot virtual machine connection state </a:t>
            </a:r>
            <a:r>
              <a:rPr lang="en-US" altLang="zh-CN" dirty="0" smtClean="0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Diagnose </a:t>
            </a:r>
            <a:r>
              <a:rPr lang="en-US" altLang="zh-CN" dirty="0"/>
              <a:t>and recover from VMware Tools installation </a:t>
            </a:r>
            <a:r>
              <a:rPr lang="en-US" altLang="zh-CN" dirty="0" smtClean="0"/>
              <a:t>failures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4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Lesson </a:t>
            </a:r>
            <a:r>
              <a:rPr lang="en-US" altLang="zh-CN" dirty="0"/>
              <a:t>1: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Snapshot, Power-On, and Content </a:t>
            </a:r>
            <a:r>
              <a:rPr lang="en-US" altLang="zh-CN" dirty="0" smtClean="0"/>
              <a:t>Library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3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the end of this lesson, you should be able to meet the following </a:t>
            </a:r>
            <a:r>
              <a:rPr lang="en-US" altLang="zh-CN" dirty="0" smtClean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Discuss </a:t>
            </a:r>
            <a:r>
              <a:rPr lang="en-US" altLang="zh-CN" dirty="0"/>
              <a:t>virtual machine files and content IDs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</a:t>
            </a:r>
            <a:r>
              <a:rPr lang="en-US" altLang="zh-CN" dirty="0"/>
              <a:t>, analyze, and solve virtual machine snapshot problems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Troubleshoot </a:t>
            </a:r>
            <a:r>
              <a:rPr lang="en-US" altLang="zh-CN" dirty="0"/>
              <a:t>virtual machine power-on problems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406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Virtual Machine </a:t>
            </a:r>
            <a:r>
              <a:rPr lang="en-US" altLang="zh-CN" dirty="0" smtClean="0"/>
              <a:t>Files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" y="914400"/>
            <a:ext cx="809974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Disk Content </a:t>
            </a:r>
            <a:r>
              <a:rPr lang="en-US" altLang="zh-CN" dirty="0" smtClean="0"/>
              <a:t>IDs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54" y="914400"/>
            <a:ext cx="814729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Machine Problem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61" y="914400"/>
            <a:ext cx="810127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0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2 - &amp;quot;You Are Here&amp;quot;&quot;/&gt;&lt;property id=&quot;20307&quot; value=&quot;334&quot;/&gt;&lt;/object&gt;&lt;object type=&quot;3&quot; unique_id=&quot;10007&quot;&gt;&lt;property id=&quot;20148&quot; value=&quot;5&quot;/&gt;&lt;property id=&quot;20300&quot; value=&quot;Slide 1 - &amp;quot;Course Introduction&amp;quot;&quot;/&gt;&lt;property id=&quot;20307&quot; value=&quot;335&quot;/&gt;&lt;/object&gt;&lt;object type=&quot;3&quot; unique_id=&quot;10008&quot;&gt;&lt;property id=&quot;20148&quot; value=&quot;5&quot;/&gt;&lt;property id=&quot;20300&quot; value=&quot;Slide 3 - &amp;quot;Importance&amp;quot;&quot;/&gt;&lt;property id=&quot;20307&quot; value=&quot;336&quot;/&gt;&lt;/object&gt;&lt;object type=&quot;3&quot; unique_id=&quot;10009&quot;&gt;&lt;property id=&quot;20148&quot; value=&quot;5&quot;/&gt;&lt;property id=&quot;20300&quot; value=&quot;Slide 4 - &amp;quot;Learner Objectives&amp;quot;&quot;/&gt;&lt;property id=&quot;20307&quot; value=&quot;337&quot;/&gt;&lt;/object&gt;&lt;object type=&quot;3&quot; unique_id=&quot;10011&quot;&gt;&lt;property id=&quot;20148&quot; value=&quot;5&quot;/&gt;&lt;property id=&quot;20300&quot; value=&quot;Slide 5 - &amp;quot;Typographical Conventions&amp;quot;&quot;/&gt;&lt;property id=&quot;20307&quot; value=&quot;339&quot;/&gt;&lt;/object&gt;&lt;object type=&quot;3&quot; unique_id=&quot;10012&quot;&gt;&lt;property id=&quot;20148&quot; value=&quot;5&quot;/&gt;&lt;property id=&quot;20300&quot; value=&quot;Slide 6 - &amp;quot;References (1)&amp;quot;&quot;/&gt;&lt;property id=&quot;20307&quot; value=&quot;340&quot;/&gt;&lt;/object&gt;&lt;object type=&quot;3&quot; unique_id=&quot;10013&quot;&gt;&lt;property id=&quot;20148&quot; value=&quot;5&quot;/&gt;&lt;property id=&quot;20300&quot; value=&quot;Slide 7 - &amp;quot;References (2)&amp;quot;&quot;/&gt;&lt;property id=&quot;20307&quot; value=&quot;341&quot;/&gt;&lt;/object&gt;&lt;object type=&quot;3&quot; unique_id=&quot;10014&quot;&gt;&lt;property id=&quot;20148&quot; value=&quot;5&quot;/&gt;&lt;property id=&quot;20300&quot; value=&quot;Slide 8 - &amp;quot;VMware Online Resources&amp;quot;&quot;/&gt;&lt;property id=&quot;20307&quot; value=&quot;342&quot;/&gt;&lt;/object&gt;&lt;object type=&quot;3&quot; unique_id=&quot;10016&quot;&gt;&lt;property id=&quot;20148&quot; value=&quot;5&quot;/&gt;&lt;property id=&quot;20300&quot; value=&quot;Slide 9 - &amp;quot;VMware Education Overview&amp;quot;&quot;/&gt;&lt;property id=&quot;20307&quot; value=&quot;34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ORP_TEMPLATE_ILT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Document_x0020_Category xmlns="288e86e3-13ec-46f3-a9d0-a70aaaa1e93e">PowerPoint Slide</Document_x0020_Category>
    <_Status xmlns="http://schemas.microsoft.com/sharepoint/v3/fields">Draft</_Status>
    <EmailSender xmlns="http://schemas.microsoft.com/sharepoint/v3" xsi:nil="true"/>
    <EmailFrom xmlns="http://schemas.microsoft.com/sharepoint/v3" xsi:nil="true"/>
    <File_x0020_Description xmlns="4f15fc31-3d0d-47e7-af43-e227d2cb0a53">M01 Course Introduction</File_x0020_Description>
    <EmailSubject xmlns="http://schemas.microsoft.com/sharepoint/v3" xsi:nil="true"/>
    <Course_x0020_Title xmlns="288e86e3-13ec-46f3-a9d0-a70aaaa1e93e">ALL</Course_x0020_Title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ED65993444045B230A27166C66004" ma:contentTypeVersion="12" ma:contentTypeDescription="Create a new document." ma:contentTypeScope="" ma:versionID="8420a0f98f25731321833f255eff041a">
  <xsd:schema xmlns:xsd="http://www.w3.org/2001/XMLSchema" xmlns:p="http://schemas.microsoft.com/office/2006/metadata/properties" xmlns:ns1="http://schemas.microsoft.com/sharepoint/v3" xmlns:ns2="288e86e3-13ec-46f3-a9d0-a70aaaa1e93e" xmlns:ns3="http://schemas.microsoft.com/sharepoint/v3/fields" xmlns:ns4="4f15fc31-3d0d-47e7-af43-e227d2cb0a53" targetNamespace="http://schemas.microsoft.com/office/2006/metadata/properties" ma:root="true" ma:fieldsID="0b5012687a62a8a7133cf7909489fa2f" ns1:_="" ns2:_="" ns3:_="" ns4:_="">
    <xsd:import namespace="http://schemas.microsoft.com/sharepoint/v3"/>
    <xsd:import namespace="288e86e3-13ec-46f3-a9d0-a70aaaa1e93e"/>
    <xsd:import namespace="http://schemas.microsoft.com/sharepoint/v3/fields"/>
    <xsd:import namespace="4f15fc31-3d0d-47e7-af43-e227d2cb0a53"/>
    <xsd:element name="properties">
      <xsd:complexType>
        <xsd:sequence>
          <xsd:element name="documentManagement">
            <xsd:complexType>
              <xsd:all>
                <xsd:element ref="ns2:Course_x0020_Title"/>
                <xsd:element ref="ns2:Document_x0020_Category"/>
                <xsd:element ref="ns3:_Status"/>
                <xsd:element ref="ns4:File_x0020_Description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12" nillable="true" ma:displayName="E-Mail Sender" ma:hidden="true" ma:internalName="EmailSender">
      <xsd:simpleType>
        <xsd:restriction base="dms:Note"/>
      </xsd:simpleType>
    </xsd:element>
    <xsd:element name="EmailTo" ma:index="13" nillable="true" ma:displayName="E-Mail To" ma:hidden="true" ma:internalName="EmailTo">
      <xsd:simpleType>
        <xsd:restriction base="dms:Note"/>
      </xsd:simpleType>
    </xsd:element>
    <xsd:element name="EmailCc" ma:index="14" nillable="true" ma:displayName="E-Mail Cc" ma:hidden="true" ma:internalName="EmailCc">
      <xsd:simpleType>
        <xsd:restriction base="dms:Note"/>
      </xsd:simpleType>
    </xsd:element>
    <xsd:element name="EmailFrom" ma:index="15" nillable="true" ma:displayName="E-Mail From" ma:hidden="true" ma:internalName="EmailFrom">
      <xsd:simpleType>
        <xsd:restriction base="dms:Text"/>
      </xsd:simpleType>
    </xsd:element>
    <xsd:element name="EmailSubject" ma:index="1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88e86e3-13ec-46f3-a9d0-a70aaaa1e93e" elementFormDefault="qualified">
    <xsd:import namespace="http://schemas.microsoft.com/office/2006/documentManagement/types"/>
    <xsd:element name="Course_x0020_Title" ma:index="8" ma:displayName="Course Title" ma:default="NONE" ma:description="EDU Course Titles" ma:format="Dropdown" ma:internalName="Course_x0020_Title">
      <xsd:simpleType>
        <xsd:restriction base="dms:Choice">
          <xsd:enumeration value="NONE"/>
          <xsd:enumeration value="Design and Deploy V6.0"/>
          <xsd:enumeration value="Install, Configure, Manage V6.0"/>
          <xsd:enumeration value="What's New V6.0"/>
          <xsd:enumeration value="Skills for Operators V6.0"/>
          <xsd:enumeration value="Optimize and Scale V6.0"/>
          <xsd:enumeration value="ALL"/>
        </xsd:restriction>
      </xsd:simpleType>
    </xsd:element>
    <xsd:element name="Document_x0020_Category" ma:index="9" ma:displayName="Document Category" ma:format="Dropdown" ma:internalName="Document_x0020_Category">
      <xsd:simpleType>
        <xsd:restriction base="dms:Choice">
          <xsd:enumeration value="Lecture"/>
          <xsd:enumeration value="Lab Exercise"/>
          <xsd:enumeration value="PowerPoint Slide"/>
          <xsd:enumeration value="Forms"/>
          <xsd:enumeration value="Developer Resources"/>
          <xsd:enumeration value="Datasheet"/>
          <xsd:enumeration value="Design Documents"/>
          <xsd:enumeration value="Instructor Delivery Tools"/>
          <xsd:enumeration value="Course Evaluations"/>
          <xsd:enumeration value="Internal Review Documents"/>
          <xsd:enumeration value="Lab Connect &amp; On Demand"/>
          <xsd:enumeration value="Localization"/>
          <xsd:enumeration value="eBook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10" ma:displayName="Status" ma:default="" ma:format="Dropdown" ma:internalName="_Status">
      <xsd:simpleType>
        <xsd:restriction base="dms:Choice">
          <xsd:enumeration value="Not Started"/>
          <xsd:enumeration value="Draft"/>
          <xsd:enumeration value="Reviewed"/>
          <xsd:enumeration value="Final"/>
          <xsd:enumeration value="Expired"/>
        </xsd:restriction>
      </xsd:simpleType>
    </xsd:element>
  </xsd:schema>
  <xsd:schema xmlns:xsd="http://www.w3.org/2001/XMLSchema" xmlns:dms="http://schemas.microsoft.com/office/2006/documentManagement/types" targetNamespace="4f15fc31-3d0d-47e7-af43-e227d2cb0a53" elementFormDefault="qualified">
    <xsd:import namespace="http://schemas.microsoft.com/office/2006/documentManagement/types"/>
    <xsd:element name="File_x0020_Description" ma:index="11" ma:displayName="File Description" ma:default="" ma:description="Actual title of uploaded file" ma:internalName="File_x0020_Descrip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E8DF37-8A00-4D49-B184-B50E459B10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3AA5D-D035-452B-BD5C-EB91BB79386B}">
  <ds:schemaRefs>
    <ds:schemaRef ds:uri="http://schemas.microsoft.com/sharepoint/v3"/>
    <ds:schemaRef ds:uri="http://schemas.microsoft.com/office/2006/documentManagement/types"/>
    <ds:schemaRef ds:uri="288e86e3-13ec-46f3-a9d0-a70aaaa1e93e"/>
    <ds:schemaRef ds:uri="http://schemas.openxmlformats.org/package/2006/metadata/core-properties"/>
    <ds:schemaRef ds:uri="4f15fc31-3d0d-47e7-af43-e227d2cb0a53"/>
    <ds:schemaRef ds:uri="http://schemas.microsoft.com/sharepoint/v3/field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23913CF-59D3-4EED-BFA2-50D8A233D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8e86e3-13ec-46f3-a9d0-a70aaaa1e93e"/>
    <ds:schemaRef ds:uri="http://schemas.microsoft.com/sharepoint/v3/fields"/>
    <ds:schemaRef ds:uri="4f15fc31-3d0d-47e7-af43-e227d2cb0a5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432</Words>
  <Application>Microsoft Office PowerPoint</Application>
  <PresentationFormat>全屏显示(4:3)</PresentationFormat>
  <Paragraphs>74</Paragraphs>
  <Slides>43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ＭＳ Ｐゴシック</vt:lpstr>
      <vt:lpstr>黑体</vt:lpstr>
      <vt:lpstr>Arial</vt:lpstr>
      <vt:lpstr>Calibri</vt:lpstr>
      <vt:lpstr>CORP_TEMPLATE_ILT</vt:lpstr>
      <vt:lpstr>Troubleshooting Virtual Machines </vt:lpstr>
      <vt:lpstr>Importance</vt:lpstr>
      <vt:lpstr>You Are Here</vt:lpstr>
      <vt:lpstr>Module Lessons</vt:lpstr>
      <vt:lpstr>Lesson 1:  Snapshot, Power-On, and Content Library </vt:lpstr>
      <vt:lpstr>Learner Objectives</vt:lpstr>
      <vt:lpstr>Review of Virtual Machine Files</vt:lpstr>
      <vt:lpstr>Disk Content IDs</vt:lpstr>
      <vt:lpstr>Virtual Machine Problem 1</vt:lpstr>
      <vt:lpstr>Content ID Mismatch Example</vt:lpstr>
      <vt:lpstr>Resolving a Content ID Mismatch</vt:lpstr>
      <vt:lpstr>Virtual Machine Problem 2</vt:lpstr>
      <vt:lpstr>Resolving Quiesced Snapshot Failure</vt:lpstr>
      <vt:lpstr>Virtual Machine Problem 3</vt:lpstr>
      <vt:lpstr>Identifying Possible Causes</vt:lpstr>
      <vt:lpstr>Possible Cause: No Permissions to Create Snapshots</vt:lpstr>
      <vt:lpstr>Possible Cause: Missing Delta Descriptor File</vt:lpstr>
      <vt:lpstr>Possible Cause: Insufficient Space on Datastore</vt:lpstr>
      <vt:lpstr>Virtual Machine Problem 4</vt:lpstr>
      <vt:lpstr>Identifying Possible Causes</vt:lpstr>
      <vt:lpstr>Possible Cause: Virtual Machine Files Missing</vt:lpstr>
      <vt:lpstr>Possible Cause: Virtual Machine File Locked</vt:lpstr>
      <vt:lpstr>Resolving a Locked Virtual Machine File</vt:lpstr>
      <vt:lpstr>Possible Cause: Insufficient Resources on ESXi Host</vt:lpstr>
      <vt:lpstr>Possible Cause: ESXi Host Unresponsive</vt:lpstr>
      <vt:lpstr>Review of Learner Objectives</vt:lpstr>
      <vt:lpstr>Lesson 2:  Connection State and VMware Tools Installation </vt:lpstr>
      <vt:lpstr>Learner Objectives</vt:lpstr>
      <vt:lpstr>Review of Virtual Machine Connection States</vt:lpstr>
      <vt:lpstr>Virtual Machine Problem 5</vt:lpstr>
      <vt:lpstr>Identifying Possible Causes</vt:lpstr>
      <vt:lpstr>Possible Cause: vSphere vMotion or DRS Migration Occurred</vt:lpstr>
      <vt:lpstr>Possible Cause: VM Deleted Outside vCenter Server</vt:lpstr>
      <vt:lpstr>Possible Cause: Special Characters in the .vmx File</vt:lpstr>
      <vt:lpstr>Possible Cause: ESXi Host Root File System Full</vt:lpstr>
      <vt:lpstr>Recovering from an Invalid or Orphaned Virtual Machine</vt:lpstr>
      <vt:lpstr>Virtual Machine Problem 6</vt:lpstr>
      <vt:lpstr>Identifying Possible Causes</vt:lpstr>
      <vt:lpstr>Possible Cause: Wrong Guest Operating System</vt:lpstr>
      <vt:lpstr>Possible Cause: ISO Image Not Being Loaded</vt:lpstr>
      <vt:lpstr>Possible Cause: ISO Image Cannot Be Found</vt:lpstr>
      <vt:lpstr>Possible Cause: VMware Tools ISO Image Corrupt</vt:lpstr>
      <vt:lpstr>Review of Learner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Course Introduction</dc:title>
  <dc:creator/>
  <cp:lastModifiedBy/>
  <cp:revision>1</cp:revision>
  <dcterms:created xsi:type="dcterms:W3CDTF">2014-01-24T17:41:39Z</dcterms:created>
  <dcterms:modified xsi:type="dcterms:W3CDTF">2016-11-27T11:07:37Z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0x0101004ACED65993444045B230A27166C66004</vt:lpwstr>
  </property>
</Properties>
</file>