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42"/>
    <a:srgbClr val="006A5F"/>
    <a:srgbClr val="008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16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dirty="0" err="1">
                <a:effectLst/>
              </a:rPr>
              <a:t>ByteArray</a:t>
            </a:r>
            <a:r>
              <a:rPr lang="en-US" altLang="ko-KR" sz="1800" dirty="0">
                <a:effectLst/>
              </a:rPr>
              <a:t> - Encode</a:t>
            </a:r>
            <a:endParaRPr lang="ko-KR" altLang="ko-K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1024Byte * 1024</c:v>
                </c:pt>
              </c:strCache>
            </c:strRef>
          </c:tx>
          <c:spPr>
            <a:solidFill>
              <a:srgbClr val="00857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AndroidImpl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9</c:v>
                </c:pt>
                <c:pt idx="2">
                  <c:v>24</c:v>
                </c:pt>
                <c:pt idx="3">
                  <c:v>23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F-441B-B6DD-9399402D38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2048Byte * 2048</c:v>
                </c:pt>
              </c:strCache>
            </c:strRef>
          </c:tx>
          <c:spPr>
            <a:solidFill>
              <a:srgbClr val="006A5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AndroidImpl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19</c:v>
                </c:pt>
                <c:pt idx="2">
                  <c:v>49</c:v>
                </c:pt>
                <c:pt idx="3">
                  <c:v>46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F-441B-B6DD-9399402D38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4096Byte * 4096</c:v>
                </c:pt>
              </c:strCache>
            </c:strRef>
          </c:tx>
          <c:spPr>
            <a:solidFill>
              <a:srgbClr val="004A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AndroidImpl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94</c:v>
                </c:pt>
                <c:pt idx="1">
                  <c:v>74</c:v>
                </c:pt>
                <c:pt idx="2">
                  <c:v>164</c:v>
                </c:pt>
                <c:pt idx="3">
                  <c:v>163</c:v>
                </c:pt>
                <c:pt idx="4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5F-441B-B6DD-9399402D3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3525360"/>
        <c:axId val="303521752"/>
      </c:barChart>
      <c:catAx>
        <c:axId val="303525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3521752"/>
        <c:crosses val="autoZero"/>
        <c:auto val="1"/>
        <c:lblAlgn val="ctr"/>
        <c:lblOffset val="100"/>
        <c:noMultiLvlLbl val="0"/>
      </c:catAx>
      <c:valAx>
        <c:axId val="303521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352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ByteArray</a:t>
            </a:r>
            <a:r>
              <a:rPr lang="en-US" altLang="ko-KR" baseline="0" dirty="0"/>
              <a:t> - Decode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1024Byte * 1024</c:v>
                </c:pt>
              </c:strCache>
            </c:strRef>
          </c:tx>
          <c:spPr>
            <a:solidFill>
              <a:srgbClr val="00857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AndroidImpl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20</c:v>
                </c:pt>
                <c:pt idx="2">
                  <c:v>51</c:v>
                </c:pt>
                <c:pt idx="3">
                  <c:v>21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7-4674-951B-4575B4146C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2048Byte * 2048</c:v>
                </c:pt>
              </c:strCache>
            </c:strRef>
          </c:tx>
          <c:spPr>
            <a:solidFill>
              <a:srgbClr val="006A5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AndroidImpl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41</c:v>
                </c:pt>
                <c:pt idx="1">
                  <c:v>41</c:v>
                </c:pt>
                <c:pt idx="2">
                  <c:v>84</c:v>
                </c:pt>
                <c:pt idx="3">
                  <c:v>64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D7-4674-951B-4575B4146C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4096Byte * 4096</c:v>
                </c:pt>
              </c:strCache>
            </c:strRef>
          </c:tx>
          <c:spPr>
            <a:solidFill>
              <a:srgbClr val="004A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AndroidImpl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148</c:v>
                </c:pt>
                <c:pt idx="1">
                  <c:v>187</c:v>
                </c:pt>
                <c:pt idx="2">
                  <c:v>396</c:v>
                </c:pt>
                <c:pt idx="3">
                  <c:v>283</c:v>
                </c:pt>
                <c:pt idx="4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D7-4674-951B-4575B4146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6037632"/>
        <c:axId val="426037960"/>
      </c:barChart>
      <c:catAx>
        <c:axId val="42603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6037960"/>
        <c:crosses val="autoZero"/>
        <c:auto val="1"/>
        <c:lblAlgn val="ctr"/>
        <c:lblOffset val="100"/>
        <c:noMultiLvlLbl val="0"/>
      </c:catAx>
      <c:valAx>
        <c:axId val="426037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603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dirty="0">
                <a:effectLst/>
              </a:rPr>
              <a:t>String - Encode</a:t>
            </a:r>
            <a:endParaRPr lang="ko-KR" altLang="ko-K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1024Byte * 1024</c:v>
                </c:pt>
              </c:strCache>
            </c:strRef>
          </c:tx>
          <c:spPr>
            <a:solidFill>
              <a:srgbClr val="00857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GuavaImpl</c:v>
                </c:pt>
                <c:pt idx="5">
                  <c:v>AndroidImpl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16</c:v>
                </c:pt>
                <c:pt idx="2">
                  <c:v>39</c:v>
                </c:pt>
                <c:pt idx="3">
                  <c:v>29</c:v>
                </c:pt>
                <c:pt idx="4">
                  <c:v>57</c:v>
                </c:pt>
                <c:pt idx="5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F-441B-B6DD-9399402D38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2048Byte * 2048</c:v>
                </c:pt>
              </c:strCache>
            </c:strRef>
          </c:tx>
          <c:spPr>
            <a:solidFill>
              <a:srgbClr val="006A5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GuavaImpl</c:v>
                </c:pt>
                <c:pt idx="5">
                  <c:v>AndroidImpl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34</c:v>
                </c:pt>
                <c:pt idx="1">
                  <c:v>37</c:v>
                </c:pt>
                <c:pt idx="2">
                  <c:v>91</c:v>
                </c:pt>
                <c:pt idx="3">
                  <c:v>99</c:v>
                </c:pt>
                <c:pt idx="4">
                  <c:v>225</c:v>
                </c:pt>
                <c:pt idx="5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F-441B-B6DD-9399402D38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4096Byte * 4096</c:v>
                </c:pt>
              </c:strCache>
            </c:strRef>
          </c:tx>
          <c:spPr>
            <a:solidFill>
              <a:srgbClr val="004A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GuavaImpl</c:v>
                </c:pt>
                <c:pt idx="5">
                  <c:v>AndroidImpl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156</c:v>
                </c:pt>
                <c:pt idx="1">
                  <c:v>166</c:v>
                </c:pt>
                <c:pt idx="2">
                  <c:v>457</c:v>
                </c:pt>
                <c:pt idx="3">
                  <c:v>376</c:v>
                </c:pt>
                <c:pt idx="4">
                  <c:v>866</c:v>
                </c:pt>
                <c:pt idx="5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5F-441B-B6DD-9399402D3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3525360"/>
        <c:axId val="303521752"/>
      </c:barChart>
      <c:catAx>
        <c:axId val="303525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3521752"/>
        <c:crosses val="autoZero"/>
        <c:auto val="1"/>
        <c:lblAlgn val="ctr"/>
        <c:lblOffset val="100"/>
        <c:noMultiLvlLbl val="0"/>
      </c:catAx>
      <c:valAx>
        <c:axId val="303521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352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dirty="0">
                <a:effectLst/>
              </a:rPr>
              <a:t>String - Decode</a:t>
            </a:r>
            <a:endParaRPr lang="ko-KR" altLang="ko-K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1024Byte * 1024</c:v>
                </c:pt>
              </c:strCache>
            </c:strRef>
          </c:tx>
          <c:spPr>
            <a:solidFill>
              <a:srgbClr val="00857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GuavaImpl</c:v>
                </c:pt>
                <c:pt idx="5">
                  <c:v>AndroidImpl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14</c:v>
                </c:pt>
                <c:pt idx="2">
                  <c:v>56</c:v>
                </c:pt>
                <c:pt idx="3">
                  <c:v>33</c:v>
                </c:pt>
                <c:pt idx="4">
                  <c:v>293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F-441B-B6DD-9399402D38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2048Byte * 2048</c:v>
                </c:pt>
              </c:strCache>
            </c:strRef>
          </c:tx>
          <c:spPr>
            <a:solidFill>
              <a:srgbClr val="006A5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GuavaImpl</c:v>
                </c:pt>
                <c:pt idx="5">
                  <c:v>AndroidImpl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92</c:v>
                </c:pt>
                <c:pt idx="1">
                  <c:v>92</c:v>
                </c:pt>
                <c:pt idx="2">
                  <c:v>159</c:v>
                </c:pt>
                <c:pt idx="3">
                  <c:v>126</c:v>
                </c:pt>
                <c:pt idx="4">
                  <c:v>1222</c:v>
                </c:pt>
                <c:pt idx="5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F-441B-B6DD-9399402D38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4096Byte * 4096</c:v>
                </c:pt>
              </c:strCache>
            </c:strRef>
          </c:tx>
          <c:spPr>
            <a:solidFill>
              <a:srgbClr val="004A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GuavaImpl</c:v>
                </c:pt>
                <c:pt idx="5">
                  <c:v>AndroidImpl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387</c:v>
                </c:pt>
                <c:pt idx="1">
                  <c:v>272</c:v>
                </c:pt>
                <c:pt idx="2">
                  <c:v>627</c:v>
                </c:pt>
                <c:pt idx="3">
                  <c:v>472</c:v>
                </c:pt>
                <c:pt idx="4">
                  <c:v>4956</c:v>
                </c:pt>
                <c:pt idx="5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5F-441B-B6DD-9399402D3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3525360"/>
        <c:axId val="303521752"/>
      </c:barChart>
      <c:catAx>
        <c:axId val="303525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3521752"/>
        <c:crosses val="autoZero"/>
        <c:auto val="1"/>
        <c:lblAlgn val="ctr"/>
        <c:lblOffset val="100"/>
        <c:noMultiLvlLbl val="0"/>
      </c:catAx>
      <c:valAx>
        <c:axId val="303521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352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Image</a:t>
            </a:r>
            <a:r>
              <a:rPr lang="en-US" altLang="ko-KR" baseline="0" dirty="0"/>
              <a:t> File Encode (1.26MB JPG)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00857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AndroidImpl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14</c:v>
                </c:pt>
                <c:pt idx="2">
                  <c:v>20</c:v>
                </c:pt>
                <c:pt idx="3">
                  <c:v>15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90-46D4-BD0B-C2E49F616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882656"/>
        <c:axId val="423884296"/>
      </c:barChart>
      <c:catAx>
        <c:axId val="42388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3884296"/>
        <c:crosses val="autoZero"/>
        <c:auto val="1"/>
        <c:lblAlgn val="ctr"/>
        <c:lblOffset val="100"/>
        <c:noMultiLvlLbl val="0"/>
      </c:catAx>
      <c:valAx>
        <c:axId val="42388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388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Image</a:t>
            </a:r>
            <a:r>
              <a:rPr lang="en-US" altLang="ko-KR" baseline="0" dirty="0"/>
              <a:t> File Encode (5MB PNG)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00857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AndroidImpl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19</c:v>
                </c:pt>
                <c:pt idx="2">
                  <c:v>57</c:v>
                </c:pt>
                <c:pt idx="3">
                  <c:v>43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90-46D4-BD0B-C2E49F616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882656"/>
        <c:axId val="423884296"/>
      </c:barChart>
      <c:catAx>
        <c:axId val="42388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3884296"/>
        <c:crosses val="autoZero"/>
        <c:auto val="1"/>
        <c:lblAlgn val="ctr"/>
        <c:lblOffset val="100"/>
        <c:noMultiLvlLbl val="0"/>
      </c:catAx>
      <c:valAx>
        <c:axId val="42388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388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Image</a:t>
            </a:r>
            <a:r>
              <a:rPr lang="en-US" altLang="ko-KR" baseline="0" dirty="0"/>
              <a:t> File Encode (10MB JPG)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00857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AndroidImpl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</c:v>
                </c:pt>
                <c:pt idx="1">
                  <c:v>37</c:v>
                </c:pt>
                <c:pt idx="2">
                  <c:v>102</c:v>
                </c:pt>
                <c:pt idx="3">
                  <c:v>96</c:v>
                </c:pt>
                <c:pt idx="4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90-46D4-BD0B-C2E49F616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882656"/>
        <c:axId val="423884296"/>
      </c:barChart>
      <c:catAx>
        <c:axId val="42388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3884296"/>
        <c:crosses val="autoZero"/>
        <c:auto val="1"/>
        <c:lblAlgn val="ctr"/>
        <c:lblOffset val="100"/>
        <c:noMultiLvlLbl val="0"/>
      </c:catAx>
      <c:valAx>
        <c:axId val="42388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388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Video</a:t>
            </a:r>
            <a:r>
              <a:rPr lang="en-US" altLang="ko-KR" baseline="0" dirty="0"/>
              <a:t> File Encode (10MB MP4)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00857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AndroidImpl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</c:v>
                </c:pt>
                <c:pt idx="1">
                  <c:v>37</c:v>
                </c:pt>
                <c:pt idx="2">
                  <c:v>106</c:v>
                </c:pt>
                <c:pt idx="3">
                  <c:v>94</c:v>
                </c:pt>
                <c:pt idx="4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90-46D4-BD0B-C2E49F616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882656"/>
        <c:axId val="423884296"/>
      </c:barChart>
      <c:catAx>
        <c:axId val="42388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3884296"/>
        <c:crosses val="autoZero"/>
        <c:auto val="1"/>
        <c:lblAlgn val="ctr"/>
        <c:lblOffset val="100"/>
        <c:noMultiLvlLbl val="0"/>
      </c:catAx>
      <c:valAx>
        <c:axId val="42388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388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Video</a:t>
            </a:r>
            <a:r>
              <a:rPr lang="en-US" altLang="ko-KR" baseline="0" dirty="0"/>
              <a:t> File Encode (30MB MP4)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00857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Java8Impl</c:v>
                </c:pt>
                <c:pt idx="1">
                  <c:v>MiGIMpl</c:v>
                </c:pt>
                <c:pt idx="2">
                  <c:v>ApacheImpl</c:v>
                </c:pt>
                <c:pt idx="3">
                  <c:v>IHarderImpl</c:v>
                </c:pt>
                <c:pt idx="4">
                  <c:v>AndroidImpl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121</c:v>
                </c:pt>
                <c:pt idx="1">
                  <c:v>115</c:v>
                </c:pt>
                <c:pt idx="2">
                  <c:v>310</c:v>
                </c:pt>
                <c:pt idx="3">
                  <c:v>281</c:v>
                </c:pt>
                <c:pt idx="4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90-46D4-BD0B-C2E49F616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882656"/>
        <c:axId val="423884296"/>
      </c:barChart>
      <c:catAx>
        <c:axId val="42388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3884296"/>
        <c:crosses val="autoZero"/>
        <c:auto val="1"/>
        <c:lblAlgn val="ctr"/>
        <c:lblOffset val="100"/>
        <c:noMultiLvlLbl val="0"/>
      </c:catAx>
      <c:valAx>
        <c:axId val="42388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388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937CD-9185-4397-8CA3-EFCDE587F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D12DCA-D759-46A8-AFD6-BC2DE38C5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307C7-3D97-4E51-A9BD-6D5E9DF4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D657-8E20-42BF-8FDB-FEA4D9C8269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1ABC9-DD46-443C-A1F6-3E9B257B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49605-4577-44F3-870E-7EF86E9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A67-2669-43C7-A647-6CAB83E8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5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3D81-3D06-4425-9081-878D36FB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62763-3A75-42BE-AA92-8BB02DC6D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04B7C-9D45-4433-B73B-C96B6231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D657-8E20-42BF-8FDB-FEA4D9C8269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9165E-937A-45FF-BF37-DC6AEFFA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3B416-44D4-4C8E-815B-756C4AF5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A67-2669-43C7-A647-6CAB83E8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B7F742-C35A-4F18-B352-13019944E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17A3A-F060-4E5D-8861-7369171E0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DC662-558F-4E24-8C0E-DBB08F6A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D657-8E20-42BF-8FDB-FEA4D9C8269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93AF9-BFB5-4B7D-94DF-5CF22021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4561C-1CA7-4A1A-84D0-2A8434C4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A67-2669-43C7-A647-6CAB83E8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4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9506C-4A16-46F9-9416-31C26F28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F9A1B-E56E-42B1-B3AE-49E63F58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A372F-0D63-4EA9-A9BD-3C005D9F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D657-8E20-42BF-8FDB-FEA4D9C8269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0B401-3238-4AC5-8C93-4CDA75FD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02DEF-604C-4B68-9878-40A1D132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A67-2669-43C7-A647-6CAB83E8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2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D24C3-B59E-468F-9C8F-C1CD9D5F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B87AE-DCBA-47E4-800B-63461CF40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6A7C2-1D36-46D5-A642-7579AE34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D657-8E20-42BF-8FDB-FEA4D9C8269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D4081-3BCB-49AF-B441-47CBE55C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835BB-7553-4F1F-888F-6ECFBB11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A67-2669-43C7-A647-6CAB83E8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3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715A-6615-48B9-A413-C9E6770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5674E-3A46-42BC-98AD-CE74182AE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30AABE-E7F7-40B0-B1D2-34206E097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69844-BE93-455E-A2E1-78AB5BB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D657-8E20-42BF-8FDB-FEA4D9C8269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A8237-B282-4DAC-9F77-DE3A410F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13003-58D6-4971-BE8E-C7E129C7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A67-2669-43C7-A647-6CAB83E8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4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E1388-271C-4659-A458-B0DD022A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F1CE9-2D82-4341-B868-9CF23143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3C3E1-C90F-4D77-88F2-8F98AAD1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79BD6D-8BA8-407A-A07C-A1AA02F4D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F2494A-EF71-4290-91DF-99FB63261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28C9E9-2B4C-4FC1-8245-D04394E6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D657-8E20-42BF-8FDB-FEA4D9C8269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AACDB-3D9C-41FB-8DEE-80EC370C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C8FB-F831-4139-BB45-30759D3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A67-2669-43C7-A647-6CAB83E8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9CED4-4B2E-4E27-B68B-1BBF506B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6327EA-2470-4190-AD92-3588C4C9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D657-8E20-42BF-8FDB-FEA4D9C8269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7F2FF6-E19D-4102-8183-F28C0E67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F0EA14-CDD3-422C-BF8E-E3E3E98C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A67-2669-43C7-A647-6CAB83E8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5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17D27E-D1F1-4175-9AC1-5FD1F744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D657-8E20-42BF-8FDB-FEA4D9C8269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C40A47-FCCA-4897-8D70-57D7A324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D06D25-46CD-4CBB-83C3-09A22736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A67-2669-43C7-A647-6CAB83E8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7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48FC2-258D-41D4-B600-B28BAC3D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1EB77-1315-4183-BAD6-A698CB72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BDDF3-BAEB-4A29-BDE0-B969AA8E1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C426D-AD4C-458D-9989-0604EE09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D657-8E20-42BF-8FDB-FEA4D9C8269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47B252-3B46-4495-A9CF-930D5FC6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99F60-262C-4969-9DA5-2730CCB6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A67-2669-43C7-A647-6CAB83E8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2C440-98C7-4055-80F9-BE0F1CF1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D5D43-7CD1-479A-89C8-7BF77EA6A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A9DE7-B1F6-4646-AD9D-3DAEF36EB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C81A1-0494-482C-98A2-1869C5B9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D657-8E20-42BF-8FDB-FEA4D9C8269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90B18-4AC3-432B-A8A4-5AF85045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53C19-4316-4107-B1FF-1E479D6B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A67-2669-43C7-A647-6CAB83E8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7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0261D1-58F8-43C7-8B0D-83905D20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6C992-48B5-490D-8AD3-38892BE0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6ACE2-C363-473E-BAC8-9B9FAC232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4D657-8E20-42BF-8FDB-FEA4D9C8269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92273-3611-4EE9-8EB0-E491764BD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406B7-20DA-4309-B424-E0BA48968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AA67-2669-43C7-A647-6CAB83E8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5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6B131-3528-493E-89A0-1D53386B1825}"/>
              </a:ext>
            </a:extLst>
          </p:cNvPr>
          <p:cNvSpPr txBox="1"/>
          <p:nvPr/>
        </p:nvSpPr>
        <p:spPr>
          <a:xfrm>
            <a:off x="788650" y="1351508"/>
            <a:ext cx="53073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Android</a:t>
            </a:r>
          </a:p>
          <a:p>
            <a:r>
              <a:rPr lang="en-US" altLang="ko-KR" sz="6600" b="1" dirty="0">
                <a:solidFill>
                  <a:schemeClr val="bg1"/>
                </a:solidFill>
              </a:rPr>
              <a:t>Base64</a:t>
            </a:r>
          </a:p>
          <a:p>
            <a:r>
              <a:rPr lang="en-US" altLang="ko-KR" sz="66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altLang="ko-KR" sz="6600" b="1" dirty="0">
                <a:solidFill>
                  <a:schemeClr val="bg1"/>
                </a:solidFill>
              </a:rPr>
              <a:t>Benchmark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9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C561B3-CB7A-40BF-B881-5F7C59F96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3784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98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8B4EB86-D73E-4B83-B1BB-9B3C58C87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9627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980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3E5A558-404A-421F-90F1-2C7974E57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8399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891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8B4EB86-D73E-4B83-B1BB-9B3C58C87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919090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695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8B4EB86-D73E-4B83-B1BB-9B3C58C87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854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416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C561B3-CB7A-40BF-B881-5F7C59F96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93100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795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C561B3-CB7A-40BF-B881-5F7C59F96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0970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147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C561B3-CB7A-40BF-B881-5F7C59F96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5221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424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C561B3-CB7A-40BF-B881-5F7C59F96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6774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615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51</Words>
  <Application>Microsoft Office PowerPoint</Application>
  <PresentationFormat>와이드스크린</PresentationFormat>
  <Paragraphs>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서동길</dc:creator>
  <cp:lastModifiedBy>서동길</cp:lastModifiedBy>
  <cp:revision>31</cp:revision>
  <dcterms:created xsi:type="dcterms:W3CDTF">2018-12-04T08:11:33Z</dcterms:created>
  <dcterms:modified xsi:type="dcterms:W3CDTF">2018-12-04T08:42:41Z</dcterms:modified>
</cp:coreProperties>
</file>