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98" r:id="rId4"/>
    <p:sldId id="260" r:id="rId5"/>
    <p:sldId id="261" r:id="rId6"/>
    <p:sldId id="299" r:id="rId7"/>
    <p:sldId id="263" r:id="rId8"/>
    <p:sldId id="268" r:id="rId9"/>
    <p:sldId id="265" r:id="rId10"/>
    <p:sldId id="273" r:id="rId11"/>
    <p:sldId id="300" r:id="rId12"/>
    <p:sldId id="301" r:id="rId13"/>
    <p:sldId id="275" r:id="rId14"/>
    <p:sldId id="279" r:id="rId15"/>
    <p:sldId id="278" r:id="rId16"/>
    <p:sldId id="280" r:id="rId17"/>
    <p:sldId id="302" r:id="rId18"/>
    <p:sldId id="303" r:id="rId19"/>
    <p:sldId id="288" r:id="rId20"/>
    <p:sldId id="284" r:id="rId21"/>
    <p:sldId id="295" r:id="rId22"/>
    <p:sldId id="296" r:id="rId23"/>
    <p:sldId id="281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3628E8"/>
    <a:srgbClr val="B7FFD8"/>
    <a:srgbClr val="0EA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80154" autoAdjust="0"/>
  </p:normalViewPr>
  <p:slideViewPr>
    <p:cSldViewPr>
      <p:cViewPr>
        <p:scale>
          <a:sx n="66" d="100"/>
          <a:sy n="66" d="100"/>
        </p:scale>
        <p:origin x="-1436" y="-3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ynh_000\Desktop\data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ynh_000\Desktop\data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WT</c:v>
          </c:tx>
          <c:xVal>
            <c:numRef>
              <c:f>Sheet1!$T$216:$T$225</c:f>
              <c:numCache>
                <c:formatCode>General</c:formatCode>
                <c:ptCount val="10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  <c:pt idx="8">
                  <c:v>1.4</c:v>
                </c:pt>
              </c:numCache>
            </c:numRef>
          </c:xVal>
          <c:yVal>
            <c:numRef>
              <c:f>Sheet1!$U$216:$U$225</c:f>
              <c:numCache>
                <c:formatCode>General</c:formatCode>
                <c:ptCount val="10"/>
                <c:pt idx="0">
                  <c:v>4.1070000000000002E-2</c:v>
                </c:pt>
                <c:pt idx="1">
                  <c:v>0.13519999999999999</c:v>
                </c:pt>
                <c:pt idx="2">
                  <c:v>0.31609999999999999</c:v>
                </c:pt>
                <c:pt idx="3">
                  <c:v>0.38250000000000001</c:v>
                </c:pt>
                <c:pt idx="4">
                  <c:v>0.33460000000000001</c:v>
                </c:pt>
                <c:pt idx="5">
                  <c:v>0.2863</c:v>
                </c:pt>
                <c:pt idx="6">
                  <c:v>0.2301</c:v>
                </c:pt>
                <c:pt idx="7">
                  <c:v>0.17019999999999999</c:v>
                </c:pt>
                <c:pt idx="8">
                  <c:v>0.1096</c:v>
                </c:pt>
              </c:numCache>
            </c:numRef>
          </c:yVal>
          <c:smooth val="1"/>
        </c:ser>
        <c:ser>
          <c:idx val="1"/>
          <c:order val="1"/>
          <c:tx>
            <c:v>DC Motor</c:v>
          </c:tx>
          <c:xVal>
            <c:numRef>
              <c:f>Sheet1!$R$216:$R$225</c:f>
              <c:numCache>
                <c:formatCode>General</c:formatCode>
                <c:ptCount val="10"/>
                <c:pt idx="0">
                  <c:v>0.19924697151587911</c:v>
                </c:pt>
                <c:pt idx="1">
                  <c:v>0.39973534868492855</c:v>
                </c:pt>
                <c:pt idx="2">
                  <c:v>0.59978991596638664</c:v>
                </c:pt>
                <c:pt idx="3">
                  <c:v>0.80417439703153992</c:v>
                </c:pt>
                <c:pt idx="4">
                  <c:v>1.0009303721488596</c:v>
                </c:pt>
                <c:pt idx="5">
                  <c:v>1.100057295645531</c:v>
                </c:pt>
                <c:pt idx="6">
                  <c:v>1.1998008294226781</c:v>
                </c:pt>
                <c:pt idx="7">
                  <c:v>1.2999045072574484</c:v>
                </c:pt>
                <c:pt idx="8">
                  <c:v>1.4029411764705884</c:v>
                </c:pt>
              </c:numCache>
            </c:numRef>
          </c:xVal>
          <c:yVal>
            <c:numRef>
              <c:f>Sheet1!$Q$216:$Q$225</c:f>
              <c:numCache>
                <c:formatCode>General</c:formatCode>
                <c:ptCount val="10"/>
                <c:pt idx="0">
                  <c:v>6.4852216748768468E-2</c:v>
                </c:pt>
                <c:pt idx="1">
                  <c:v>0.13413793103448274</c:v>
                </c:pt>
                <c:pt idx="2">
                  <c:v>0.27879310344827585</c:v>
                </c:pt>
                <c:pt idx="3">
                  <c:v>0.35394088669950735</c:v>
                </c:pt>
                <c:pt idx="4">
                  <c:v>0.30339901477832509</c:v>
                </c:pt>
                <c:pt idx="5">
                  <c:v>0.25034482758620685</c:v>
                </c:pt>
                <c:pt idx="6">
                  <c:v>0.19145320197044333</c:v>
                </c:pt>
                <c:pt idx="7">
                  <c:v>0.14822660098522167</c:v>
                </c:pt>
                <c:pt idx="8">
                  <c:v>0.11147783251231526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49344"/>
        <c:axId val="82871040"/>
      </c:scatterChart>
      <c:valAx>
        <c:axId val="8184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871040"/>
        <c:crosses val="autoZero"/>
        <c:crossBetween val="midCat"/>
      </c:valAx>
      <c:valAx>
        <c:axId val="82871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8493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Wind turbine</c:v>
          </c:tx>
          <c:xVal>
            <c:numRef>
              <c:f>Sheet1!$S$199:$S$209</c:f>
              <c:numCache>
                <c:formatCode>General</c:formatCode>
                <c:ptCount val="11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  <c:pt idx="8">
                  <c:v>1.4</c:v>
                </c:pt>
                <c:pt idx="9">
                  <c:v>1.5</c:v>
                </c:pt>
                <c:pt idx="10">
                  <c:v>1.6</c:v>
                </c:pt>
              </c:numCache>
            </c:numRef>
          </c:xVal>
          <c:yVal>
            <c:numRef>
              <c:f>Sheet1!$T$199:$T$209</c:f>
              <c:numCache>
                <c:formatCode>General</c:formatCode>
                <c:ptCount val="11"/>
                <c:pt idx="0">
                  <c:v>5.1159999999999997E-2</c:v>
                </c:pt>
                <c:pt idx="1">
                  <c:v>0.1236</c:v>
                </c:pt>
                <c:pt idx="2">
                  <c:v>0.33310000000000001</c:v>
                </c:pt>
                <c:pt idx="3">
                  <c:v>0.46860000000000002</c:v>
                </c:pt>
                <c:pt idx="4">
                  <c:v>0.47049999999999997</c:v>
                </c:pt>
                <c:pt idx="5">
                  <c:v>0.43490000000000001</c:v>
                </c:pt>
                <c:pt idx="6">
                  <c:v>0.3841</c:v>
                </c:pt>
                <c:pt idx="7">
                  <c:v>0.32369999999999999</c:v>
                </c:pt>
                <c:pt idx="8">
                  <c:v>0.25779999999999997</c:v>
                </c:pt>
                <c:pt idx="9">
                  <c:v>0.1898</c:v>
                </c:pt>
                <c:pt idx="10">
                  <c:v>0.12180000000000001</c:v>
                </c:pt>
              </c:numCache>
            </c:numRef>
          </c:yVal>
          <c:smooth val="1"/>
        </c:ser>
        <c:ser>
          <c:idx val="1"/>
          <c:order val="1"/>
          <c:tx>
            <c:v>DC Motor</c:v>
          </c:tx>
          <c:xVal>
            <c:numRef>
              <c:f>Sheet1!$Y$199:$Y$209</c:f>
              <c:numCache>
                <c:formatCode>General</c:formatCode>
                <c:ptCount val="11"/>
                <c:pt idx="0">
                  <c:v>0.19982265633526139</c:v>
                </c:pt>
                <c:pt idx="1">
                  <c:v>0.40062206700862169</c:v>
                </c:pt>
                <c:pt idx="2">
                  <c:v>0.60184437411328173</c:v>
                </c:pt>
                <c:pt idx="3">
                  <c:v>0.80012004801920766</c:v>
                </c:pt>
                <c:pt idx="4">
                  <c:v>0.99761268143621085</c:v>
                </c:pt>
                <c:pt idx="5">
                  <c:v>1.1008403361344539</c:v>
                </c:pt>
                <c:pt idx="6">
                  <c:v>1.1500163701844375</c:v>
                </c:pt>
                <c:pt idx="7">
                  <c:v>1.298668558332424</c:v>
                </c:pt>
                <c:pt idx="8">
                  <c:v>1.3996698679471788</c:v>
                </c:pt>
                <c:pt idx="9">
                  <c:v>1.499533449743534</c:v>
                </c:pt>
                <c:pt idx="10">
                  <c:v>1.5987886063516319</c:v>
                </c:pt>
              </c:numCache>
            </c:numRef>
          </c:xVal>
          <c:yVal>
            <c:numRef>
              <c:f>Sheet1!$X$199:$X$209</c:f>
              <c:numCache>
                <c:formatCode>General</c:formatCode>
                <c:ptCount val="11"/>
                <c:pt idx="0">
                  <c:v>7.37192118226601E-2</c:v>
                </c:pt>
                <c:pt idx="1">
                  <c:v>0.12958128078817735</c:v>
                </c:pt>
                <c:pt idx="2">
                  <c:v>0.29591133004926107</c:v>
                </c:pt>
                <c:pt idx="3">
                  <c:v>0.43948275862068964</c:v>
                </c:pt>
                <c:pt idx="4">
                  <c:v>0.44142857142857145</c:v>
                </c:pt>
                <c:pt idx="5">
                  <c:v>0.40788177339901471</c:v>
                </c:pt>
                <c:pt idx="6">
                  <c:v>0.3564778325123153</c:v>
                </c:pt>
                <c:pt idx="7">
                  <c:v>0.29344827586206895</c:v>
                </c:pt>
                <c:pt idx="8">
                  <c:v>0.22504926108374385</c:v>
                </c:pt>
                <c:pt idx="9">
                  <c:v>0.16137931034482758</c:v>
                </c:pt>
                <c:pt idx="10">
                  <c:v>0.11514778325123153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718976"/>
        <c:axId val="145497472"/>
      </c:scatterChart>
      <c:valAx>
        <c:axId val="92718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497472"/>
        <c:crosses val="autoZero"/>
        <c:crossBetween val="midCat"/>
      </c:valAx>
      <c:valAx>
        <c:axId val="145497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7189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C0007-C7CE-45B4-BE1E-52910AD76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5C4D-945D-481B-AF1A-FD20CB8F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kgo6ng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tuabin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</a:t>
            </a:r>
            <a:r>
              <a:rPr lang="en-US" baseline="0" dirty="0" smtClean="0"/>
              <a:t> bin </a:t>
            </a:r>
            <a:r>
              <a:rPr lang="en-US" baseline="0" dirty="0" err="1" smtClean="0"/>
              <a:t>gió</a:t>
            </a:r>
            <a:endParaRPr lang="en-US" baseline="0" dirty="0" smtClean="0"/>
          </a:p>
          <a:p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tuabin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gió</a:t>
            </a:r>
            <a:r>
              <a:rPr lang="en-US" baseline="0" dirty="0" smtClean="0"/>
              <a:t>, ???,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wind power), </a:t>
            </a:r>
            <a:r>
              <a:rPr lang="en-US" baseline="0" dirty="0" err="1" smtClean="0"/>
              <a:t>ngõ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Momen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tuabin</a:t>
            </a:r>
            <a:r>
              <a:rPr lang="en-US" baseline="0" dirty="0" smtClean="0"/>
              <a:t> ???)</a:t>
            </a:r>
          </a:p>
          <a:p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tuabin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gearbox (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generator)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0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quay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dSpace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dSPACE</a:t>
            </a:r>
            <a:r>
              <a:rPr lang="en-US" baseline="0" dirty="0" smtClean="0">
                <a:sym typeface="Wingdings" pitchFamily="2" charset="2"/>
              </a:rPr>
              <a:t> DS1103 (</a:t>
            </a:r>
            <a:r>
              <a:rPr lang="en-US" baseline="0" dirty="0" err="1" smtClean="0">
                <a:sym typeface="Wingdings" pitchFamily="2" charset="2"/>
              </a:rPr>
              <a:t>viết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đúng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của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thiết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bị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này</a:t>
            </a:r>
            <a:r>
              <a:rPr lang="en-US" baseline="0" dirty="0" smtClean="0">
                <a:sym typeface="Wingdings" pitchFamily="2" charset="2"/>
              </a:rPr>
              <a:t>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Vrms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??</a:t>
            </a:r>
          </a:p>
          <a:p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Vdc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Vrms</a:t>
            </a:r>
            <a:r>
              <a:rPr lang="en-US" baseline="0" dirty="0" smtClean="0"/>
              <a:t>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</a:t>
            </a:r>
            <a:r>
              <a:rPr lang="en-US" baseline="0" dirty="0" smtClean="0"/>
              <a:t> bin </a:t>
            </a:r>
            <a:r>
              <a:rPr lang="en-US" baseline="0" dirty="0" err="1" smtClean="0"/>
              <a:t>gió</a:t>
            </a:r>
            <a:r>
              <a:rPr lang="en-US" baseline="0" dirty="0" smtClean="0"/>
              <a:t> ??</a:t>
            </a:r>
          </a:p>
          <a:p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</a:t>
            </a:r>
            <a:r>
              <a:rPr lang="en-US" baseline="0" dirty="0" smtClean="0"/>
              <a:t> bin </a:t>
            </a:r>
            <a:r>
              <a:rPr lang="en-US" baseline="0" dirty="0" err="1" smtClean="0"/>
              <a:t>gió</a:t>
            </a:r>
            <a:r>
              <a:rPr lang="en-US" baseline="0" dirty="0" smtClean="0"/>
              <a:t> )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-&gt;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men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men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men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alpha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??),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5C4D-945D-481B-AF1A-FD20CB8F41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4723-ED74-4A2E-B088-39E4C9E2D03C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71-7A45-4919-9D75-1478D8C61A95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334C-5CE7-4554-B14F-38B9670C9733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08F-D9AC-4004-A2EF-A71EE0D01E41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7D13-88F2-44AF-BE1A-C21610D46C03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6B16-F0E1-4735-AEA0-5C7C5777B97C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C255-C117-4779-8B88-A071C83FD378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2E7-6C88-47F7-B8D7-320D28A248A7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3BE5-C1AF-4850-862C-644510A42AD6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C37-00BE-40CC-844D-1FC80009E3BC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883D-3C2F-4005-87E7-9DE4B169EFDF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65F-EA0A-421F-90E1-CCAB717832FE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6F28-773D-43B4-8FA2-A3AD7490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"/>
            <a:ext cx="520700" cy="5310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29200" y="417936"/>
            <a:ext cx="3657600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417936"/>
            <a:ext cx="3657600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714500"/>
            <a:ext cx="8915400" cy="2667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NGHIÊN CỨU THIẾT KẾ VÀ </a:t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THỰC HIỆN BỘ MÔ PHỎNG </a:t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UABIN GIÓ TRÊN CƠ SỞ</a:t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ĐỘNG CƠ DC VÀ DSPACE DS1103</a:t>
            </a:r>
            <a:endParaRPr lang="vi-V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867" y="7620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ĐẠI HỌC BÁCH KHOA THÀNH PHỐ HỒ CHÍ MINH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3600" y="4419600"/>
            <a:ext cx="7467137" cy="18520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PGS.TS. Phan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Dũng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SVTH: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Châu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162170"/>
            <a:ext cx="778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HỘI NGHỊ NGHIÊN CỨU KHOA HỌC SINH VIÊN PFIEV 2019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372" y="838200"/>
            <a:ext cx="65718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3" y="152400"/>
            <a:ext cx="680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14818"/>
            <a:ext cx="1550346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975600" cy="88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6" y="1447800"/>
            <a:ext cx="4343400" cy="2030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14818"/>
            <a:ext cx="1768522" cy="1555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42325" y="356391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31089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403018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5805229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372" y="838200"/>
            <a:ext cx="65718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3" y="152400"/>
            <a:ext cx="680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66334" y="110066"/>
            <a:ext cx="2582333" cy="464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42999"/>
            <a:ext cx="2971800" cy="5349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8600"/>
            <a:ext cx="4343400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372" y="838200"/>
            <a:ext cx="65718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3" y="152400"/>
            <a:ext cx="680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91000"/>
            <a:ext cx="3773425" cy="2096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19199"/>
            <a:ext cx="2743200" cy="28914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0100"/>
            <a:ext cx="2949146" cy="48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790" y="775871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3" y="152400"/>
            <a:ext cx="840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0" y="1066800"/>
            <a:ext cx="809625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6388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MATLAB/SIMULINK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666" y="152400"/>
            <a:ext cx="817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" y="1828800"/>
            <a:ext cx="8229600" cy="259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78281"/>
            <a:ext cx="8229600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2" y="304800"/>
            <a:ext cx="840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phỏng-sơ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MATLAB/SIMULINK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7" y="1752600"/>
            <a:ext cx="6553200" cy="41705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6096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MATLAB/SIMULINK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585" y="957659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2" y="304800"/>
            <a:ext cx="840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T,w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" y="1952413"/>
            <a:ext cx="4781550" cy="2895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78329" y="1295400"/>
            <a:ext cx="3093493" cy="2104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5HP 240V 1750 RPM Field 300V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5HP 240V 1750 RPM Field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300V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105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MATLAB/SIMULINK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2954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 m/s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89388"/>
              </p:ext>
            </p:extLst>
          </p:nvPr>
        </p:nvGraphicFramePr>
        <p:xfrm>
          <a:off x="4076699" y="13716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699" y="137160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675634" y="3505200"/>
            <a:ext cx="3096188" cy="2876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372" y="944112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2133600"/>
            <a:ext cx="2971800" cy="312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5HP 240V 1750 RPM Field 300V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5HP 240V 1750 RPM Field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300V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105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MATLAB/SIMULINK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336980"/>
              </p:ext>
            </p:extLst>
          </p:nvPr>
        </p:nvGraphicFramePr>
        <p:xfrm>
          <a:off x="437866" y="1941731"/>
          <a:ext cx="5124734" cy="3070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295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9.6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m/s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03653"/>
              </p:ext>
            </p:extLst>
          </p:nvPr>
        </p:nvGraphicFramePr>
        <p:xfrm>
          <a:off x="4105486" y="13716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152268" imgH="203024" progId="Equation.DSMT4">
                  <p:embed/>
                </p:oleObj>
              </mc:Choice>
              <mc:Fallback>
                <p:oleObj name="Equation" r:id="rId4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486" y="137160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2372" y="304800"/>
            <a:ext cx="840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T,w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977" y="990600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7745" y="2104030"/>
            <a:ext cx="3048000" cy="297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5HP 240V 1750 RPM Field 300V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5HP 240V 1750 RPM Field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300V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105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MATLAB/SIMULINK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499472"/>
              </p:ext>
            </p:extLst>
          </p:nvPr>
        </p:nvGraphicFramePr>
        <p:xfrm>
          <a:off x="304800" y="1941731"/>
          <a:ext cx="5257800" cy="2989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1295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m/s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33288"/>
              </p:ext>
            </p:extLst>
          </p:nvPr>
        </p:nvGraphicFramePr>
        <p:xfrm>
          <a:off x="4334085" y="13716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085" y="137160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2372" y="304800"/>
            <a:ext cx="840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T,w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900" y="1524000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2" y="304800"/>
            <a:ext cx="840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942" y="5425695"/>
            <a:ext cx="8140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cam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DC.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7" y="1828800"/>
            <a:ext cx="6286793" cy="364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373231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1.3 Nm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700" y="4038600"/>
            <a:ext cx="49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700" y="3502223"/>
            <a:ext cx="49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5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49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00" y="2514600"/>
            <a:ext cx="49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15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495800"/>
            <a:ext cx="49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-5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199" y="2668488"/>
            <a:ext cx="120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12 rad/s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590A-8F8D-426F-9B15-F6D4782E2D1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372" y="838200"/>
            <a:ext cx="5124027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373" y="152400"/>
            <a:ext cx="596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 TRÌNH BÀY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1295400"/>
            <a:ext cx="8305800" cy="4679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endParaRPr 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2.Thiết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endParaRPr 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483" y="1329869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483" y="108685"/>
            <a:ext cx="840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782" y="5454145"/>
            <a:ext cx="8172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 smtClean="0"/>
              <a:t>Khi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tốc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độ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gió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thay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đổi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từ</a:t>
            </a:r>
            <a:r>
              <a:rPr lang="en-US" sz="2000" i="1" dirty="0" smtClean="0"/>
              <a:t> 12m/s </a:t>
            </a:r>
            <a:r>
              <a:rPr lang="en-US" sz="2000" i="1" dirty="0" err="1" smtClean="0"/>
              <a:t>về</a:t>
            </a:r>
            <a:r>
              <a:rPr lang="en-US" sz="2000" i="1" dirty="0" smtClean="0"/>
              <a:t> 9.6 m/s </a:t>
            </a:r>
            <a:r>
              <a:rPr lang="en-US" sz="2000" i="1" dirty="0" err="1" smtClean="0"/>
              <a:t>tại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giây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thứ</a:t>
            </a:r>
            <a:r>
              <a:rPr lang="en-US" sz="2000" i="1" dirty="0" smtClean="0"/>
              <a:t> 5 </a:t>
            </a:r>
            <a:r>
              <a:rPr lang="en-US" sz="2000" i="1" dirty="0" err="1" smtClean="0"/>
              <a:t>thì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mô</a:t>
            </a:r>
            <a:r>
              <a:rPr lang="en-US" sz="2000" i="1" dirty="0" smtClean="0"/>
              <a:t> men </a:t>
            </a:r>
            <a:r>
              <a:rPr lang="en-US" sz="2000" i="1" dirty="0" err="1" smtClean="0"/>
              <a:t>điều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khiển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thay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đổi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làm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mô</a:t>
            </a:r>
            <a:r>
              <a:rPr lang="en-US" sz="2000" i="1" dirty="0" smtClean="0"/>
              <a:t> men </a:t>
            </a:r>
            <a:r>
              <a:rPr lang="en-US" sz="2000" i="1" dirty="0" err="1" smtClean="0"/>
              <a:t>động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thay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đổi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đường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màu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xanh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biển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màu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đỏ</a:t>
            </a:r>
            <a:r>
              <a:rPr lang="en-US" sz="2000" i="1" dirty="0" smtClean="0"/>
              <a:t>), </a:t>
            </a:r>
            <a:r>
              <a:rPr lang="en-US" sz="2000" i="1" dirty="0" err="1" smtClean="0"/>
              <a:t>tốc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độ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động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thay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đổi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đường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màu</a:t>
            </a:r>
            <a:r>
              <a:rPr lang="en-US" sz="2000" i="1" dirty="0" smtClean="0"/>
              <a:t> cam) </a:t>
            </a:r>
            <a:r>
              <a:rPr lang="en-US" sz="2000" i="1" dirty="0" err="1" smtClean="0"/>
              <a:t>như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trên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hình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pic>
        <p:nvPicPr>
          <p:cNvPr id="8280" name="Picture 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781800" cy="393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6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546" y="316468"/>
            <a:ext cx="84550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DC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325881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21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23192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5556311"/>
            <a:ext cx="7755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tốc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gió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từ</a:t>
            </a:r>
            <a:r>
              <a:rPr lang="en-US" i="1" dirty="0"/>
              <a:t> 12m/s </a:t>
            </a:r>
            <a:r>
              <a:rPr lang="en-US" i="1" dirty="0" err="1" smtClean="0"/>
              <a:t>lên</a:t>
            </a:r>
            <a:r>
              <a:rPr lang="en-US" i="1" dirty="0" smtClean="0"/>
              <a:t> 16 </a:t>
            </a:r>
            <a:r>
              <a:rPr lang="en-US" i="1" dirty="0"/>
              <a:t>m/s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 err="1"/>
              <a:t>giây</a:t>
            </a:r>
            <a:r>
              <a:rPr lang="en-US" i="1" dirty="0"/>
              <a:t> </a:t>
            </a:r>
            <a:r>
              <a:rPr lang="en-US" i="1" dirty="0" err="1"/>
              <a:t>thứ</a:t>
            </a:r>
            <a:r>
              <a:rPr lang="en-US" i="1" dirty="0"/>
              <a:t> 5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mô</a:t>
            </a:r>
            <a:r>
              <a:rPr lang="en-US" i="1" dirty="0"/>
              <a:t> men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khiển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mô</a:t>
            </a:r>
            <a:r>
              <a:rPr lang="en-US" i="1" dirty="0"/>
              <a:t> men </a:t>
            </a:r>
            <a:r>
              <a:rPr lang="en-US" i="1" dirty="0" err="1"/>
              <a:t>động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(</a:t>
            </a:r>
            <a:r>
              <a:rPr lang="en-US" i="1" dirty="0" err="1"/>
              <a:t>đường</a:t>
            </a:r>
            <a:r>
              <a:rPr lang="en-US" i="1" dirty="0"/>
              <a:t> </a:t>
            </a:r>
            <a:r>
              <a:rPr lang="en-US" i="1" dirty="0" err="1"/>
              <a:t>màu</a:t>
            </a:r>
            <a:r>
              <a:rPr lang="en-US" i="1" dirty="0"/>
              <a:t> </a:t>
            </a:r>
            <a:r>
              <a:rPr lang="en-US" i="1" dirty="0" err="1"/>
              <a:t>xanh</a:t>
            </a:r>
            <a:r>
              <a:rPr lang="en-US" i="1" dirty="0"/>
              <a:t> </a:t>
            </a:r>
            <a:r>
              <a:rPr lang="en-US" i="1" dirty="0" err="1"/>
              <a:t>biển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màu</a:t>
            </a:r>
            <a:r>
              <a:rPr lang="en-US" i="1" dirty="0"/>
              <a:t> </a:t>
            </a:r>
            <a:r>
              <a:rPr lang="en-US" i="1" dirty="0" err="1"/>
              <a:t>đỏ</a:t>
            </a:r>
            <a:r>
              <a:rPr lang="en-US" i="1" dirty="0"/>
              <a:t>), </a:t>
            </a:r>
            <a:r>
              <a:rPr lang="en-US" i="1" dirty="0" err="1"/>
              <a:t>tốc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động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(</a:t>
            </a:r>
            <a:r>
              <a:rPr lang="en-US" i="1" dirty="0" err="1"/>
              <a:t>đường</a:t>
            </a:r>
            <a:r>
              <a:rPr lang="en-US" i="1" dirty="0"/>
              <a:t> </a:t>
            </a:r>
            <a:r>
              <a:rPr lang="en-US" i="1" dirty="0" err="1"/>
              <a:t>màu</a:t>
            </a:r>
            <a:r>
              <a:rPr lang="en-US" i="1" dirty="0"/>
              <a:t> cam) </a:t>
            </a:r>
            <a:r>
              <a:rPr lang="en-US" i="1" dirty="0" err="1"/>
              <a:t>như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750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converter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546" y="316468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956" y="939939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951131"/>
            <a:ext cx="74862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2" y="304800"/>
            <a:ext cx="840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4385" y="12192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1]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Filipe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Emanuel Vieira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Taveiros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Luciano Sales Barros, Flavio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Bezerra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Costa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Federal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University of Rio Grande do Norte (UFRN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“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WIND TURBINE TORQUE-SPEED FEATURE EMULATOR USING A DC MOTOR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[2] W. S.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L. S. Barros, F. M. P. Pamplona, A. N. Epaminondas, E. R. Braga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A. M.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Formiga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A. A. Santos, “Dynamic simulations of electric power systems containing wind generation,” in Latin American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IEEE-PES T&amp;D 2004, 2004, Sao Paulo ˜ , 2004, pp. 179–184.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[3] L. A. C. Lopes, J.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Lhuilier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mukherjee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M.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Khokhar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“A wind turbine emulator that represents the dynamics of the wind turbine rotor and drive train,” in Power Electronics Specialists Conference, 2005. PESC ’05. IEEE 36th, 2005, pp. 2092–2097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Giáo trình điện tử công suất 1, TS. Nguyễn Văn Nhờ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1838425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Xin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</a:p>
          <a:p>
            <a:pPr algn="ctr"/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666" y="152400"/>
            <a:ext cx="817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3594" y="2188880"/>
            <a:ext cx="8421806" cy="306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26" y="4114800"/>
            <a:ext cx="9030548" cy="274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87381" y="3638285"/>
            <a:ext cx="999914" cy="6010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48008" y="6242591"/>
            <a:ext cx="2133600" cy="365125"/>
          </a:xfrm>
        </p:spPr>
        <p:txBody>
          <a:bodyPr/>
          <a:lstStyle/>
          <a:p>
            <a:fld id="{50E16F28-773D-43B4-8FA2-A3AD7490324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2" descr="Káº¿t quáº£ hÃ¬nh áº£nh cho wind turbine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196" y="4239336"/>
            <a:ext cx="5466333" cy="222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Equal 61"/>
          <p:cNvSpPr/>
          <p:nvPr/>
        </p:nvSpPr>
        <p:spPr>
          <a:xfrm rot="5400000">
            <a:off x="3513567" y="3689739"/>
            <a:ext cx="533400" cy="498143"/>
          </a:xfrm>
          <a:prstGeom prst="mathEqual">
            <a:avLst>
              <a:gd name="adj1" fmla="val 0"/>
              <a:gd name="adj2" fmla="val 446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8312" y="1684309"/>
            <a:ext cx="6130688" cy="1852929"/>
            <a:chOff x="152400" y="1137482"/>
            <a:chExt cx="8896774" cy="2141858"/>
          </a:xfrm>
        </p:grpSpPr>
        <p:sp>
          <p:nvSpPr>
            <p:cNvPr id="52" name="Rectangle 51"/>
            <p:cNvSpPr/>
            <p:nvPr/>
          </p:nvSpPr>
          <p:spPr>
            <a:xfrm>
              <a:off x="8305800" y="1784985"/>
              <a:ext cx="743374" cy="882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TẢI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2400" y="1137482"/>
              <a:ext cx="8338542" cy="2141858"/>
              <a:chOff x="152400" y="1137482"/>
              <a:chExt cx="8338542" cy="2141858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1219200" y="1163937"/>
                <a:ext cx="1" cy="211540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83501" y="1137482"/>
                <a:ext cx="0" cy="21418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152400" y="1163937"/>
                <a:ext cx="8338542" cy="2115403"/>
                <a:chOff x="152400" y="1163937"/>
                <a:chExt cx="8338542" cy="2115403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776441" y="2212541"/>
                  <a:ext cx="988060" cy="114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371599" y="1564841"/>
                  <a:ext cx="2879611" cy="152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8292" y="1702384"/>
                  <a:ext cx="1076113" cy="1076113"/>
                </a:xfrm>
                <a:prstGeom prst="rect">
                  <a:avLst/>
                </a:prstGeom>
              </p:spPr>
            </p:pic>
            <p:sp>
              <p:nvSpPr>
                <p:cNvPr id="25" name="Plus 24"/>
                <p:cNvSpPr/>
                <p:nvPr/>
              </p:nvSpPr>
              <p:spPr>
                <a:xfrm>
                  <a:off x="2644405" y="1671348"/>
                  <a:ext cx="316653" cy="419101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017240" y="1676400"/>
                  <a:ext cx="1021360" cy="414049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rgbClr val="FF0000"/>
                      </a:solidFill>
                    </a:rPr>
                    <a:t>DS1103</a:t>
                  </a:r>
                  <a:endParaRPr lang="en-US" sz="1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581400" y="2133601"/>
                  <a:ext cx="457200" cy="228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657600" y="2133601"/>
                  <a:ext cx="45719" cy="2286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733800" y="2133600"/>
                  <a:ext cx="45719" cy="2286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840481" y="2133600"/>
                  <a:ext cx="45719" cy="2286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962400" y="2133600"/>
                  <a:ext cx="45719" cy="2286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-Right Arrow 35"/>
                <p:cNvSpPr/>
                <p:nvPr/>
              </p:nvSpPr>
              <p:spPr>
                <a:xfrm>
                  <a:off x="4328224" y="1964574"/>
                  <a:ext cx="914400" cy="610234"/>
                </a:xfrm>
                <a:prstGeom prst="left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776441" y="1861065"/>
                  <a:ext cx="262467" cy="838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6564774" y="1941394"/>
                  <a:ext cx="685800" cy="6946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93087" y="1853569"/>
                  <a:ext cx="7433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193087" y="2699265"/>
                  <a:ext cx="714588" cy="50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7747568" y="1902260"/>
                  <a:ext cx="45719" cy="6885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7535901" y="1981200"/>
                  <a:ext cx="474134" cy="5184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747568" y="1888826"/>
                  <a:ext cx="74337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747568" y="2590800"/>
                  <a:ext cx="7433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219201" y="1163937"/>
                  <a:ext cx="61643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219201" y="3279340"/>
                  <a:ext cx="61643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21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1880898"/>
                  <a:ext cx="960139" cy="435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" name="Rectangle 36"/>
                <p:cNvSpPr/>
                <p:nvPr/>
              </p:nvSpPr>
              <p:spPr>
                <a:xfrm>
                  <a:off x="5341277" y="1658603"/>
                  <a:ext cx="992493" cy="126027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>
                      <a:rot lat="21299999" lon="0" rev="0"/>
                    </a:camera>
                    <a:lightRig rig="threePt" dir="t"/>
                  </a:scene3d>
                </a:bodyPr>
                <a:lstStyle/>
                <a:p>
                  <a:pPr algn="ctr"/>
                  <a:r>
                    <a:rPr lang="en-US" sz="12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CHỈNH LƯU</a:t>
                  </a:r>
                </a:p>
              </p:txBody>
            </p:sp>
          </p:grpSp>
        </p:grpSp>
      </p:grpSp>
      <p:sp>
        <p:nvSpPr>
          <p:cNvPr id="69" name="Rectangle 68"/>
          <p:cNvSpPr/>
          <p:nvPr/>
        </p:nvSpPr>
        <p:spPr>
          <a:xfrm>
            <a:off x="362372" y="838200"/>
            <a:ext cx="65718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62373" y="152400"/>
            <a:ext cx="763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96" y="4750506"/>
            <a:ext cx="23128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 GIÓ THỰC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1721134"/>
            <a:ext cx="964130" cy="2103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+TỐC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 +GÓC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00" y="990600"/>
            <a:ext cx="960139" cy="7431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15199" y="1009495"/>
            <a:ext cx="1563171" cy="74310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200" y="1761362"/>
            <a:ext cx="1563171" cy="2177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MEN TRÊN TRỤC ĐỘNG CƠ ỨNG VỚI TỐC ĐỘ QUAY ĐỘNG CƠ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9043" y="4305300"/>
            <a:ext cx="2598796" cy="236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83991" y="1066800"/>
            <a:ext cx="4150602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ĐIỀU KHIỂN</a:t>
            </a:r>
            <a:endParaRPr lang="vi-VN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358197" y="1143000"/>
            <a:ext cx="485237" cy="304800"/>
          </a:xfrm>
          <a:prstGeom prst="rightArrow">
            <a:avLst/>
          </a:prstGeom>
          <a:solidFill>
            <a:srgbClr val="3628E8"/>
          </a:solidFill>
          <a:ln>
            <a:solidFill>
              <a:srgbClr val="362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6522939" y="1228647"/>
            <a:ext cx="485237" cy="304800"/>
          </a:xfrm>
          <a:prstGeom prst="rightArrow">
            <a:avLst/>
          </a:prstGeom>
          <a:solidFill>
            <a:srgbClr val="3628E8"/>
          </a:solidFill>
          <a:ln>
            <a:solidFill>
              <a:srgbClr val="362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5400000">
            <a:off x="6206346" y="2605634"/>
            <a:ext cx="541307" cy="1524000"/>
          </a:xfrm>
          <a:prstGeom prst="bentUpArrow">
            <a:avLst>
              <a:gd name="adj1" fmla="val 25000"/>
              <a:gd name="adj2" fmla="val 14331"/>
              <a:gd name="adj3" fmla="val 23222"/>
            </a:avLst>
          </a:prstGeom>
          <a:solidFill>
            <a:srgbClr val="3628E8"/>
          </a:solidFill>
          <a:ln>
            <a:solidFill>
              <a:srgbClr val="362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060" y="5285438"/>
            <a:ext cx="5100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MATLAB/SIMULINK)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372" y="838200"/>
            <a:ext cx="65718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373" y="152400"/>
            <a:ext cx="763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9187" y="1143000"/>
            <a:ext cx="3302413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hoành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v=6 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m/s ; v=7.2 m/s ; </a:t>
            </a:r>
          </a:p>
          <a:p>
            <a:pPr algn="just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v=8.4 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m/s; v=9.6 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m/s 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v=10.8 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m/s ; v=12 m/s ; </a:t>
            </a:r>
            <a:endParaRPr lang="en-US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13.2 m/s ; </a:t>
            </a:r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14.4 m/s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3" y="1143000"/>
            <a:ext cx="5326814" cy="40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52400" y="884101"/>
            <a:ext cx="1511968" cy="73914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53" y="1752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DC.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gearbox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DC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372" y="838200"/>
            <a:ext cx="65718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3" y="152400"/>
            <a:ext cx="763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KẾT LUẬN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666" y="152400"/>
            <a:ext cx="817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3594" y="2188880"/>
            <a:ext cx="8421806" cy="306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	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tuabin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gió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372" y="838200"/>
            <a:ext cx="65718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3" y="152400"/>
            <a:ext cx="763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iều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1321689"/>
            <a:ext cx="8501968" cy="3555111"/>
            <a:chOff x="-48248" y="115098"/>
            <a:chExt cx="8566654" cy="3670950"/>
          </a:xfrm>
        </p:grpSpPr>
        <p:sp>
          <p:nvSpPr>
            <p:cNvPr id="21" name="Flowchart: Summing Junction 20"/>
            <p:cNvSpPr/>
            <p:nvPr/>
          </p:nvSpPr>
          <p:spPr>
            <a:xfrm>
              <a:off x="2861038" y="1981200"/>
              <a:ext cx="609600" cy="609600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33879" y="1545480"/>
              <a:ext cx="855372" cy="148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smtClean="0"/>
                <a:t>Mô </a:t>
              </a:r>
              <a:r>
                <a:rPr lang="vi-VN" dirty="0" err="1" smtClean="0"/>
                <a:t>hình</a:t>
              </a:r>
              <a:r>
                <a:rPr lang="vi-VN" dirty="0" smtClean="0"/>
                <a:t> </a:t>
              </a:r>
              <a:r>
                <a:rPr lang="vi-VN" dirty="0" err="1" smtClean="0"/>
                <a:t>tuabin</a:t>
              </a:r>
              <a:endParaRPr lang="vi-V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2734" y="1889077"/>
              <a:ext cx="728449" cy="758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BĐK</a:t>
              </a:r>
              <a:endParaRPr lang="vi-V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61955" y="1893058"/>
              <a:ext cx="806711" cy="758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BCL</a:t>
              </a:r>
              <a:endParaRPr lang="vi-V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1893058"/>
              <a:ext cx="853909" cy="758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Động</a:t>
              </a:r>
              <a:r>
                <a:rPr lang="en-US" dirty="0" smtClean="0"/>
                <a:t> </a:t>
              </a:r>
              <a:r>
                <a:rPr lang="en-US" dirty="0" err="1" smtClean="0"/>
                <a:t>cơ</a:t>
              </a:r>
              <a:endParaRPr lang="vi-VN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24279" y="22860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24279" y="2811177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3"/>
              <a:endCxn id="21" idx="2"/>
            </p:cNvCxnSpPr>
            <p:nvPr/>
          </p:nvCxnSpPr>
          <p:spPr>
            <a:xfrm>
              <a:off x="2089251" y="2286000"/>
              <a:ext cx="771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152955" y="115098"/>
              <a:ext cx="1336449" cy="758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 smtClean="0"/>
                <a:t>Encoder</a:t>
              </a:r>
              <a:endParaRPr lang="vi-VN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65469" y="2964311"/>
              <a:ext cx="1387730" cy="555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err="1" smtClean="0"/>
                <a:t>Cảm</a:t>
              </a:r>
              <a:r>
                <a:rPr lang="vi-VN" dirty="0" smtClean="0"/>
                <a:t> </a:t>
              </a:r>
              <a:r>
                <a:rPr lang="vi-VN" dirty="0" err="1" smtClean="0"/>
                <a:t>biến</a:t>
              </a:r>
              <a:r>
                <a:rPr lang="vi-VN" dirty="0" smtClean="0"/>
                <a:t> </a:t>
              </a:r>
              <a:r>
                <a:rPr lang="vi-VN" dirty="0" err="1" smtClean="0"/>
                <a:t>dòng</a:t>
              </a:r>
              <a:endParaRPr lang="vi-V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48248" y="1952588"/>
              <a:ext cx="1219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Vận</a:t>
              </a:r>
              <a:r>
                <a:rPr lang="en-US" dirty="0" smtClean="0"/>
                <a:t> </a:t>
              </a:r>
              <a:r>
                <a:rPr lang="en-US" dirty="0" err="1" smtClean="0"/>
                <a:t>tốc</a:t>
              </a:r>
              <a:r>
                <a:rPr lang="en-US" dirty="0" smtClean="0"/>
                <a:t> </a:t>
              </a:r>
              <a:r>
                <a:rPr lang="en-US" dirty="0" err="1" smtClean="0"/>
                <a:t>gió</a:t>
              </a:r>
              <a:endParaRPr lang="vi-V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354" y="2672677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vi-V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4" y="2672677"/>
                  <a:ext cx="21057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235" r="-35294" b="-40909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21" idx="6"/>
              <a:endCxn id="23" idx="1"/>
            </p:cNvCxnSpPr>
            <p:nvPr/>
          </p:nvCxnSpPr>
          <p:spPr>
            <a:xfrm flipV="1">
              <a:off x="3470638" y="2268087"/>
              <a:ext cx="442096" cy="1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3"/>
              <a:endCxn id="24" idx="1"/>
            </p:cNvCxnSpPr>
            <p:nvPr/>
          </p:nvCxnSpPr>
          <p:spPr>
            <a:xfrm>
              <a:off x="4641183" y="2268087"/>
              <a:ext cx="720772" cy="3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3"/>
              <a:endCxn id="25" idx="1"/>
            </p:cNvCxnSpPr>
            <p:nvPr/>
          </p:nvCxnSpPr>
          <p:spPr>
            <a:xfrm>
              <a:off x="6168666" y="2272068"/>
              <a:ext cx="917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68725" y="1427412"/>
                  <a:ext cx="420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vi-V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25" y="1427412"/>
                  <a:ext cx="42056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2115382" y="1801728"/>
              <a:ext cx="890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 err="1" smtClean="0"/>
                <a:t>Torque</a:t>
              </a:r>
              <a:endParaRPr lang="vi-VN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16027" y="207283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 smtClean="0"/>
                <a:t>+</a:t>
              </a:r>
              <a:endParaRPr lang="vi-V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7343" y="226984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 smtClean="0"/>
                <a:t>-</a:t>
              </a:r>
              <a:endParaRPr lang="vi-V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082295" y="1973931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vi-VN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295" y="1973931"/>
                  <a:ext cx="20896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706" r="-11765" b="-4545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flipH="1">
              <a:off x="6365883" y="1908133"/>
              <a:ext cx="37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/>
                <a:t>V</a:t>
              </a:r>
              <a:endParaRPr lang="vi-VN" dirty="0"/>
            </a:p>
          </p:txBody>
        </p:sp>
        <p:cxnSp>
          <p:nvCxnSpPr>
            <p:cNvPr id="44" name="Elbow Connector 43"/>
            <p:cNvCxnSpPr>
              <a:stCxn id="25" idx="3"/>
              <a:endCxn id="30" idx="3"/>
            </p:cNvCxnSpPr>
            <p:nvPr/>
          </p:nvCxnSpPr>
          <p:spPr>
            <a:xfrm flipH="1">
              <a:off x="6553199" y="2272067"/>
              <a:ext cx="1387309" cy="969880"/>
            </a:xfrm>
            <a:prstGeom prst="bentConnector3">
              <a:avLst>
                <a:gd name="adj1" fmla="val -1660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8017088" y="1725897"/>
                  <a:ext cx="420564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vi-VN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088" y="1725897"/>
                  <a:ext cx="420564" cy="369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8141380" y="226984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 err="1" smtClean="0"/>
                <a:t>Ia</a:t>
              </a:r>
              <a:endParaRPr lang="vi-V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95202" y="1880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/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6297" y="2743053"/>
              <a:ext cx="83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Torque</a:t>
              </a:r>
              <a:endParaRPr lang="vi-VN" dirty="0"/>
            </a:p>
          </p:txBody>
        </p:sp>
        <p:cxnSp>
          <p:nvCxnSpPr>
            <p:cNvPr id="49" name="Elbow Connector 48"/>
            <p:cNvCxnSpPr>
              <a:stCxn id="51" idx="0"/>
              <a:endCxn id="21" idx="4"/>
            </p:cNvCxnSpPr>
            <p:nvPr/>
          </p:nvCxnSpPr>
          <p:spPr>
            <a:xfrm rot="10800000">
              <a:off x="3165838" y="2590800"/>
              <a:ext cx="1136885" cy="6747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16200000">
              <a:off x="4158822" y="3046295"/>
              <a:ext cx="726287" cy="43848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73007" y="3069077"/>
              <a:ext cx="37753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Kt</a:t>
              </a:r>
              <a:endParaRPr lang="vi-VN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89288" y="1341664"/>
              <a:ext cx="38640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953340" y="1341664"/>
              <a:ext cx="0" cy="24443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089289" y="3786048"/>
              <a:ext cx="38640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089287" y="1341665"/>
              <a:ext cx="1" cy="24443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02484" y="1022947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 + </a:t>
              </a:r>
              <a:r>
                <a:rPr lang="en-US" dirty="0" err="1" smtClean="0"/>
                <a:t>dSpace</a:t>
              </a:r>
              <a:endParaRPr lang="vi-VN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269374" y="2182483"/>
            <a:ext cx="999287" cy="50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 smtClean="0"/>
              <a:t>Nguồn</a:t>
            </a:r>
            <a:r>
              <a:rPr lang="vi-VN" dirty="0" smtClean="0"/>
              <a:t> 3 pha</a:t>
            </a:r>
            <a:endParaRPr lang="vi-VN" dirty="0"/>
          </a:p>
        </p:txBody>
      </p:sp>
      <p:cxnSp>
        <p:nvCxnSpPr>
          <p:cNvPr id="59" name="Elbow Connector 58"/>
          <p:cNvCxnSpPr/>
          <p:nvPr/>
        </p:nvCxnSpPr>
        <p:spPr>
          <a:xfrm rot="10800000" flipV="1">
            <a:off x="1240720" y="1688739"/>
            <a:ext cx="2950280" cy="1309426"/>
          </a:xfrm>
          <a:prstGeom prst="bentConnector3">
            <a:avLst>
              <a:gd name="adj1" fmla="val 1221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29" idx="3"/>
          </p:cNvCxnSpPr>
          <p:nvPr/>
        </p:nvCxnSpPr>
        <p:spPr>
          <a:xfrm rot="10800000">
            <a:off x="5495839" y="1688740"/>
            <a:ext cx="2432597" cy="1528909"/>
          </a:xfrm>
          <a:prstGeom prst="bentConnector3">
            <a:avLst>
              <a:gd name="adj1" fmla="val -162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8" name="Straight Arrow Connector 4097"/>
          <p:cNvCxnSpPr>
            <a:stCxn id="19" idx="2"/>
            <a:endCxn id="24" idx="0"/>
          </p:cNvCxnSpPr>
          <p:nvPr/>
        </p:nvCxnSpPr>
        <p:spPr>
          <a:xfrm>
            <a:off x="5769018" y="2687901"/>
            <a:ext cx="643" cy="35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11" y="4876800"/>
            <a:ext cx="2447818" cy="194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7" name="Straight Arrow Connector 4106"/>
          <p:cNvCxnSpPr>
            <a:stCxn id="30" idx="1"/>
            <a:endCxn id="51" idx="3"/>
          </p:cNvCxnSpPr>
          <p:nvPr/>
        </p:nvCxnSpPr>
        <p:spPr>
          <a:xfrm flipH="1">
            <a:off x="4753293" y="4349869"/>
            <a:ext cx="421056" cy="2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0" name="TextBox 4109"/>
          <p:cNvSpPr txBox="1"/>
          <p:nvPr/>
        </p:nvSpPr>
        <p:spPr>
          <a:xfrm>
            <a:off x="1653990" y="5648659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/>
              <a:t>Mô </a:t>
            </a:r>
            <a:r>
              <a:rPr lang="vi-VN" sz="2000" dirty="0" err="1" smtClean="0"/>
              <a:t>hình</a:t>
            </a:r>
            <a:r>
              <a:rPr lang="vi-VN" sz="2000" dirty="0" smtClean="0"/>
              <a:t> </a:t>
            </a:r>
            <a:r>
              <a:rPr lang="vi-VN" sz="2000" dirty="0" err="1" smtClean="0"/>
              <a:t>tuabin</a:t>
            </a:r>
            <a:r>
              <a:rPr lang="vi-VN" sz="2000" dirty="0" smtClean="0"/>
              <a:t> </a:t>
            </a:r>
            <a:r>
              <a:rPr lang="vi-VN" sz="2000" dirty="0" err="1" smtClean="0"/>
              <a:t>gió</a:t>
            </a:r>
            <a:r>
              <a:rPr lang="vi-VN" sz="2000" dirty="0" smtClean="0"/>
              <a:t> trong </a:t>
            </a:r>
            <a:r>
              <a:rPr lang="vi-VN" sz="2000" dirty="0" err="1" smtClean="0"/>
              <a:t>Simulink</a:t>
            </a:r>
            <a:endParaRPr lang="vi-V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F28-773D-43B4-8FA2-A3AD7490324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372" y="838200"/>
            <a:ext cx="7333828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373" y="152400"/>
            <a:ext cx="847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5" y="1371600"/>
            <a:ext cx="3116302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14248"/>
              </p:ext>
            </p:extLst>
          </p:nvPr>
        </p:nvGraphicFramePr>
        <p:xfrm>
          <a:off x="565959" y="4324350"/>
          <a:ext cx="246529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5" imgW="1269720" imgH="431640" progId="Equation.DSMT4">
                  <p:embed/>
                </p:oleObj>
              </mc:Choice>
              <mc:Fallback>
                <p:oleObj name="Equation" r:id="rId5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959" y="4324350"/>
                        <a:ext cx="246529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43000"/>
            <a:ext cx="4697131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8756" y="5284235"/>
            <a:ext cx="7920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alpha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alpha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thyristor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thyristor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alpha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Vdc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1780</Words>
  <Application>Microsoft Office PowerPoint</Application>
  <PresentationFormat>On-screen Show (4:3)</PresentationFormat>
  <Paragraphs>181</Paragraphs>
  <Slides>24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NGHIÊN CỨU THIẾT KẾ VÀ  THỰC HIỆN BỘ MÔ PHỎNG  TUABIN GIÓ TRÊN CƠ SỞ  ĐỘNG CƠ DC VÀ DSPACE DS1103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Huynh</dc:creator>
  <cp:lastModifiedBy>Chau Huynh</cp:lastModifiedBy>
  <cp:revision>152</cp:revision>
  <dcterms:created xsi:type="dcterms:W3CDTF">2018-11-23T03:58:58Z</dcterms:created>
  <dcterms:modified xsi:type="dcterms:W3CDTF">2019-04-07T18:38:48Z</dcterms:modified>
</cp:coreProperties>
</file>