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21"/>
  </p:notesMasterIdLst>
  <p:sldIdLst>
    <p:sldId id="256" r:id="rId2"/>
    <p:sldId id="273" r:id="rId3"/>
    <p:sldId id="257" r:id="rId4"/>
    <p:sldId id="278" r:id="rId5"/>
    <p:sldId id="274" r:id="rId6"/>
    <p:sldId id="275" r:id="rId7"/>
    <p:sldId id="283" r:id="rId8"/>
    <p:sldId id="289" r:id="rId9"/>
    <p:sldId id="290" r:id="rId10"/>
    <p:sldId id="291" r:id="rId11"/>
    <p:sldId id="292" r:id="rId12"/>
    <p:sldId id="293" r:id="rId13"/>
    <p:sldId id="276" r:id="rId14"/>
    <p:sldId id="288" r:id="rId15"/>
    <p:sldId id="295" r:id="rId16"/>
    <p:sldId id="294" r:id="rId17"/>
    <p:sldId id="296" r:id="rId18"/>
    <p:sldId id="287" r:id="rId19"/>
    <p:sldId id="285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ar" initials="W" lastIdx="1" clrIdx="0">
    <p:extLst>
      <p:ext uri="{19B8F6BF-5375-455C-9EA6-DF929625EA0E}">
        <p15:presenceInfo xmlns:p15="http://schemas.microsoft.com/office/powerpoint/2012/main" userId="Wind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53" autoAdjust="0"/>
  </p:normalViewPr>
  <p:slideViewPr>
    <p:cSldViewPr snapToGrid="0">
      <p:cViewPr varScale="1">
        <p:scale>
          <a:sx n="76" d="100"/>
          <a:sy n="76" d="100"/>
        </p:scale>
        <p:origin x="71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25400-D5F8-4916-B7D2-8EEF6F03666F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BD8F9-A331-483A-9DD0-895CE83CA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75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BD8F9-A331-483A-9DD0-895CE83CAA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89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54F9-1768-4573-9ED3-641FC8B578BC}" type="datetime1">
              <a:rPr lang="es-ES" smtClean="0"/>
              <a:t>15/05/2023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62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DFEE-9F9D-4F83-A6A6-5DD92332D8F3}" type="datetime1">
              <a:rPr lang="es-ES" smtClean="0"/>
              <a:t>15/05/2023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95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8F57-FD76-41C8-B615-54BF014345A9}" type="datetime1">
              <a:rPr lang="es-ES" smtClean="0"/>
              <a:t>15/05/2023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5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96AA-9E8E-4DB8-ACA8-5F8E656F7691}" type="datetime1">
              <a:rPr lang="es-ES" smtClean="0"/>
              <a:t>15/05/2023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00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0436-74A2-486C-A202-6235FFC47BA9}" type="datetime1">
              <a:rPr lang="es-ES" smtClean="0"/>
              <a:t>15/05/2023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88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1A61-C71E-409E-A621-4A9EF603591B}" type="datetime1">
              <a:rPr lang="es-ES" smtClean="0"/>
              <a:t>15/05/2023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7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8078-7A38-42FC-9B81-C86BF9283182}" type="datetime1">
              <a:rPr lang="es-ES" smtClean="0"/>
              <a:t>15/05/2023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0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2A0D-EEBA-4884-887D-6E1049D172D5}" type="datetime1">
              <a:rPr lang="es-ES" smtClean="0"/>
              <a:t>15/05/2023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84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BA0A-1F6C-49EC-A0C6-27E0F9A652A2}" type="datetime1">
              <a:rPr lang="es-ES" smtClean="0"/>
              <a:t>15/05/2023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53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2F53-2E98-4D0A-9203-483466BB6A70}" type="datetime1">
              <a:rPr lang="es-ES" smtClean="0"/>
              <a:t>15/05/2023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44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B2E1-0B50-491D-B30F-2CE012161536}" type="datetime1">
              <a:rPr lang="es-ES" smtClean="0"/>
              <a:t>15/05/2023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38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5285D-7FCA-4B01-912B-8C16AE3906F7}" type="datetime1">
              <a:rPr lang="es-ES" smtClean="0"/>
              <a:t>15/05/2023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61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15"/>
          <p:cNvSpPr>
            <a:spLocks noGrp="1"/>
          </p:cNvSpPr>
          <p:nvPr>
            <p:ph type="sldNum" sz="quarter" idx="12"/>
          </p:nvPr>
        </p:nvSpPr>
        <p:spPr>
          <a:xfrm>
            <a:off x="7911860" y="6356350"/>
            <a:ext cx="2743200" cy="365125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43857" y="603470"/>
            <a:ext cx="960504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s-E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ase</a:t>
            </a:r>
            <a:r>
              <a:rPr lang="es-E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</a:t>
            </a:r>
            <a:r>
              <a:rPr lang="es-E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s-E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</a:t>
            </a:r>
            <a:r>
              <a:rPr lang="es-E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atos</a:t>
            </a:r>
          </a:p>
        </p:txBody>
      </p:sp>
      <p:pic>
        <p:nvPicPr>
          <p:cNvPr id="1026" name="Picture 2" descr="PostgreSQL JDBC Tutorial: Interact with Postgres From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505" y="2027236"/>
            <a:ext cx="6927455" cy="333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34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4038600" y="6385657"/>
            <a:ext cx="4114800" cy="365125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Windar S. Lobo G.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59107" y="925242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543423" y="6313749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43423" y="396172"/>
            <a:ext cx="53315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2.1.4 </a:t>
            </a:r>
            <a:r>
              <a:rPr lang="es-ES" sz="3200" dirty="0" smtClean="0">
                <a:solidFill>
                  <a:srgbClr val="FF0000"/>
                </a:solidFill>
              </a:rPr>
              <a:t>C</a:t>
            </a:r>
            <a:r>
              <a:rPr lang="es-ES" sz="3200" dirty="0" smtClean="0"/>
              <a:t>onexión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</a:t>
            </a:r>
            <a:r>
              <a:rPr lang="es-ES" sz="3200" dirty="0" err="1" smtClean="0">
                <a:cs typeface="Arial" panose="020B0604020202020204" pitchFamily="34" charset="0"/>
              </a:rPr>
              <a:t>ostgreSQL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smtClean="0"/>
              <a:t> </a:t>
            </a:r>
            <a:endParaRPr lang="es-ES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135036" y="4217338"/>
            <a:ext cx="4267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1498600" y="1258549"/>
            <a:ext cx="254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Insertar empleado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49" y="1633016"/>
            <a:ext cx="5061413" cy="3312972"/>
          </a:xfrm>
          <a:prstGeom prst="rect">
            <a:avLst/>
          </a:prstGeom>
        </p:spPr>
      </p:pic>
      <p:sp>
        <p:nvSpPr>
          <p:cNvPr id="19" name="Flecha derecha 18"/>
          <p:cNvSpPr/>
          <p:nvPr/>
        </p:nvSpPr>
        <p:spPr>
          <a:xfrm rot="964337">
            <a:off x="4826934" y="2704049"/>
            <a:ext cx="1061064" cy="848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5977301" y="1201257"/>
            <a:ext cx="548045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 smtClean="0"/>
              <a:t>Establezco una </a:t>
            </a:r>
            <a:r>
              <a:rPr lang="es-ES" sz="1200" b="1" dirty="0"/>
              <a:t>conexión con la base de datos llamando al método establecerConexion</a:t>
            </a:r>
            <a:r>
              <a:rPr lang="es-ES" sz="1200" b="1" dirty="0" smtClean="0"/>
              <a:t>();</a:t>
            </a:r>
          </a:p>
          <a:p>
            <a:endParaRPr lang="es-ES" sz="1200" b="1" dirty="0"/>
          </a:p>
          <a:p>
            <a:r>
              <a:rPr lang="es-ES" sz="1200" b="1" dirty="0" smtClean="0"/>
              <a:t>"</a:t>
            </a:r>
            <a:r>
              <a:rPr lang="es-ES" sz="1200" b="1" dirty="0"/>
              <a:t>INSERT INTO Empleado (Nombre, Apellidos, </a:t>
            </a:r>
            <a:r>
              <a:rPr lang="es-ES" sz="1200" b="1" dirty="0" err="1"/>
              <a:t>Dni</a:t>
            </a:r>
            <a:r>
              <a:rPr lang="es-ES" sz="1200" b="1" dirty="0"/>
              <a:t>, </a:t>
            </a:r>
            <a:r>
              <a:rPr lang="es-ES" sz="1200" b="1" dirty="0" err="1"/>
              <a:t>ClienteContratado</a:t>
            </a:r>
            <a:r>
              <a:rPr lang="es-ES" sz="1200" b="1" dirty="0"/>
              <a:t>, </a:t>
            </a:r>
            <a:r>
              <a:rPr lang="es-ES" sz="1200" b="1" dirty="0" err="1"/>
              <a:t>SalarioBase</a:t>
            </a:r>
            <a:r>
              <a:rPr lang="es-ES" sz="1200" b="1" dirty="0"/>
              <a:t>, Fecha, </a:t>
            </a:r>
            <a:r>
              <a:rPr lang="es-ES" sz="1200" b="1" dirty="0" err="1"/>
              <a:t>IdtipoContrato</a:t>
            </a:r>
            <a:r>
              <a:rPr lang="es-ES" sz="1200" b="1" dirty="0"/>
              <a:t>) </a:t>
            </a:r>
            <a:r>
              <a:rPr lang="es-ES" sz="1200" b="1" dirty="0" smtClean="0"/>
              <a:t>defino la consulta </a:t>
            </a:r>
            <a:r>
              <a:rPr lang="es-ES" sz="1200" b="1" dirty="0"/>
              <a:t>SQL de inserción que insertará los valores del empleado en la tabla "</a:t>
            </a:r>
            <a:r>
              <a:rPr lang="es-ES" sz="1200" b="1" dirty="0" smtClean="0"/>
              <a:t>Empleado.</a:t>
            </a:r>
          </a:p>
          <a:p>
            <a:endParaRPr lang="es-ES" sz="1200" b="1" dirty="0"/>
          </a:p>
          <a:p>
            <a:r>
              <a:rPr lang="es-ES" sz="1200" b="1" dirty="0" err="1"/>
              <a:t>PreparedStatement</a:t>
            </a:r>
            <a:r>
              <a:rPr lang="es-ES" sz="1200" b="1" dirty="0"/>
              <a:t> </a:t>
            </a:r>
            <a:r>
              <a:rPr lang="es-ES" sz="1200" b="1" dirty="0" err="1"/>
              <a:t>statement</a:t>
            </a:r>
            <a:r>
              <a:rPr lang="es-ES" sz="1200" b="1" dirty="0"/>
              <a:t> = </a:t>
            </a:r>
            <a:r>
              <a:rPr lang="es-ES" sz="1200" b="1" dirty="0" err="1"/>
              <a:t>conexion.prepareStatement</a:t>
            </a:r>
            <a:r>
              <a:rPr lang="es-ES" sz="1200" b="1" dirty="0"/>
              <a:t>(</a:t>
            </a:r>
            <a:r>
              <a:rPr lang="es-ES" sz="1200" b="1" dirty="0" err="1"/>
              <a:t>sql</a:t>
            </a:r>
            <a:r>
              <a:rPr lang="es-ES" sz="1200" b="1" dirty="0"/>
              <a:t>, </a:t>
            </a:r>
            <a:r>
              <a:rPr lang="es-ES" sz="1200" b="1" dirty="0" err="1"/>
              <a:t>Statement.RETURN_GENERATED_KEYS</a:t>
            </a:r>
            <a:r>
              <a:rPr lang="es-ES" sz="1200" b="1" dirty="0"/>
              <a:t>);: Este código crea un objeto </a:t>
            </a:r>
            <a:r>
              <a:rPr lang="es-ES" sz="1200" b="1" dirty="0" err="1"/>
              <a:t>PreparedStatement</a:t>
            </a:r>
            <a:r>
              <a:rPr lang="es-ES" sz="1200" b="1" dirty="0"/>
              <a:t> a partir de la consulta SQL. </a:t>
            </a:r>
            <a:endParaRPr lang="es-ES" sz="1200" b="1" dirty="0" smtClean="0"/>
          </a:p>
          <a:p>
            <a:endParaRPr lang="es-ES" sz="1200" b="1" dirty="0"/>
          </a:p>
          <a:p>
            <a:r>
              <a:rPr lang="es-ES" sz="1200" b="1" dirty="0" smtClean="0"/>
              <a:t>Establezco los </a:t>
            </a:r>
            <a:r>
              <a:rPr lang="es-ES" sz="1200" b="1" dirty="0"/>
              <a:t>valores de los parámetros en el objeto </a:t>
            </a:r>
            <a:r>
              <a:rPr lang="es-ES" sz="1200" b="1" dirty="0" err="1"/>
              <a:t>PreparedStatement</a:t>
            </a:r>
            <a:r>
              <a:rPr lang="es-ES" sz="1200" b="1" dirty="0"/>
              <a:t> utilizando los métodos </a:t>
            </a:r>
            <a:r>
              <a:rPr lang="es-ES" sz="1200" b="1" dirty="0" err="1"/>
              <a:t>setX</a:t>
            </a:r>
            <a:r>
              <a:rPr lang="es-ES" sz="1200" b="1" dirty="0"/>
              <a:t>() </a:t>
            </a:r>
            <a:r>
              <a:rPr lang="es-ES" sz="1200" b="1" dirty="0" smtClean="0"/>
              <a:t>correspondientes.</a:t>
            </a:r>
            <a:endParaRPr lang="es-ES" sz="1200" b="1" dirty="0"/>
          </a:p>
          <a:p>
            <a:endParaRPr lang="es-ES" sz="1200" b="1" dirty="0"/>
          </a:p>
          <a:p>
            <a:r>
              <a:rPr lang="es-ES" sz="1200" b="1" dirty="0" smtClean="0"/>
              <a:t>statement.executeUpdate: Realizo la </a:t>
            </a:r>
            <a:r>
              <a:rPr lang="es-ES" sz="1200" b="1" dirty="0"/>
              <a:t>inserción en la base de datos. Devuelve el número de filas afectadas por la operación.</a:t>
            </a:r>
          </a:p>
          <a:p>
            <a:endParaRPr lang="es-ES" sz="1200" b="1" dirty="0"/>
          </a:p>
          <a:p>
            <a:r>
              <a:rPr lang="es-ES" sz="1200" b="1" dirty="0" smtClean="0"/>
              <a:t>try </a:t>
            </a:r>
            <a:r>
              <a:rPr lang="es-ES" sz="1200" b="1" dirty="0"/>
              <a:t>(ResultSet </a:t>
            </a:r>
            <a:r>
              <a:rPr lang="es-ES" sz="1200" b="1" dirty="0" err="1"/>
              <a:t>generatedKeys</a:t>
            </a:r>
            <a:r>
              <a:rPr lang="es-ES" sz="1200" b="1" dirty="0"/>
              <a:t> = </a:t>
            </a:r>
            <a:r>
              <a:rPr lang="es-ES" sz="1200" b="1" dirty="0" err="1"/>
              <a:t>statement.getGeneratedKeys</a:t>
            </a:r>
            <a:r>
              <a:rPr lang="es-ES" sz="1200" b="1" dirty="0"/>
              <a:t>()) {...}: Este bloque try-</a:t>
            </a:r>
            <a:r>
              <a:rPr lang="es-ES" sz="1200" b="1" dirty="0" err="1"/>
              <a:t>with</a:t>
            </a:r>
            <a:r>
              <a:rPr lang="es-ES" sz="1200" b="1" dirty="0"/>
              <a:t>-</a:t>
            </a:r>
            <a:r>
              <a:rPr lang="es-ES" sz="1200" b="1" dirty="0" err="1"/>
              <a:t>resources</a:t>
            </a:r>
            <a:r>
              <a:rPr lang="es-ES" sz="1200" b="1" dirty="0"/>
              <a:t> se utiliza para obtener las claves generadas automáticamente por la base de datos. Se utiliza el método </a:t>
            </a:r>
            <a:r>
              <a:rPr lang="es-ES" sz="1200" b="1" dirty="0" err="1"/>
              <a:t>getGeneratedKeys</a:t>
            </a:r>
            <a:r>
              <a:rPr lang="es-ES" sz="1200" b="1" dirty="0"/>
              <a:t>() del objeto </a:t>
            </a:r>
            <a:r>
              <a:rPr lang="es-ES" sz="1200" b="1" dirty="0" err="1"/>
              <a:t>PreparedStatement</a:t>
            </a:r>
            <a:r>
              <a:rPr lang="es-ES" sz="1200" b="1" dirty="0"/>
              <a:t> para obtener un ResultSet que contiene las claves generadas</a:t>
            </a:r>
            <a:r>
              <a:rPr lang="es-ES" sz="1200" b="1" dirty="0" smtClean="0"/>
              <a:t>.</a:t>
            </a:r>
          </a:p>
          <a:p>
            <a:endParaRPr lang="es-ES" sz="1200" b="1" dirty="0"/>
          </a:p>
          <a:p>
            <a:r>
              <a:rPr lang="es-ES" sz="1200" b="1" dirty="0" err="1"/>
              <a:t>if</a:t>
            </a:r>
            <a:r>
              <a:rPr lang="es-ES" sz="1200" b="1" dirty="0"/>
              <a:t> (generatedKeys.next()) {...}: Este código verifica si hay claves generadas en el ResultSet y, si es así, asigna la primera clave generada al campo </a:t>
            </a:r>
            <a:r>
              <a:rPr lang="es-ES" sz="1200" b="1" dirty="0" err="1"/>
              <a:t>idEmpleado</a:t>
            </a:r>
            <a:r>
              <a:rPr lang="es-ES" sz="1200" b="1" dirty="0"/>
              <a:t> del objeto Empleado</a:t>
            </a:r>
            <a:r>
              <a:rPr lang="es-ES" sz="1200" b="1" dirty="0" smtClean="0"/>
              <a:t>.</a:t>
            </a:r>
            <a:endParaRPr lang="es-ES" sz="1200" b="1" dirty="0"/>
          </a:p>
          <a:p>
            <a:r>
              <a:rPr lang="es-ES" sz="1200" b="1" dirty="0" smtClean="0"/>
              <a:t>Finalmente</a:t>
            </a:r>
            <a:r>
              <a:rPr lang="es-ES" sz="1200" b="1" dirty="0"/>
              <a:t>, se cierra la conexión con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388182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4038600" y="6385657"/>
            <a:ext cx="4114800" cy="365125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Windar S. Lobo G.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59107" y="925242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543423" y="6313749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43423" y="396172"/>
            <a:ext cx="53315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2.1.5 </a:t>
            </a:r>
            <a:r>
              <a:rPr lang="es-ES" sz="3200" dirty="0" smtClean="0">
                <a:solidFill>
                  <a:srgbClr val="FF0000"/>
                </a:solidFill>
              </a:rPr>
              <a:t>C</a:t>
            </a:r>
            <a:r>
              <a:rPr lang="es-ES" sz="3200" dirty="0" smtClean="0"/>
              <a:t>onexión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</a:t>
            </a:r>
            <a:r>
              <a:rPr lang="es-ES" sz="3200" dirty="0" err="1" smtClean="0">
                <a:cs typeface="Arial" panose="020B0604020202020204" pitchFamily="34" charset="0"/>
              </a:rPr>
              <a:t>ostgreSQL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smtClean="0"/>
              <a:t> </a:t>
            </a:r>
            <a:endParaRPr lang="es-ES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135036" y="4217338"/>
            <a:ext cx="4267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1498600" y="1258549"/>
            <a:ext cx="254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ctualizar empleado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23" y="1695524"/>
            <a:ext cx="4485777" cy="3562276"/>
          </a:xfrm>
          <a:prstGeom prst="rect">
            <a:avLst/>
          </a:prstGeom>
        </p:spPr>
      </p:pic>
      <p:sp>
        <p:nvSpPr>
          <p:cNvPr id="19" name="Flecha derecha 18"/>
          <p:cNvSpPr/>
          <p:nvPr/>
        </p:nvSpPr>
        <p:spPr>
          <a:xfrm rot="964337">
            <a:off x="4627710" y="2918412"/>
            <a:ext cx="1061064" cy="848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u="sng" dirty="0"/>
          </a:p>
        </p:txBody>
      </p:sp>
      <p:sp>
        <p:nvSpPr>
          <p:cNvPr id="5" name="Rectángulo 4"/>
          <p:cNvSpPr/>
          <p:nvPr/>
        </p:nvSpPr>
        <p:spPr>
          <a:xfrm>
            <a:off x="5679779" y="1510017"/>
            <a:ext cx="54192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/>
              <a:t>Connection </a:t>
            </a:r>
            <a:r>
              <a:rPr lang="es-ES" sz="1200" b="1" dirty="0" smtClean="0"/>
              <a:t>conexión </a:t>
            </a:r>
            <a:r>
              <a:rPr lang="es-ES" sz="1200" b="1" dirty="0"/>
              <a:t>= establecerConexion</a:t>
            </a:r>
            <a:r>
              <a:rPr lang="es-ES" sz="1200" b="1" dirty="0" smtClean="0"/>
              <a:t>();</a:t>
            </a:r>
          </a:p>
          <a:p>
            <a:endParaRPr lang="es-ES" sz="1200" b="1" dirty="0"/>
          </a:p>
          <a:p>
            <a:r>
              <a:rPr lang="es-ES" sz="1200" b="1" dirty="0" smtClean="0"/>
              <a:t>"</a:t>
            </a:r>
            <a:r>
              <a:rPr lang="es-ES" sz="1200" b="1" dirty="0"/>
              <a:t>UPDATE Empleado SET Nombre=?, Apellidos=?, </a:t>
            </a:r>
            <a:r>
              <a:rPr lang="es-ES" sz="1200" b="1" dirty="0" err="1"/>
              <a:t>Dni</a:t>
            </a:r>
            <a:r>
              <a:rPr lang="es-ES" sz="1200" b="1" dirty="0"/>
              <a:t>=?, </a:t>
            </a:r>
            <a:r>
              <a:rPr lang="es-ES" sz="1200" b="1" dirty="0" err="1"/>
              <a:t>ClienteContratado</a:t>
            </a:r>
            <a:r>
              <a:rPr lang="es-ES" sz="1200" b="1" dirty="0"/>
              <a:t>=?, </a:t>
            </a:r>
            <a:r>
              <a:rPr lang="es-ES" sz="1200" b="1" dirty="0" err="1"/>
              <a:t>SalarioBase</a:t>
            </a:r>
            <a:r>
              <a:rPr lang="es-ES" sz="1200" b="1" dirty="0"/>
              <a:t>=?, Fecha=?, </a:t>
            </a:r>
            <a:r>
              <a:rPr lang="es-ES" sz="1200" b="1" dirty="0" err="1"/>
              <a:t>IdtipoContrato</a:t>
            </a:r>
            <a:r>
              <a:rPr lang="es-ES" sz="1200" b="1" dirty="0"/>
              <a:t>=? WHERE </a:t>
            </a:r>
            <a:r>
              <a:rPr lang="es-ES" sz="1200" b="1" dirty="0" err="1"/>
              <a:t>IdEmpleado</a:t>
            </a:r>
            <a:r>
              <a:rPr lang="es-ES" sz="1200" b="1" dirty="0" smtClean="0"/>
              <a:t>=?";Consulta SQL </a:t>
            </a:r>
            <a:r>
              <a:rPr lang="es-ES" sz="1200" b="1" dirty="0"/>
              <a:t>de actualización que actualiza los campos del empleado en la tabla "Empleado" basándose en el </a:t>
            </a:r>
            <a:r>
              <a:rPr lang="es-ES" sz="1200" b="1" dirty="0" err="1"/>
              <a:t>IdEmpleado</a:t>
            </a:r>
            <a:r>
              <a:rPr lang="es-ES" sz="1200" b="1" dirty="0"/>
              <a:t>.</a:t>
            </a:r>
          </a:p>
          <a:p>
            <a:endParaRPr lang="es-ES" sz="1200" b="1" dirty="0"/>
          </a:p>
          <a:p>
            <a:r>
              <a:rPr lang="es-ES" sz="1200" b="1" dirty="0" smtClean="0"/>
              <a:t>Creo </a:t>
            </a:r>
            <a:r>
              <a:rPr lang="es-ES" sz="1200" b="1" dirty="0"/>
              <a:t>un objeto </a:t>
            </a:r>
            <a:r>
              <a:rPr lang="es-ES" sz="1200" b="1" dirty="0" err="1"/>
              <a:t>PreparedStatement</a:t>
            </a:r>
            <a:r>
              <a:rPr lang="es-ES" sz="1200" b="1" dirty="0"/>
              <a:t> a partir de la consulta SQL.</a:t>
            </a:r>
          </a:p>
          <a:p>
            <a:endParaRPr lang="es-ES" sz="1200" b="1" dirty="0"/>
          </a:p>
          <a:p>
            <a:r>
              <a:rPr lang="es-ES" sz="1200" b="1" dirty="0" err="1"/>
              <a:t>statement.setString</a:t>
            </a:r>
            <a:r>
              <a:rPr lang="es-ES" sz="1200" b="1" dirty="0"/>
              <a:t>(1, </a:t>
            </a:r>
            <a:r>
              <a:rPr lang="es-ES" sz="1200" b="1" dirty="0" err="1"/>
              <a:t>empleado.getNombre</a:t>
            </a:r>
            <a:r>
              <a:rPr lang="es-ES" sz="1200" b="1" dirty="0"/>
              <a:t>());, </a:t>
            </a:r>
            <a:r>
              <a:rPr lang="es-ES" sz="1200" b="1" dirty="0" err="1"/>
              <a:t>statement.setString</a:t>
            </a:r>
            <a:r>
              <a:rPr lang="es-ES" sz="1200" b="1" dirty="0"/>
              <a:t>(2, </a:t>
            </a:r>
            <a:r>
              <a:rPr lang="es-ES" sz="1200" b="1" dirty="0" err="1" smtClean="0"/>
              <a:t>empleado.getApellidos</a:t>
            </a:r>
            <a:r>
              <a:rPr lang="es-ES" sz="1200" b="1" dirty="0" smtClean="0"/>
              <a:t>()).  Establezco los </a:t>
            </a:r>
            <a:r>
              <a:rPr lang="es-ES" sz="1200" b="1" dirty="0"/>
              <a:t>valores de los parámetros en el objeto </a:t>
            </a:r>
            <a:r>
              <a:rPr lang="es-ES" sz="1200" b="1" dirty="0" err="1"/>
              <a:t>PreparedStatement</a:t>
            </a:r>
            <a:r>
              <a:rPr lang="es-ES" sz="1200" b="1" dirty="0"/>
              <a:t> utilizando los métodos </a:t>
            </a:r>
            <a:r>
              <a:rPr lang="es-ES" sz="1200" b="1" dirty="0" err="1"/>
              <a:t>setX</a:t>
            </a:r>
            <a:r>
              <a:rPr lang="es-ES" sz="1200" b="1" dirty="0"/>
              <a:t>() </a:t>
            </a:r>
            <a:r>
              <a:rPr lang="es-ES" sz="1200" b="1" dirty="0" smtClean="0"/>
              <a:t>correspondientes.</a:t>
            </a:r>
            <a:endParaRPr lang="es-ES" sz="1200" b="1" dirty="0"/>
          </a:p>
          <a:p>
            <a:endParaRPr lang="es-ES" sz="1200" b="1" dirty="0"/>
          </a:p>
          <a:p>
            <a:r>
              <a:rPr lang="es-ES" sz="1200" b="1" dirty="0"/>
              <a:t>statement.executeUpdate();: Esta línea ejecuta la consulta SQL preparada y realiza la actualización en la base de datos. Devuelve el número de filas afectadas por la operación.</a:t>
            </a:r>
          </a:p>
          <a:p>
            <a:endParaRPr lang="es-ES" sz="1200" b="1" dirty="0"/>
          </a:p>
          <a:p>
            <a:r>
              <a:rPr lang="es-ES" sz="1200" b="1" dirty="0" smtClean="0"/>
              <a:t>Finalmente</a:t>
            </a:r>
            <a:r>
              <a:rPr lang="es-ES" sz="1200" b="1" dirty="0"/>
              <a:t>, se cierra la conexión con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334128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4038600" y="6385657"/>
            <a:ext cx="4114800" cy="365125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Windar S. Lobo G.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59107" y="925242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543423" y="6313749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43423" y="396172"/>
            <a:ext cx="53315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2.1.6 </a:t>
            </a:r>
            <a:r>
              <a:rPr lang="es-ES" sz="3200" dirty="0" smtClean="0">
                <a:solidFill>
                  <a:srgbClr val="FF0000"/>
                </a:solidFill>
              </a:rPr>
              <a:t>C</a:t>
            </a:r>
            <a:r>
              <a:rPr lang="es-ES" sz="3200" dirty="0" smtClean="0"/>
              <a:t>onexión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</a:t>
            </a:r>
            <a:r>
              <a:rPr lang="es-ES" sz="3200" dirty="0" err="1" smtClean="0">
                <a:cs typeface="Arial" panose="020B0604020202020204" pitchFamily="34" charset="0"/>
              </a:rPr>
              <a:t>ostgreSQL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smtClean="0"/>
              <a:t> </a:t>
            </a:r>
            <a:endParaRPr lang="es-ES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135036" y="4217338"/>
            <a:ext cx="4267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1498600" y="1258549"/>
            <a:ext cx="254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Eliminar empleado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9" y="1871612"/>
            <a:ext cx="6368881" cy="2039987"/>
          </a:xfrm>
          <a:prstGeom prst="rect">
            <a:avLst/>
          </a:prstGeom>
        </p:spPr>
      </p:pic>
      <p:sp>
        <p:nvSpPr>
          <p:cNvPr id="13" name="Flecha derecha 12"/>
          <p:cNvSpPr/>
          <p:nvPr/>
        </p:nvSpPr>
        <p:spPr>
          <a:xfrm rot="964337">
            <a:off x="4760177" y="3340687"/>
            <a:ext cx="1061064" cy="848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6304959" y="1876053"/>
            <a:ext cx="451117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/>
              <a:t>Establezco  una conexión con la base de datos llamando al método establecerConexion().</a:t>
            </a:r>
          </a:p>
          <a:p>
            <a:endParaRPr lang="es-ES" sz="1200" b="1" dirty="0"/>
          </a:p>
          <a:p>
            <a:r>
              <a:rPr lang="es-ES" sz="1200" b="1" dirty="0" smtClean="0"/>
              <a:t>"</a:t>
            </a:r>
            <a:r>
              <a:rPr lang="es-ES" sz="1200" b="1" dirty="0"/>
              <a:t>DELETE FROM Empleado WHERE </a:t>
            </a:r>
            <a:r>
              <a:rPr lang="es-ES" sz="1200" b="1" dirty="0" err="1"/>
              <a:t>IdEmpleado</a:t>
            </a:r>
            <a:r>
              <a:rPr lang="es-ES" sz="1200" b="1" dirty="0"/>
              <a:t> = ?";: Esta línea define una consulta SQL de eliminación que eliminará el empleado de la tabla "Empleado" basándose en el </a:t>
            </a:r>
            <a:r>
              <a:rPr lang="es-ES" sz="1200" b="1" dirty="0" err="1"/>
              <a:t>IdEmpleado</a:t>
            </a:r>
            <a:r>
              <a:rPr lang="es-ES" sz="1200" b="1" dirty="0" smtClean="0"/>
              <a:t>.</a:t>
            </a:r>
          </a:p>
          <a:p>
            <a:endParaRPr lang="es-ES" sz="1200" b="1" dirty="0"/>
          </a:p>
          <a:p>
            <a:r>
              <a:rPr lang="es-ES" sz="1200" b="1" dirty="0" smtClean="0"/>
              <a:t>Creo un objeto </a:t>
            </a:r>
            <a:r>
              <a:rPr lang="es-ES" sz="1200" b="1" dirty="0" err="1"/>
              <a:t>PreparedStatement</a:t>
            </a:r>
            <a:r>
              <a:rPr lang="es-ES" sz="1200" b="1" dirty="0"/>
              <a:t> a partir de la consulta SQL.</a:t>
            </a:r>
          </a:p>
          <a:p>
            <a:endParaRPr lang="es-ES" sz="1200" b="1" dirty="0"/>
          </a:p>
          <a:p>
            <a:r>
              <a:rPr lang="es-ES" sz="1200" b="1" dirty="0" err="1"/>
              <a:t>statement.setInt</a:t>
            </a:r>
            <a:r>
              <a:rPr lang="es-ES" sz="1200" b="1" dirty="0"/>
              <a:t>(1, </a:t>
            </a:r>
            <a:r>
              <a:rPr lang="es-ES" sz="1200" b="1" dirty="0" err="1" smtClean="0"/>
              <a:t>empleado.getIdEmpleadoEstablezco</a:t>
            </a:r>
            <a:r>
              <a:rPr lang="es-ES" sz="1200" b="1" dirty="0" smtClean="0"/>
              <a:t>  </a:t>
            </a:r>
            <a:r>
              <a:rPr lang="es-ES" sz="1200" b="1" dirty="0"/>
              <a:t>el valor del parámetro en el objeto </a:t>
            </a:r>
            <a:r>
              <a:rPr lang="es-ES" sz="1200" b="1" dirty="0" err="1"/>
              <a:t>PreparedStatement</a:t>
            </a:r>
            <a:r>
              <a:rPr lang="es-ES" sz="1200" b="1" dirty="0"/>
              <a:t> utilizando el método </a:t>
            </a:r>
            <a:r>
              <a:rPr lang="es-ES" sz="1200" b="1" dirty="0" err="1" smtClean="0"/>
              <a:t>setInt</a:t>
            </a:r>
            <a:r>
              <a:rPr lang="es-ES" sz="1200" b="1" dirty="0" smtClean="0"/>
              <a:t>(). </a:t>
            </a:r>
          </a:p>
          <a:p>
            <a:endParaRPr lang="es-ES" sz="1200" b="1" dirty="0" smtClean="0"/>
          </a:p>
          <a:p>
            <a:r>
              <a:rPr lang="es-ES" sz="1200" b="1" dirty="0" smtClean="0"/>
              <a:t>statement.executeUpdate</a:t>
            </a:r>
            <a:r>
              <a:rPr lang="es-ES" sz="1200" b="1" dirty="0"/>
              <a:t>();: Esta línea ejecuta la consulta SQL preparada y realiza la eliminación en la base de datos. </a:t>
            </a:r>
            <a:endParaRPr lang="es-ES" sz="1200" b="1" dirty="0" smtClean="0"/>
          </a:p>
          <a:p>
            <a:endParaRPr lang="es-ES" sz="1200" b="1" dirty="0"/>
          </a:p>
          <a:p>
            <a:r>
              <a:rPr lang="es-ES" sz="1200" b="1" dirty="0" smtClean="0"/>
              <a:t>Finalmente</a:t>
            </a:r>
            <a:r>
              <a:rPr lang="es-ES" sz="1200" b="1" dirty="0"/>
              <a:t>, se cierra la conexión con la base de datos</a:t>
            </a:r>
            <a:r>
              <a:rPr lang="es-ES" sz="1200" b="1" dirty="0" smtClean="0"/>
              <a:t>.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17147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4038600" y="6419766"/>
            <a:ext cx="4114800" cy="365125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82400" y="710341"/>
            <a:ext cx="10961780" cy="483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557211" y="6319427"/>
            <a:ext cx="10886969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482400" y="154179"/>
            <a:ext cx="786822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2.2 </a:t>
            </a:r>
            <a:r>
              <a:rPr lang="es-E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odelos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973249" y="835682"/>
            <a:ext cx="16596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Empleado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732308" y="1000912"/>
            <a:ext cx="1836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/>
              <a:t>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ackage</a:t>
            </a:r>
            <a:r>
              <a:rPr lang="es-ES" sz="1400" b="1" dirty="0"/>
              <a:t> </a:t>
            </a:r>
            <a:r>
              <a:rPr lang="es-ES" sz="1400" b="1" dirty="0" smtClean="0"/>
              <a:t>modelo</a:t>
            </a:r>
            <a:endParaRPr lang="es-ES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790" y="1220427"/>
            <a:ext cx="3096133" cy="26611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38" y="804872"/>
            <a:ext cx="2478735" cy="2968720"/>
          </a:xfrm>
          <a:prstGeom prst="rect">
            <a:avLst/>
          </a:prstGeom>
        </p:spPr>
      </p:pic>
      <p:sp>
        <p:nvSpPr>
          <p:cNvPr id="24" name="Flecha derecha 23"/>
          <p:cNvSpPr/>
          <p:nvPr/>
        </p:nvSpPr>
        <p:spPr>
          <a:xfrm rot="928604">
            <a:off x="5088324" y="1302165"/>
            <a:ext cx="637540" cy="1021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0" y="1566881"/>
            <a:ext cx="2091502" cy="790575"/>
          </a:xfrm>
          <a:prstGeom prst="rect">
            <a:avLst/>
          </a:prstGeom>
        </p:spPr>
      </p:pic>
      <p:sp>
        <p:nvSpPr>
          <p:cNvPr id="26" name="Flecha derecha 25"/>
          <p:cNvSpPr/>
          <p:nvPr/>
        </p:nvSpPr>
        <p:spPr>
          <a:xfrm rot="565346" flipV="1">
            <a:off x="1695096" y="1848777"/>
            <a:ext cx="930131" cy="835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/>
          <p:cNvSpPr/>
          <p:nvPr/>
        </p:nvSpPr>
        <p:spPr>
          <a:xfrm>
            <a:off x="8589590" y="1116399"/>
            <a:ext cx="27343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 smtClean="0"/>
              <a:t>La clase </a:t>
            </a:r>
            <a:r>
              <a:rPr lang="es-ES" sz="1200" b="1" dirty="0"/>
              <a:t>e</a:t>
            </a:r>
            <a:r>
              <a:rPr lang="es-ES" sz="1200" b="1" dirty="0" smtClean="0"/>
              <a:t>mpleado es abstracto </a:t>
            </a:r>
            <a:r>
              <a:rPr lang="es-ES" sz="1200" b="1" dirty="0"/>
              <a:t>que representa a un empleado genérico y tiene </a:t>
            </a:r>
            <a:r>
              <a:rPr lang="es-ES" sz="1200" b="1" dirty="0" smtClean="0"/>
              <a:t>atributos </a:t>
            </a:r>
            <a:r>
              <a:rPr lang="es-ES" sz="1200" b="1" dirty="0"/>
              <a:t>como el nombre, apellidos, </a:t>
            </a:r>
            <a:r>
              <a:rPr lang="es-ES" sz="1200" b="1" dirty="0" smtClean="0"/>
              <a:t>DNI, </a:t>
            </a:r>
            <a:r>
              <a:rPr lang="es-ES" sz="1200" b="1" dirty="0"/>
              <a:t>salario base, fecha de ingreso y un identificador único del empleado</a:t>
            </a:r>
            <a:r>
              <a:rPr lang="es-ES" sz="1200" b="1" dirty="0" smtClean="0"/>
              <a:t>. Y sus respectivos </a:t>
            </a:r>
            <a:r>
              <a:rPr lang="es-ES" sz="1200" b="1" dirty="0" err="1" smtClean="0"/>
              <a:t>getter</a:t>
            </a:r>
            <a:r>
              <a:rPr lang="es-ES" sz="1200" b="1" dirty="0" smtClean="0"/>
              <a:t> y setter. También tiene un método abstracto calcular salario que van heredar la otras clases y tendrá diferente calculo de salario.</a:t>
            </a:r>
            <a:endParaRPr lang="es-ES" sz="1200" b="1" dirty="0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77" y="4041916"/>
            <a:ext cx="4099863" cy="2115732"/>
          </a:xfrm>
          <a:prstGeom prst="rect">
            <a:avLst/>
          </a:prstGeom>
        </p:spPr>
      </p:pic>
      <p:sp>
        <p:nvSpPr>
          <p:cNvPr id="27" name="Flecha derecha 26"/>
          <p:cNvSpPr/>
          <p:nvPr/>
        </p:nvSpPr>
        <p:spPr>
          <a:xfrm rot="6711917" flipV="1">
            <a:off x="1761396" y="3390160"/>
            <a:ext cx="782755" cy="906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447279" y="3620985"/>
            <a:ext cx="16596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Permanente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803086" y="4143645"/>
            <a:ext cx="53130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/>
              <a:t>La clase Permanente es una subclase de Empleado que representa a un tipo de empleado permanente que tiene un atributo adicional llamado </a:t>
            </a:r>
            <a:r>
              <a:rPr lang="es-ES" sz="1200" b="1" dirty="0" smtClean="0"/>
              <a:t>clientes Captados.</a:t>
            </a:r>
            <a:endParaRPr lang="es-ES" sz="1200" b="1" dirty="0"/>
          </a:p>
          <a:p>
            <a:r>
              <a:rPr lang="es-ES" sz="1200" b="1" dirty="0"/>
              <a:t>Esta clase tiene tres constructores, uno que recibe todos los atributos como parámetros, otro que no recibe el identificador único del empleado, y otro que no recibe ningún parámetro. Además, tiene un método </a:t>
            </a:r>
            <a:r>
              <a:rPr lang="es-ES" sz="1200" b="1" dirty="0" err="1"/>
              <a:t>getter</a:t>
            </a:r>
            <a:r>
              <a:rPr lang="es-ES" sz="1200" b="1" dirty="0"/>
              <a:t> y setter para el atributo </a:t>
            </a:r>
            <a:r>
              <a:rPr lang="es-ES" sz="1200" b="1" dirty="0" err="1" smtClean="0"/>
              <a:t>clientesCaptados</a:t>
            </a:r>
            <a:r>
              <a:rPr lang="es-ES" sz="1200" b="1" dirty="0" smtClean="0"/>
              <a:t>.</a:t>
            </a:r>
            <a:endParaRPr lang="es-ES" sz="1200" b="1" dirty="0"/>
          </a:p>
          <a:p>
            <a:r>
              <a:rPr lang="es-ES" sz="1200" b="1" dirty="0"/>
              <a:t>La clase Permanente también tiene un método </a:t>
            </a:r>
            <a:r>
              <a:rPr lang="es-ES" sz="1200" b="1" dirty="0" err="1" smtClean="0"/>
              <a:t>calcularSalario</a:t>
            </a:r>
            <a:r>
              <a:rPr lang="es-ES" sz="1200" b="1" dirty="0" smtClean="0"/>
              <a:t>() </a:t>
            </a:r>
            <a:r>
              <a:rPr lang="es-ES" sz="1200" b="1" dirty="0"/>
              <a:t>que sobrescribe el método abstracto </a:t>
            </a:r>
            <a:r>
              <a:rPr lang="es-ES" sz="1200" b="1" dirty="0" err="1" smtClean="0"/>
              <a:t>calcularSalario</a:t>
            </a:r>
            <a:r>
              <a:rPr lang="es-ES" sz="1200" b="1" dirty="0" smtClean="0"/>
              <a:t>() </a:t>
            </a:r>
            <a:r>
              <a:rPr lang="es-ES" sz="1200" b="1" dirty="0"/>
              <a:t>de la clase Empleado. </a:t>
            </a:r>
          </a:p>
        </p:txBody>
      </p:sp>
    </p:spTree>
    <p:extLst>
      <p:ext uri="{BB962C8B-B14F-4D97-AF65-F5344CB8AC3E}">
        <p14:creationId xmlns:p14="http://schemas.microsoft.com/office/powerpoint/2010/main" val="105887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978591" y="6494878"/>
            <a:ext cx="3927632" cy="304119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203276" y="6443306"/>
            <a:ext cx="2743200" cy="365125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37479" y="6341340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85202" y="288575"/>
            <a:ext cx="786822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iew</a:t>
            </a:r>
            <a:endParaRPr lang="es-E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85202" y="905303"/>
            <a:ext cx="10272713" cy="571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30" y="3778975"/>
            <a:ext cx="2033644" cy="2232294"/>
          </a:xfrm>
          <a:prstGeom prst="rect">
            <a:avLst/>
          </a:prstGeom>
        </p:spPr>
      </p:pic>
      <p:sp>
        <p:nvSpPr>
          <p:cNvPr id="28" name="Flecha derecha 27"/>
          <p:cNvSpPr/>
          <p:nvPr/>
        </p:nvSpPr>
        <p:spPr>
          <a:xfrm rot="313230">
            <a:off x="2956891" y="3947138"/>
            <a:ext cx="994703" cy="1140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Marcador de contenido 2"/>
          <p:cNvSpPr txBox="1">
            <a:spLocks/>
          </p:cNvSpPr>
          <p:nvPr/>
        </p:nvSpPr>
        <p:spPr>
          <a:xfrm>
            <a:off x="4274557" y="1215118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Creo la ventana 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r="37215"/>
          <a:stretch/>
        </p:blipFill>
        <p:spPr>
          <a:xfrm>
            <a:off x="4146690" y="1714695"/>
            <a:ext cx="3272943" cy="3014207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4"/>
          <a:srcRect l="42375" t="4813" r="27466" b="78587"/>
          <a:stretch/>
        </p:blipFill>
        <p:spPr>
          <a:xfrm>
            <a:off x="924579" y="2752732"/>
            <a:ext cx="1653540" cy="817327"/>
          </a:xfrm>
          <a:prstGeom prst="rect">
            <a:avLst/>
          </a:prstGeom>
        </p:spPr>
      </p:pic>
      <p:sp>
        <p:nvSpPr>
          <p:cNvPr id="32" name="Marcador de contenido 2"/>
          <p:cNvSpPr>
            <a:spLocks noGrp="1"/>
          </p:cNvSpPr>
          <p:nvPr>
            <p:ph idx="1"/>
          </p:nvPr>
        </p:nvSpPr>
        <p:spPr>
          <a:xfrm>
            <a:off x="260729" y="2308055"/>
            <a:ext cx="3044053" cy="320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- Selecciono 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tipo de 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contrato 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587732" y="1537326"/>
            <a:ext cx="235676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/>
              <a:t>La clase "Ventana" contiene un </a:t>
            </a:r>
            <a:r>
              <a:rPr lang="es-ES" sz="1200" b="1" dirty="0" err="1"/>
              <a:t>ArrayList</a:t>
            </a:r>
            <a:r>
              <a:rPr lang="es-ES" sz="1200" b="1" dirty="0"/>
              <a:t> de empleados, un objeto de repositorio de empleados y un objeto de empleado seleccionado.</a:t>
            </a:r>
          </a:p>
          <a:p>
            <a:r>
              <a:rPr lang="es-ES" sz="1200" b="1" dirty="0"/>
              <a:t>La aplicación utiliza varios controles de Swing, como un </a:t>
            </a:r>
            <a:r>
              <a:rPr lang="es-ES" sz="1200" b="1" dirty="0" err="1"/>
              <a:t>JComboBox</a:t>
            </a:r>
            <a:r>
              <a:rPr lang="es-ES" sz="1200" b="1" dirty="0"/>
              <a:t>, un </a:t>
            </a:r>
            <a:r>
              <a:rPr lang="es-ES" sz="1200" b="1" dirty="0" err="1"/>
              <a:t>JTable</a:t>
            </a:r>
            <a:r>
              <a:rPr lang="es-ES" sz="1200" b="1" dirty="0"/>
              <a:t> y varios </a:t>
            </a:r>
            <a:r>
              <a:rPr lang="es-ES" sz="1200" b="1" dirty="0" err="1"/>
              <a:t>JTextField</a:t>
            </a:r>
            <a:r>
              <a:rPr lang="es-ES" sz="1200" b="1" dirty="0"/>
              <a:t>, para mostrar y editar información de empleados. El </a:t>
            </a:r>
            <a:r>
              <a:rPr lang="es-ES" sz="1200" b="1" dirty="0" err="1"/>
              <a:t>JComboBox</a:t>
            </a:r>
            <a:r>
              <a:rPr lang="es-ES" sz="1200" b="1" dirty="0"/>
              <a:t> se utiliza para seleccionar el tipo de contrato (Permanente o Contratado). </a:t>
            </a:r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30" y="1581307"/>
            <a:ext cx="2105025" cy="438150"/>
          </a:xfrm>
          <a:prstGeom prst="rect">
            <a:avLst/>
          </a:prstGeom>
        </p:spPr>
      </p:pic>
      <p:sp>
        <p:nvSpPr>
          <p:cNvPr id="34" name="Flecha derecha 33"/>
          <p:cNvSpPr/>
          <p:nvPr/>
        </p:nvSpPr>
        <p:spPr>
          <a:xfrm rot="1652301">
            <a:off x="2917909" y="1724578"/>
            <a:ext cx="773744" cy="1010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730566" y="1074825"/>
            <a:ext cx="19661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 P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ackage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0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978591" y="6494878"/>
            <a:ext cx="3927632" cy="304119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203276" y="6443306"/>
            <a:ext cx="2743200" cy="365125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37479" y="6341340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85202" y="300490"/>
            <a:ext cx="786822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iew</a:t>
            </a:r>
            <a:endParaRPr lang="es-E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37478" y="807995"/>
            <a:ext cx="10272713" cy="571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02" y="1392856"/>
            <a:ext cx="2383419" cy="2486186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1000430" y="1041521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235" y="1117227"/>
            <a:ext cx="5436574" cy="1657350"/>
          </a:xfrm>
          <a:prstGeom prst="rect">
            <a:avLst/>
          </a:prstGeom>
        </p:spPr>
      </p:pic>
      <p:sp>
        <p:nvSpPr>
          <p:cNvPr id="28" name="Flecha derecha 27"/>
          <p:cNvSpPr/>
          <p:nvPr/>
        </p:nvSpPr>
        <p:spPr>
          <a:xfrm rot="313230">
            <a:off x="2905344" y="1937243"/>
            <a:ext cx="994703" cy="1140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145" y="3327463"/>
            <a:ext cx="4765153" cy="2617952"/>
          </a:xfrm>
          <a:prstGeom prst="rect">
            <a:avLst/>
          </a:prstGeom>
        </p:spPr>
      </p:pic>
      <p:sp>
        <p:nvSpPr>
          <p:cNvPr id="18" name="Flecha derecha 17"/>
          <p:cNvSpPr/>
          <p:nvPr/>
        </p:nvSpPr>
        <p:spPr>
          <a:xfrm rot="4028866">
            <a:off x="8191568" y="2684329"/>
            <a:ext cx="994703" cy="919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522892" y="41927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b="1" dirty="0"/>
              <a:t>Este código implementa el evento "</a:t>
            </a:r>
            <a:r>
              <a:rPr lang="es-ES" sz="1200" b="1" dirty="0" err="1"/>
              <a:t>ActionPerformed</a:t>
            </a:r>
            <a:r>
              <a:rPr lang="es-ES" sz="1200" b="1" dirty="0"/>
              <a:t>" del botón </a:t>
            </a:r>
            <a:r>
              <a:rPr lang="es-ES" sz="1200" b="1" dirty="0" smtClean="0"/>
              <a:t>“Nuevo" , el botón nuevo llamo al método "</a:t>
            </a:r>
            <a:r>
              <a:rPr lang="es-ES" sz="1200" b="1" dirty="0" err="1" smtClean="0"/>
              <a:t>establecerObjectoEnControles</a:t>
            </a:r>
            <a:r>
              <a:rPr lang="es-ES" sz="1200" b="1" dirty="0"/>
              <a:t>" se utilizan para sincronizar la información de los controles con el objeto de empleado seleccionado y viceversa. </a:t>
            </a:r>
            <a:endParaRPr lang="es-ES" sz="1200" b="1" dirty="0" smtClean="0"/>
          </a:p>
          <a:p>
            <a:r>
              <a:rPr lang="es-ES" sz="1200" b="1" dirty="0" smtClean="0"/>
              <a:t>Este </a:t>
            </a:r>
            <a:r>
              <a:rPr lang="es-ES" sz="1200" b="1" dirty="0"/>
              <a:t>código establece los valores del objeto `</a:t>
            </a:r>
            <a:r>
              <a:rPr lang="es-ES" sz="1200" b="1" dirty="0" err="1"/>
              <a:t>empleadoSeleccionado</a:t>
            </a:r>
            <a:r>
              <a:rPr lang="es-ES" sz="1200" b="1" dirty="0"/>
              <a:t>` en los controles de la interfaz de usuario para permitir que el usuario visualice y edite los datos del empleado seleccionado. El código también maneja posibles excepciones que puedan surgir durante la conversión de los valores de fecha y números. Si el objeto `</a:t>
            </a:r>
            <a:r>
              <a:rPr lang="es-ES" sz="1200" b="1" dirty="0" err="1"/>
              <a:t>empleadoSeleccionado</a:t>
            </a:r>
            <a:r>
              <a:rPr lang="es-ES" sz="1200" b="1" dirty="0"/>
              <a:t>` es una instancia de la clase `Permanente`, también establece el valor del campo `</a:t>
            </a:r>
            <a:r>
              <a:rPr lang="es-ES" sz="1200" b="1" dirty="0" err="1"/>
              <a:t>clientesCaptados</a:t>
            </a:r>
            <a:r>
              <a:rPr lang="es-ES" sz="1200" b="1" dirty="0"/>
              <a:t>` en el control correspondiente.</a:t>
            </a:r>
          </a:p>
        </p:txBody>
      </p:sp>
    </p:spTree>
    <p:extLst>
      <p:ext uri="{BB962C8B-B14F-4D97-AF65-F5344CB8AC3E}">
        <p14:creationId xmlns:p14="http://schemas.microsoft.com/office/powerpoint/2010/main" val="234525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978591" y="6494878"/>
            <a:ext cx="3927632" cy="304119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203276" y="6443306"/>
            <a:ext cx="2743200" cy="365125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37479" y="6341340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85202" y="219848"/>
            <a:ext cx="786822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iew</a:t>
            </a:r>
            <a:endParaRPr lang="es-E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85202" y="811856"/>
            <a:ext cx="10272713" cy="571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13384" b="12960"/>
          <a:stretch/>
        </p:blipFill>
        <p:spPr>
          <a:xfrm>
            <a:off x="3978591" y="1109114"/>
            <a:ext cx="6330703" cy="224547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8" y="1380481"/>
            <a:ext cx="2420417" cy="2151577"/>
          </a:xfrm>
          <a:prstGeom prst="rect">
            <a:avLst/>
          </a:prstGeom>
        </p:spPr>
      </p:pic>
      <p:sp>
        <p:nvSpPr>
          <p:cNvPr id="16" name="Marcador de contenido 2"/>
          <p:cNvSpPr txBox="1">
            <a:spLocks/>
          </p:cNvSpPr>
          <p:nvPr/>
        </p:nvSpPr>
        <p:spPr>
          <a:xfrm>
            <a:off x="759619" y="1074187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/>
              <a:t>Guardamos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01403" y="3887075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b="1" dirty="0"/>
              <a:t>Este código implementa el evento "</a:t>
            </a:r>
            <a:r>
              <a:rPr lang="es-ES" sz="1200" b="1" dirty="0" err="1"/>
              <a:t>ActionPerformed</a:t>
            </a:r>
            <a:r>
              <a:rPr lang="es-ES" sz="1200" b="1" dirty="0"/>
              <a:t>" del botón "Guardar" en una interfaz gráfica de usuario. Cuando se hace clic en el botón, se llama al método "</a:t>
            </a:r>
            <a:r>
              <a:rPr lang="es-ES" sz="1200" b="1" dirty="0" err="1"/>
              <a:t>establecerControlesAObjeto</a:t>
            </a:r>
            <a:r>
              <a:rPr lang="es-ES" sz="1200" b="1" dirty="0"/>
              <a:t>()" para actualizar el objeto "</a:t>
            </a:r>
            <a:r>
              <a:rPr lang="es-ES" sz="1200" b="1" dirty="0" err="1"/>
              <a:t>empleadoSeleccionado</a:t>
            </a:r>
            <a:r>
              <a:rPr lang="es-ES" sz="1200" b="1" dirty="0"/>
              <a:t>" con los valores de los controles de la interfaz. Luego, verifica si el objeto "</a:t>
            </a:r>
            <a:r>
              <a:rPr lang="es-ES" sz="1200" b="1" dirty="0" err="1"/>
              <a:t>empleadoSeleccionado</a:t>
            </a:r>
            <a:r>
              <a:rPr lang="es-ES" sz="1200" b="1" dirty="0"/>
              <a:t>" tiene un ID. Si el ID es cero, significa que es un nuevo empleado y llama al método "</a:t>
            </a:r>
            <a:r>
              <a:rPr lang="es-ES" sz="1200" b="1" dirty="0" err="1"/>
              <a:t>insertarEmpleado</a:t>
            </a:r>
            <a:r>
              <a:rPr lang="es-ES" sz="1200" b="1" dirty="0"/>
              <a:t>" del repositorio para agregar el empleado a la base de datos y establecer el objeto "</a:t>
            </a:r>
            <a:r>
              <a:rPr lang="es-ES" sz="1200" b="1" dirty="0" err="1"/>
              <a:t>empleadoSeleccionado</a:t>
            </a:r>
            <a:r>
              <a:rPr lang="es-ES" sz="1200" b="1" dirty="0"/>
              <a:t>" en los controles de la interfaz. Si el ID no es cero, llama al método "</a:t>
            </a:r>
            <a:r>
              <a:rPr lang="es-ES" sz="1200" b="1" dirty="0" err="1"/>
              <a:t>actualizarEmpleado</a:t>
            </a:r>
            <a:r>
              <a:rPr lang="es-ES" sz="1200" b="1" dirty="0"/>
              <a:t>" del repositorio para actualizar los detalles del empleado existente en la base de datos. Finalmente, llama al método "</a:t>
            </a:r>
            <a:r>
              <a:rPr lang="es-ES" sz="1200" b="1" dirty="0" err="1"/>
              <a:t>obtenerEmpleados</a:t>
            </a:r>
            <a:r>
              <a:rPr lang="es-ES" sz="1200" b="1" dirty="0"/>
              <a:t>" del repositorio para actualizar la lista de empleados y cargarlos en la interfaz gráfica. Si ocurre alguna excepción, muestra un mensaje de error en una ventana emergente.</a:t>
            </a:r>
          </a:p>
        </p:txBody>
      </p:sp>
      <p:sp>
        <p:nvSpPr>
          <p:cNvPr id="28" name="Flecha derecha 27"/>
          <p:cNvSpPr/>
          <p:nvPr/>
        </p:nvSpPr>
        <p:spPr>
          <a:xfrm rot="313230">
            <a:off x="2776252" y="1730003"/>
            <a:ext cx="994703" cy="1140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757" y="3685195"/>
            <a:ext cx="4642719" cy="2416057"/>
          </a:xfrm>
          <a:prstGeom prst="rect">
            <a:avLst/>
          </a:prstGeom>
        </p:spPr>
      </p:pic>
      <p:sp>
        <p:nvSpPr>
          <p:cNvPr id="21" name="Flecha derecha 20"/>
          <p:cNvSpPr/>
          <p:nvPr/>
        </p:nvSpPr>
        <p:spPr>
          <a:xfrm rot="5635336">
            <a:off x="9887051" y="3319958"/>
            <a:ext cx="994703" cy="1140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27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978591" y="6494878"/>
            <a:ext cx="3927632" cy="304119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203276" y="6443306"/>
            <a:ext cx="2743200" cy="365125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37479" y="6341340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85202" y="350772"/>
            <a:ext cx="786822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iew</a:t>
            </a:r>
            <a:endParaRPr lang="es-E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73763" y="935972"/>
            <a:ext cx="10272713" cy="571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64" y="1317605"/>
            <a:ext cx="2837653" cy="1724049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1065883" y="1075164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/>
              <a:t>Eliminar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06818" y="3706537"/>
            <a:ext cx="714354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/>
              <a:t>Este código implementa el evento "</a:t>
            </a:r>
            <a:r>
              <a:rPr lang="es-ES" sz="1200" b="1" dirty="0" err="1"/>
              <a:t>ActionPerformed</a:t>
            </a:r>
            <a:r>
              <a:rPr lang="es-ES" sz="1200" b="1" dirty="0"/>
              <a:t>" del botón " eliminar " en una interfaz gráfica de usuario. Elimina la información de empleados en el </a:t>
            </a:r>
            <a:r>
              <a:rPr lang="es-ES" sz="1200" b="1" dirty="0" err="1"/>
              <a:t>ArrayList</a:t>
            </a:r>
            <a:r>
              <a:rPr lang="es-ES" sz="1200" b="1" dirty="0"/>
              <a:t> y en la tabla y  "</a:t>
            </a:r>
            <a:r>
              <a:rPr lang="es-ES" sz="1200" b="1" dirty="0" err="1"/>
              <a:t>establecerControlesAObjeto</a:t>
            </a:r>
            <a:r>
              <a:rPr lang="es-ES" sz="1200" b="1" dirty="0"/>
              <a:t>()" es para actualizar el objeto "</a:t>
            </a:r>
            <a:r>
              <a:rPr lang="es-ES" sz="1200" b="1" dirty="0" err="1"/>
              <a:t>empleadoSeleccionado</a:t>
            </a:r>
            <a:r>
              <a:rPr lang="es-ES" sz="1200" b="1" dirty="0"/>
              <a:t>" con los valores de los controles de la </a:t>
            </a:r>
            <a:r>
              <a:rPr lang="es-ES" sz="1200" b="1" dirty="0" smtClean="0"/>
              <a:t>interfaz y cargar(), en el método cargar  crea </a:t>
            </a:r>
            <a:r>
              <a:rPr lang="es-ES" sz="1200" b="1" dirty="0"/>
              <a:t>un objeto </a:t>
            </a:r>
            <a:r>
              <a:rPr lang="es-ES" sz="1200" b="1" dirty="0" err="1"/>
              <a:t>DefaultTableModel</a:t>
            </a:r>
            <a:r>
              <a:rPr lang="es-ES" sz="1200" b="1" dirty="0"/>
              <a:t> para almacenar los datos de los empleados.</a:t>
            </a:r>
          </a:p>
          <a:p>
            <a:r>
              <a:rPr lang="es-ES" sz="1200" b="1" dirty="0"/>
              <a:t>Se agregan las columnas al modelo de tabla: "ID", "Nombre", "Apellidos", "DNI", "Clientes contratados", "Salario base", "Salario total", "Fecha" y "Tipo de contrato".</a:t>
            </a:r>
          </a:p>
          <a:p>
            <a:r>
              <a:rPr lang="es-ES" sz="1200" b="1" dirty="0"/>
              <a:t>Se recorre la lista de empleados (</a:t>
            </a:r>
            <a:r>
              <a:rPr lang="es-ES" sz="1200" b="1" dirty="0" err="1"/>
              <a:t>obtenerEmpleados</a:t>
            </a:r>
            <a:r>
              <a:rPr lang="es-ES" sz="1200" b="1" dirty="0"/>
              <a:t>).</a:t>
            </a:r>
          </a:p>
          <a:p>
            <a:r>
              <a:rPr lang="es-ES" sz="1200" b="1" dirty="0"/>
              <a:t>Para cada empleado, se crea un arreglo de objetos fila de longitud 9.</a:t>
            </a:r>
          </a:p>
          <a:p>
            <a:r>
              <a:rPr lang="es-ES" sz="1200" b="1" dirty="0" smtClean="0"/>
              <a:t>Se </a:t>
            </a:r>
            <a:r>
              <a:rPr lang="es-ES" sz="1200" b="1" dirty="0"/>
              <a:t>agrega la fila al modelo de tabla.</a:t>
            </a:r>
          </a:p>
          <a:p>
            <a:r>
              <a:rPr lang="es-ES" sz="1200" b="1" dirty="0"/>
              <a:t>Finalmente, se establece el modelo de tabla en el componente </a:t>
            </a:r>
            <a:r>
              <a:rPr lang="es-ES" sz="1200" b="1" dirty="0" err="1"/>
              <a:t>jTableListaEmpleado</a:t>
            </a:r>
            <a:r>
              <a:rPr lang="es-ES" sz="1200" b="1" dirty="0"/>
              <a:t> y se llama al método </a:t>
            </a:r>
            <a:r>
              <a:rPr lang="es-ES" sz="1200" b="1" dirty="0" err="1"/>
              <a:t>tamañoJtable</a:t>
            </a:r>
            <a:r>
              <a:rPr lang="es-ES" sz="1200" b="1" dirty="0"/>
              <a:t>() para ajustar el tamaño de la tabla</a:t>
            </a:r>
            <a:r>
              <a:rPr lang="es-ES" sz="1200" b="1" dirty="0" smtClean="0"/>
              <a:t>.</a:t>
            </a:r>
            <a:endParaRPr lang="es-ES" sz="12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28947" r="7409"/>
          <a:stretch/>
        </p:blipFill>
        <p:spPr>
          <a:xfrm>
            <a:off x="4640007" y="1200880"/>
            <a:ext cx="4438161" cy="1783985"/>
          </a:xfrm>
          <a:prstGeom prst="rect">
            <a:avLst/>
          </a:prstGeom>
        </p:spPr>
      </p:pic>
      <p:sp>
        <p:nvSpPr>
          <p:cNvPr id="28" name="Flecha derecha 27"/>
          <p:cNvSpPr/>
          <p:nvPr/>
        </p:nvSpPr>
        <p:spPr>
          <a:xfrm rot="313230">
            <a:off x="3151040" y="1896540"/>
            <a:ext cx="994703" cy="1140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298" y="3142384"/>
            <a:ext cx="3661155" cy="2943383"/>
          </a:xfrm>
          <a:prstGeom prst="rect">
            <a:avLst/>
          </a:prstGeom>
        </p:spPr>
      </p:pic>
      <p:sp>
        <p:nvSpPr>
          <p:cNvPr id="19" name="Flecha derecha 18"/>
          <p:cNvSpPr/>
          <p:nvPr/>
        </p:nvSpPr>
        <p:spPr>
          <a:xfrm rot="4295360">
            <a:off x="8893996" y="2292986"/>
            <a:ext cx="994703" cy="1140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16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Conexión a base de datos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G..                                      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537047" y="874781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557211" y="6284029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482400" y="326389"/>
            <a:ext cx="446855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2.4 </a:t>
            </a:r>
            <a:r>
              <a:rPr lang="es-ES" sz="3200" dirty="0" smtClean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s-ES" sz="3200" dirty="0" smtClean="0">
                <a:cs typeface="Arial" panose="020B0604020202020204" pitchFamily="34" charset="0"/>
              </a:rPr>
              <a:t>plicación </a:t>
            </a:r>
            <a:r>
              <a:rPr lang="es-ES" sz="3200" dirty="0">
                <a:solidFill>
                  <a:srgbClr val="FF0000"/>
                </a:solidFill>
                <a:cs typeface="Arial" panose="020B0604020202020204" pitchFamily="34" charset="0"/>
              </a:rPr>
              <a:t>M</a:t>
            </a:r>
            <a:r>
              <a:rPr lang="es-ES" sz="3200" dirty="0">
                <a:cs typeface="Arial" panose="020B0604020202020204" pitchFamily="34" charset="0"/>
              </a:rPr>
              <a:t>ain</a:t>
            </a:r>
          </a:p>
          <a:p>
            <a:endParaRPr lang="es-ES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730566" y="1074825"/>
            <a:ext cx="19661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 P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ackage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lecha derecha 22"/>
          <p:cNvSpPr/>
          <p:nvPr/>
        </p:nvSpPr>
        <p:spPr>
          <a:xfrm rot="518798">
            <a:off x="2895065" y="1843968"/>
            <a:ext cx="773744" cy="1010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9" y="1655711"/>
            <a:ext cx="1857375" cy="3714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80" y="1446838"/>
            <a:ext cx="4616767" cy="2236516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3413760" y="40306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b="1" dirty="0" smtClean="0"/>
              <a:t>Contienen </a:t>
            </a:r>
            <a:r>
              <a:rPr lang="es-ES" sz="1200" b="1" dirty="0"/>
              <a:t>método principal "</a:t>
            </a:r>
            <a:r>
              <a:rPr lang="es-ES" sz="1200" b="1" dirty="0" err="1" smtClean="0"/>
              <a:t>main</a:t>
            </a:r>
            <a:r>
              <a:rPr lang="es-ES" sz="1200" b="1" dirty="0" smtClean="0"/>
              <a:t>”, se </a:t>
            </a:r>
            <a:r>
              <a:rPr lang="es-ES" sz="1200" b="1" dirty="0"/>
              <a:t>crea una instancia de la clase "Ventana" y se establece su visibilidad en "true". Luego se establece el comportamiento de cierre de la ventana en "EXIT_ON_CLOSE</a:t>
            </a:r>
            <a:r>
              <a:rPr lang="es-ES" sz="1200" b="1" dirty="0" smtClean="0"/>
              <a:t>".</a:t>
            </a:r>
            <a:endParaRPr lang="es-ES" sz="1200" b="1" dirty="0"/>
          </a:p>
          <a:p>
            <a:r>
              <a:rPr lang="es-ES" sz="1200" b="1" dirty="0"/>
              <a:t>Después </a:t>
            </a:r>
            <a:r>
              <a:rPr lang="es-ES" sz="1200" b="1" dirty="0" smtClean="0"/>
              <a:t>crea </a:t>
            </a:r>
            <a:r>
              <a:rPr lang="es-ES" sz="1200" b="1" dirty="0"/>
              <a:t>una instancia de la clase "</a:t>
            </a:r>
            <a:r>
              <a:rPr lang="es-ES" sz="1200" b="1" dirty="0" err="1"/>
              <a:t>Frame</a:t>
            </a:r>
            <a:r>
              <a:rPr lang="es-ES" sz="1200" b="1" dirty="0"/>
              <a:t>" y se establece su tamaño en 300x300 píxeles. </a:t>
            </a:r>
          </a:p>
        </p:txBody>
      </p:sp>
    </p:spTree>
    <p:extLst>
      <p:ext uri="{BB962C8B-B14F-4D97-AF65-F5344CB8AC3E}">
        <p14:creationId xmlns:p14="http://schemas.microsoft.com/office/powerpoint/2010/main" val="176753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Conexión a base de datos 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9189720" y="6198340"/>
            <a:ext cx="1546860" cy="531931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 </a:t>
            </a:r>
            <a:r>
              <a:rPr lang="es-ES" dirty="0" smtClean="0"/>
              <a:t>                                     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557211" y="1002405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557211" y="6141170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482400" y="482400"/>
            <a:ext cx="46236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es-ES" sz="3200" dirty="0">
                <a:solidFill>
                  <a:srgbClr val="FF0000"/>
                </a:solidFill>
              </a:rPr>
              <a:t>R</a:t>
            </a:r>
            <a:r>
              <a:rPr lang="es-ES" sz="3200" dirty="0"/>
              <a:t>epositorio</a:t>
            </a:r>
            <a:r>
              <a:rPr lang="es-ES" sz="3200" dirty="0">
                <a:solidFill>
                  <a:srgbClr val="FF0000"/>
                </a:solidFill>
              </a:rPr>
              <a:t> </a:t>
            </a:r>
            <a:r>
              <a:rPr lang="es-ES" sz="3200" dirty="0" smtClean="0">
                <a:solidFill>
                  <a:srgbClr val="FF0000"/>
                </a:solidFill>
              </a:rPr>
              <a:t>G</a:t>
            </a:r>
            <a:r>
              <a:rPr lang="es-ES" sz="3200" dirty="0" smtClean="0"/>
              <a:t>itHub</a:t>
            </a:r>
            <a:endParaRPr lang="es-ES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074" y="1225185"/>
            <a:ext cx="5586707" cy="368789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82743" y="4481880"/>
            <a:ext cx="4822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https://github.com/WindaLobo/Programacion.git</a:t>
            </a:r>
          </a:p>
        </p:txBody>
      </p:sp>
      <p:sp>
        <p:nvSpPr>
          <p:cNvPr id="10" name="Flecha derecha 9"/>
          <p:cNvSpPr/>
          <p:nvPr/>
        </p:nvSpPr>
        <p:spPr>
          <a:xfrm rot="19893373" flipV="1">
            <a:off x="4876457" y="3869118"/>
            <a:ext cx="1944391" cy="71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1353966" y="3750829"/>
            <a:ext cx="19661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Conexión </a:t>
            </a:r>
            <a:r>
              <a:rPr lang="es-E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7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Conexión a base de datos 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231039" y="6278572"/>
            <a:ext cx="2743200" cy="520680"/>
          </a:xfrm>
        </p:spPr>
        <p:txBody>
          <a:bodyPr/>
          <a:lstStyle/>
          <a:p>
            <a:pPr algn="l"/>
            <a:endParaRPr lang="es-ES" dirty="0" smtClean="0"/>
          </a:p>
          <a:p>
            <a:r>
              <a:rPr lang="es-ES" dirty="0" smtClean="0"/>
              <a:t>Windar </a:t>
            </a:r>
            <a:r>
              <a:rPr lang="es-ES" dirty="0"/>
              <a:t>S. Lobo G.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57211" y="702990"/>
            <a:ext cx="2031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ndice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57212" y="1626320"/>
            <a:ext cx="10272713" cy="571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57211" y="6141170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84860" y="184150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1 Descripción funcional</a:t>
            </a:r>
          </a:p>
          <a:p>
            <a:r>
              <a:rPr lang="es-ES" dirty="0" smtClean="0">
                <a:solidFill>
                  <a:srgbClr val="0070C0"/>
                </a:solidFill>
              </a:rPr>
              <a:t>1.1 </a:t>
            </a:r>
            <a:r>
              <a:rPr lang="es-ES" dirty="0" smtClean="0">
                <a:ln w="0"/>
                <a:solidFill>
                  <a:srgbClr val="0070C0"/>
                </a:solidFill>
              </a:rPr>
              <a:t>Permanente</a:t>
            </a:r>
            <a:endParaRPr lang="es-ES" dirty="0">
              <a:ln w="0"/>
              <a:solidFill>
                <a:srgbClr val="0070C0"/>
              </a:solidFill>
            </a:endParaRPr>
          </a:p>
          <a:p>
            <a:r>
              <a:rPr lang="es-ES" dirty="0" smtClean="0">
                <a:ln w="0"/>
                <a:solidFill>
                  <a:srgbClr val="0070C0"/>
                </a:solidFill>
              </a:rPr>
              <a:t>1.2 </a:t>
            </a:r>
            <a:r>
              <a:rPr lang="es-ES" dirty="0" smtClean="0">
                <a:ln w="0"/>
                <a:solidFill>
                  <a:srgbClr val="0070C0"/>
                </a:solidFill>
                <a:cs typeface="Arial" panose="020B0604020202020204" pitchFamily="34" charset="0"/>
              </a:rPr>
              <a:t>Contratado</a:t>
            </a:r>
            <a:endParaRPr lang="es-ES" dirty="0" smtClean="0">
              <a:ln w="0"/>
              <a:solidFill>
                <a:srgbClr val="0070C0"/>
              </a:solidFill>
            </a:endParaRPr>
          </a:p>
          <a:p>
            <a:r>
              <a:rPr lang="es-ES" dirty="0" smtClean="0">
                <a:ln w="0"/>
                <a:solidFill>
                  <a:srgbClr val="0070C0"/>
                </a:solidFill>
              </a:rPr>
              <a:t>2 </a:t>
            </a:r>
            <a:r>
              <a:rPr lang="es-ES" dirty="0" smtClean="0">
                <a:solidFill>
                  <a:srgbClr val="0070C0"/>
                </a:solidFill>
              </a:rPr>
              <a:t>Descripción técnica</a:t>
            </a:r>
          </a:p>
          <a:p>
            <a:r>
              <a:rPr lang="es-ES" dirty="0" smtClean="0">
                <a:solidFill>
                  <a:srgbClr val="0070C0"/>
                </a:solidFill>
              </a:rPr>
              <a:t>2.1  Repositorios</a:t>
            </a:r>
            <a:endParaRPr lang="es-ES" dirty="0">
              <a:solidFill>
                <a:srgbClr val="0070C0"/>
              </a:solidFill>
            </a:endParaRPr>
          </a:p>
          <a:p>
            <a:r>
              <a:rPr lang="es-ES" dirty="0" smtClean="0">
                <a:solidFill>
                  <a:srgbClr val="0070C0"/>
                </a:solidFill>
              </a:rPr>
              <a:t>2.1.1 Conexión a base de datos</a:t>
            </a:r>
          </a:p>
          <a:p>
            <a:r>
              <a:rPr lang="es-ES" dirty="0" smtClean="0">
                <a:solidFill>
                  <a:srgbClr val="0070C0"/>
                </a:solidFill>
              </a:rPr>
              <a:t>2.1.2  Establecer Conexión</a:t>
            </a:r>
          </a:p>
          <a:p>
            <a:r>
              <a:rPr lang="es-ES" dirty="0" smtClean="0">
                <a:ln w="0"/>
                <a:solidFill>
                  <a:srgbClr val="0070C0"/>
                </a:solidFill>
              </a:rPr>
              <a:t>2.1.3 Obtener empleado</a:t>
            </a:r>
          </a:p>
          <a:p>
            <a:r>
              <a:rPr lang="es-ES" dirty="0" smtClean="0">
                <a:ln w="0"/>
                <a:solidFill>
                  <a:srgbClr val="0070C0"/>
                </a:solidFill>
              </a:rPr>
              <a:t>2.1.4 Insertar  </a:t>
            </a:r>
            <a:r>
              <a:rPr lang="es-ES" dirty="0">
                <a:ln w="0"/>
                <a:solidFill>
                  <a:srgbClr val="0070C0"/>
                </a:solidFill>
              </a:rPr>
              <a:t>empleado</a:t>
            </a:r>
          </a:p>
          <a:p>
            <a:r>
              <a:rPr lang="es-ES" dirty="0" smtClean="0">
                <a:ln w="0"/>
                <a:solidFill>
                  <a:srgbClr val="0070C0"/>
                </a:solidFill>
              </a:rPr>
              <a:t>2.1.5  Actualizar empleado</a:t>
            </a:r>
          </a:p>
          <a:p>
            <a:r>
              <a:rPr lang="es-ES" dirty="0" smtClean="0">
                <a:ln w="0"/>
                <a:solidFill>
                  <a:srgbClr val="0070C0"/>
                </a:solidFill>
              </a:rPr>
              <a:t>2.1.6 Eliminar empleado</a:t>
            </a:r>
          </a:p>
          <a:p>
            <a:r>
              <a:rPr lang="es-ES" dirty="0" smtClean="0">
                <a:ln w="0"/>
                <a:solidFill>
                  <a:srgbClr val="0070C0"/>
                </a:solidFill>
              </a:rPr>
              <a:t>2.2 Modelos </a:t>
            </a:r>
          </a:p>
          <a:p>
            <a:r>
              <a:rPr lang="es-ES" dirty="0" smtClean="0">
                <a:ln w="0"/>
                <a:solidFill>
                  <a:srgbClr val="0070C0"/>
                </a:solidFill>
              </a:rPr>
              <a:t>2.3 View</a:t>
            </a:r>
            <a:endParaRPr lang="es-ES" dirty="0">
              <a:ln w="0"/>
              <a:solidFill>
                <a:srgbClr val="0070C0"/>
              </a:solidFill>
            </a:endParaRPr>
          </a:p>
          <a:p>
            <a:r>
              <a:rPr lang="es-ES" dirty="0" smtClean="0">
                <a:ln w="0"/>
                <a:solidFill>
                  <a:srgbClr val="0070C0"/>
                </a:solidFill>
              </a:rPr>
              <a:t>2.4 Main</a:t>
            </a:r>
            <a:endParaRPr lang="es-ES" dirty="0">
              <a:ln w="0"/>
              <a:solidFill>
                <a:srgbClr val="0070C0"/>
              </a:solidFill>
            </a:endParaRPr>
          </a:p>
          <a:p>
            <a:r>
              <a:rPr lang="es-ES" dirty="0" smtClean="0">
                <a:ln w="0"/>
                <a:solidFill>
                  <a:srgbClr val="0070C0"/>
                </a:solidFill>
              </a:rPr>
              <a:t>3 Repositorio GitHub</a:t>
            </a:r>
            <a:endParaRPr lang="es-ES" dirty="0">
              <a:ln w="0"/>
              <a:solidFill>
                <a:srgbClr val="0070C0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39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Conexión a base de datos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82400" y="1106460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623887" y="6081295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482400" y="482400"/>
            <a:ext cx="786822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1. </a:t>
            </a:r>
            <a:r>
              <a:rPr lang="es-E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escripción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uncional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985" y="1646563"/>
            <a:ext cx="5857102" cy="3758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Aplicación para la gestión e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mpleados.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El objetivo principal de esta aplicación será: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Crear un nuevo empleado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Actualizar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</a:p>
          <a:p>
            <a:pPr marL="0" indent="0">
              <a:buNone/>
            </a:pPr>
            <a:endParaRPr lang="es-E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506" y="1520729"/>
            <a:ext cx="3479575" cy="38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7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978591" y="6494878"/>
            <a:ext cx="3927632" cy="304119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203276" y="6443306"/>
            <a:ext cx="2743200" cy="365125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37479" y="6341340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37479" y="399898"/>
            <a:ext cx="786822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.1 </a:t>
            </a:r>
            <a:r>
              <a:rPr lang="es-E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ermanente</a:t>
            </a:r>
            <a:endParaRPr lang="es-E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9540" y="2322892"/>
            <a:ext cx="2951443" cy="584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Selecciono el tipo de contrato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822961" y="4931552"/>
            <a:ext cx="2382442" cy="1164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Botones disponibles: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Marcador de contenido 2"/>
          <p:cNvSpPr txBox="1">
            <a:spLocks/>
          </p:cNvSpPr>
          <p:nvPr/>
        </p:nvSpPr>
        <p:spPr>
          <a:xfrm>
            <a:off x="4301760" y="1319711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arcador de contenido 2"/>
          <p:cNvSpPr txBox="1">
            <a:spLocks/>
          </p:cNvSpPr>
          <p:nvPr/>
        </p:nvSpPr>
        <p:spPr>
          <a:xfrm>
            <a:off x="7085585" y="1568977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/>
              <a:t>Guardamos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85202" y="990849"/>
            <a:ext cx="10272713" cy="571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40" y="2913309"/>
            <a:ext cx="2669284" cy="193271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793" y="1647372"/>
            <a:ext cx="2033644" cy="223229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/>
          <a:srcRect l="42612" t="5721" r="27878" b="78708"/>
          <a:stretch/>
        </p:blipFill>
        <p:spPr>
          <a:xfrm>
            <a:off x="918796" y="1325880"/>
            <a:ext cx="1318261" cy="97734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758" y="1892586"/>
            <a:ext cx="3131280" cy="2104442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 rot="7007450">
            <a:off x="774388" y="2972117"/>
            <a:ext cx="662695" cy="842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 derecha 24"/>
          <p:cNvSpPr/>
          <p:nvPr/>
        </p:nvSpPr>
        <p:spPr>
          <a:xfrm rot="7952301">
            <a:off x="7858036" y="4488526"/>
            <a:ext cx="1272832" cy="1287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4822" y="4445608"/>
            <a:ext cx="2562213" cy="1810203"/>
          </a:xfrm>
          <a:prstGeom prst="rect">
            <a:avLst/>
          </a:prstGeom>
        </p:spPr>
      </p:pic>
      <p:sp>
        <p:nvSpPr>
          <p:cNvPr id="26" name="Marcador de contenido 2"/>
          <p:cNvSpPr txBox="1">
            <a:spLocks/>
          </p:cNvSpPr>
          <p:nvPr/>
        </p:nvSpPr>
        <p:spPr>
          <a:xfrm>
            <a:off x="5890610" y="4037480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/>
              <a:t>Eliminamos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lecha derecha 22"/>
          <p:cNvSpPr/>
          <p:nvPr/>
        </p:nvSpPr>
        <p:spPr>
          <a:xfrm rot="313230">
            <a:off x="6049436" y="1949720"/>
            <a:ext cx="994703" cy="1140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 derecha 23"/>
          <p:cNvSpPr/>
          <p:nvPr/>
        </p:nvSpPr>
        <p:spPr>
          <a:xfrm rot="20030162">
            <a:off x="2874695" y="2987100"/>
            <a:ext cx="1246071" cy="1159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94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985260" y="6422167"/>
            <a:ext cx="4114800" cy="365125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Windar S. Lobo G.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63235" y="6294782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482400" y="482400"/>
            <a:ext cx="786822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1.2. </a:t>
            </a:r>
            <a:r>
              <a:rPr lang="es-E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ontratado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3235" y="2310727"/>
            <a:ext cx="3044053" cy="320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- Selecciono 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tipo de 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contrato 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63235" y="1088562"/>
            <a:ext cx="10272713" cy="570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23" name="Flecha derecha 22"/>
          <p:cNvSpPr/>
          <p:nvPr/>
        </p:nvSpPr>
        <p:spPr>
          <a:xfrm rot="19314032">
            <a:off x="3834205" y="2980517"/>
            <a:ext cx="657690" cy="1076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Marcador de contenido 2"/>
          <p:cNvSpPr txBox="1">
            <a:spLocks/>
          </p:cNvSpPr>
          <p:nvPr/>
        </p:nvSpPr>
        <p:spPr>
          <a:xfrm>
            <a:off x="861406" y="4950221"/>
            <a:ext cx="2382442" cy="1164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Botones disponibles: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10" y="2789077"/>
            <a:ext cx="3225447" cy="1963244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 rot="7356905" flipV="1">
            <a:off x="3001032" y="2639352"/>
            <a:ext cx="671489" cy="1032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3"/>
          <a:srcRect l="42375" t="4813" r="27466" b="78587"/>
          <a:stretch/>
        </p:blipFill>
        <p:spPr>
          <a:xfrm>
            <a:off x="914401" y="1478280"/>
            <a:ext cx="1653540" cy="8173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528" y="1528518"/>
            <a:ext cx="2383419" cy="2486186"/>
          </a:xfrm>
          <a:prstGeom prst="rect">
            <a:avLst/>
          </a:prstGeom>
        </p:spPr>
      </p:pic>
      <p:sp>
        <p:nvSpPr>
          <p:cNvPr id="38" name="Marcador de contenido 2"/>
          <p:cNvSpPr txBox="1">
            <a:spLocks/>
          </p:cNvSpPr>
          <p:nvPr/>
        </p:nvSpPr>
        <p:spPr>
          <a:xfrm>
            <a:off x="4691784" y="1224371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103" y="1545347"/>
            <a:ext cx="2420417" cy="2151577"/>
          </a:xfrm>
          <a:prstGeom prst="rect">
            <a:avLst/>
          </a:prstGeom>
        </p:spPr>
      </p:pic>
      <p:sp>
        <p:nvSpPr>
          <p:cNvPr id="30" name="Flecha derecha 29"/>
          <p:cNvSpPr/>
          <p:nvPr/>
        </p:nvSpPr>
        <p:spPr>
          <a:xfrm rot="20296776">
            <a:off x="6682454" y="2648221"/>
            <a:ext cx="856574" cy="1055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Marcador de contenido 2"/>
          <p:cNvSpPr txBox="1">
            <a:spLocks/>
          </p:cNvSpPr>
          <p:nvPr/>
        </p:nvSpPr>
        <p:spPr>
          <a:xfrm>
            <a:off x="7747103" y="1270064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/>
              <a:t>Guardamos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4858" y="4500518"/>
            <a:ext cx="2837653" cy="1724049"/>
          </a:xfrm>
          <a:prstGeom prst="rect">
            <a:avLst/>
          </a:prstGeom>
        </p:spPr>
      </p:pic>
      <p:sp>
        <p:nvSpPr>
          <p:cNvPr id="41" name="Marcador de contenido 2"/>
          <p:cNvSpPr txBox="1">
            <a:spLocks/>
          </p:cNvSpPr>
          <p:nvPr/>
        </p:nvSpPr>
        <p:spPr>
          <a:xfrm>
            <a:off x="5875140" y="4191111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/>
              <a:t>Eliminamos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echa derecha 32"/>
          <p:cNvSpPr/>
          <p:nvPr/>
        </p:nvSpPr>
        <p:spPr>
          <a:xfrm rot="7494542">
            <a:off x="7475150" y="4080603"/>
            <a:ext cx="685423" cy="771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5747" y="4422268"/>
            <a:ext cx="2837653" cy="1724049"/>
          </a:xfrm>
          <a:prstGeom prst="rect">
            <a:avLst/>
          </a:prstGeom>
        </p:spPr>
      </p:pic>
      <p:sp>
        <p:nvSpPr>
          <p:cNvPr id="24" name="Marcador de contenido 2"/>
          <p:cNvSpPr txBox="1">
            <a:spLocks/>
          </p:cNvSpPr>
          <p:nvPr/>
        </p:nvSpPr>
        <p:spPr>
          <a:xfrm>
            <a:off x="5866029" y="4112861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/>
              <a:t>Eliminamos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Conexión a base de datos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57211" y="6141170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482400" y="482400"/>
            <a:ext cx="786822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 </a:t>
            </a:r>
            <a:r>
              <a:rPr lang="es-E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escripción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écnica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9124" y="1498973"/>
            <a:ext cx="5629093" cy="3802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Repositorios</a:t>
            </a:r>
          </a:p>
          <a:p>
            <a:pPr marL="0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2.1.1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Conexión a base de 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</a:p>
          <a:p>
            <a:pPr marL="0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2.1.2 Establecer conexión</a:t>
            </a:r>
          </a:p>
          <a:p>
            <a:pPr marL="0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2.1.3 Obtener empleado</a:t>
            </a:r>
          </a:p>
          <a:p>
            <a:pPr marL="0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2.1.4 Insertar empleado</a:t>
            </a:r>
          </a:p>
          <a:p>
            <a:pPr marL="0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2.1.5 Actualizar empelado</a:t>
            </a:r>
          </a:p>
          <a:p>
            <a:pPr marL="0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2.1.6 Eliminar empleado</a:t>
            </a:r>
          </a:p>
          <a:p>
            <a:pPr marL="0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2.2. Modelos</a:t>
            </a:r>
          </a:p>
          <a:p>
            <a:pPr marL="0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2.3 View</a:t>
            </a:r>
          </a:p>
          <a:p>
            <a:pPr marL="0" indent="0">
              <a:buNone/>
            </a:pPr>
            <a:endParaRPr lang="es-E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2.4  Aplicación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ain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49159" y="1085777"/>
            <a:ext cx="10272713" cy="571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15" name="Flecha derecha 14"/>
          <p:cNvSpPr/>
          <p:nvPr/>
        </p:nvSpPr>
        <p:spPr>
          <a:xfrm>
            <a:off x="3280262" y="2774014"/>
            <a:ext cx="2815738" cy="96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 derecha 21"/>
          <p:cNvSpPr/>
          <p:nvPr/>
        </p:nvSpPr>
        <p:spPr>
          <a:xfrm>
            <a:off x="3371702" y="5114479"/>
            <a:ext cx="2405379" cy="1246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-3018" b="1"/>
          <a:stretch/>
        </p:blipFill>
        <p:spPr>
          <a:xfrm>
            <a:off x="6187440" y="1549184"/>
            <a:ext cx="2524125" cy="15592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15" y="4628573"/>
            <a:ext cx="2867025" cy="7429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838" y="3061592"/>
            <a:ext cx="26479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7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4038600" y="6385657"/>
            <a:ext cx="4114800" cy="365125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Windar S. Lobo G.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59107" y="925242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543423" y="6313749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43423" y="396172"/>
            <a:ext cx="53315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2.1.1 </a:t>
            </a:r>
            <a:r>
              <a:rPr lang="es-E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epositorios</a:t>
            </a:r>
            <a:endParaRPr lang="es-ES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135036" y="4217338"/>
            <a:ext cx="4267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1099668" y="1309011"/>
            <a:ext cx="12811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Depedencia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echa derecha 18"/>
          <p:cNvSpPr/>
          <p:nvPr/>
        </p:nvSpPr>
        <p:spPr>
          <a:xfrm rot="633692">
            <a:off x="3456978" y="2044695"/>
            <a:ext cx="1061064" cy="848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 derecha 17"/>
          <p:cNvSpPr/>
          <p:nvPr/>
        </p:nvSpPr>
        <p:spPr>
          <a:xfrm rot="3286222">
            <a:off x="9252930" y="3009283"/>
            <a:ext cx="892842" cy="933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366" y="3787591"/>
            <a:ext cx="4713234" cy="183764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23" y="1861936"/>
            <a:ext cx="2647950" cy="1400175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737907" y="4012432"/>
            <a:ext cx="47575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/>
              <a:t>Necesitaremos el drive de la conexión en el cual buscamos en internet </a:t>
            </a:r>
            <a:r>
              <a:rPr lang="es-ES" sz="1400" b="1" dirty="0" err="1"/>
              <a:t>mvnrepository</a:t>
            </a:r>
            <a:r>
              <a:rPr lang="es-ES" sz="1400" b="1" dirty="0"/>
              <a:t> copio, el  fragmento de código XML que se utiliza en el archivo `pom.xml` de un proyecto de Java para especificar las dependencias que necesita el proyecto. En este caso, se está agregando la dependencia de la librería de </a:t>
            </a:r>
            <a:r>
              <a:rPr lang="es-ES" sz="1400" b="1" dirty="0" err="1"/>
              <a:t>PostgreSQL</a:t>
            </a:r>
            <a:r>
              <a:rPr lang="es-ES" sz="1400" b="1" dirty="0"/>
              <a:t> con el identificador `</a:t>
            </a:r>
            <a:r>
              <a:rPr lang="es-ES" sz="1400" b="1" dirty="0" err="1"/>
              <a:t>org.postgresql:postgresql</a:t>
            </a:r>
            <a:r>
              <a:rPr lang="es-ES" sz="1400" b="1" dirty="0"/>
              <a:t>` y la versión `42.6.0`. Se utiliza para poder conectarse y trabajar con una base de datos </a:t>
            </a:r>
            <a:r>
              <a:rPr lang="es-ES" sz="1400" b="1" dirty="0" err="1"/>
              <a:t>PostgreSQL</a:t>
            </a:r>
            <a:r>
              <a:rPr lang="es-ES" sz="1400" b="1" dirty="0"/>
              <a:t> desde el proyecto de Java.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22456" y="1524155"/>
            <a:ext cx="4199834" cy="1898771"/>
          </a:xfrm>
          <a:prstGeom prst="rect">
            <a:avLst/>
          </a:prstGeom>
        </p:spPr>
      </p:pic>
      <p:sp>
        <p:nvSpPr>
          <p:cNvPr id="30" name="Rectángulo 29"/>
          <p:cNvSpPr/>
          <p:nvPr/>
        </p:nvSpPr>
        <p:spPr>
          <a:xfrm>
            <a:off x="5018854" y="1084925"/>
            <a:ext cx="2730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Depedencia </a:t>
            </a:r>
            <a:r>
              <a:rPr lang="es-E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mvnrepository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echa derecha 23"/>
          <p:cNvSpPr/>
          <p:nvPr/>
        </p:nvSpPr>
        <p:spPr>
          <a:xfrm rot="812690" flipV="1">
            <a:off x="2977211" y="3549035"/>
            <a:ext cx="2081683" cy="947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18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4038600" y="6385657"/>
            <a:ext cx="4114800" cy="365125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Windar S. Lobo G.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59107" y="925242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543423" y="6313749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43423" y="396172"/>
            <a:ext cx="53315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2.1.2 </a:t>
            </a:r>
            <a:r>
              <a:rPr lang="es-ES" sz="3200" dirty="0" smtClean="0">
                <a:solidFill>
                  <a:srgbClr val="FF0000"/>
                </a:solidFill>
              </a:rPr>
              <a:t>C</a:t>
            </a:r>
            <a:r>
              <a:rPr lang="es-ES" sz="3200" dirty="0" smtClean="0"/>
              <a:t>onexión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</a:t>
            </a:r>
            <a:r>
              <a:rPr lang="es-ES" sz="3200" dirty="0" err="1" smtClean="0">
                <a:cs typeface="Arial" panose="020B0604020202020204" pitchFamily="34" charset="0"/>
              </a:rPr>
              <a:t>ostgreSQL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smtClean="0"/>
              <a:t> </a:t>
            </a:r>
            <a:endParaRPr lang="es-ES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135036" y="4217338"/>
            <a:ext cx="4267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688187" y="1168277"/>
            <a:ext cx="21464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Empleado repositorio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4724780" y="1296050"/>
            <a:ext cx="2730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Establezco la conexión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16975" b="18421"/>
          <a:stretch/>
        </p:blipFill>
        <p:spPr>
          <a:xfrm>
            <a:off x="454125" y="1630319"/>
            <a:ext cx="3037977" cy="1923499"/>
          </a:xfrm>
          <a:prstGeom prst="rect">
            <a:avLst/>
          </a:prstGeom>
        </p:spPr>
      </p:pic>
      <p:sp>
        <p:nvSpPr>
          <p:cNvPr id="19" name="Flecha derecha 18"/>
          <p:cNvSpPr/>
          <p:nvPr/>
        </p:nvSpPr>
        <p:spPr>
          <a:xfrm rot="633692">
            <a:off x="3061629" y="2175697"/>
            <a:ext cx="1061064" cy="848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17098"/>
          <a:stretch/>
        </p:blipFill>
        <p:spPr>
          <a:xfrm>
            <a:off x="4750853" y="1808921"/>
            <a:ext cx="5409225" cy="85441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592161" y="3112189"/>
            <a:ext cx="61467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200" b="1" dirty="0"/>
          </a:p>
          <a:p>
            <a:r>
              <a:rPr lang="es-ES" sz="1200" b="1" dirty="0"/>
              <a:t>Empleados: Es una instancia de la clase </a:t>
            </a:r>
            <a:r>
              <a:rPr lang="es-ES" sz="1200" b="1" dirty="0" err="1" smtClean="0"/>
              <a:t>ArrayList</a:t>
            </a:r>
            <a:r>
              <a:rPr lang="es-ES" sz="1200" b="1" dirty="0" smtClean="0"/>
              <a:t> </a:t>
            </a:r>
            <a:r>
              <a:rPr lang="es-ES" sz="1200" b="1" dirty="0"/>
              <a:t>que almacena objetos de tipo </a:t>
            </a:r>
            <a:r>
              <a:rPr lang="es-ES" sz="1200" b="1" dirty="0" smtClean="0"/>
              <a:t>Empleado. </a:t>
            </a:r>
            <a:endParaRPr lang="es-ES" sz="1200" b="1" dirty="0"/>
          </a:p>
          <a:p>
            <a:r>
              <a:rPr lang="es-ES" sz="1200" b="1" dirty="0" smtClean="0"/>
              <a:t>Conectar: </a:t>
            </a:r>
            <a:r>
              <a:rPr lang="es-ES" sz="1200" b="1" dirty="0"/>
              <a:t>Es una instancia de la clase </a:t>
            </a:r>
            <a:r>
              <a:rPr lang="es-ES" sz="1200" b="1" dirty="0" smtClean="0"/>
              <a:t> Connection, </a:t>
            </a:r>
            <a:r>
              <a:rPr lang="es-ES" sz="1200" b="1" dirty="0"/>
              <a:t>que se utiliza para establecer una conexión con la base de datos </a:t>
            </a:r>
            <a:r>
              <a:rPr lang="es-ES" sz="1200" b="1" dirty="0" err="1"/>
              <a:t>PostgreSQL</a:t>
            </a:r>
            <a:r>
              <a:rPr lang="es-ES" sz="1200" b="1" dirty="0" smtClean="0"/>
              <a:t>.</a:t>
            </a:r>
            <a:endParaRPr lang="es-ES" sz="1200" b="1" dirty="0"/>
          </a:p>
          <a:p>
            <a:r>
              <a:rPr lang="es-ES" sz="1200" b="1" dirty="0" smtClean="0"/>
              <a:t>Usuario, contraseña, </a:t>
            </a:r>
            <a:r>
              <a:rPr lang="es-ES" sz="1200" b="1" dirty="0" err="1" smtClean="0"/>
              <a:t>baseDeDatos</a:t>
            </a:r>
            <a:r>
              <a:rPr lang="es-ES" sz="1200" b="1" dirty="0" smtClean="0"/>
              <a:t> , </a:t>
            </a:r>
            <a:r>
              <a:rPr lang="es-ES" sz="1200" b="1" dirty="0" err="1" smtClean="0"/>
              <a:t>ip</a:t>
            </a:r>
            <a:r>
              <a:rPr lang="es-ES" sz="1200" b="1" dirty="0" smtClean="0"/>
              <a:t> </a:t>
            </a:r>
            <a:r>
              <a:rPr lang="es-ES" sz="1200" b="1" dirty="0"/>
              <a:t>y </a:t>
            </a:r>
            <a:r>
              <a:rPr lang="es-ES" sz="1200" b="1" dirty="0" smtClean="0"/>
              <a:t>puerto: </a:t>
            </a:r>
            <a:r>
              <a:rPr lang="es-ES" sz="1200" b="1" dirty="0"/>
              <a:t>Son cadenas de texto que representan las credenciales y los detalles de conexión necesarios para conectarse a la base de datos.</a:t>
            </a:r>
          </a:p>
          <a:p>
            <a:r>
              <a:rPr lang="es-ES" sz="1200" b="1" dirty="0"/>
              <a:t>C</a:t>
            </a:r>
            <a:r>
              <a:rPr lang="es-ES" sz="1200" b="1" dirty="0" smtClean="0"/>
              <a:t>adena: </a:t>
            </a:r>
            <a:r>
              <a:rPr lang="es-ES" sz="1200" b="1" dirty="0"/>
              <a:t>Es una cadena de texto que contiene la URL de conexión para la base de datos </a:t>
            </a:r>
            <a:r>
              <a:rPr lang="es-ES" sz="1200" b="1" dirty="0" err="1"/>
              <a:t>PostgreSQL</a:t>
            </a:r>
            <a:r>
              <a:rPr lang="es-ES" sz="1200" b="1" dirty="0"/>
              <a:t>. Combina los valores de </a:t>
            </a:r>
            <a:r>
              <a:rPr lang="es-ES" sz="1200" b="1" dirty="0" err="1" smtClean="0"/>
              <a:t>ip</a:t>
            </a:r>
            <a:r>
              <a:rPr lang="es-ES" sz="1200" b="1" dirty="0" smtClean="0"/>
              <a:t>, puerto </a:t>
            </a:r>
            <a:r>
              <a:rPr lang="es-ES" sz="1200" b="1" dirty="0"/>
              <a:t>y </a:t>
            </a:r>
            <a:r>
              <a:rPr lang="es-ES" sz="1200" b="1" dirty="0" err="1" smtClean="0"/>
              <a:t>baseDeDatos</a:t>
            </a:r>
            <a:r>
              <a:rPr lang="es-ES" sz="1200" b="1" dirty="0" smtClean="0"/>
              <a:t> </a:t>
            </a:r>
            <a:r>
              <a:rPr lang="es-ES" sz="1200" b="1" dirty="0"/>
              <a:t>para formar la URL completa.</a:t>
            </a:r>
          </a:p>
          <a:p>
            <a:endParaRPr lang="es-ES" sz="1200" b="1" dirty="0"/>
          </a:p>
          <a:p>
            <a:r>
              <a:rPr lang="es-ES" sz="1200" b="1" dirty="0" smtClean="0"/>
              <a:t>Esta clase </a:t>
            </a:r>
            <a:r>
              <a:rPr lang="es-ES" sz="1200" b="1" dirty="0"/>
              <a:t>proporciona una estructura básica para interactuar con una base de datos </a:t>
            </a:r>
            <a:r>
              <a:rPr lang="es-ES" sz="1200" b="1" dirty="0" err="1"/>
              <a:t>PostgreSQL</a:t>
            </a:r>
            <a:r>
              <a:rPr lang="es-ES" sz="1200" b="1" dirty="0"/>
              <a:t> y gestionar una lista de empleados en memoria. Sin embargo, en el código proporcionado no se ve ninguna funcionalidad adicional, como métodos para agregar, eliminar o consultar empleados en la base de </a:t>
            </a:r>
            <a:r>
              <a:rPr lang="es-ES" sz="1200" b="1" dirty="0" smtClean="0"/>
              <a:t>datos. </a:t>
            </a:r>
            <a:r>
              <a:rPr lang="es-ES" sz="1200" b="1" dirty="0" err="1" smtClean="0"/>
              <a:t>Estanlezco</a:t>
            </a:r>
            <a:r>
              <a:rPr lang="es-ES" sz="1200" b="1" dirty="0" smtClean="0"/>
              <a:t> una </a:t>
            </a:r>
            <a:r>
              <a:rPr lang="es-ES" sz="1200" b="1" dirty="0"/>
              <a:t>conexión con la base de datos </a:t>
            </a:r>
            <a:r>
              <a:rPr lang="es-ES" sz="1200" b="1" dirty="0" err="1"/>
              <a:t>PostgreSQL</a:t>
            </a:r>
            <a:r>
              <a:rPr lang="es-ES" sz="1200" b="1" dirty="0"/>
              <a:t> utilizando los detalles de conexión proporcionados en las variables cadena, usuario y </a:t>
            </a:r>
            <a:r>
              <a:rPr lang="es-ES" sz="1200" b="1" dirty="0" err="1"/>
              <a:t>contrasenia</a:t>
            </a:r>
            <a:r>
              <a:rPr lang="es-ES" sz="1200" b="1" dirty="0"/>
              <a:t>.</a:t>
            </a:r>
          </a:p>
          <a:p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32827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4038600" y="6385657"/>
            <a:ext cx="4114800" cy="365125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Windar S. Lobo G.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59107" y="925242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543423" y="6313749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43423" y="396172"/>
            <a:ext cx="53315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2.1.3 </a:t>
            </a:r>
            <a:r>
              <a:rPr lang="es-ES" sz="3200" dirty="0" smtClean="0">
                <a:solidFill>
                  <a:srgbClr val="FF0000"/>
                </a:solidFill>
              </a:rPr>
              <a:t>C</a:t>
            </a:r>
            <a:r>
              <a:rPr lang="es-ES" sz="3200" dirty="0" smtClean="0"/>
              <a:t>onexión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</a:t>
            </a:r>
            <a:r>
              <a:rPr lang="es-ES" sz="3200" dirty="0" err="1" smtClean="0">
                <a:cs typeface="Arial" panose="020B0604020202020204" pitchFamily="34" charset="0"/>
              </a:rPr>
              <a:t>ostgreSQL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smtClean="0"/>
              <a:t> </a:t>
            </a:r>
            <a:endParaRPr lang="es-ES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135036" y="4217338"/>
            <a:ext cx="4267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2135995" y="1192885"/>
            <a:ext cx="21464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Obtener  empleado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23" y="1710386"/>
            <a:ext cx="5663013" cy="3084512"/>
          </a:xfrm>
          <a:prstGeom prst="rect">
            <a:avLst/>
          </a:prstGeom>
        </p:spPr>
      </p:pic>
      <p:sp>
        <p:nvSpPr>
          <p:cNvPr id="19" name="Flecha derecha 18"/>
          <p:cNvSpPr/>
          <p:nvPr/>
        </p:nvSpPr>
        <p:spPr>
          <a:xfrm rot="964337">
            <a:off x="5836380" y="2742568"/>
            <a:ext cx="1061064" cy="848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6939391" y="1272635"/>
            <a:ext cx="36924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/>
              <a:t>Se crea una nueva instancia de </a:t>
            </a:r>
            <a:r>
              <a:rPr lang="es-ES" sz="1200" b="1" dirty="0" err="1"/>
              <a:t>ArrayList</a:t>
            </a:r>
            <a:r>
              <a:rPr lang="es-ES" sz="1200" b="1" dirty="0"/>
              <a:t> llamada empleados para almacenar los objetos de tipo Empleado que se obtendrán de la base de datos.</a:t>
            </a:r>
          </a:p>
          <a:p>
            <a:endParaRPr lang="es-ES" sz="1200" b="1" dirty="0"/>
          </a:p>
          <a:p>
            <a:r>
              <a:rPr lang="es-ES" sz="1200" b="1" dirty="0"/>
              <a:t>Se establece una conexión con la base de datos llamando al método establecerConexion(), el cual devuelve un objeto Connection.</a:t>
            </a:r>
          </a:p>
          <a:p>
            <a:endParaRPr lang="es-ES" sz="1200" b="1" dirty="0"/>
          </a:p>
          <a:p>
            <a:r>
              <a:rPr lang="es-ES" sz="1200" b="1" dirty="0"/>
              <a:t>Se crea una cadena </a:t>
            </a:r>
            <a:r>
              <a:rPr lang="es-ES" sz="1200" b="1" dirty="0" err="1"/>
              <a:t>sql</a:t>
            </a:r>
            <a:r>
              <a:rPr lang="es-ES" sz="1200" b="1" dirty="0"/>
              <a:t> que contiene la consulta SQL para seleccionar los empleados de la tabla "empleado" en la base de datos.</a:t>
            </a:r>
          </a:p>
          <a:p>
            <a:endParaRPr lang="es-ES" sz="1200" b="1" dirty="0"/>
          </a:p>
          <a:p>
            <a:r>
              <a:rPr lang="es-ES" sz="1200" b="1" dirty="0"/>
              <a:t>Se crea un objeto </a:t>
            </a:r>
            <a:r>
              <a:rPr lang="es-ES" sz="1200" b="1" dirty="0" err="1"/>
              <a:t>Statement</a:t>
            </a:r>
            <a:r>
              <a:rPr lang="es-ES" sz="1200" b="1" dirty="0"/>
              <a:t> a partir de la conexión, y se utiliza para ejecutar la consulta SQL y obtener un objeto ResultSet llamado resultado que contiene los resultados de la consulta.</a:t>
            </a:r>
          </a:p>
          <a:p>
            <a:endParaRPr lang="es-ES" sz="1200" b="1" dirty="0"/>
          </a:p>
          <a:p>
            <a:r>
              <a:rPr lang="es-ES" sz="1200" b="1" dirty="0"/>
              <a:t>Se itera sobre los resultados del resultado utilizando un bucle </a:t>
            </a:r>
            <a:r>
              <a:rPr lang="es-ES" sz="1200" b="1" dirty="0" err="1"/>
              <a:t>while</a:t>
            </a:r>
            <a:r>
              <a:rPr lang="es-ES" sz="1200" b="1" dirty="0"/>
              <a:t>.</a:t>
            </a:r>
          </a:p>
          <a:p>
            <a:endParaRPr lang="es-ES" sz="1200" b="1" dirty="0"/>
          </a:p>
          <a:p>
            <a:r>
              <a:rPr lang="es-ES" sz="1200" b="1" dirty="0"/>
              <a:t>Dentro del bucle, se verifica el valor de la columna "</a:t>
            </a:r>
            <a:r>
              <a:rPr lang="es-ES" sz="1200" b="1" dirty="0" err="1"/>
              <a:t>IdtipoContrato</a:t>
            </a:r>
            <a:r>
              <a:rPr lang="es-ES" sz="1200" b="1" dirty="0"/>
              <a:t>" de cada fila para determinar si el empleado es "Permanente" o "</a:t>
            </a:r>
            <a:r>
              <a:rPr lang="es-ES" sz="1200" b="1" dirty="0" err="1" smtClean="0"/>
              <a:t>Contratado,y</a:t>
            </a:r>
            <a:r>
              <a:rPr lang="es-ES" sz="1200" b="1" dirty="0" smtClean="0"/>
              <a:t> cerramos conexión.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85210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2241</TotalTime>
  <Words>2026</Words>
  <Application>Microsoft Office PowerPoint</Application>
  <PresentationFormat>Panorámica</PresentationFormat>
  <Paragraphs>211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Raton o mouse</dc:title>
  <dc:creator>Windar</dc:creator>
  <cp:lastModifiedBy>Windar</cp:lastModifiedBy>
  <cp:revision>212</cp:revision>
  <dcterms:created xsi:type="dcterms:W3CDTF">2022-10-27T10:14:11Z</dcterms:created>
  <dcterms:modified xsi:type="dcterms:W3CDTF">2023-05-15T08:55:48Z</dcterms:modified>
</cp:coreProperties>
</file>