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9" r:id="rId1"/>
  </p:sldMasterIdLst>
  <p:notesMasterIdLst>
    <p:notesMasterId r:id="rId14"/>
  </p:notesMasterIdLst>
  <p:sldIdLst>
    <p:sldId id="256" r:id="rId2"/>
    <p:sldId id="273" r:id="rId3"/>
    <p:sldId id="257" r:id="rId4"/>
    <p:sldId id="278" r:id="rId5"/>
    <p:sldId id="274" r:id="rId6"/>
    <p:sldId id="275" r:id="rId7"/>
    <p:sldId id="276" r:id="rId8"/>
    <p:sldId id="283" r:id="rId9"/>
    <p:sldId id="277" r:id="rId10"/>
    <p:sldId id="281" r:id="rId11"/>
    <p:sldId id="287" r:id="rId12"/>
    <p:sldId id="285" r:id="rId1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ar" initials="W" lastIdx="1" clrIdx="0">
    <p:extLst>
      <p:ext uri="{19B8F6BF-5375-455C-9EA6-DF929625EA0E}">
        <p15:presenceInfo xmlns:p15="http://schemas.microsoft.com/office/powerpoint/2012/main" userId="Wind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4653" autoAdjust="0"/>
  </p:normalViewPr>
  <p:slideViewPr>
    <p:cSldViewPr snapToGrid="0">
      <p:cViewPr>
        <p:scale>
          <a:sx n="125" d="100"/>
          <a:sy n="125" d="100"/>
        </p:scale>
        <p:origin x="90" y="-198"/>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525400-D5F8-4916-B7D2-8EEF6F03666F}" type="datetimeFigureOut">
              <a:rPr lang="es-ES" smtClean="0"/>
              <a:t>14/05/2023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1BD8F9-A331-483A-9DD0-895CE83CAA49}" type="slidenum">
              <a:rPr lang="es-ES" smtClean="0"/>
              <a:t>‹Nº›</a:t>
            </a:fld>
            <a:endParaRPr lang="es-ES"/>
          </a:p>
        </p:txBody>
      </p:sp>
    </p:spTree>
    <p:extLst>
      <p:ext uri="{BB962C8B-B14F-4D97-AF65-F5344CB8AC3E}">
        <p14:creationId xmlns:p14="http://schemas.microsoft.com/office/powerpoint/2010/main" val="359575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C1BD8F9-A331-483A-9DD0-895CE83CAA49}" type="slidenum">
              <a:rPr lang="es-ES" smtClean="0"/>
              <a:t>1</a:t>
            </a:fld>
            <a:endParaRPr lang="es-ES"/>
          </a:p>
        </p:txBody>
      </p:sp>
    </p:spTree>
    <p:extLst>
      <p:ext uri="{BB962C8B-B14F-4D97-AF65-F5344CB8AC3E}">
        <p14:creationId xmlns:p14="http://schemas.microsoft.com/office/powerpoint/2010/main" val="4128895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934C54F9-1768-4573-9ED3-641FC8B578BC}" type="datetime1">
              <a:rPr lang="es-ES" smtClean="0"/>
              <a:t>14/05/2023</a:t>
            </a:fld>
            <a:endParaRPr lang="es-ES"/>
          </a:p>
        </p:txBody>
      </p:sp>
      <p:sp>
        <p:nvSpPr>
          <p:cNvPr id="5" name="Marcador de pie de página 4"/>
          <p:cNvSpPr>
            <a:spLocks noGrp="1"/>
          </p:cNvSpPr>
          <p:nvPr>
            <p:ph type="ftr" sz="quarter" idx="11"/>
          </p:nvPr>
        </p:nvSpPr>
        <p:spPr/>
        <p:txBody>
          <a:bodyPr/>
          <a:lstStyle/>
          <a:p>
            <a:r>
              <a:rPr lang="es-ES" smtClean="0"/>
              <a:t>Raton o mouse</a:t>
            </a:r>
            <a:endParaRPr lang="es-ES"/>
          </a:p>
        </p:txBody>
      </p:sp>
      <p:sp>
        <p:nvSpPr>
          <p:cNvPr id="6" name="Marcador de número de diapositiva 5"/>
          <p:cNvSpPr>
            <a:spLocks noGrp="1"/>
          </p:cNvSpPr>
          <p:nvPr>
            <p:ph type="sldNum" sz="quarter" idx="12"/>
          </p:nvPr>
        </p:nvSpPr>
        <p:spPr/>
        <p:txBody>
          <a:bodyPr/>
          <a:lstStyle/>
          <a:p>
            <a:fld id="{7800DB10-E39B-43E6-BA40-A82267CCD3DF}" type="slidenum">
              <a:rPr lang="es-ES" smtClean="0"/>
              <a:t>‹Nº›</a:t>
            </a:fld>
            <a:endParaRPr lang="es-ES"/>
          </a:p>
        </p:txBody>
      </p:sp>
    </p:spTree>
    <p:extLst>
      <p:ext uri="{BB962C8B-B14F-4D97-AF65-F5344CB8AC3E}">
        <p14:creationId xmlns:p14="http://schemas.microsoft.com/office/powerpoint/2010/main" val="3639622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CFAEDFEE-9F9D-4F83-A6A6-5DD92332D8F3}" type="datetime1">
              <a:rPr lang="es-ES" smtClean="0"/>
              <a:t>14/05/2023</a:t>
            </a:fld>
            <a:endParaRPr lang="es-ES"/>
          </a:p>
        </p:txBody>
      </p:sp>
      <p:sp>
        <p:nvSpPr>
          <p:cNvPr id="5" name="Marcador de pie de página 4"/>
          <p:cNvSpPr>
            <a:spLocks noGrp="1"/>
          </p:cNvSpPr>
          <p:nvPr>
            <p:ph type="ftr" sz="quarter" idx="11"/>
          </p:nvPr>
        </p:nvSpPr>
        <p:spPr/>
        <p:txBody>
          <a:bodyPr/>
          <a:lstStyle/>
          <a:p>
            <a:r>
              <a:rPr lang="es-ES" smtClean="0"/>
              <a:t>Raton o mouse</a:t>
            </a:r>
            <a:endParaRPr lang="es-ES"/>
          </a:p>
        </p:txBody>
      </p:sp>
      <p:sp>
        <p:nvSpPr>
          <p:cNvPr id="6" name="Marcador de número de diapositiva 5"/>
          <p:cNvSpPr>
            <a:spLocks noGrp="1"/>
          </p:cNvSpPr>
          <p:nvPr>
            <p:ph type="sldNum" sz="quarter" idx="12"/>
          </p:nvPr>
        </p:nvSpPr>
        <p:spPr/>
        <p:txBody>
          <a:bodyPr/>
          <a:lstStyle/>
          <a:p>
            <a:fld id="{7800DB10-E39B-43E6-BA40-A82267CCD3DF}" type="slidenum">
              <a:rPr lang="es-ES" smtClean="0"/>
              <a:t>‹Nº›</a:t>
            </a:fld>
            <a:endParaRPr lang="es-ES"/>
          </a:p>
        </p:txBody>
      </p:sp>
    </p:spTree>
    <p:extLst>
      <p:ext uri="{BB962C8B-B14F-4D97-AF65-F5344CB8AC3E}">
        <p14:creationId xmlns:p14="http://schemas.microsoft.com/office/powerpoint/2010/main" val="4083953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FFEF8F57-FD76-41C8-B615-54BF014345A9}" type="datetime1">
              <a:rPr lang="es-ES" smtClean="0"/>
              <a:t>14/05/2023</a:t>
            </a:fld>
            <a:endParaRPr lang="es-ES"/>
          </a:p>
        </p:txBody>
      </p:sp>
      <p:sp>
        <p:nvSpPr>
          <p:cNvPr id="5" name="Marcador de pie de página 4"/>
          <p:cNvSpPr>
            <a:spLocks noGrp="1"/>
          </p:cNvSpPr>
          <p:nvPr>
            <p:ph type="ftr" sz="quarter" idx="11"/>
          </p:nvPr>
        </p:nvSpPr>
        <p:spPr/>
        <p:txBody>
          <a:bodyPr/>
          <a:lstStyle/>
          <a:p>
            <a:r>
              <a:rPr lang="es-ES" smtClean="0"/>
              <a:t>Raton o mouse</a:t>
            </a:r>
            <a:endParaRPr lang="es-ES"/>
          </a:p>
        </p:txBody>
      </p:sp>
      <p:sp>
        <p:nvSpPr>
          <p:cNvPr id="6" name="Marcador de número de diapositiva 5"/>
          <p:cNvSpPr>
            <a:spLocks noGrp="1"/>
          </p:cNvSpPr>
          <p:nvPr>
            <p:ph type="sldNum" sz="quarter" idx="12"/>
          </p:nvPr>
        </p:nvSpPr>
        <p:spPr/>
        <p:txBody>
          <a:bodyPr/>
          <a:lstStyle/>
          <a:p>
            <a:fld id="{7800DB10-E39B-43E6-BA40-A82267CCD3DF}" type="slidenum">
              <a:rPr lang="es-ES" smtClean="0"/>
              <a:t>‹Nº›</a:t>
            </a:fld>
            <a:endParaRPr lang="es-ES"/>
          </a:p>
        </p:txBody>
      </p:sp>
    </p:spTree>
    <p:extLst>
      <p:ext uri="{BB962C8B-B14F-4D97-AF65-F5344CB8AC3E}">
        <p14:creationId xmlns:p14="http://schemas.microsoft.com/office/powerpoint/2010/main" val="252154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E0396AA-9E8E-4DB8-ACA8-5F8E656F7691}" type="datetime1">
              <a:rPr lang="es-ES" smtClean="0"/>
              <a:t>14/05/2023</a:t>
            </a:fld>
            <a:endParaRPr lang="es-ES"/>
          </a:p>
        </p:txBody>
      </p:sp>
      <p:sp>
        <p:nvSpPr>
          <p:cNvPr id="5" name="Marcador de pie de página 4"/>
          <p:cNvSpPr>
            <a:spLocks noGrp="1"/>
          </p:cNvSpPr>
          <p:nvPr>
            <p:ph type="ftr" sz="quarter" idx="11"/>
          </p:nvPr>
        </p:nvSpPr>
        <p:spPr/>
        <p:txBody>
          <a:bodyPr/>
          <a:lstStyle/>
          <a:p>
            <a:r>
              <a:rPr lang="es-ES" smtClean="0"/>
              <a:t>Raton o mouse</a:t>
            </a:r>
            <a:endParaRPr lang="es-ES"/>
          </a:p>
        </p:txBody>
      </p:sp>
      <p:sp>
        <p:nvSpPr>
          <p:cNvPr id="6" name="Marcador de número de diapositiva 5"/>
          <p:cNvSpPr>
            <a:spLocks noGrp="1"/>
          </p:cNvSpPr>
          <p:nvPr>
            <p:ph type="sldNum" sz="quarter" idx="12"/>
          </p:nvPr>
        </p:nvSpPr>
        <p:spPr/>
        <p:txBody>
          <a:bodyPr/>
          <a:lstStyle/>
          <a:p>
            <a:fld id="{7800DB10-E39B-43E6-BA40-A82267CCD3DF}" type="slidenum">
              <a:rPr lang="es-ES" smtClean="0"/>
              <a:t>‹Nº›</a:t>
            </a:fld>
            <a:endParaRPr lang="es-ES"/>
          </a:p>
        </p:txBody>
      </p:sp>
    </p:spTree>
    <p:extLst>
      <p:ext uri="{BB962C8B-B14F-4D97-AF65-F5344CB8AC3E}">
        <p14:creationId xmlns:p14="http://schemas.microsoft.com/office/powerpoint/2010/main" val="3944005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360F0436-74A2-486C-A202-6235FFC47BA9}" type="datetime1">
              <a:rPr lang="es-ES" smtClean="0"/>
              <a:t>14/05/2023</a:t>
            </a:fld>
            <a:endParaRPr lang="es-ES"/>
          </a:p>
        </p:txBody>
      </p:sp>
      <p:sp>
        <p:nvSpPr>
          <p:cNvPr id="5" name="Marcador de pie de página 4"/>
          <p:cNvSpPr>
            <a:spLocks noGrp="1"/>
          </p:cNvSpPr>
          <p:nvPr>
            <p:ph type="ftr" sz="quarter" idx="11"/>
          </p:nvPr>
        </p:nvSpPr>
        <p:spPr/>
        <p:txBody>
          <a:bodyPr/>
          <a:lstStyle/>
          <a:p>
            <a:r>
              <a:rPr lang="es-ES" smtClean="0"/>
              <a:t>Raton o mouse</a:t>
            </a:r>
            <a:endParaRPr lang="es-ES"/>
          </a:p>
        </p:txBody>
      </p:sp>
      <p:sp>
        <p:nvSpPr>
          <p:cNvPr id="6" name="Marcador de número de diapositiva 5"/>
          <p:cNvSpPr>
            <a:spLocks noGrp="1"/>
          </p:cNvSpPr>
          <p:nvPr>
            <p:ph type="sldNum" sz="quarter" idx="12"/>
          </p:nvPr>
        </p:nvSpPr>
        <p:spPr/>
        <p:txBody>
          <a:bodyPr/>
          <a:lstStyle/>
          <a:p>
            <a:fld id="{7800DB10-E39B-43E6-BA40-A82267CCD3DF}" type="slidenum">
              <a:rPr lang="es-ES" smtClean="0"/>
              <a:t>‹Nº›</a:t>
            </a:fld>
            <a:endParaRPr lang="es-ES"/>
          </a:p>
        </p:txBody>
      </p:sp>
    </p:spTree>
    <p:extLst>
      <p:ext uri="{BB962C8B-B14F-4D97-AF65-F5344CB8AC3E}">
        <p14:creationId xmlns:p14="http://schemas.microsoft.com/office/powerpoint/2010/main" val="1235881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9EA31A61-C71E-409E-A621-4A9EF603591B}" type="datetime1">
              <a:rPr lang="es-ES" smtClean="0"/>
              <a:t>14/05/2023</a:t>
            </a:fld>
            <a:endParaRPr lang="es-ES"/>
          </a:p>
        </p:txBody>
      </p:sp>
      <p:sp>
        <p:nvSpPr>
          <p:cNvPr id="6" name="Marcador de pie de página 5"/>
          <p:cNvSpPr>
            <a:spLocks noGrp="1"/>
          </p:cNvSpPr>
          <p:nvPr>
            <p:ph type="ftr" sz="quarter" idx="11"/>
          </p:nvPr>
        </p:nvSpPr>
        <p:spPr/>
        <p:txBody>
          <a:bodyPr/>
          <a:lstStyle/>
          <a:p>
            <a:r>
              <a:rPr lang="es-ES" smtClean="0"/>
              <a:t>Raton o mouse</a:t>
            </a:r>
            <a:endParaRPr lang="es-ES"/>
          </a:p>
        </p:txBody>
      </p:sp>
      <p:sp>
        <p:nvSpPr>
          <p:cNvPr id="7" name="Marcador de número de diapositiva 6"/>
          <p:cNvSpPr>
            <a:spLocks noGrp="1"/>
          </p:cNvSpPr>
          <p:nvPr>
            <p:ph type="sldNum" sz="quarter" idx="12"/>
          </p:nvPr>
        </p:nvSpPr>
        <p:spPr/>
        <p:txBody>
          <a:bodyPr/>
          <a:lstStyle/>
          <a:p>
            <a:fld id="{7800DB10-E39B-43E6-BA40-A82267CCD3DF}" type="slidenum">
              <a:rPr lang="es-ES" smtClean="0"/>
              <a:t>‹Nº›</a:t>
            </a:fld>
            <a:endParaRPr lang="es-ES"/>
          </a:p>
        </p:txBody>
      </p:sp>
    </p:spTree>
    <p:extLst>
      <p:ext uri="{BB962C8B-B14F-4D97-AF65-F5344CB8AC3E}">
        <p14:creationId xmlns:p14="http://schemas.microsoft.com/office/powerpoint/2010/main" val="3972708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6AE68078-7A38-42FC-9B81-C86BF9283182}" type="datetime1">
              <a:rPr lang="es-ES" smtClean="0"/>
              <a:t>14/05/2023</a:t>
            </a:fld>
            <a:endParaRPr lang="es-ES"/>
          </a:p>
        </p:txBody>
      </p:sp>
      <p:sp>
        <p:nvSpPr>
          <p:cNvPr id="8" name="Marcador de pie de página 7"/>
          <p:cNvSpPr>
            <a:spLocks noGrp="1"/>
          </p:cNvSpPr>
          <p:nvPr>
            <p:ph type="ftr" sz="quarter" idx="11"/>
          </p:nvPr>
        </p:nvSpPr>
        <p:spPr/>
        <p:txBody>
          <a:bodyPr/>
          <a:lstStyle/>
          <a:p>
            <a:r>
              <a:rPr lang="es-ES" smtClean="0"/>
              <a:t>Raton o mouse</a:t>
            </a:r>
            <a:endParaRPr lang="es-ES"/>
          </a:p>
        </p:txBody>
      </p:sp>
      <p:sp>
        <p:nvSpPr>
          <p:cNvPr id="9" name="Marcador de número de diapositiva 8"/>
          <p:cNvSpPr>
            <a:spLocks noGrp="1"/>
          </p:cNvSpPr>
          <p:nvPr>
            <p:ph type="sldNum" sz="quarter" idx="12"/>
          </p:nvPr>
        </p:nvSpPr>
        <p:spPr/>
        <p:txBody>
          <a:bodyPr/>
          <a:lstStyle/>
          <a:p>
            <a:fld id="{7800DB10-E39B-43E6-BA40-A82267CCD3DF}" type="slidenum">
              <a:rPr lang="es-ES" smtClean="0"/>
              <a:t>‹Nº›</a:t>
            </a:fld>
            <a:endParaRPr lang="es-ES"/>
          </a:p>
        </p:txBody>
      </p:sp>
    </p:spTree>
    <p:extLst>
      <p:ext uri="{BB962C8B-B14F-4D97-AF65-F5344CB8AC3E}">
        <p14:creationId xmlns:p14="http://schemas.microsoft.com/office/powerpoint/2010/main" val="2595015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FBD92A0D-EEBA-4884-887D-6E1049D172D5}" type="datetime1">
              <a:rPr lang="es-ES" smtClean="0"/>
              <a:t>14/05/2023</a:t>
            </a:fld>
            <a:endParaRPr lang="es-ES"/>
          </a:p>
        </p:txBody>
      </p:sp>
      <p:sp>
        <p:nvSpPr>
          <p:cNvPr id="4" name="Marcador de pie de página 3"/>
          <p:cNvSpPr>
            <a:spLocks noGrp="1"/>
          </p:cNvSpPr>
          <p:nvPr>
            <p:ph type="ftr" sz="quarter" idx="11"/>
          </p:nvPr>
        </p:nvSpPr>
        <p:spPr/>
        <p:txBody>
          <a:bodyPr/>
          <a:lstStyle/>
          <a:p>
            <a:r>
              <a:rPr lang="es-ES" smtClean="0"/>
              <a:t>Raton o mouse</a:t>
            </a:r>
            <a:endParaRPr lang="es-ES"/>
          </a:p>
        </p:txBody>
      </p:sp>
      <p:sp>
        <p:nvSpPr>
          <p:cNvPr id="5" name="Marcador de número de diapositiva 4"/>
          <p:cNvSpPr>
            <a:spLocks noGrp="1"/>
          </p:cNvSpPr>
          <p:nvPr>
            <p:ph type="sldNum" sz="quarter" idx="12"/>
          </p:nvPr>
        </p:nvSpPr>
        <p:spPr/>
        <p:txBody>
          <a:bodyPr/>
          <a:lstStyle/>
          <a:p>
            <a:fld id="{7800DB10-E39B-43E6-BA40-A82267CCD3DF}" type="slidenum">
              <a:rPr lang="es-ES" smtClean="0"/>
              <a:t>‹Nº›</a:t>
            </a:fld>
            <a:endParaRPr lang="es-ES"/>
          </a:p>
        </p:txBody>
      </p:sp>
    </p:spTree>
    <p:extLst>
      <p:ext uri="{BB962C8B-B14F-4D97-AF65-F5344CB8AC3E}">
        <p14:creationId xmlns:p14="http://schemas.microsoft.com/office/powerpoint/2010/main" val="3862846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C20BA0A-1F6C-49EC-A0C6-27E0F9A652A2}" type="datetime1">
              <a:rPr lang="es-ES" smtClean="0"/>
              <a:t>14/05/2023</a:t>
            </a:fld>
            <a:endParaRPr lang="es-ES"/>
          </a:p>
        </p:txBody>
      </p:sp>
      <p:sp>
        <p:nvSpPr>
          <p:cNvPr id="3" name="Marcador de pie de página 2"/>
          <p:cNvSpPr>
            <a:spLocks noGrp="1"/>
          </p:cNvSpPr>
          <p:nvPr>
            <p:ph type="ftr" sz="quarter" idx="11"/>
          </p:nvPr>
        </p:nvSpPr>
        <p:spPr/>
        <p:txBody>
          <a:bodyPr/>
          <a:lstStyle/>
          <a:p>
            <a:r>
              <a:rPr lang="es-ES" smtClean="0"/>
              <a:t>Raton o mouse</a:t>
            </a:r>
            <a:endParaRPr lang="es-ES"/>
          </a:p>
        </p:txBody>
      </p:sp>
      <p:sp>
        <p:nvSpPr>
          <p:cNvPr id="4" name="Marcador de número de diapositiva 3"/>
          <p:cNvSpPr>
            <a:spLocks noGrp="1"/>
          </p:cNvSpPr>
          <p:nvPr>
            <p:ph type="sldNum" sz="quarter" idx="12"/>
          </p:nvPr>
        </p:nvSpPr>
        <p:spPr/>
        <p:txBody>
          <a:bodyPr/>
          <a:lstStyle/>
          <a:p>
            <a:fld id="{7800DB10-E39B-43E6-BA40-A82267CCD3DF}" type="slidenum">
              <a:rPr lang="es-ES" smtClean="0"/>
              <a:t>‹Nº›</a:t>
            </a:fld>
            <a:endParaRPr lang="es-ES"/>
          </a:p>
        </p:txBody>
      </p:sp>
    </p:spTree>
    <p:extLst>
      <p:ext uri="{BB962C8B-B14F-4D97-AF65-F5344CB8AC3E}">
        <p14:creationId xmlns:p14="http://schemas.microsoft.com/office/powerpoint/2010/main" val="3285539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3762F53-2E98-4D0A-9203-483466BB6A70}" type="datetime1">
              <a:rPr lang="es-ES" smtClean="0"/>
              <a:t>14/05/2023</a:t>
            </a:fld>
            <a:endParaRPr lang="es-ES"/>
          </a:p>
        </p:txBody>
      </p:sp>
      <p:sp>
        <p:nvSpPr>
          <p:cNvPr id="6" name="Marcador de pie de página 5"/>
          <p:cNvSpPr>
            <a:spLocks noGrp="1"/>
          </p:cNvSpPr>
          <p:nvPr>
            <p:ph type="ftr" sz="quarter" idx="11"/>
          </p:nvPr>
        </p:nvSpPr>
        <p:spPr/>
        <p:txBody>
          <a:bodyPr/>
          <a:lstStyle/>
          <a:p>
            <a:r>
              <a:rPr lang="es-ES" smtClean="0"/>
              <a:t>Raton o mouse</a:t>
            </a:r>
            <a:endParaRPr lang="es-ES"/>
          </a:p>
        </p:txBody>
      </p:sp>
      <p:sp>
        <p:nvSpPr>
          <p:cNvPr id="7" name="Marcador de número de diapositiva 6"/>
          <p:cNvSpPr>
            <a:spLocks noGrp="1"/>
          </p:cNvSpPr>
          <p:nvPr>
            <p:ph type="sldNum" sz="quarter" idx="12"/>
          </p:nvPr>
        </p:nvSpPr>
        <p:spPr/>
        <p:txBody>
          <a:bodyPr/>
          <a:lstStyle/>
          <a:p>
            <a:fld id="{7800DB10-E39B-43E6-BA40-A82267CCD3DF}" type="slidenum">
              <a:rPr lang="es-ES" smtClean="0"/>
              <a:t>‹Nº›</a:t>
            </a:fld>
            <a:endParaRPr lang="es-ES"/>
          </a:p>
        </p:txBody>
      </p:sp>
    </p:spTree>
    <p:extLst>
      <p:ext uri="{BB962C8B-B14F-4D97-AF65-F5344CB8AC3E}">
        <p14:creationId xmlns:p14="http://schemas.microsoft.com/office/powerpoint/2010/main" val="2744442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26BB2E1-0B50-491D-B30F-2CE012161536}" type="datetime1">
              <a:rPr lang="es-ES" smtClean="0"/>
              <a:t>14/05/2023</a:t>
            </a:fld>
            <a:endParaRPr lang="es-ES"/>
          </a:p>
        </p:txBody>
      </p:sp>
      <p:sp>
        <p:nvSpPr>
          <p:cNvPr id="6" name="Marcador de pie de página 5"/>
          <p:cNvSpPr>
            <a:spLocks noGrp="1"/>
          </p:cNvSpPr>
          <p:nvPr>
            <p:ph type="ftr" sz="quarter" idx="11"/>
          </p:nvPr>
        </p:nvSpPr>
        <p:spPr/>
        <p:txBody>
          <a:bodyPr/>
          <a:lstStyle/>
          <a:p>
            <a:r>
              <a:rPr lang="es-ES" smtClean="0"/>
              <a:t>Raton o mouse</a:t>
            </a:r>
            <a:endParaRPr lang="es-ES"/>
          </a:p>
        </p:txBody>
      </p:sp>
      <p:sp>
        <p:nvSpPr>
          <p:cNvPr id="7" name="Marcador de número de diapositiva 6"/>
          <p:cNvSpPr>
            <a:spLocks noGrp="1"/>
          </p:cNvSpPr>
          <p:nvPr>
            <p:ph type="sldNum" sz="quarter" idx="12"/>
          </p:nvPr>
        </p:nvSpPr>
        <p:spPr/>
        <p:txBody>
          <a:bodyPr/>
          <a:lstStyle/>
          <a:p>
            <a:fld id="{7800DB10-E39B-43E6-BA40-A82267CCD3DF}" type="slidenum">
              <a:rPr lang="es-ES" smtClean="0"/>
              <a:t>‹Nº›</a:t>
            </a:fld>
            <a:endParaRPr lang="es-ES"/>
          </a:p>
        </p:txBody>
      </p:sp>
    </p:spTree>
    <p:extLst>
      <p:ext uri="{BB962C8B-B14F-4D97-AF65-F5344CB8AC3E}">
        <p14:creationId xmlns:p14="http://schemas.microsoft.com/office/powerpoint/2010/main" val="1070385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5285D-7FCA-4B01-912B-8C16AE3906F7}" type="datetime1">
              <a:rPr lang="es-ES" smtClean="0"/>
              <a:t>14/05/2023</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smtClean="0"/>
              <a:t>Raton o mouse</a:t>
            </a:r>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00DB10-E39B-43E6-BA40-A82267CCD3DF}" type="slidenum">
              <a:rPr lang="es-ES" smtClean="0"/>
              <a:t>‹Nº›</a:t>
            </a:fld>
            <a:endParaRPr lang="es-ES"/>
          </a:p>
        </p:txBody>
      </p:sp>
    </p:spTree>
    <p:extLst>
      <p:ext uri="{BB962C8B-B14F-4D97-AF65-F5344CB8AC3E}">
        <p14:creationId xmlns:p14="http://schemas.microsoft.com/office/powerpoint/2010/main" val="1571618791"/>
      </p:ext>
    </p:extLst>
  </p:cSld>
  <p:clrMap bg1="lt1" tx1="dk1" bg2="lt2" tx2="dk2" accent1="accent1" accent2="accent2" accent3="accent3" accent4="accent4" accent5="accent5" accent6="accent6" hlink="hlink" folHlink="folHlink"/>
  <p:sldLayoutIdLst>
    <p:sldLayoutId id="2147484070" r:id="rId1"/>
    <p:sldLayoutId id="2147484071" r:id="rId2"/>
    <p:sldLayoutId id="2147484072" r:id="rId3"/>
    <p:sldLayoutId id="2147484073" r:id="rId4"/>
    <p:sldLayoutId id="2147484074" r:id="rId5"/>
    <p:sldLayoutId id="2147484075" r:id="rId6"/>
    <p:sldLayoutId id="2147484076" r:id="rId7"/>
    <p:sldLayoutId id="2147484077" r:id="rId8"/>
    <p:sldLayoutId id="2147484078" r:id="rId9"/>
    <p:sldLayoutId id="2147484079" r:id="rId10"/>
    <p:sldLayoutId id="2147484080"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7.xml"/><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Marcador de número de diapositiva 15"/>
          <p:cNvSpPr>
            <a:spLocks noGrp="1"/>
          </p:cNvSpPr>
          <p:nvPr>
            <p:ph type="sldNum" sz="quarter" idx="12"/>
          </p:nvPr>
        </p:nvSpPr>
        <p:spPr>
          <a:xfrm>
            <a:off x="7911860" y="6356350"/>
            <a:ext cx="2743200" cy="365125"/>
          </a:xfrm>
        </p:spPr>
        <p:txBody>
          <a:bodyPr/>
          <a:lstStyle/>
          <a:p>
            <a:r>
              <a:rPr lang="es-ES" dirty="0" smtClean="0"/>
              <a:t>Windar </a:t>
            </a:r>
            <a:r>
              <a:rPr lang="es-ES" dirty="0"/>
              <a:t>S. Lobo G.</a:t>
            </a:r>
          </a:p>
        </p:txBody>
      </p:sp>
      <p:sp>
        <p:nvSpPr>
          <p:cNvPr id="17" name="Rectángulo 16"/>
          <p:cNvSpPr/>
          <p:nvPr/>
        </p:nvSpPr>
        <p:spPr>
          <a:xfrm>
            <a:off x="643857" y="603470"/>
            <a:ext cx="9605044" cy="1015663"/>
          </a:xfrm>
          <a:prstGeom prst="rect">
            <a:avLst/>
          </a:prstGeom>
          <a:noFill/>
        </p:spPr>
        <p:txBody>
          <a:bodyPr wrap="square" lIns="91440" tIns="45720" rIns="91440" bIns="45720">
            <a:spAutoFit/>
          </a:bodyPr>
          <a:lstStyle/>
          <a:p>
            <a:pPr algn="ctr"/>
            <a:r>
              <a:rPr lang="es-ES" sz="6000" dirty="0">
                <a:ln w="0"/>
                <a:solidFill>
                  <a:srgbClr val="FF0000"/>
                </a:solidFill>
                <a:effectLst>
                  <a:outerShdw blurRad="38100" dist="19050" dir="2700000" algn="tl" rotWithShape="0">
                    <a:schemeClr val="dk1">
                      <a:alpha val="40000"/>
                    </a:schemeClr>
                  </a:outerShdw>
                </a:effectLst>
              </a:rPr>
              <a:t>B</a:t>
            </a:r>
            <a:r>
              <a:rPr lang="es-ES" sz="6000" dirty="0">
                <a:ln w="0"/>
                <a:effectLst>
                  <a:outerShdw blurRad="38100" dist="19050" dir="2700000" algn="tl" rotWithShape="0">
                    <a:schemeClr val="dk1">
                      <a:alpha val="40000"/>
                    </a:schemeClr>
                  </a:outerShdw>
                </a:effectLst>
              </a:rPr>
              <a:t>ase</a:t>
            </a:r>
            <a:r>
              <a:rPr lang="es-ES" sz="6000" dirty="0">
                <a:ln w="0"/>
                <a:solidFill>
                  <a:srgbClr val="FF0000"/>
                </a:solidFill>
                <a:effectLst>
                  <a:outerShdw blurRad="38100" dist="19050" dir="2700000" algn="tl" rotWithShape="0">
                    <a:schemeClr val="dk1">
                      <a:alpha val="40000"/>
                    </a:schemeClr>
                  </a:outerShdw>
                </a:effectLst>
              </a:rPr>
              <a:t> d</a:t>
            </a:r>
            <a:r>
              <a:rPr lang="es-ES" sz="6000" dirty="0">
                <a:ln w="0"/>
                <a:effectLst>
                  <a:outerShdw blurRad="38100" dist="19050" dir="2700000" algn="tl" rotWithShape="0">
                    <a:schemeClr val="dk1">
                      <a:alpha val="40000"/>
                    </a:schemeClr>
                  </a:outerShdw>
                </a:effectLst>
              </a:rPr>
              <a:t>e</a:t>
            </a:r>
            <a:r>
              <a:rPr lang="es-ES" sz="6000" dirty="0">
                <a:ln w="0"/>
                <a:solidFill>
                  <a:srgbClr val="FF0000"/>
                </a:solidFill>
                <a:effectLst>
                  <a:outerShdw blurRad="38100" dist="19050" dir="2700000" algn="tl" rotWithShape="0">
                    <a:schemeClr val="dk1">
                      <a:alpha val="40000"/>
                    </a:schemeClr>
                  </a:outerShdw>
                </a:effectLst>
              </a:rPr>
              <a:t> d</a:t>
            </a:r>
            <a:r>
              <a:rPr lang="es-ES" sz="6000" dirty="0">
                <a:ln w="0"/>
                <a:effectLst>
                  <a:outerShdw blurRad="38100" dist="19050" dir="2700000" algn="tl" rotWithShape="0">
                    <a:schemeClr val="dk1">
                      <a:alpha val="40000"/>
                    </a:schemeClr>
                  </a:outerShdw>
                </a:effectLst>
              </a:rPr>
              <a:t>atos</a:t>
            </a:r>
          </a:p>
        </p:txBody>
      </p:sp>
      <p:pic>
        <p:nvPicPr>
          <p:cNvPr id="1026" name="Picture 2" descr="PostgreSQL JDBC Tutorial: Interact with Postgres From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7505" y="2027236"/>
            <a:ext cx="6927455" cy="3337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3468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pie de página 8"/>
          <p:cNvSpPr>
            <a:spLocks noGrp="1"/>
          </p:cNvSpPr>
          <p:nvPr>
            <p:ph type="ftr" sz="quarter" idx="11"/>
          </p:nvPr>
        </p:nvSpPr>
        <p:spPr/>
        <p:txBody>
          <a:bodyPr/>
          <a:lstStyle/>
          <a:p>
            <a:r>
              <a:rPr lang="es-ES" dirty="0"/>
              <a:t>Conexión a base de datos </a:t>
            </a:r>
          </a:p>
          <a:p>
            <a:endParaRPr lang="es-ES" dirty="0">
              <a:solidFill>
                <a:schemeClr val="tx1"/>
              </a:solidFill>
            </a:endParaRPr>
          </a:p>
        </p:txBody>
      </p:sp>
      <p:sp>
        <p:nvSpPr>
          <p:cNvPr id="11" name="Marcador de número de diapositiva 10"/>
          <p:cNvSpPr>
            <a:spLocks noGrp="1"/>
          </p:cNvSpPr>
          <p:nvPr>
            <p:ph type="sldNum" sz="quarter" idx="12"/>
          </p:nvPr>
        </p:nvSpPr>
        <p:spPr>
          <a:xfrm>
            <a:off x="8153400" y="6365146"/>
            <a:ext cx="2743200" cy="365125"/>
          </a:xfrm>
        </p:spPr>
        <p:txBody>
          <a:bodyPr/>
          <a:lstStyle/>
          <a:p>
            <a:r>
              <a:rPr lang="es-ES" dirty="0" smtClean="0"/>
              <a:t>Windar </a:t>
            </a:r>
            <a:r>
              <a:rPr lang="es-ES" dirty="0"/>
              <a:t>S. Lobo G..                                      </a:t>
            </a:r>
          </a:p>
        </p:txBody>
      </p:sp>
      <p:sp>
        <p:nvSpPr>
          <p:cNvPr id="16" name="Rectángulo 15"/>
          <p:cNvSpPr/>
          <p:nvPr/>
        </p:nvSpPr>
        <p:spPr>
          <a:xfrm>
            <a:off x="537047" y="874781"/>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7" name="Rectángulo 16"/>
          <p:cNvSpPr/>
          <p:nvPr/>
        </p:nvSpPr>
        <p:spPr>
          <a:xfrm>
            <a:off x="557211" y="6284029"/>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2" name="Rectángulo 11"/>
          <p:cNvSpPr/>
          <p:nvPr/>
        </p:nvSpPr>
        <p:spPr>
          <a:xfrm>
            <a:off x="482400" y="326389"/>
            <a:ext cx="3674821" cy="584775"/>
          </a:xfrm>
          <a:prstGeom prst="rect">
            <a:avLst/>
          </a:prstGeom>
          <a:noFill/>
        </p:spPr>
        <p:txBody>
          <a:bodyPr wrap="square" lIns="91440" tIns="45720" rIns="91440" bIns="45720">
            <a:spAutoFit/>
          </a:bodyPr>
          <a:lstStyle/>
          <a:p>
            <a:r>
              <a:rPr lang="es-ES" sz="3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s-ES" sz="3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2</a:t>
            </a:r>
            <a:r>
              <a:rPr lang="es-ES" sz="3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.1.3 </a:t>
            </a:r>
            <a:r>
              <a:rPr lang="es-ES" sz="3200" dirty="0" smtClean="0">
                <a:solidFill>
                  <a:srgbClr val="FF0000"/>
                </a:solidFill>
                <a:latin typeface="Arial" panose="020B0604020202020204" pitchFamily="34" charset="0"/>
                <a:cs typeface="Arial" panose="020B0604020202020204" pitchFamily="34" charset="0"/>
              </a:rPr>
              <a:t>V</a:t>
            </a:r>
            <a:r>
              <a:rPr lang="es-ES" sz="3200" dirty="0" smtClean="0">
                <a:latin typeface="Arial" panose="020B0604020202020204" pitchFamily="34" charset="0"/>
                <a:cs typeface="Arial" panose="020B0604020202020204" pitchFamily="34" charset="0"/>
              </a:rPr>
              <a:t>iew</a:t>
            </a:r>
            <a:endParaRPr lang="es-ES" sz="3200" cap="none" spc="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pic>
        <p:nvPicPr>
          <p:cNvPr id="2" name="Imagen 1"/>
          <p:cNvPicPr>
            <a:picLocks noChangeAspect="1"/>
          </p:cNvPicPr>
          <p:nvPr/>
        </p:nvPicPr>
        <p:blipFill rotWithShape="1">
          <a:blip r:embed="rId2"/>
          <a:srcRect r="2892" b="6235"/>
          <a:stretch/>
        </p:blipFill>
        <p:spPr>
          <a:xfrm>
            <a:off x="3025329" y="1043667"/>
            <a:ext cx="2521436" cy="2133873"/>
          </a:xfrm>
          <a:prstGeom prst="rect">
            <a:avLst/>
          </a:prstGeom>
        </p:spPr>
      </p:pic>
      <p:pic>
        <p:nvPicPr>
          <p:cNvPr id="5" name="Imagen 4"/>
          <p:cNvPicPr>
            <a:picLocks noChangeAspect="1"/>
          </p:cNvPicPr>
          <p:nvPr/>
        </p:nvPicPr>
        <p:blipFill>
          <a:blip r:embed="rId3"/>
          <a:stretch>
            <a:fillRect/>
          </a:stretch>
        </p:blipFill>
        <p:spPr>
          <a:xfrm>
            <a:off x="661130" y="1421797"/>
            <a:ext cx="2105025" cy="438150"/>
          </a:xfrm>
          <a:prstGeom prst="rect">
            <a:avLst/>
          </a:prstGeom>
        </p:spPr>
      </p:pic>
      <p:sp>
        <p:nvSpPr>
          <p:cNvPr id="18" name="Rectángulo 17"/>
          <p:cNvSpPr/>
          <p:nvPr/>
        </p:nvSpPr>
        <p:spPr>
          <a:xfrm>
            <a:off x="730566" y="1074825"/>
            <a:ext cx="1966154" cy="307777"/>
          </a:xfrm>
          <a:prstGeom prst="rect">
            <a:avLst/>
          </a:prstGeom>
        </p:spPr>
        <p:txBody>
          <a:bodyPr wrap="square">
            <a:spAutoFit/>
          </a:bodyPr>
          <a:lstStyle/>
          <a:p>
            <a:r>
              <a:rPr lang="es-ES" sz="1400" b="1" dirty="0">
                <a:latin typeface="Arial" panose="020B0604020202020204" pitchFamily="34" charset="0"/>
                <a:cs typeface="Arial" panose="020B0604020202020204" pitchFamily="34" charset="0"/>
              </a:rPr>
              <a:t> P</a:t>
            </a:r>
            <a:r>
              <a:rPr lang="es-ES" sz="1400" b="1" dirty="0" smtClean="0">
                <a:latin typeface="Arial" panose="020B0604020202020204" pitchFamily="34" charset="0"/>
                <a:cs typeface="Arial" panose="020B0604020202020204" pitchFamily="34" charset="0"/>
              </a:rPr>
              <a:t>ackage</a:t>
            </a:r>
            <a:r>
              <a:rPr lang="es-ES" sz="1400" b="1" dirty="0">
                <a:latin typeface="Arial" panose="020B0604020202020204" pitchFamily="34" charset="0"/>
                <a:cs typeface="Arial" panose="020B0604020202020204" pitchFamily="34" charset="0"/>
              </a:rPr>
              <a:t> </a:t>
            </a:r>
            <a:r>
              <a:rPr lang="es-ES" sz="1400" b="1" dirty="0" smtClean="0">
                <a:latin typeface="Arial" panose="020B0604020202020204" pitchFamily="34" charset="0"/>
                <a:cs typeface="Arial" panose="020B0604020202020204" pitchFamily="34" charset="0"/>
              </a:rPr>
              <a:t>View</a:t>
            </a:r>
            <a:endParaRPr lang="es-ES" sz="1200" b="1" dirty="0">
              <a:latin typeface="Arial" panose="020B0604020202020204" pitchFamily="34" charset="0"/>
              <a:cs typeface="Arial" panose="020B0604020202020204" pitchFamily="34" charset="0"/>
            </a:endParaRPr>
          </a:p>
        </p:txBody>
      </p:sp>
      <p:pic>
        <p:nvPicPr>
          <p:cNvPr id="6" name="Imagen 5"/>
          <p:cNvPicPr>
            <a:picLocks noChangeAspect="1"/>
          </p:cNvPicPr>
          <p:nvPr/>
        </p:nvPicPr>
        <p:blipFill rotWithShape="1">
          <a:blip r:embed="rId4"/>
          <a:srcRect r="8582"/>
          <a:stretch/>
        </p:blipFill>
        <p:spPr>
          <a:xfrm>
            <a:off x="6072322" y="1105639"/>
            <a:ext cx="2221475" cy="2234826"/>
          </a:xfrm>
          <a:prstGeom prst="rect">
            <a:avLst/>
          </a:prstGeom>
        </p:spPr>
      </p:pic>
      <p:pic>
        <p:nvPicPr>
          <p:cNvPr id="8" name="Imagen 7"/>
          <p:cNvPicPr>
            <a:picLocks noChangeAspect="1"/>
          </p:cNvPicPr>
          <p:nvPr/>
        </p:nvPicPr>
        <p:blipFill>
          <a:blip r:embed="rId5"/>
          <a:stretch>
            <a:fillRect/>
          </a:stretch>
        </p:blipFill>
        <p:spPr>
          <a:xfrm>
            <a:off x="5454115" y="3476138"/>
            <a:ext cx="2573332" cy="2086420"/>
          </a:xfrm>
          <a:prstGeom prst="rect">
            <a:avLst/>
          </a:prstGeom>
        </p:spPr>
      </p:pic>
      <p:pic>
        <p:nvPicPr>
          <p:cNvPr id="10" name="Imagen 9"/>
          <p:cNvPicPr>
            <a:picLocks noChangeAspect="1"/>
          </p:cNvPicPr>
          <p:nvPr/>
        </p:nvPicPr>
        <p:blipFill>
          <a:blip r:embed="rId6"/>
          <a:stretch>
            <a:fillRect/>
          </a:stretch>
        </p:blipFill>
        <p:spPr>
          <a:xfrm>
            <a:off x="8722111" y="3733279"/>
            <a:ext cx="2416255" cy="2055106"/>
          </a:xfrm>
          <a:prstGeom prst="rect">
            <a:avLst/>
          </a:prstGeom>
        </p:spPr>
      </p:pic>
      <p:sp>
        <p:nvSpPr>
          <p:cNvPr id="23" name="Flecha derecha 22"/>
          <p:cNvSpPr/>
          <p:nvPr/>
        </p:nvSpPr>
        <p:spPr>
          <a:xfrm rot="518798">
            <a:off x="2232125" y="1994549"/>
            <a:ext cx="773744" cy="10102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Flecha derecha 27"/>
          <p:cNvSpPr/>
          <p:nvPr/>
        </p:nvSpPr>
        <p:spPr>
          <a:xfrm rot="518798">
            <a:off x="7767753" y="4200891"/>
            <a:ext cx="773744" cy="10102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Flecha derecha 30"/>
          <p:cNvSpPr/>
          <p:nvPr/>
        </p:nvSpPr>
        <p:spPr>
          <a:xfrm rot="518798">
            <a:off x="5286532" y="1855653"/>
            <a:ext cx="773744" cy="10102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ángulo 12"/>
          <p:cNvSpPr/>
          <p:nvPr/>
        </p:nvSpPr>
        <p:spPr>
          <a:xfrm>
            <a:off x="395765" y="3290038"/>
            <a:ext cx="4701586" cy="2970044"/>
          </a:xfrm>
          <a:prstGeom prst="rect">
            <a:avLst/>
          </a:prstGeom>
        </p:spPr>
        <p:txBody>
          <a:bodyPr wrap="square">
            <a:spAutoFit/>
          </a:bodyPr>
          <a:lstStyle/>
          <a:p>
            <a:r>
              <a:rPr lang="es-ES" sz="1100" b="1" dirty="0" smtClean="0"/>
              <a:t>La </a:t>
            </a:r>
            <a:r>
              <a:rPr lang="es-ES" sz="1100" b="1" dirty="0"/>
              <a:t>clase "Ventana" contiene un ArrayList de empleados, un objeto de repositorio de empleados y un objeto de empleado </a:t>
            </a:r>
            <a:r>
              <a:rPr lang="es-ES" sz="1100" b="1" dirty="0" smtClean="0"/>
              <a:t>seleccionado.</a:t>
            </a:r>
          </a:p>
          <a:p>
            <a:r>
              <a:rPr lang="es-ES" sz="1100" b="1" dirty="0" smtClean="0"/>
              <a:t>La </a:t>
            </a:r>
            <a:r>
              <a:rPr lang="es-ES" sz="1100" b="1" dirty="0"/>
              <a:t>aplicación utiliza varios controles de Swing, como un </a:t>
            </a:r>
            <a:r>
              <a:rPr lang="es-ES" sz="1100" b="1" dirty="0" err="1"/>
              <a:t>JComboBox</a:t>
            </a:r>
            <a:r>
              <a:rPr lang="es-ES" sz="1100" b="1" dirty="0"/>
              <a:t>, un </a:t>
            </a:r>
            <a:r>
              <a:rPr lang="es-ES" sz="1100" b="1" dirty="0" err="1"/>
              <a:t>JTable</a:t>
            </a:r>
            <a:r>
              <a:rPr lang="es-ES" sz="1100" b="1" dirty="0"/>
              <a:t> y varios </a:t>
            </a:r>
            <a:r>
              <a:rPr lang="es-ES" sz="1100" b="1" dirty="0" err="1"/>
              <a:t>JTextField</a:t>
            </a:r>
            <a:r>
              <a:rPr lang="es-ES" sz="1100" b="1" dirty="0"/>
              <a:t>, para mostrar y editar información de empleados. El </a:t>
            </a:r>
            <a:r>
              <a:rPr lang="es-ES" sz="1100" b="1" dirty="0" err="1"/>
              <a:t>JComboBox</a:t>
            </a:r>
            <a:r>
              <a:rPr lang="es-ES" sz="1100" b="1" dirty="0"/>
              <a:t> se utiliza para seleccionar el tipo de contrato (Permanente o Contratado). </a:t>
            </a:r>
          </a:p>
          <a:p>
            <a:r>
              <a:rPr lang="es-ES" sz="1100" b="1" dirty="0" smtClean="0"/>
              <a:t>Utilizo varios </a:t>
            </a:r>
            <a:r>
              <a:rPr lang="es-ES" sz="1100" b="1" dirty="0"/>
              <a:t>métodos para cargar, actualizar y eliminar información de empleados en el ArrayList y en la tabla. El método "cargar" toma una lista de empleados y la carga en la </a:t>
            </a:r>
            <a:r>
              <a:rPr lang="es-ES" sz="1100" b="1" dirty="0" smtClean="0"/>
              <a:t>tabla y establece el tamaño del </a:t>
            </a:r>
            <a:r>
              <a:rPr lang="es-ES" sz="1100" b="1" dirty="0" err="1" smtClean="0"/>
              <a:t>jtable</a:t>
            </a:r>
            <a:r>
              <a:rPr lang="es-ES" sz="1100" b="1" dirty="0" smtClean="0"/>
              <a:t>. </a:t>
            </a:r>
          </a:p>
          <a:p>
            <a:r>
              <a:rPr lang="es-ES" sz="1100" b="1" dirty="0" smtClean="0"/>
              <a:t>Los </a:t>
            </a:r>
            <a:r>
              <a:rPr lang="es-ES" sz="1100" b="1" dirty="0"/>
              <a:t>métodos "</a:t>
            </a:r>
            <a:r>
              <a:rPr lang="es-ES" sz="1100" b="1" dirty="0" err="1"/>
              <a:t>establecerControlesAObjecto</a:t>
            </a:r>
            <a:r>
              <a:rPr lang="es-ES" sz="1100" b="1" dirty="0"/>
              <a:t>" y "</a:t>
            </a:r>
            <a:r>
              <a:rPr lang="es-ES" sz="1100" b="1" dirty="0" err="1"/>
              <a:t>establecerObjectoEnControles</a:t>
            </a:r>
            <a:r>
              <a:rPr lang="es-ES" sz="1100" b="1" dirty="0"/>
              <a:t>" se utilizan para sincronizar la información de los controles con el objeto de empleado seleccionado y viceversa. </a:t>
            </a:r>
          </a:p>
          <a:p>
            <a:r>
              <a:rPr lang="es-ES" sz="1100" b="1" dirty="0" smtClean="0"/>
              <a:t>Cuando </a:t>
            </a:r>
            <a:r>
              <a:rPr lang="es-ES" sz="1100" b="1" dirty="0"/>
              <a:t>se hace clic en el botón "Guardar", se llama al método "</a:t>
            </a:r>
            <a:r>
              <a:rPr lang="es-ES" sz="1100" b="1" dirty="0" err="1"/>
              <a:t>establecerControlesAObjecto</a:t>
            </a:r>
            <a:r>
              <a:rPr lang="es-ES" sz="1100" b="1" dirty="0"/>
              <a:t>" para actualizar el objeto de empleado seleccionado con la información de los controles y luego se llama al repositorio de empleados para guardar o actualizar el objeto de empleado seleccionado. </a:t>
            </a:r>
          </a:p>
        </p:txBody>
      </p:sp>
      <p:pic>
        <p:nvPicPr>
          <p:cNvPr id="3" name="Imagen 2"/>
          <p:cNvPicPr>
            <a:picLocks noChangeAspect="1"/>
          </p:cNvPicPr>
          <p:nvPr/>
        </p:nvPicPr>
        <p:blipFill>
          <a:blip r:embed="rId7"/>
          <a:stretch>
            <a:fillRect/>
          </a:stretch>
        </p:blipFill>
        <p:spPr>
          <a:xfrm>
            <a:off x="8650559" y="1105639"/>
            <a:ext cx="2559357" cy="2333933"/>
          </a:xfrm>
          <a:prstGeom prst="rect">
            <a:avLst/>
          </a:prstGeom>
        </p:spPr>
      </p:pic>
      <p:sp>
        <p:nvSpPr>
          <p:cNvPr id="30" name="Flecha derecha 29"/>
          <p:cNvSpPr/>
          <p:nvPr/>
        </p:nvSpPr>
        <p:spPr>
          <a:xfrm rot="518798">
            <a:off x="8157822" y="2060165"/>
            <a:ext cx="773744" cy="10102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490281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pie de página 8"/>
          <p:cNvSpPr>
            <a:spLocks noGrp="1"/>
          </p:cNvSpPr>
          <p:nvPr>
            <p:ph type="ftr" sz="quarter" idx="11"/>
          </p:nvPr>
        </p:nvSpPr>
        <p:spPr/>
        <p:txBody>
          <a:bodyPr/>
          <a:lstStyle/>
          <a:p>
            <a:r>
              <a:rPr lang="es-ES" dirty="0"/>
              <a:t>Conexión a base de datos </a:t>
            </a:r>
          </a:p>
        </p:txBody>
      </p:sp>
      <p:sp>
        <p:nvSpPr>
          <p:cNvPr id="11" name="Marcador de número de diapositiva 10"/>
          <p:cNvSpPr>
            <a:spLocks noGrp="1"/>
          </p:cNvSpPr>
          <p:nvPr>
            <p:ph type="sldNum" sz="quarter" idx="12"/>
          </p:nvPr>
        </p:nvSpPr>
        <p:spPr>
          <a:xfrm>
            <a:off x="8153400" y="6365146"/>
            <a:ext cx="2743200" cy="365125"/>
          </a:xfrm>
        </p:spPr>
        <p:txBody>
          <a:bodyPr/>
          <a:lstStyle/>
          <a:p>
            <a:r>
              <a:rPr lang="es-ES" dirty="0" smtClean="0"/>
              <a:t>Windar </a:t>
            </a:r>
            <a:r>
              <a:rPr lang="es-ES" dirty="0"/>
              <a:t>S. Lobo G..                                      </a:t>
            </a:r>
          </a:p>
        </p:txBody>
      </p:sp>
      <p:sp>
        <p:nvSpPr>
          <p:cNvPr id="16" name="Rectángulo 15"/>
          <p:cNvSpPr/>
          <p:nvPr/>
        </p:nvSpPr>
        <p:spPr>
          <a:xfrm>
            <a:off x="537047" y="874781"/>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7" name="Rectángulo 16"/>
          <p:cNvSpPr/>
          <p:nvPr/>
        </p:nvSpPr>
        <p:spPr>
          <a:xfrm>
            <a:off x="557211" y="6284029"/>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2" name="Rectángulo 11"/>
          <p:cNvSpPr/>
          <p:nvPr/>
        </p:nvSpPr>
        <p:spPr>
          <a:xfrm>
            <a:off x="482400" y="326389"/>
            <a:ext cx="4468559" cy="1077218"/>
          </a:xfrm>
          <a:prstGeom prst="rect">
            <a:avLst/>
          </a:prstGeom>
          <a:noFill/>
        </p:spPr>
        <p:txBody>
          <a:bodyPr wrap="square" lIns="91440" tIns="45720" rIns="91440" bIns="45720">
            <a:spAutoFit/>
          </a:bodyPr>
          <a:lstStyle/>
          <a:p>
            <a:r>
              <a:rPr lang="es-ES" sz="3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s-ES" sz="3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2</a:t>
            </a:r>
            <a:r>
              <a:rPr lang="es-ES" sz="3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.2 </a:t>
            </a:r>
            <a:r>
              <a:rPr lang="es-ES" sz="3200" dirty="0" smtClean="0">
                <a:solidFill>
                  <a:srgbClr val="FF0000"/>
                </a:solidFill>
                <a:cs typeface="Arial" panose="020B0604020202020204" pitchFamily="34" charset="0"/>
              </a:rPr>
              <a:t>A</a:t>
            </a:r>
            <a:r>
              <a:rPr lang="es-ES" sz="3200" dirty="0" smtClean="0">
                <a:cs typeface="Arial" panose="020B0604020202020204" pitchFamily="34" charset="0"/>
              </a:rPr>
              <a:t>plicación </a:t>
            </a:r>
            <a:r>
              <a:rPr lang="es-ES" sz="3200" dirty="0">
                <a:solidFill>
                  <a:srgbClr val="FF0000"/>
                </a:solidFill>
                <a:cs typeface="Arial" panose="020B0604020202020204" pitchFamily="34" charset="0"/>
              </a:rPr>
              <a:t>M</a:t>
            </a:r>
            <a:r>
              <a:rPr lang="es-ES" sz="3200" dirty="0">
                <a:cs typeface="Arial" panose="020B0604020202020204" pitchFamily="34" charset="0"/>
              </a:rPr>
              <a:t>ain</a:t>
            </a:r>
          </a:p>
          <a:p>
            <a:endParaRPr lang="es-ES" sz="3200" cap="none" spc="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8" name="Rectángulo 17"/>
          <p:cNvSpPr/>
          <p:nvPr/>
        </p:nvSpPr>
        <p:spPr>
          <a:xfrm>
            <a:off x="730566" y="1074825"/>
            <a:ext cx="1966154" cy="307777"/>
          </a:xfrm>
          <a:prstGeom prst="rect">
            <a:avLst/>
          </a:prstGeom>
        </p:spPr>
        <p:txBody>
          <a:bodyPr wrap="square">
            <a:spAutoFit/>
          </a:bodyPr>
          <a:lstStyle/>
          <a:p>
            <a:r>
              <a:rPr lang="es-ES" sz="1400" b="1" dirty="0">
                <a:latin typeface="Arial" panose="020B0604020202020204" pitchFamily="34" charset="0"/>
                <a:cs typeface="Arial" panose="020B0604020202020204" pitchFamily="34" charset="0"/>
              </a:rPr>
              <a:t> P</a:t>
            </a:r>
            <a:r>
              <a:rPr lang="es-ES" sz="1400" b="1" dirty="0" smtClean="0">
                <a:latin typeface="Arial" panose="020B0604020202020204" pitchFamily="34" charset="0"/>
                <a:cs typeface="Arial" panose="020B0604020202020204" pitchFamily="34" charset="0"/>
              </a:rPr>
              <a:t>ackage</a:t>
            </a:r>
            <a:r>
              <a:rPr lang="es-ES" sz="1400" b="1" dirty="0">
                <a:latin typeface="Arial" panose="020B0604020202020204" pitchFamily="34" charset="0"/>
                <a:cs typeface="Arial" panose="020B0604020202020204" pitchFamily="34" charset="0"/>
              </a:rPr>
              <a:t> </a:t>
            </a:r>
            <a:r>
              <a:rPr lang="es-ES" sz="1400" b="1" dirty="0" smtClean="0">
                <a:latin typeface="Arial" panose="020B0604020202020204" pitchFamily="34" charset="0"/>
                <a:cs typeface="Arial" panose="020B0604020202020204" pitchFamily="34" charset="0"/>
              </a:rPr>
              <a:t>View</a:t>
            </a:r>
            <a:endParaRPr lang="es-ES" sz="1200" b="1" dirty="0">
              <a:latin typeface="Arial" panose="020B0604020202020204" pitchFamily="34" charset="0"/>
              <a:cs typeface="Arial" panose="020B0604020202020204" pitchFamily="34" charset="0"/>
            </a:endParaRPr>
          </a:p>
        </p:txBody>
      </p:sp>
      <p:sp>
        <p:nvSpPr>
          <p:cNvPr id="23" name="Flecha derecha 22"/>
          <p:cNvSpPr/>
          <p:nvPr/>
        </p:nvSpPr>
        <p:spPr>
          <a:xfrm rot="518798">
            <a:off x="2895065" y="1843968"/>
            <a:ext cx="773744" cy="10102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 name="Imagen 2"/>
          <p:cNvPicPr>
            <a:picLocks noChangeAspect="1"/>
          </p:cNvPicPr>
          <p:nvPr/>
        </p:nvPicPr>
        <p:blipFill>
          <a:blip r:embed="rId2"/>
          <a:stretch>
            <a:fillRect/>
          </a:stretch>
        </p:blipFill>
        <p:spPr>
          <a:xfrm>
            <a:off x="664439" y="1655711"/>
            <a:ext cx="1857375" cy="371475"/>
          </a:xfrm>
          <a:prstGeom prst="rect">
            <a:avLst/>
          </a:prstGeom>
        </p:spPr>
      </p:pic>
      <p:pic>
        <p:nvPicPr>
          <p:cNvPr id="4" name="Imagen 3"/>
          <p:cNvPicPr>
            <a:picLocks noChangeAspect="1"/>
          </p:cNvPicPr>
          <p:nvPr/>
        </p:nvPicPr>
        <p:blipFill>
          <a:blip r:embed="rId3"/>
          <a:stretch>
            <a:fillRect/>
          </a:stretch>
        </p:blipFill>
        <p:spPr>
          <a:xfrm>
            <a:off x="4411980" y="1446838"/>
            <a:ext cx="4616767" cy="2236516"/>
          </a:xfrm>
          <a:prstGeom prst="rect">
            <a:avLst/>
          </a:prstGeom>
        </p:spPr>
      </p:pic>
      <p:sp>
        <p:nvSpPr>
          <p:cNvPr id="15" name="Rectángulo 14"/>
          <p:cNvSpPr/>
          <p:nvPr/>
        </p:nvSpPr>
        <p:spPr>
          <a:xfrm>
            <a:off x="3413760" y="4030680"/>
            <a:ext cx="6096000" cy="830997"/>
          </a:xfrm>
          <a:prstGeom prst="rect">
            <a:avLst/>
          </a:prstGeom>
        </p:spPr>
        <p:txBody>
          <a:bodyPr>
            <a:spAutoFit/>
          </a:bodyPr>
          <a:lstStyle/>
          <a:p>
            <a:r>
              <a:rPr lang="es-ES" sz="1200" b="1" dirty="0" smtClean="0"/>
              <a:t>Contienen </a:t>
            </a:r>
            <a:r>
              <a:rPr lang="es-ES" sz="1200" b="1" dirty="0"/>
              <a:t>método principal "</a:t>
            </a:r>
            <a:r>
              <a:rPr lang="es-ES" sz="1200" b="1" dirty="0" err="1" smtClean="0"/>
              <a:t>main</a:t>
            </a:r>
            <a:r>
              <a:rPr lang="es-ES" sz="1200" b="1" dirty="0" smtClean="0"/>
              <a:t>”, se </a:t>
            </a:r>
            <a:r>
              <a:rPr lang="es-ES" sz="1200" b="1" dirty="0"/>
              <a:t>crea una instancia de la clase "Ventana" y se establece su visibilidad en "true". Luego se establece el comportamiento de cierre de la ventana en "EXIT_ON_CLOSE</a:t>
            </a:r>
            <a:r>
              <a:rPr lang="es-ES" sz="1200" b="1" dirty="0" smtClean="0"/>
              <a:t>".</a:t>
            </a:r>
            <a:endParaRPr lang="es-ES" sz="1200" b="1" dirty="0"/>
          </a:p>
          <a:p>
            <a:r>
              <a:rPr lang="es-ES" sz="1200" b="1" dirty="0"/>
              <a:t>Después </a:t>
            </a:r>
            <a:r>
              <a:rPr lang="es-ES" sz="1200" b="1" dirty="0" smtClean="0"/>
              <a:t>crea </a:t>
            </a:r>
            <a:r>
              <a:rPr lang="es-ES" sz="1200" b="1" dirty="0"/>
              <a:t>una instancia de la clase "</a:t>
            </a:r>
            <a:r>
              <a:rPr lang="es-ES" sz="1200" b="1" dirty="0" err="1"/>
              <a:t>Frame</a:t>
            </a:r>
            <a:r>
              <a:rPr lang="es-ES" sz="1200" b="1" dirty="0"/>
              <a:t>" y se establece su tamaño en 300x300 píxeles. </a:t>
            </a:r>
          </a:p>
        </p:txBody>
      </p:sp>
    </p:spTree>
    <p:extLst>
      <p:ext uri="{BB962C8B-B14F-4D97-AF65-F5344CB8AC3E}">
        <p14:creationId xmlns:p14="http://schemas.microsoft.com/office/powerpoint/2010/main" val="1767538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pie de página 8"/>
          <p:cNvSpPr>
            <a:spLocks noGrp="1"/>
          </p:cNvSpPr>
          <p:nvPr>
            <p:ph type="ftr" sz="quarter" idx="11"/>
          </p:nvPr>
        </p:nvSpPr>
        <p:spPr/>
        <p:txBody>
          <a:bodyPr/>
          <a:lstStyle/>
          <a:p>
            <a:r>
              <a:rPr lang="es-ES" dirty="0"/>
              <a:t>Conexión a base de datos </a:t>
            </a:r>
          </a:p>
          <a:p>
            <a:endParaRPr lang="es-ES" dirty="0">
              <a:solidFill>
                <a:schemeClr val="tx1"/>
              </a:solidFill>
            </a:endParaRPr>
          </a:p>
        </p:txBody>
      </p:sp>
      <p:sp>
        <p:nvSpPr>
          <p:cNvPr id="11" name="Marcador de número de diapositiva 10"/>
          <p:cNvSpPr>
            <a:spLocks noGrp="1"/>
          </p:cNvSpPr>
          <p:nvPr>
            <p:ph type="sldNum" sz="quarter" idx="12"/>
          </p:nvPr>
        </p:nvSpPr>
        <p:spPr>
          <a:xfrm>
            <a:off x="9189720" y="6198340"/>
            <a:ext cx="1546860" cy="531931"/>
          </a:xfrm>
        </p:spPr>
        <p:txBody>
          <a:bodyPr/>
          <a:lstStyle/>
          <a:p>
            <a:r>
              <a:rPr lang="es-ES" dirty="0" smtClean="0"/>
              <a:t>Windar </a:t>
            </a:r>
            <a:r>
              <a:rPr lang="es-ES" dirty="0"/>
              <a:t>S. Lobo G. </a:t>
            </a:r>
            <a:r>
              <a:rPr lang="es-ES" dirty="0" smtClean="0"/>
              <a:t>                                     </a:t>
            </a:r>
            <a:endParaRPr lang="es-ES" dirty="0"/>
          </a:p>
        </p:txBody>
      </p:sp>
      <p:sp>
        <p:nvSpPr>
          <p:cNvPr id="16" name="Rectángulo 15"/>
          <p:cNvSpPr/>
          <p:nvPr/>
        </p:nvSpPr>
        <p:spPr>
          <a:xfrm>
            <a:off x="557211" y="1002405"/>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7" name="Rectángulo 16"/>
          <p:cNvSpPr/>
          <p:nvPr/>
        </p:nvSpPr>
        <p:spPr>
          <a:xfrm>
            <a:off x="557211" y="6141170"/>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2" name="Rectángulo 11"/>
          <p:cNvSpPr/>
          <p:nvPr/>
        </p:nvSpPr>
        <p:spPr>
          <a:xfrm>
            <a:off x="482400" y="482400"/>
            <a:ext cx="4623674" cy="584775"/>
          </a:xfrm>
          <a:prstGeom prst="rect">
            <a:avLst/>
          </a:prstGeom>
          <a:noFill/>
        </p:spPr>
        <p:txBody>
          <a:bodyPr wrap="square" lIns="91440" tIns="45720" rIns="91440" bIns="45720">
            <a:spAutoFit/>
          </a:bodyPr>
          <a:lstStyle/>
          <a:p>
            <a:r>
              <a:rPr lang="es-ES" sz="3200" dirty="0">
                <a:ln w="0"/>
                <a:effectLst>
                  <a:outerShdw blurRad="38100" dist="19050" dir="2700000" algn="tl" rotWithShape="0">
                    <a:schemeClr val="dk1">
                      <a:alpha val="40000"/>
                    </a:schemeClr>
                  </a:outerShdw>
                </a:effectLst>
              </a:rPr>
              <a:t>4. </a:t>
            </a:r>
            <a:r>
              <a:rPr lang="es-ES" sz="3200" dirty="0">
                <a:solidFill>
                  <a:srgbClr val="FF0000"/>
                </a:solidFill>
              </a:rPr>
              <a:t>R</a:t>
            </a:r>
            <a:r>
              <a:rPr lang="es-ES" sz="3200" dirty="0"/>
              <a:t>epositorio</a:t>
            </a:r>
            <a:r>
              <a:rPr lang="es-ES" sz="3200" dirty="0">
                <a:solidFill>
                  <a:srgbClr val="FF0000"/>
                </a:solidFill>
              </a:rPr>
              <a:t> </a:t>
            </a:r>
            <a:r>
              <a:rPr lang="es-ES" sz="3200" dirty="0" smtClean="0">
                <a:solidFill>
                  <a:srgbClr val="FF0000"/>
                </a:solidFill>
              </a:rPr>
              <a:t>G</a:t>
            </a:r>
            <a:r>
              <a:rPr lang="es-ES" sz="3200" dirty="0" smtClean="0"/>
              <a:t>itHub</a:t>
            </a:r>
            <a:endParaRPr lang="es-ES" sz="3200" cap="none" spc="0" dirty="0">
              <a:ln w="0"/>
              <a:effectLst>
                <a:outerShdw blurRad="38100" dist="19050" dir="2700000" algn="tl" rotWithShape="0">
                  <a:schemeClr val="dk1">
                    <a:alpha val="40000"/>
                  </a:schemeClr>
                </a:outerShdw>
              </a:effectLst>
            </a:endParaRPr>
          </a:p>
        </p:txBody>
      </p:sp>
      <p:pic>
        <p:nvPicPr>
          <p:cNvPr id="2" name="Imagen 1"/>
          <p:cNvPicPr>
            <a:picLocks noChangeAspect="1"/>
          </p:cNvPicPr>
          <p:nvPr/>
        </p:nvPicPr>
        <p:blipFill>
          <a:blip r:embed="rId2"/>
          <a:stretch>
            <a:fillRect/>
          </a:stretch>
        </p:blipFill>
        <p:spPr>
          <a:xfrm>
            <a:off x="5106074" y="1225185"/>
            <a:ext cx="5586707" cy="3687895"/>
          </a:xfrm>
          <a:prstGeom prst="rect">
            <a:avLst/>
          </a:prstGeom>
        </p:spPr>
      </p:pic>
      <p:sp>
        <p:nvSpPr>
          <p:cNvPr id="3" name="Rectángulo 2"/>
          <p:cNvSpPr/>
          <p:nvPr/>
        </p:nvSpPr>
        <p:spPr>
          <a:xfrm>
            <a:off x="382743" y="4481880"/>
            <a:ext cx="4822987" cy="369332"/>
          </a:xfrm>
          <a:prstGeom prst="rect">
            <a:avLst/>
          </a:prstGeom>
        </p:spPr>
        <p:txBody>
          <a:bodyPr wrap="none">
            <a:spAutoFit/>
          </a:bodyPr>
          <a:lstStyle/>
          <a:p>
            <a:r>
              <a:rPr lang="es-ES" dirty="0"/>
              <a:t>https://github.com/WindaLobo/Programacion.git</a:t>
            </a:r>
          </a:p>
        </p:txBody>
      </p:sp>
      <p:sp>
        <p:nvSpPr>
          <p:cNvPr id="10" name="Flecha derecha 9"/>
          <p:cNvSpPr/>
          <p:nvPr/>
        </p:nvSpPr>
        <p:spPr>
          <a:xfrm rot="19893373" flipV="1">
            <a:off x="4876457" y="3869118"/>
            <a:ext cx="1944391" cy="7120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ángulo 12"/>
          <p:cNvSpPr/>
          <p:nvPr/>
        </p:nvSpPr>
        <p:spPr>
          <a:xfrm>
            <a:off x="1442866" y="1930991"/>
            <a:ext cx="1966154" cy="307777"/>
          </a:xfrm>
          <a:prstGeom prst="rect">
            <a:avLst/>
          </a:prstGeom>
        </p:spPr>
        <p:txBody>
          <a:bodyPr wrap="square">
            <a:spAutoFit/>
          </a:bodyPr>
          <a:lstStyle/>
          <a:p>
            <a:r>
              <a:rPr lang="es-ES" sz="1400" b="1" dirty="0" err="1" smtClean="0">
                <a:latin typeface="Arial" panose="020B0604020202020204" pitchFamily="34" charset="0"/>
                <a:cs typeface="Arial" panose="020B0604020202020204" pitchFamily="34" charset="0"/>
              </a:rPr>
              <a:t>ConexionSql</a:t>
            </a:r>
            <a:endParaRPr lang="es-ES"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2871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ES" dirty="0" smtClean="0"/>
              <a:t>Conexión a base de datos </a:t>
            </a:r>
            <a:endParaRPr lang="es-ES" dirty="0"/>
          </a:p>
        </p:txBody>
      </p:sp>
      <p:sp>
        <p:nvSpPr>
          <p:cNvPr id="3" name="Marcador de número de diapositiva 2"/>
          <p:cNvSpPr>
            <a:spLocks noGrp="1"/>
          </p:cNvSpPr>
          <p:nvPr>
            <p:ph type="sldNum" sz="quarter" idx="12"/>
          </p:nvPr>
        </p:nvSpPr>
        <p:spPr>
          <a:xfrm>
            <a:off x="8231039" y="6278572"/>
            <a:ext cx="2743200" cy="520680"/>
          </a:xfrm>
        </p:spPr>
        <p:txBody>
          <a:bodyPr/>
          <a:lstStyle/>
          <a:p>
            <a:pPr algn="l"/>
            <a:endParaRPr lang="es-ES" dirty="0" smtClean="0"/>
          </a:p>
          <a:p>
            <a:r>
              <a:rPr lang="es-ES" dirty="0" smtClean="0"/>
              <a:t>Windar </a:t>
            </a:r>
            <a:r>
              <a:rPr lang="es-ES" dirty="0"/>
              <a:t>S. Lobo G.</a:t>
            </a:r>
          </a:p>
        </p:txBody>
      </p:sp>
      <p:sp>
        <p:nvSpPr>
          <p:cNvPr id="4" name="Rectángulo 3"/>
          <p:cNvSpPr/>
          <p:nvPr/>
        </p:nvSpPr>
        <p:spPr>
          <a:xfrm>
            <a:off x="557211" y="702990"/>
            <a:ext cx="2031325" cy="923330"/>
          </a:xfrm>
          <a:prstGeom prst="rect">
            <a:avLst/>
          </a:prstGeom>
        </p:spPr>
        <p:txBody>
          <a:bodyPr wrap="none">
            <a:spAutoFit/>
          </a:bodyPr>
          <a:lstStyle/>
          <a:p>
            <a:r>
              <a:rPr lang="es-ES" sz="5400"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Í</a:t>
            </a:r>
            <a:r>
              <a:rPr lang="es-ES" sz="54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ndice</a:t>
            </a:r>
          </a:p>
        </p:txBody>
      </p:sp>
      <p:sp>
        <p:nvSpPr>
          <p:cNvPr id="7" name="Rectángulo 6"/>
          <p:cNvSpPr/>
          <p:nvPr/>
        </p:nvSpPr>
        <p:spPr>
          <a:xfrm>
            <a:off x="557212" y="1626320"/>
            <a:ext cx="10272713" cy="57170"/>
          </a:xfrm>
          <a:prstGeom prst="rect">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solidFill>
                <a:srgbClr val="0070C0"/>
              </a:solidFill>
            </a:endParaRPr>
          </a:p>
        </p:txBody>
      </p:sp>
      <p:sp>
        <p:nvSpPr>
          <p:cNvPr id="8" name="Rectángulo 7"/>
          <p:cNvSpPr/>
          <p:nvPr/>
        </p:nvSpPr>
        <p:spPr>
          <a:xfrm>
            <a:off x="557211" y="6141170"/>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solidFill>
                <a:srgbClr val="0070C0"/>
              </a:solidFill>
            </a:endParaRPr>
          </a:p>
        </p:txBody>
      </p:sp>
      <p:sp>
        <p:nvSpPr>
          <p:cNvPr id="5" name="Rectángulo 4"/>
          <p:cNvSpPr/>
          <p:nvPr/>
        </p:nvSpPr>
        <p:spPr>
          <a:xfrm>
            <a:off x="899160" y="2134371"/>
            <a:ext cx="6096000" cy="3139321"/>
          </a:xfrm>
          <a:prstGeom prst="rect">
            <a:avLst/>
          </a:prstGeom>
        </p:spPr>
        <p:txBody>
          <a:bodyPr>
            <a:spAutoFit/>
          </a:bodyPr>
          <a:lstStyle/>
          <a:p>
            <a:r>
              <a:rPr lang="es-ES" u="sng" dirty="0" smtClean="0">
                <a:solidFill>
                  <a:srgbClr val="0070C0"/>
                </a:solidFill>
              </a:rPr>
              <a:t>1 Descripción funcional</a:t>
            </a:r>
          </a:p>
          <a:p>
            <a:r>
              <a:rPr lang="es-ES" u="sng" dirty="0" smtClean="0">
                <a:solidFill>
                  <a:srgbClr val="0070C0"/>
                </a:solidFill>
                <a:hlinkClick r:id="rId2" action="ppaction://hlinksldjump"/>
              </a:rPr>
              <a:t>1.1 </a:t>
            </a:r>
            <a:r>
              <a:rPr lang="es-ES" u="sng" dirty="0" smtClean="0">
                <a:ln w="0"/>
                <a:solidFill>
                  <a:srgbClr val="0070C0"/>
                </a:solidFill>
              </a:rPr>
              <a:t>Permanente</a:t>
            </a:r>
            <a:endParaRPr lang="es-ES" u="sng" dirty="0">
              <a:ln w="0"/>
              <a:solidFill>
                <a:srgbClr val="0070C0"/>
              </a:solidFill>
            </a:endParaRPr>
          </a:p>
          <a:p>
            <a:r>
              <a:rPr lang="es-ES" u="sng" dirty="0" smtClean="0">
                <a:ln w="0"/>
                <a:solidFill>
                  <a:srgbClr val="0070C0"/>
                </a:solidFill>
              </a:rPr>
              <a:t>1.2 </a:t>
            </a:r>
            <a:r>
              <a:rPr lang="es-ES" u="sng" dirty="0" smtClean="0">
                <a:ln w="0"/>
                <a:solidFill>
                  <a:srgbClr val="0070C0"/>
                </a:solidFill>
                <a:latin typeface="Arial" panose="020B0604020202020204" pitchFamily="34" charset="0"/>
                <a:cs typeface="Arial" panose="020B0604020202020204" pitchFamily="34" charset="0"/>
              </a:rPr>
              <a:t>Contratado</a:t>
            </a:r>
            <a:endParaRPr lang="es-ES" u="sng" dirty="0" smtClean="0">
              <a:ln w="0"/>
              <a:solidFill>
                <a:srgbClr val="0070C0"/>
              </a:solidFill>
            </a:endParaRPr>
          </a:p>
          <a:p>
            <a:r>
              <a:rPr lang="es-ES" dirty="0" smtClean="0">
                <a:hlinkClick r:id="rId3" action="ppaction://hlinksldjump"/>
              </a:rPr>
              <a:t>2 </a:t>
            </a:r>
            <a:r>
              <a:rPr lang="es-ES" u="sng" dirty="0" smtClean="0">
                <a:solidFill>
                  <a:srgbClr val="0070C0"/>
                </a:solidFill>
              </a:rPr>
              <a:t>Descripción técnica</a:t>
            </a:r>
            <a:endParaRPr lang="es-ES" u="sng" dirty="0">
              <a:solidFill>
                <a:srgbClr val="0070C0"/>
              </a:solidFill>
            </a:endParaRPr>
          </a:p>
          <a:p>
            <a:r>
              <a:rPr lang="es-ES" dirty="0" smtClean="0">
                <a:hlinkClick r:id="rId4" action="ppaction://hlinksldjump"/>
              </a:rPr>
              <a:t>2.1 Modelos </a:t>
            </a:r>
            <a:endParaRPr lang="es-ES" dirty="0" smtClean="0"/>
          </a:p>
          <a:p>
            <a:r>
              <a:rPr lang="es-ES" u="sng" dirty="0" smtClean="0">
                <a:solidFill>
                  <a:srgbClr val="0070C0"/>
                </a:solidFill>
              </a:rPr>
              <a:t>2.1.1  Repositorios</a:t>
            </a:r>
            <a:endParaRPr lang="es-ES" u="sng" dirty="0">
              <a:solidFill>
                <a:srgbClr val="0070C0"/>
              </a:solidFill>
            </a:endParaRPr>
          </a:p>
          <a:p>
            <a:r>
              <a:rPr lang="es-ES" u="sng" dirty="0" smtClean="0">
                <a:solidFill>
                  <a:srgbClr val="0070C0"/>
                </a:solidFill>
                <a:hlinkClick r:id="rId3" action="ppaction://hlinksldjump"/>
              </a:rPr>
              <a:t>2.1.2  </a:t>
            </a:r>
            <a:r>
              <a:rPr lang="es-ES" u="sng" dirty="0">
                <a:ln w="0"/>
                <a:solidFill>
                  <a:srgbClr val="0070C0"/>
                </a:solidFill>
              </a:rPr>
              <a:t>Descripción técnica</a:t>
            </a:r>
          </a:p>
          <a:p>
            <a:r>
              <a:rPr lang="es-ES" u="sng" dirty="0" smtClean="0">
                <a:ln w="0"/>
                <a:solidFill>
                  <a:srgbClr val="0070C0"/>
                </a:solidFill>
              </a:rPr>
              <a:t>2.1.3 View</a:t>
            </a:r>
            <a:endParaRPr lang="es-ES" u="sng" dirty="0">
              <a:ln w="0"/>
              <a:solidFill>
                <a:srgbClr val="0070C0"/>
              </a:solidFill>
            </a:endParaRPr>
          </a:p>
          <a:p>
            <a:r>
              <a:rPr lang="es-ES" u="sng" dirty="0">
                <a:ln w="0"/>
                <a:solidFill>
                  <a:srgbClr val="0070C0"/>
                </a:solidFill>
              </a:rPr>
              <a:t>2</a:t>
            </a:r>
            <a:r>
              <a:rPr lang="es-ES" u="sng" dirty="0" smtClean="0">
                <a:ln w="0"/>
                <a:solidFill>
                  <a:srgbClr val="0070C0"/>
                </a:solidFill>
              </a:rPr>
              <a:t>.2 Main</a:t>
            </a:r>
            <a:endParaRPr lang="es-ES" u="sng" dirty="0">
              <a:ln w="0"/>
              <a:solidFill>
                <a:srgbClr val="0070C0"/>
              </a:solidFill>
            </a:endParaRPr>
          </a:p>
          <a:p>
            <a:r>
              <a:rPr lang="es-ES" u="sng" dirty="0" smtClean="0">
                <a:ln w="0"/>
                <a:solidFill>
                  <a:srgbClr val="0070C0"/>
                </a:solidFill>
              </a:rPr>
              <a:t>3 Repositorio GitHub</a:t>
            </a:r>
            <a:endParaRPr lang="es-ES" u="sng" dirty="0">
              <a:ln w="0"/>
              <a:solidFill>
                <a:srgbClr val="0070C0"/>
              </a:solidFill>
            </a:endParaRPr>
          </a:p>
          <a:p>
            <a:endParaRPr lang="es-ES" dirty="0"/>
          </a:p>
        </p:txBody>
      </p:sp>
    </p:spTree>
    <p:extLst>
      <p:ext uri="{BB962C8B-B14F-4D97-AF65-F5344CB8AC3E}">
        <p14:creationId xmlns:p14="http://schemas.microsoft.com/office/powerpoint/2010/main" val="15043999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pie de página 8"/>
          <p:cNvSpPr>
            <a:spLocks noGrp="1"/>
          </p:cNvSpPr>
          <p:nvPr>
            <p:ph type="ftr" sz="quarter" idx="11"/>
          </p:nvPr>
        </p:nvSpPr>
        <p:spPr/>
        <p:txBody>
          <a:bodyPr/>
          <a:lstStyle/>
          <a:p>
            <a:r>
              <a:rPr lang="es-ES" dirty="0"/>
              <a:t>Conexión a base de datos </a:t>
            </a:r>
          </a:p>
        </p:txBody>
      </p:sp>
      <p:sp>
        <p:nvSpPr>
          <p:cNvPr id="11" name="Marcador de número de diapositiva 10"/>
          <p:cNvSpPr>
            <a:spLocks noGrp="1"/>
          </p:cNvSpPr>
          <p:nvPr>
            <p:ph type="sldNum" sz="quarter" idx="12"/>
          </p:nvPr>
        </p:nvSpPr>
        <p:spPr>
          <a:xfrm>
            <a:off x="8153400" y="6365146"/>
            <a:ext cx="2743200" cy="365125"/>
          </a:xfrm>
        </p:spPr>
        <p:txBody>
          <a:bodyPr/>
          <a:lstStyle/>
          <a:p>
            <a:r>
              <a:rPr lang="es-ES" dirty="0" smtClean="0"/>
              <a:t>Windar </a:t>
            </a:r>
            <a:r>
              <a:rPr lang="es-ES" dirty="0"/>
              <a:t>S. Lobo G.</a:t>
            </a:r>
          </a:p>
        </p:txBody>
      </p:sp>
      <p:sp>
        <p:nvSpPr>
          <p:cNvPr id="16" name="Rectángulo 15"/>
          <p:cNvSpPr/>
          <p:nvPr/>
        </p:nvSpPr>
        <p:spPr>
          <a:xfrm>
            <a:off x="482400" y="1106460"/>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7" name="Rectángulo 16"/>
          <p:cNvSpPr/>
          <p:nvPr/>
        </p:nvSpPr>
        <p:spPr>
          <a:xfrm>
            <a:off x="623887" y="6081295"/>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2" name="Rectángulo 11"/>
          <p:cNvSpPr/>
          <p:nvPr/>
        </p:nvSpPr>
        <p:spPr>
          <a:xfrm>
            <a:off x="482400" y="482400"/>
            <a:ext cx="7868224" cy="584775"/>
          </a:xfrm>
          <a:prstGeom prst="rect">
            <a:avLst/>
          </a:prstGeom>
          <a:noFill/>
        </p:spPr>
        <p:txBody>
          <a:bodyPr wrap="square" lIns="91440" tIns="45720" rIns="91440" bIns="45720">
            <a:spAutoFit/>
          </a:bodyPr>
          <a:lstStyle/>
          <a:p>
            <a:r>
              <a:rPr lang="es-ES" sz="3200" dirty="0" smtClean="0">
                <a:ln w="0"/>
                <a:effectLst>
                  <a:outerShdw blurRad="38100" dist="19050" dir="2700000" algn="tl" rotWithShape="0">
                    <a:schemeClr val="dk1">
                      <a:alpha val="40000"/>
                    </a:schemeClr>
                  </a:outerShdw>
                </a:effectLst>
              </a:rPr>
              <a:t> 1. </a:t>
            </a:r>
            <a:r>
              <a:rPr lang="es-ES" sz="3200"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
            </a:r>
            <a:r>
              <a:rPr lang="es-ES" sz="3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escripción</a:t>
            </a:r>
            <a:r>
              <a:rPr lang="es-ES" sz="3200" dirty="0" smtClean="0">
                <a:ln w="0"/>
                <a:effectLst>
                  <a:outerShdw blurRad="38100" dist="19050" dir="2700000" algn="tl" rotWithShape="0">
                    <a:schemeClr val="dk1">
                      <a:alpha val="40000"/>
                    </a:schemeClr>
                  </a:outerShdw>
                </a:effectLst>
              </a:rPr>
              <a:t> </a:t>
            </a:r>
            <a:r>
              <a:rPr lang="es-ES" sz="3200" dirty="0" smtClean="0">
                <a:ln w="0"/>
                <a:solidFill>
                  <a:srgbClr val="FF0000"/>
                </a:solidFill>
                <a:effectLst>
                  <a:outerShdw blurRad="38100" dist="19050" dir="2700000" algn="tl" rotWithShape="0">
                    <a:schemeClr val="dk1">
                      <a:alpha val="40000"/>
                    </a:schemeClr>
                  </a:outerShdw>
                </a:effectLst>
              </a:rPr>
              <a:t>f</a:t>
            </a:r>
            <a:r>
              <a:rPr lang="es-ES" sz="3200" dirty="0" smtClean="0">
                <a:ln w="0"/>
                <a:effectLst>
                  <a:outerShdw blurRad="38100" dist="19050" dir="2700000" algn="tl" rotWithShape="0">
                    <a:schemeClr val="dk1">
                      <a:alpha val="40000"/>
                    </a:schemeClr>
                  </a:outerShdw>
                </a:effectLst>
              </a:rPr>
              <a:t>uncional</a:t>
            </a:r>
            <a:endParaRPr lang="es-ES" sz="3200" b="0" cap="none" spc="0" dirty="0">
              <a:ln w="0"/>
              <a:solidFill>
                <a:schemeClr val="tx1"/>
              </a:solidFill>
              <a:effectLst>
                <a:outerShdw blurRad="38100" dist="19050" dir="2700000" algn="tl" rotWithShape="0">
                  <a:schemeClr val="dk1">
                    <a:alpha val="40000"/>
                  </a:schemeClr>
                </a:outerShdw>
              </a:effectLst>
            </a:endParaRPr>
          </a:p>
        </p:txBody>
      </p:sp>
      <p:sp>
        <p:nvSpPr>
          <p:cNvPr id="3" name="Marcador de contenido 2"/>
          <p:cNvSpPr>
            <a:spLocks noGrp="1"/>
          </p:cNvSpPr>
          <p:nvPr>
            <p:ph idx="1"/>
          </p:nvPr>
        </p:nvSpPr>
        <p:spPr>
          <a:xfrm>
            <a:off x="810985" y="1646563"/>
            <a:ext cx="5857102" cy="3758888"/>
          </a:xfrm>
        </p:spPr>
        <p:txBody>
          <a:bodyPr>
            <a:normAutofit/>
          </a:bodyPr>
          <a:lstStyle/>
          <a:p>
            <a:pPr marL="0" indent="0">
              <a:buNone/>
            </a:pPr>
            <a:r>
              <a:rPr lang="es-ES" sz="1600" b="1" dirty="0">
                <a:latin typeface="Arial" panose="020B0604020202020204" pitchFamily="34" charset="0"/>
                <a:cs typeface="Arial" panose="020B0604020202020204" pitchFamily="34" charset="0"/>
              </a:rPr>
              <a:t>Aplicación para la gestión e</a:t>
            </a:r>
            <a:r>
              <a:rPr lang="es-ES" sz="1600" b="1" dirty="0" smtClean="0">
                <a:latin typeface="Arial" panose="020B0604020202020204" pitchFamily="34" charset="0"/>
                <a:cs typeface="Arial" panose="020B0604020202020204" pitchFamily="34" charset="0"/>
              </a:rPr>
              <a:t>mpleados.</a:t>
            </a:r>
            <a:endParaRPr lang="es-ES" sz="1600" b="1" dirty="0">
              <a:latin typeface="Arial" panose="020B0604020202020204" pitchFamily="34" charset="0"/>
              <a:cs typeface="Arial" panose="020B0604020202020204" pitchFamily="34" charset="0"/>
            </a:endParaRPr>
          </a:p>
          <a:p>
            <a:pPr marL="0" indent="0">
              <a:buNone/>
            </a:pPr>
            <a:endParaRPr lang="es-ES" sz="1600" b="1" dirty="0">
              <a:latin typeface="Arial" panose="020B0604020202020204" pitchFamily="34" charset="0"/>
              <a:cs typeface="Arial" panose="020B0604020202020204" pitchFamily="34" charset="0"/>
            </a:endParaRPr>
          </a:p>
          <a:p>
            <a:pPr marL="0" indent="0">
              <a:buNone/>
            </a:pPr>
            <a:r>
              <a:rPr lang="es-ES" sz="1600" b="1" dirty="0">
                <a:latin typeface="Arial" panose="020B0604020202020204" pitchFamily="34" charset="0"/>
                <a:cs typeface="Arial" panose="020B0604020202020204" pitchFamily="34" charset="0"/>
              </a:rPr>
              <a:t>El objetivo principal de esta aplicación será:</a:t>
            </a:r>
          </a:p>
          <a:p>
            <a:pPr>
              <a:buFont typeface="Wingdings" panose="05000000000000000000" pitchFamily="2" charset="2"/>
              <a:buChar char="Ø"/>
            </a:pPr>
            <a:r>
              <a:rPr lang="es-ES" sz="1600" b="1" dirty="0" smtClean="0">
                <a:latin typeface="Arial" panose="020B0604020202020204" pitchFamily="34" charset="0"/>
                <a:cs typeface="Arial" panose="020B0604020202020204" pitchFamily="34" charset="0"/>
              </a:rPr>
              <a:t>Crear un nuevo empleado</a:t>
            </a:r>
          </a:p>
          <a:p>
            <a:pPr lvl="0">
              <a:buFont typeface="Wingdings" panose="05000000000000000000" pitchFamily="2" charset="2"/>
              <a:buChar char="Ø"/>
            </a:pPr>
            <a:r>
              <a:rPr lang="es-ES" sz="1600" b="1" dirty="0" smtClean="0">
                <a:latin typeface="Arial" panose="020B0604020202020204" pitchFamily="34" charset="0"/>
                <a:cs typeface="Arial" panose="020B0604020202020204" pitchFamily="34" charset="0"/>
              </a:rPr>
              <a:t>Visualizar</a:t>
            </a:r>
          </a:p>
          <a:p>
            <a:pPr lvl="0">
              <a:buFont typeface="Wingdings" panose="05000000000000000000" pitchFamily="2" charset="2"/>
              <a:buChar char="Ø"/>
            </a:pPr>
            <a:r>
              <a:rPr lang="es-ES" sz="1600" b="1" dirty="0" smtClean="0">
                <a:latin typeface="Arial" panose="020B0604020202020204" pitchFamily="34" charset="0"/>
                <a:cs typeface="Arial" panose="020B0604020202020204" pitchFamily="34" charset="0"/>
              </a:rPr>
              <a:t>Actualizar</a:t>
            </a:r>
          </a:p>
          <a:p>
            <a:pPr lvl="0">
              <a:buFont typeface="Wingdings" panose="05000000000000000000" pitchFamily="2" charset="2"/>
              <a:buChar char="Ø"/>
            </a:pPr>
            <a:r>
              <a:rPr lang="es-ES" sz="1600" b="1" dirty="0" smtClean="0">
                <a:latin typeface="Arial" panose="020B0604020202020204" pitchFamily="34" charset="0"/>
                <a:cs typeface="Arial" panose="020B0604020202020204" pitchFamily="34" charset="0"/>
              </a:rPr>
              <a:t>Eliminar</a:t>
            </a:r>
          </a:p>
          <a:p>
            <a:pPr marL="0" indent="0">
              <a:buNone/>
            </a:pPr>
            <a:endParaRPr lang="es-ES" sz="1800" dirty="0">
              <a:solidFill>
                <a:srgbClr val="FF0000"/>
              </a:solidFill>
              <a:latin typeface="Arial" panose="020B0604020202020204" pitchFamily="34" charset="0"/>
              <a:cs typeface="Arial" panose="020B0604020202020204" pitchFamily="34" charset="0"/>
            </a:endParaRPr>
          </a:p>
        </p:txBody>
      </p:sp>
      <p:pic>
        <p:nvPicPr>
          <p:cNvPr id="2" name="Imagen 1"/>
          <p:cNvPicPr>
            <a:picLocks noChangeAspect="1"/>
          </p:cNvPicPr>
          <p:nvPr/>
        </p:nvPicPr>
        <p:blipFill>
          <a:blip r:embed="rId2"/>
          <a:stretch>
            <a:fillRect/>
          </a:stretch>
        </p:blipFill>
        <p:spPr>
          <a:xfrm>
            <a:off x="6902506" y="1520729"/>
            <a:ext cx="3479575" cy="3884722"/>
          </a:xfrm>
          <a:prstGeom prst="rect">
            <a:avLst/>
          </a:prstGeom>
        </p:spPr>
      </p:pic>
    </p:spTree>
    <p:extLst>
      <p:ext uri="{BB962C8B-B14F-4D97-AF65-F5344CB8AC3E}">
        <p14:creationId xmlns:p14="http://schemas.microsoft.com/office/powerpoint/2010/main" val="3258573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pie de página 8"/>
          <p:cNvSpPr>
            <a:spLocks noGrp="1"/>
          </p:cNvSpPr>
          <p:nvPr>
            <p:ph type="ftr" sz="quarter" idx="11"/>
          </p:nvPr>
        </p:nvSpPr>
        <p:spPr>
          <a:xfrm>
            <a:off x="3978591" y="6494878"/>
            <a:ext cx="3927632" cy="304119"/>
          </a:xfrm>
        </p:spPr>
        <p:txBody>
          <a:bodyPr/>
          <a:lstStyle/>
          <a:p>
            <a:r>
              <a:rPr lang="es-ES" dirty="0"/>
              <a:t>Conexión a base de datos </a:t>
            </a:r>
          </a:p>
          <a:p>
            <a:endParaRPr lang="es-ES" dirty="0">
              <a:solidFill>
                <a:schemeClr val="tx1"/>
              </a:solidFill>
            </a:endParaRPr>
          </a:p>
        </p:txBody>
      </p:sp>
      <p:sp>
        <p:nvSpPr>
          <p:cNvPr id="11" name="Marcador de número de diapositiva 10"/>
          <p:cNvSpPr>
            <a:spLocks noGrp="1"/>
          </p:cNvSpPr>
          <p:nvPr>
            <p:ph type="sldNum" sz="quarter" idx="12"/>
          </p:nvPr>
        </p:nvSpPr>
        <p:spPr>
          <a:xfrm>
            <a:off x="8203276" y="6443306"/>
            <a:ext cx="2743200" cy="365125"/>
          </a:xfrm>
        </p:spPr>
        <p:txBody>
          <a:bodyPr/>
          <a:lstStyle/>
          <a:p>
            <a:r>
              <a:rPr lang="es-ES" dirty="0" smtClean="0"/>
              <a:t>Windar </a:t>
            </a:r>
            <a:r>
              <a:rPr lang="es-ES" dirty="0"/>
              <a:t>S. Lobo G.</a:t>
            </a:r>
          </a:p>
        </p:txBody>
      </p:sp>
      <p:sp>
        <p:nvSpPr>
          <p:cNvPr id="17" name="Rectángulo 16"/>
          <p:cNvSpPr/>
          <p:nvPr/>
        </p:nvSpPr>
        <p:spPr>
          <a:xfrm>
            <a:off x="537479" y="6341340"/>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2" name="Rectángulo 11"/>
          <p:cNvSpPr/>
          <p:nvPr/>
        </p:nvSpPr>
        <p:spPr>
          <a:xfrm>
            <a:off x="537479" y="399898"/>
            <a:ext cx="7868224" cy="1077218"/>
          </a:xfrm>
          <a:prstGeom prst="rect">
            <a:avLst/>
          </a:prstGeom>
          <a:noFill/>
        </p:spPr>
        <p:txBody>
          <a:bodyPr wrap="square" lIns="91440" tIns="45720" rIns="91440" bIns="45720">
            <a:spAutoFit/>
          </a:bodyPr>
          <a:lstStyle/>
          <a:p>
            <a:r>
              <a:rPr lang="es-ES" sz="3200" dirty="0" smtClean="0">
                <a:ln w="0"/>
                <a:effectLst>
                  <a:outerShdw blurRad="38100" dist="19050" dir="2700000" algn="tl" rotWithShape="0">
                    <a:schemeClr val="dk1">
                      <a:alpha val="40000"/>
                    </a:schemeClr>
                  </a:outerShdw>
                </a:effectLst>
              </a:rPr>
              <a:t> </a:t>
            </a:r>
            <a:r>
              <a:rPr lang="es-ES" sz="3200" dirty="0">
                <a:ln w="0"/>
                <a:effectLst>
                  <a:outerShdw blurRad="38100" dist="19050" dir="2700000" algn="tl" rotWithShape="0">
                    <a:schemeClr val="dk1">
                      <a:alpha val="40000"/>
                    </a:schemeClr>
                  </a:outerShdw>
                </a:effectLst>
              </a:rPr>
              <a:t>1</a:t>
            </a:r>
            <a:r>
              <a:rPr lang="es-ES" sz="3200" dirty="0" smtClean="0">
                <a:ln w="0"/>
                <a:effectLst>
                  <a:outerShdw blurRad="38100" dist="19050" dir="2700000" algn="tl" rotWithShape="0">
                    <a:schemeClr val="dk1">
                      <a:alpha val="40000"/>
                    </a:schemeClr>
                  </a:outerShdw>
                </a:effectLst>
              </a:rPr>
              <a:t>.1 </a:t>
            </a:r>
            <a:r>
              <a:rPr lang="es-ES" sz="3200" dirty="0">
                <a:ln w="0"/>
                <a:solidFill>
                  <a:srgbClr val="FF0000"/>
                </a:solidFill>
                <a:effectLst>
                  <a:outerShdw blurRad="38100" dist="19050" dir="2700000" algn="tl" rotWithShape="0">
                    <a:schemeClr val="dk1">
                      <a:alpha val="40000"/>
                    </a:schemeClr>
                  </a:outerShdw>
                </a:effectLst>
              </a:rPr>
              <a:t>P</a:t>
            </a:r>
            <a:r>
              <a:rPr lang="es-ES" sz="3200" dirty="0" smtClean="0">
                <a:ln w="0"/>
                <a:effectLst>
                  <a:outerShdw blurRad="38100" dist="19050" dir="2700000" algn="tl" rotWithShape="0">
                    <a:schemeClr val="dk1">
                      <a:alpha val="40000"/>
                    </a:schemeClr>
                  </a:outerShdw>
                </a:effectLst>
              </a:rPr>
              <a:t>ermanente</a:t>
            </a:r>
            <a:endParaRPr lang="es-ES" sz="3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endParaRPr lang="es-ES" sz="3200" b="0" cap="none" spc="0" dirty="0">
              <a:ln w="0"/>
              <a:effectLst>
                <a:outerShdw blurRad="38100" dist="19050" dir="2700000" algn="tl" rotWithShape="0">
                  <a:schemeClr val="dk1">
                    <a:alpha val="40000"/>
                  </a:schemeClr>
                </a:outerShdw>
              </a:effectLst>
            </a:endParaRPr>
          </a:p>
        </p:txBody>
      </p:sp>
      <p:sp>
        <p:nvSpPr>
          <p:cNvPr id="3" name="Marcador de contenido 2"/>
          <p:cNvSpPr>
            <a:spLocks noGrp="1"/>
          </p:cNvSpPr>
          <p:nvPr>
            <p:ph idx="1"/>
          </p:nvPr>
        </p:nvSpPr>
        <p:spPr>
          <a:xfrm>
            <a:off x="679540" y="2322892"/>
            <a:ext cx="2951443" cy="584839"/>
          </a:xfrm>
        </p:spPr>
        <p:txBody>
          <a:bodyPr>
            <a:normAutofit/>
          </a:bodyPr>
          <a:lstStyle/>
          <a:p>
            <a:pPr marL="0" indent="0">
              <a:buNone/>
            </a:pPr>
            <a:r>
              <a:rPr lang="es-ES" sz="1400" b="1" dirty="0" smtClean="0">
                <a:latin typeface="Arial" panose="020B0604020202020204" pitchFamily="34" charset="0"/>
                <a:cs typeface="Arial" panose="020B0604020202020204" pitchFamily="34" charset="0"/>
              </a:rPr>
              <a:t>- Selecciono el tipo de contrato</a:t>
            </a:r>
            <a:endParaRPr lang="es-ES" sz="1400" b="1" dirty="0">
              <a:latin typeface="Arial" panose="020B0604020202020204" pitchFamily="34" charset="0"/>
              <a:cs typeface="Arial" panose="020B0604020202020204" pitchFamily="34" charset="0"/>
            </a:endParaRPr>
          </a:p>
        </p:txBody>
      </p:sp>
      <p:sp>
        <p:nvSpPr>
          <p:cNvPr id="13" name="Marcador de contenido 2"/>
          <p:cNvSpPr txBox="1">
            <a:spLocks/>
          </p:cNvSpPr>
          <p:nvPr/>
        </p:nvSpPr>
        <p:spPr>
          <a:xfrm>
            <a:off x="822961" y="4931552"/>
            <a:ext cx="2382442" cy="11647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s-ES" sz="1100" b="1" dirty="0" smtClean="0">
                <a:latin typeface="Arial" panose="020B0604020202020204" pitchFamily="34" charset="0"/>
                <a:cs typeface="Arial" panose="020B0604020202020204" pitchFamily="34" charset="0"/>
              </a:rPr>
              <a:t>Botones disponibles:</a:t>
            </a:r>
          </a:p>
          <a:p>
            <a:pPr marL="342900" indent="-342900">
              <a:buFont typeface="+mj-lt"/>
              <a:buAutoNum type="arabicPeriod"/>
            </a:pPr>
            <a:r>
              <a:rPr lang="es-ES" sz="1100" b="1" dirty="0" smtClean="0">
                <a:latin typeface="Arial" panose="020B0604020202020204" pitchFamily="34" charset="0"/>
                <a:cs typeface="Arial" panose="020B0604020202020204" pitchFamily="34" charset="0"/>
              </a:rPr>
              <a:t>Nuevo</a:t>
            </a:r>
          </a:p>
          <a:p>
            <a:pPr marL="342900" indent="-342900">
              <a:buFont typeface="+mj-lt"/>
              <a:buAutoNum type="arabicPeriod"/>
            </a:pPr>
            <a:r>
              <a:rPr lang="es-ES" sz="1100" b="1" dirty="0" smtClean="0">
                <a:latin typeface="Arial" panose="020B0604020202020204" pitchFamily="34" charset="0"/>
                <a:cs typeface="Arial" panose="020B0604020202020204" pitchFamily="34" charset="0"/>
              </a:rPr>
              <a:t>Guardar</a:t>
            </a:r>
          </a:p>
          <a:p>
            <a:pPr marL="342900" indent="-342900">
              <a:buFont typeface="+mj-lt"/>
              <a:buAutoNum type="arabicPeriod"/>
            </a:pPr>
            <a:r>
              <a:rPr lang="es-ES" sz="1100" b="1" dirty="0" smtClean="0">
                <a:latin typeface="Arial" panose="020B0604020202020204" pitchFamily="34" charset="0"/>
                <a:cs typeface="Arial" panose="020B0604020202020204" pitchFamily="34" charset="0"/>
              </a:rPr>
              <a:t>Eliminar</a:t>
            </a:r>
          </a:p>
          <a:p>
            <a:pPr marL="342900" indent="-342900">
              <a:buFont typeface="+mj-lt"/>
              <a:buAutoNum type="arabicPeriod"/>
            </a:pPr>
            <a:r>
              <a:rPr lang="es-ES" sz="1100" b="1" dirty="0" smtClean="0">
                <a:latin typeface="Arial" panose="020B0604020202020204" pitchFamily="34" charset="0"/>
                <a:cs typeface="Arial" panose="020B0604020202020204" pitchFamily="34" charset="0"/>
              </a:rPr>
              <a:t>Salir</a:t>
            </a:r>
            <a:endParaRPr lang="es-ES" sz="1100" b="1" dirty="0">
              <a:latin typeface="Arial" panose="020B0604020202020204" pitchFamily="34" charset="0"/>
              <a:cs typeface="Arial" panose="020B0604020202020204" pitchFamily="34" charset="0"/>
            </a:endParaRPr>
          </a:p>
        </p:txBody>
      </p:sp>
      <p:sp>
        <p:nvSpPr>
          <p:cNvPr id="20" name="Marcador de contenido 2"/>
          <p:cNvSpPr txBox="1">
            <a:spLocks/>
          </p:cNvSpPr>
          <p:nvPr/>
        </p:nvSpPr>
        <p:spPr>
          <a:xfrm>
            <a:off x="4301760" y="1319711"/>
            <a:ext cx="2015613" cy="3752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400" b="1" dirty="0" smtClean="0">
                <a:latin typeface="Arial" panose="020B0604020202020204" pitchFamily="34" charset="0"/>
                <a:cs typeface="Arial" panose="020B0604020202020204" pitchFamily="34" charset="0"/>
              </a:rPr>
              <a:t>Nuevo</a:t>
            </a:r>
            <a:endParaRPr lang="es-ES" sz="1400" b="1" dirty="0">
              <a:latin typeface="Arial" panose="020B0604020202020204" pitchFamily="34" charset="0"/>
              <a:cs typeface="Arial" panose="020B0604020202020204" pitchFamily="34" charset="0"/>
            </a:endParaRPr>
          </a:p>
        </p:txBody>
      </p:sp>
      <p:sp>
        <p:nvSpPr>
          <p:cNvPr id="21" name="Marcador de contenido 2"/>
          <p:cNvSpPr txBox="1">
            <a:spLocks/>
          </p:cNvSpPr>
          <p:nvPr/>
        </p:nvSpPr>
        <p:spPr>
          <a:xfrm>
            <a:off x="7085585" y="1568977"/>
            <a:ext cx="2015613" cy="3752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400" b="1" dirty="0" smtClean="0"/>
              <a:t>Guardamos</a:t>
            </a:r>
            <a:endParaRPr lang="es-ES" sz="1400" b="1" dirty="0">
              <a:latin typeface="Arial" panose="020B0604020202020204" pitchFamily="34" charset="0"/>
              <a:cs typeface="Arial" panose="020B0604020202020204" pitchFamily="34" charset="0"/>
            </a:endParaRPr>
          </a:p>
        </p:txBody>
      </p:sp>
      <p:sp>
        <p:nvSpPr>
          <p:cNvPr id="22" name="Rectángulo 21"/>
          <p:cNvSpPr/>
          <p:nvPr/>
        </p:nvSpPr>
        <p:spPr>
          <a:xfrm>
            <a:off x="585202" y="990849"/>
            <a:ext cx="10272713" cy="57170"/>
          </a:xfrm>
          <a:prstGeom prst="rect">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solidFill>
                <a:srgbClr val="0070C0"/>
              </a:solidFill>
            </a:endParaRPr>
          </a:p>
        </p:txBody>
      </p:sp>
      <p:pic>
        <p:nvPicPr>
          <p:cNvPr id="8" name="Imagen 7"/>
          <p:cNvPicPr>
            <a:picLocks noChangeAspect="1"/>
          </p:cNvPicPr>
          <p:nvPr/>
        </p:nvPicPr>
        <p:blipFill>
          <a:blip r:embed="rId2"/>
          <a:stretch>
            <a:fillRect/>
          </a:stretch>
        </p:blipFill>
        <p:spPr>
          <a:xfrm>
            <a:off x="679540" y="2913309"/>
            <a:ext cx="2669284" cy="1932714"/>
          </a:xfrm>
          <a:prstGeom prst="rect">
            <a:avLst/>
          </a:prstGeom>
        </p:spPr>
      </p:pic>
      <p:pic>
        <p:nvPicPr>
          <p:cNvPr id="14" name="Imagen 13"/>
          <p:cNvPicPr>
            <a:picLocks noChangeAspect="1"/>
          </p:cNvPicPr>
          <p:nvPr/>
        </p:nvPicPr>
        <p:blipFill>
          <a:blip r:embed="rId3"/>
          <a:stretch>
            <a:fillRect/>
          </a:stretch>
        </p:blipFill>
        <p:spPr>
          <a:xfrm>
            <a:off x="4210793" y="1647372"/>
            <a:ext cx="2033644" cy="2232294"/>
          </a:xfrm>
          <a:prstGeom prst="rect">
            <a:avLst/>
          </a:prstGeom>
        </p:spPr>
      </p:pic>
      <p:pic>
        <p:nvPicPr>
          <p:cNvPr id="15" name="Imagen 14"/>
          <p:cNvPicPr>
            <a:picLocks noChangeAspect="1"/>
          </p:cNvPicPr>
          <p:nvPr/>
        </p:nvPicPr>
        <p:blipFill rotWithShape="1">
          <a:blip r:embed="rId4"/>
          <a:srcRect l="42612" t="5721" r="27878" b="78708"/>
          <a:stretch/>
        </p:blipFill>
        <p:spPr>
          <a:xfrm>
            <a:off x="918796" y="1325880"/>
            <a:ext cx="1318261" cy="977348"/>
          </a:xfrm>
          <a:prstGeom prst="rect">
            <a:avLst/>
          </a:prstGeom>
        </p:spPr>
      </p:pic>
      <p:pic>
        <p:nvPicPr>
          <p:cNvPr id="16" name="Imagen 15"/>
          <p:cNvPicPr>
            <a:picLocks noChangeAspect="1"/>
          </p:cNvPicPr>
          <p:nvPr/>
        </p:nvPicPr>
        <p:blipFill>
          <a:blip r:embed="rId5"/>
          <a:stretch>
            <a:fillRect/>
          </a:stretch>
        </p:blipFill>
        <p:spPr>
          <a:xfrm>
            <a:off x="7219758" y="1892586"/>
            <a:ext cx="3131280" cy="2104442"/>
          </a:xfrm>
          <a:prstGeom prst="rect">
            <a:avLst/>
          </a:prstGeom>
        </p:spPr>
      </p:pic>
      <p:sp>
        <p:nvSpPr>
          <p:cNvPr id="6" name="Flecha derecha 5"/>
          <p:cNvSpPr/>
          <p:nvPr/>
        </p:nvSpPr>
        <p:spPr>
          <a:xfrm rot="7007450">
            <a:off x="774388" y="2972117"/>
            <a:ext cx="662695" cy="8421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Flecha derecha 24"/>
          <p:cNvSpPr/>
          <p:nvPr/>
        </p:nvSpPr>
        <p:spPr>
          <a:xfrm rot="7952301">
            <a:off x="7858036" y="4488526"/>
            <a:ext cx="1272832" cy="12875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8" name="Imagen 17"/>
          <p:cNvPicPr>
            <a:picLocks noChangeAspect="1"/>
          </p:cNvPicPr>
          <p:nvPr/>
        </p:nvPicPr>
        <p:blipFill>
          <a:blip r:embed="rId6"/>
          <a:stretch>
            <a:fillRect/>
          </a:stretch>
        </p:blipFill>
        <p:spPr>
          <a:xfrm>
            <a:off x="5234822" y="4445608"/>
            <a:ext cx="2562213" cy="1810203"/>
          </a:xfrm>
          <a:prstGeom prst="rect">
            <a:avLst/>
          </a:prstGeom>
        </p:spPr>
      </p:pic>
      <p:sp>
        <p:nvSpPr>
          <p:cNvPr id="26" name="Marcador de contenido 2"/>
          <p:cNvSpPr txBox="1">
            <a:spLocks/>
          </p:cNvSpPr>
          <p:nvPr/>
        </p:nvSpPr>
        <p:spPr>
          <a:xfrm>
            <a:off x="5890610" y="4037480"/>
            <a:ext cx="2015613" cy="3752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400" b="1" dirty="0" smtClean="0"/>
              <a:t>Eliminamos</a:t>
            </a:r>
            <a:endParaRPr lang="es-ES" sz="1400" b="1" dirty="0">
              <a:latin typeface="Arial" panose="020B0604020202020204" pitchFamily="34" charset="0"/>
              <a:cs typeface="Arial" panose="020B0604020202020204" pitchFamily="34" charset="0"/>
            </a:endParaRPr>
          </a:p>
        </p:txBody>
      </p:sp>
      <p:sp>
        <p:nvSpPr>
          <p:cNvPr id="23" name="Flecha derecha 22"/>
          <p:cNvSpPr/>
          <p:nvPr/>
        </p:nvSpPr>
        <p:spPr>
          <a:xfrm rot="313230">
            <a:off x="6049436" y="1949720"/>
            <a:ext cx="994703" cy="11405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Flecha derecha 23"/>
          <p:cNvSpPr/>
          <p:nvPr/>
        </p:nvSpPr>
        <p:spPr>
          <a:xfrm rot="20030162">
            <a:off x="2874695" y="2987100"/>
            <a:ext cx="1246071" cy="11595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147943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pie de página 8"/>
          <p:cNvSpPr>
            <a:spLocks noGrp="1"/>
          </p:cNvSpPr>
          <p:nvPr>
            <p:ph type="ftr" sz="quarter" idx="11"/>
          </p:nvPr>
        </p:nvSpPr>
        <p:spPr>
          <a:xfrm>
            <a:off x="3985260" y="6422167"/>
            <a:ext cx="4114800" cy="365125"/>
          </a:xfrm>
        </p:spPr>
        <p:txBody>
          <a:bodyPr/>
          <a:lstStyle/>
          <a:p>
            <a:r>
              <a:rPr lang="es-ES" dirty="0"/>
              <a:t>Conexión a base de datos </a:t>
            </a:r>
          </a:p>
          <a:p>
            <a:endParaRPr lang="es-ES" dirty="0">
              <a:solidFill>
                <a:schemeClr val="tx1"/>
              </a:solidFill>
            </a:endParaRPr>
          </a:p>
        </p:txBody>
      </p:sp>
      <p:sp>
        <p:nvSpPr>
          <p:cNvPr id="11" name="Marcador de número de diapositiva 10"/>
          <p:cNvSpPr>
            <a:spLocks noGrp="1"/>
          </p:cNvSpPr>
          <p:nvPr>
            <p:ph type="sldNum" sz="quarter" idx="12"/>
          </p:nvPr>
        </p:nvSpPr>
        <p:spPr>
          <a:xfrm>
            <a:off x="8153400" y="6365146"/>
            <a:ext cx="2743200" cy="365125"/>
          </a:xfrm>
        </p:spPr>
        <p:txBody>
          <a:bodyPr/>
          <a:lstStyle/>
          <a:p>
            <a:endParaRPr lang="es-ES" dirty="0"/>
          </a:p>
          <a:p>
            <a:r>
              <a:rPr lang="es-ES" dirty="0"/>
              <a:t>Windar S. Lobo G.</a:t>
            </a:r>
          </a:p>
        </p:txBody>
      </p:sp>
      <p:sp>
        <p:nvSpPr>
          <p:cNvPr id="17" name="Rectángulo 16"/>
          <p:cNvSpPr/>
          <p:nvPr/>
        </p:nvSpPr>
        <p:spPr>
          <a:xfrm>
            <a:off x="563235" y="6294782"/>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2" name="Rectángulo 11"/>
          <p:cNvSpPr/>
          <p:nvPr/>
        </p:nvSpPr>
        <p:spPr>
          <a:xfrm>
            <a:off x="482400" y="482400"/>
            <a:ext cx="7868224" cy="584775"/>
          </a:xfrm>
          <a:prstGeom prst="rect">
            <a:avLst/>
          </a:prstGeom>
          <a:noFill/>
        </p:spPr>
        <p:txBody>
          <a:bodyPr wrap="square" lIns="91440" tIns="45720" rIns="91440" bIns="45720">
            <a:spAutoFit/>
          </a:bodyPr>
          <a:lstStyle/>
          <a:p>
            <a:r>
              <a:rPr lang="es-ES" sz="3200" dirty="0" smtClean="0">
                <a:ln w="0"/>
                <a:effectLst>
                  <a:outerShdw blurRad="38100" dist="19050" dir="2700000" algn="tl" rotWithShape="0">
                    <a:schemeClr val="dk1">
                      <a:alpha val="40000"/>
                    </a:schemeClr>
                  </a:outerShdw>
                </a:effectLst>
              </a:rPr>
              <a:t> 1.2. </a:t>
            </a:r>
            <a:r>
              <a:rPr lang="es-ES" sz="3200"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a:t>
            </a:r>
            <a:r>
              <a:rPr lang="es-ES" sz="3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ontratado</a:t>
            </a:r>
            <a:endParaRPr lang="es-ES" sz="32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563235" y="2272568"/>
            <a:ext cx="3044053" cy="320355"/>
          </a:xfrm>
        </p:spPr>
        <p:txBody>
          <a:bodyPr>
            <a:normAutofit/>
          </a:bodyPr>
          <a:lstStyle/>
          <a:p>
            <a:pPr marL="0" indent="0">
              <a:buNone/>
            </a:pPr>
            <a:r>
              <a:rPr lang="es-ES" sz="1400" b="1" dirty="0">
                <a:latin typeface="Arial" panose="020B0604020202020204" pitchFamily="34" charset="0"/>
                <a:cs typeface="Arial" panose="020B0604020202020204" pitchFamily="34" charset="0"/>
              </a:rPr>
              <a:t>- Selecciono </a:t>
            </a:r>
            <a:r>
              <a:rPr lang="es-ES" sz="1400" b="1" dirty="0" smtClean="0">
                <a:latin typeface="Arial" panose="020B0604020202020204" pitchFamily="34" charset="0"/>
                <a:cs typeface="Arial" panose="020B0604020202020204" pitchFamily="34" charset="0"/>
              </a:rPr>
              <a:t>el </a:t>
            </a:r>
            <a:r>
              <a:rPr lang="es-ES" sz="1400" b="1" dirty="0">
                <a:latin typeface="Arial" panose="020B0604020202020204" pitchFamily="34" charset="0"/>
                <a:cs typeface="Arial" panose="020B0604020202020204" pitchFamily="34" charset="0"/>
              </a:rPr>
              <a:t>tipo de </a:t>
            </a:r>
            <a:r>
              <a:rPr lang="es-ES" sz="1400" b="1" dirty="0" smtClean="0">
                <a:latin typeface="Arial" panose="020B0604020202020204" pitchFamily="34" charset="0"/>
                <a:cs typeface="Arial" panose="020B0604020202020204" pitchFamily="34" charset="0"/>
              </a:rPr>
              <a:t>contrato </a:t>
            </a:r>
            <a:endParaRPr lang="es-ES" sz="1400" b="1" dirty="0">
              <a:latin typeface="Arial" panose="020B0604020202020204" pitchFamily="34" charset="0"/>
              <a:cs typeface="Arial" panose="020B0604020202020204" pitchFamily="34" charset="0"/>
            </a:endParaRPr>
          </a:p>
        </p:txBody>
      </p:sp>
      <p:sp>
        <p:nvSpPr>
          <p:cNvPr id="22" name="Rectángulo 21"/>
          <p:cNvSpPr/>
          <p:nvPr/>
        </p:nvSpPr>
        <p:spPr>
          <a:xfrm>
            <a:off x="563235" y="1088562"/>
            <a:ext cx="10272713" cy="57067"/>
          </a:xfrm>
          <a:prstGeom prst="rect">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solidFill>
                <a:srgbClr val="0070C0"/>
              </a:solidFill>
            </a:endParaRPr>
          </a:p>
        </p:txBody>
      </p:sp>
      <p:sp>
        <p:nvSpPr>
          <p:cNvPr id="23" name="Flecha derecha 22"/>
          <p:cNvSpPr/>
          <p:nvPr/>
        </p:nvSpPr>
        <p:spPr>
          <a:xfrm rot="19314032">
            <a:off x="3834205" y="2980517"/>
            <a:ext cx="657690" cy="10764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Marcador de contenido 2"/>
          <p:cNvSpPr txBox="1">
            <a:spLocks/>
          </p:cNvSpPr>
          <p:nvPr/>
        </p:nvSpPr>
        <p:spPr>
          <a:xfrm>
            <a:off x="861406" y="4950221"/>
            <a:ext cx="2382442" cy="11647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s-ES" sz="1100" b="1" dirty="0" smtClean="0">
                <a:latin typeface="Arial" panose="020B0604020202020204" pitchFamily="34" charset="0"/>
                <a:cs typeface="Arial" panose="020B0604020202020204" pitchFamily="34" charset="0"/>
              </a:rPr>
              <a:t>Botones disponibles:</a:t>
            </a:r>
          </a:p>
          <a:p>
            <a:pPr marL="342900" indent="-342900">
              <a:buFont typeface="+mj-lt"/>
              <a:buAutoNum type="arabicPeriod"/>
            </a:pPr>
            <a:r>
              <a:rPr lang="es-ES" sz="1100" b="1" dirty="0" smtClean="0">
                <a:latin typeface="Arial" panose="020B0604020202020204" pitchFamily="34" charset="0"/>
                <a:cs typeface="Arial" panose="020B0604020202020204" pitchFamily="34" charset="0"/>
              </a:rPr>
              <a:t>Nuevo</a:t>
            </a:r>
          </a:p>
          <a:p>
            <a:pPr marL="342900" indent="-342900">
              <a:buFont typeface="+mj-lt"/>
              <a:buAutoNum type="arabicPeriod"/>
            </a:pPr>
            <a:r>
              <a:rPr lang="es-ES" sz="1100" b="1" dirty="0" smtClean="0">
                <a:latin typeface="Arial" panose="020B0604020202020204" pitchFamily="34" charset="0"/>
                <a:cs typeface="Arial" panose="020B0604020202020204" pitchFamily="34" charset="0"/>
              </a:rPr>
              <a:t>Guardar</a:t>
            </a:r>
          </a:p>
          <a:p>
            <a:pPr marL="342900" indent="-342900">
              <a:buFont typeface="+mj-lt"/>
              <a:buAutoNum type="arabicPeriod"/>
            </a:pPr>
            <a:r>
              <a:rPr lang="es-ES" sz="1100" b="1" dirty="0" smtClean="0">
                <a:latin typeface="Arial" panose="020B0604020202020204" pitchFamily="34" charset="0"/>
                <a:cs typeface="Arial" panose="020B0604020202020204" pitchFamily="34" charset="0"/>
              </a:rPr>
              <a:t>Eliminar</a:t>
            </a:r>
          </a:p>
          <a:p>
            <a:pPr marL="342900" indent="-342900">
              <a:buFont typeface="+mj-lt"/>
              <a:buAutoNum type="arabicPeriod"/>
            </a:pPr>
            <a:r>
              <a:rPr lang="es-ES" sz="1100" b="1" dirty="0" smtClean="0">
                <a:latin typeface="Arial" panose="020B0604020202020204" pitchFamily="34" charset="0"/>
                <a:cs typeface="Arial" panose="020B0604020202020204" pitchFamily="34" charset="0"/>
              </a:rPr>
              <a:t>Salir</a:t>
            </a:r>
            <a:endParaRPr lang="es-ES" sz="1100" b="1" dirty="0">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2"/>
          <a:stretch>
            <a:fillRect/>
          </a:stretch>
        </p:blipFill>
        <p:spPr>
          <a:xfrm>
            <a:off x="566910" y="2884244"/>
            <a:ext cx="3225447" cy="1963244"/>
          </a:xfrm>
          <a:prstGeom prst="rect">
            <a:avLst/>
          </a:prstGeom>
        </p:spPr>
      </p:pic>
      <p:sp>
        <p:nvSpPr>
          <p:cNvPr id="6" name="Flecha derecha 5"/>
          <p:cNvSpPr/>
          <p:nvPr/>
        </p:nvSpPr>
        <p:spPr>
          <a:xfrm rot="7356905" flipV="1">
            <a:off x="3001032" y="2639352"/>
            <a:ext cx="671489" cy="10329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7" name="Imagen 36"/>
          <p:cNvPicPr>
            <a:picLocks noChangeAspect="1"/>
          </p:cNvPicPr>
          <p:nvPr/>
        </p:nvPicPr>
        <p:blipFill rotWithShape="1">
          <a:blip r:embed="rId3"/>
          <a:srcRect l="42375" t="4813" r="27466" b="78587"/>
          <a:stretch/>
        </p:blipFill>
        <p:spPr>
          <a:xfrm>
            <a:off x="914401" y="1478280"/>
            <a:ext cx="1653540" cy="817327"/>
          </a:xfrm>
          <a:prstGeom prst="rect">
            <a:avLst/>
          </a:prstGeom>
        </p:spPr>
      </p:pic>
      <p:pic>
        <p:nvPicPr>
          <p:cNvPr id="7" name="Imagen 6"/>
          <p:cNvPicPr>
            <a:picLocks noChangeAspect="1"/>
          </p:cNvPicPr>
          <p:nvPr/>
        </p:nvPicPr>
        <p:blipFill>
          <a:blip r:embed="rId4"/>
          <a:stretch>
            <a:fillRect/>
          </a:stretch>
        </p:blipFill>
        <p:spPr>
          <a:xfrm>
            <a:off x="4499528" y="1528518"/>
            <a:ext cx="2383419" cy="2486186"/>
          </a:xfrm>
          <a:prstGeom prst="rect">
            <a:avLst/>
          </a:prstGeom>
        </p:spPr>
      </p:pic>
      <p:sp>
        <p:nvSpPr>
          <p:cNvPr id="38" name="Marcador de contenido 2"/>
          <p:cNvSpPr txBox="1">
            <a:spLocks/>
          </p:cNvSpPr>
          <p:nvPr/>
        </p:nvSpPr>
        <p:spPr>
          <a:xfrm>
            <a:off x="4691784" y="1224371"/>
            <a:ext cx="2015613" cy="3752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400" b="1" dirty="0" smtClean="0">
                <a:latin typeface="Arial" panose="020B0604020202020204" pitchFamily="34" charset="0"/>
                <a:cs typeface="Arial" panose="020B0604020202020204" pitchFamily="34" charset="0"/>
              </a:rPr>
              <a:t>Nuevo</a:t>
            </a:r>
            <a:endParaRPr lang="es-ES" sz="1400" b="1" dirty="0">
              <a:latin typeface="Arial" panose="020B0604020202020204" pitchFamily="34" charset="0"/>
              <a:cs typeface="Arial" panose="020B0604020202020204" pitchFamily="34" charset="0"/>
            </a:endParaRPr>
          </a:p>
        </p:txBody>
      </p:sp>
      <p:pic>
        <p:nvPicPr>
          <p:cNvPr id="8" name="Imagen 7"/>
          <p:cNvPicPr>
            <a:picLocks noChangeAspect="1"/>
          </p:cNvPicPr>
          <p:nvPr/>
        </p:nvPicPr>
        <p:blipFill>
          <a:blip r:embed="rId5"/>
          <a:stretch>
            <a:fillRect/>
          </a:stretch>
        </p:blipFill>
        <p:spPr>
          <a:xfrm>
            <a:off x="7747103" y="1545347"/>
            <a:ext cx="2420417" cy="2151577"/>
          </a:xfrm>
          <a:prstGeom prst="rect">
            <a:avLst/>
          </a:prstGeom>
        </p:spPr>
      </p:pic>
      <p:sp>
        <p:nvSpPr>
          <p:cNvPr id="30" name="Flecha derecha 29"/>
          <p:cNvSpPr/>
          <p:nvPr/>
        </p:nvSpPr>
        <p:spPr>
          <a:xfrm rot="20296776">
            <a:off x="6682454" y="2648221"/>
            <a:ext cx="856574" cy="10554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Marcador de contenido 2"/>
          <p:cNvSpPr txBox="1">
            <a:spLocks/>
          </p:cNvSpPr>
          <p:nvPr/>
        </p:nvSpPr>
        <p:spPr>
          <a:xfrm>
            <a:off x="7747103" y="1270064"/>
            <a:ext cx="2015613" cy="3752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400" b="1" dirty="0" smtClean="0"/>
              <a:t>Guardamos</a:t>
            </a:r>
            <a:endParaRPr lang="es-ES" sz="1400" b="1" dirty="0">
              <a:latin typeface="Arial" panose="020B0604020202020204" pitchFamily="34" charset="0"/>
              <a:cs typeface="Arial" panose="020B0604020202020204" pitchFamily="34" charset="0"/>
            </a:endParaRPr>
          </a:p>
        </p:txBody>
      </p:sp>
      <p:pic>
        <p:nvPicPr>
          <p:cNvPr id="40" name="Imagen 39"/>
          <p:cNvPicPr>
            <a:picLocks noChangeAspect="1"/>
          </p:cNvPicPr>
          <p:nvPr/>
        </p:nvPicPr>
        <p:blipFill>
          <a:blip r:embed="rId6"/>
          <a:stretch>
            <a:fillRect/>
          </a:stretch>
        </p:blipFill>
        <p:spPr>
          <a:xfrm>
            <a:off x="5324858" y="4500518"/>
            <a:ext cx="2837653" cy="1724049"/>
          </a:xfrm>
          <a:prstGeom prst="rect">
            <a:avLst/>
          </a:prstGeom>
        </p:spPr>
      </p:pic>
      <p:sp>
        <p:nvSpPr>
          <p:cNvPr id="41" name="Marcador de contenido 2"/>
          <p:cNvSpPr txBox="1">
            <a:spLocks/>
          </p:cNvSpPr>
          <p:nvPr/>
        </p:nvSpPr>
        <p:spPr>
          <a:xfrm>
            <a:off x="5875140" y="4191111"/>
            <a:ext cx="2015613" cy="3752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400" b="1" dirty="0" smtClean="0"/>
              <a:t>Eliminamos</a:t>
            </a:r>
            <a:endParaRPr lang="es-ES" sz="1400" b="1" dirty="0">
              <a:latin typeface="Arial" panose="020B0604020202020204" pitchFamily="34" charset="0"/>
              <a:cs typeface="Arial" panose="020B0604020202020204" pitchFamily="34" charset="0"/>
            </a:endParaRPr>
          </a:p>
        </p:txBody>
      </p:sp>
      <p:sp>
        <p:nvSpPr>
          <p:cNvPr id="33" name="Flecha derecha 32"/>
          <p:cNvSpPr/>
          <p:nvPr/>
        </p:nvSpPr>
        <p:spPr>
          <a:xfrm rot="7494542">
            <a:off x="7475150" y="4080603"/>
            <a:ext cx="685423" cy="7711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889946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pie de página 8"/>
          <p:cNvSpPr>
            <a:spLocks noGrp="1"/>
          </p:cNvSpPr>
          <p:nvPr>
            <p:ph type="ftr" sz="quarter" idx="11"/>
          </p:nvPr>
        </p:nvSpPr>
        <p:spPr/>
        <p:txBody>
          <a:bodyPr/>
          <a:lstStyle/>
          <a:p>
            <a:r>
              <a:rPr lang="es-ES" dirty="0"/>
              <a:t>Conexión a base de datos </a:t>
            </a:r>
          </a:p>
        </p:txBody>
      </p:sp>
      <p:sp>
        <p:nvSpPr>
          <p:cNvPr id="11" name="Marcador de número de diapositiva 10"/>
          <p:cNvSpPr>
            <a:spLocks noGrp="1"/>
          </p:cNvSpPr>
          <p:nvPr>
            <p:ph type="sldNum" sz="quarter" idx="12"/>
          </p:nvPr>
        </p:nvSpPr>
        <p:spPr>
          <a:xfrm>
            <a:off x="8153400" y="6365146"/>
            <a:ext cx="2743200" cy="365125"/>
          </a:xfrm>
        </p:spPr>
        <p:txBody>
          <a:bodyPr/>
          <a:lstStyle/>
          <a:p>
            <a:r>
              <a:rPr lang="es-ES" dirty="0" smtClean="0"/>
              <a:t>Windar </a:t>
            </a:r>
            <a:r>
              <a:rPr lang="es-ES" dirty="0"/>
              <a:t>S. Lobo G.</a:t>
            </a:r>
          </a:p>
        </p:txBody>
      </p:sp>
      <p:sp>
        <p:nvSpPr>
          <p:cNvPr id="17" name="Rectángulo 16"/>
          <p:cNvSpPr/>
          <p:nvPr/>
        </p:nvSpPr>
        <p:spPr>
          <a:xfrm>
            <a:off x="557211" y="6141170"/>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2" name="Rectángulo 11"/>
          <p:cNvSpPr/>
          <p:nvPr/>
        </p:nvSpPr>
        <p:spPr>
          <a:xfrm>
            <a:off x="482400" y="482400"/>
            <a:ext cx="7868224" cy="584775"/>
          </a:xfrm>
          <a:prstGeom prst="rect">
            <a:avLst/>
          </a:prstGeom>
          <a:noFill/>
        </p:spPr>
        <p:txBody>
          <a:bodyPr wrap="square" lIns="91440" tIns="45720" rIns="91440" bIns="45720">
            <a:spAutoFit/>
          </a:bodyPr>
          <a:lstStyle/>
          <a:p>
            <a:r>
              <a:rPr lang="es-ES" sz="3200" dirty="0" smtClean="0">
                <a:ln w="0"/>
                <a:effectLst>
                  <a:outerShdw blurRad="38100" dist="19050" dir="2700000" algn="tl" rotWithShape="0">
                    <a:schemeClr val="dk1">
                      <a:alpha val="40000"/>
                    </a:schemeClr>
                  </a:outerShdw>
                </a:effectLst>
              </a:rPr>
              <a:t> 2. </a:t>
            </a:r>
            <a:r>
              <a:rPr lang="es-ES" sz="3200"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
            </a:r>
            <a:r>
              <a:rPr lang="es-ES" sz="3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escripción</a:t>
            </a:r>
            <a:r>
              <a:rPr lang="es-ES" sz="3200" dirty="0" smtClean="0">
                <a:ln w="0"/>
                <a:effectLst>
                  <a:outerShdw blurRad="38100" dist="19050" dir="2700000" algn="tl" rotWithShape="0">
                    <a:schemeClr val="dk1">
                      <a:alpha val="40000"/>
                    </a:schemeClr>
                  </a:outerShdw>
                </a:effectLst>
              </a:rPr>
              <a:t> </a:t>
            </a:r>
            <a:r>
              <a:rPr lang="es-ES" sz="3200" dirty="0" smtClean="0">
                <a:ln w="0"/>
                <a:solidFill>
                  <a:srgbClr val="FF0000"/>
                </a:solidFill>
                <a:effectLst>
                  <a:outerShdw blurRad="38100" dist="19050" dir="2700000" algn="tl" rotWithShape="0">
                    <a:schemeClr val="dk1">
                      <a:alpha val="40000"/>
                    </a:schemeClr>
                  </a:outerShdw>
                </a:effectLst>
              </a:rPr>
              <a:t>t</a:t>
            </a:r>
            <a:r>
              <a:rPr lang="es-ES" sz="3200" dirty="0" smtClean="0">
                <a:ln w="0"/>
                <a:effectLst>
                  <a:outerShdw blurRad="38100" dist="19050" dir="2700000" algn="tl" rotWithShape="0">
                    <a:schemeClr val="dk1">
                      <a:alpha val="40000"/>
                    </a:schemeClr>
                  </a:outerShdw>
                </a:effectLst>
              </a:rPr>
              <a:t>écnica</a:t>
            </a:r>
            <a:endParaRPr lang="es-ES" sz="3200" b="0" cap="none" spc="0" dirty="0">
              <a:ln w="0"/>
              <a:solidFill>
                <a:schemeClr val="tx1"/>
              </a:solidFill>
              <a:effectLst>
                <a:outerShdw blurRad="38100" dist="19050" dir="2700000" algn="tl" rotWithShape="0">
                  <a:schemeClr val="dk1">
                    <a:alpha val="40000"/>
                  </a:schemeClr>
                </a:outerShdw>
              </a:effectLst>
            </a:endParaRPr>
          </a:p>
        </p:txBody>
      </p:sp>
      <p:sp>
        <p:nvSpPr>
          <p:cNvPr id="3" name="Marcador de contenido 2"/>
          <p:cNvSpPr>
            <a:spLocks noGrp="1"/>
          </p:cNvSpPr>
          <p:nvPr>
            <p:ph idx="1"/>
          </p:nvPr>
        </p:nvSpPr>
        <p:spPr>
          <a:xfrm>
            <a:off x="649159" y="1904080"/>
            <a:ext cx="5629093" cy="3802496"/>
          </a:xfrm>
        </p:spPr>
        <p:txBody>
          <a:bodyPr>
            <a:normAutofit/>
          </a:bodyPr>
          <a:lstStyle/>
          <a:p>
            <a:pPr marL="0" lvl="0" indent="0">
              <a:buNone/>
            </a:pPr>
            <a:r>
              <a:rPr lang="es-ES" sz="1600" b="1" dirty="0">
                <a:latin typeface="Arial" panose="020B0604020202020204" pitchFamily="34" charset="0"/>
                <a:cs typeface="Arial" panose="020B0604020202020204" pitchFamily="34" charset="0"/>
              </a:rPr>
              <a:t>2</a:t>
            </a:r>
            <a:r>
              <a:rPr lang="es-ES" sz="1600" b="1" dirty="0" smtClean="0">
                <a:latin typeface="Arial" panose="020B0604020202020204" pitchFamily="34" charset="0"/>
                <a:cs typeface="Arial" panose="020B0604020202020204" pitchFamily="34" charset="0"/>
              </a:rPr>
              <a:t>.1. </a:t>
            </a:r>
            <a:r>
              <a:rPr lang="es-ES" sz="1600" b="1" dirty="0">
                <a:latin typeface="Arial" panose="020B0604020202020204" pitchFamily="34" charset="0"/>
                <a:cs typeface="Arial" panose="020B0604020202020204" pitchFamily="34" charset="0"/>
              </a:rPr>
              <a:t>Modelos</a:t>
            </a:r>
          </a:p>
          <a:p>
            <a:pPr marL="0" indent="0">
              <a:buNone/>
            </a:pPr>
            <a:r>
              <a:rPr lang="es-ES" sz="1600" b="1" dirty="0" smtClean="0">
                <a:latin typeface="Arial" panose="020B0604020202020204" pitchFamily="34" charset="0"/>
                <a:cs typeface="Arial" panose="020B0604020202020204" pitchFamily="34" charset="0"/>
              </a:rPr>
              <a:t>2.1.1 </a:t>
            </a:r>
            <a:r>
              <a:rPr lang="es-ES" sz="1600" b="1" dirty="0">
                <a:latin typeface="Arial" panose="020B0604020202020204" pitchFamily="34" charset="0"/>
                <a:cs typeface="Arial" panose="020B0604020202020204" pitchFamily="34" charset="0"/>
              </a:rPr>
              <a:t>Conexión a base de datos</a:t>
            </a:r>
          </a:p>
          <a:p>
            <a:pPr marL="0" indent="0">
              <a:buNone/>
            </a:pPr>
            <a:r>
              <a:rPr lang="es-ES" sz="1600" b="1" dirty="0">
                <a:latin typeface="Arial" panose="020B0604020202020204" pitchFamily="34" charset="0"/>
                <a:cs typeface="Arial" panose="020B0604020202020204" pitchFamily="34" charset="0"/>
              </a:rPr>
              <a:t>2</a:t>
            </a:r>
            <a:r>
              <a:rPr lang="es-ES" sz="1600" b="1" dirty="0" smtClean="0">
                <a:latin typeface="Arial" panose="020B0604020202020204" pitchFamily="34" charset="0"/>
                <a:cs typeface="Arial" panose="020B0604020202020204" pitchFamily="34" charset="0"/>
              </a:rPr>
              <a:t>.1.2 </a:t>
            </a:r>
            <a:r>
              <a:rPr lang="es-ES" sz="1600" b="1" dirty="0">
                <a:latin typeface="Arial" panose="020B0604020202020204" pitchFamily="34" charset="0"/>
                <a:cs typeface="Arial" panose="020B0604020202020204" pitchFamily="34" charset="0"/>
              </a:rPr>
              <a:t>Repositorios</a:t>
            </a:r>
          </a:p>
          <a:p>
            <a:pPr marL="0" indent="0">
              <a:buNone/>
            </a:pPr>
            <a:r>
              <a:rPr lang="es-ES" sz="1600" b="1" dirty="0">
                <a:latin typeface="Arial" panose="020B0604020202020204" pitchFamily="34" charset="0"/>
                <a:cs typeface="Arial" panose="020B0604020202020204" pitchFamily="34" charset="0"/>
              </a:rPr>
              <a:t>2</a:t>
            </a:r>
            <a:r>
              <a:rPr lang="es-ES" sz="1600" b="1" dirty="0" smtClean="0">
                <a:latin typeface="Arial" panose="020B0604020202020204" pitchFamily="34" charset="0"/>
                <a:cs typeface="Arial" panose="020B0604020202020204" pitchFamily="34" charset="0"/>
              </a:rPr>
              <a:t>.1.2 View</a:t>
            </a:r>
          </a:p>
          <a:p>
            <a:pPr marL="0" indent="0">
              <a:buNone/>
            </a:pPr>
            <a:endParaRPr lang="es-ES" sz="1600" b="1" dirty="0" smtClean="0">
              <a:latin typeface="Arial" panose="020B0604020202020204" pitchFamily="34" charset="0"/>
              <a:cs typeface="Arial" panose="020B0604020202020204" pitchFamily="34" charset="0"/>
            </a:endParaRPr>
          </a:p>
          <a:p>
            <a:pPr marL="0" indent="0">
              <a:buNone/>
            </a:pPr>
            <a:endParaRPr lang="es-ES" sz="1600" b="1" dirty="0" smtClean="0">
              <a:latin typeface="Arial" panose="020B0604020202020204" pitchFamily="34" charset="0"/>
              <a:cs typeface="Arial" panose="020B0604020202020204" pitchFamily="34" charset="0"/>
            </a:endParaRPr>
          </a:p>
          <a:p>
            <a:pPr marL="0" indent="0">
              <a:buNone/>
            </a:pPr>
            <a:endParaRPr lang="es-ES" sz="1600" b="1" dirty="0">
              <a:latin typeface="Arial" panose="020B0604020202020204" pitchFamily="34" charset="0"/>
              <a:cs typeface="Arial" panose="020B0604020202020204" pitchFamily="34" charset="0"/>
            </a:endParaRPr>
          </a:p>
          <a:p>
            <a:pPr marL="0" indent="0">
              <a:buNone/>
            </a:pPr>
            <a:endParaRPr lang="es-ES" sz="1600" b="1" dirty="0" smtClean="0">
              <a:latin typeface="Arial" panose="020B0604020202020204" pitchFamily="34" charset="0"/>
              <a:cs typeface="Arial" panose="020B0604020202020204" pitchFamily="34" charset="0"/>
            </a:endParaRPr>
          </a:p>
          <a:p>
            <a:pPr marL="0" indent="0">
              <a:buNone/>
            </a:pPr>
            <a:r>
              <a:rPr lang="es-ES" sz="1600" b="1" dirty="0" smtClean="0">
                <a:latin typeface="Arial" panose="020B0604020202020204" pitchFamily="34" charset="0"/>
                <a:cs typeface="Arial" panose="020B0604020202020204" pitchFamily="34" charset="0"/>
              </a:rPr>
              <a:t>2.2  Aplicación </a:t>
            </a:r>
            <a:r>
              <a:rPr lang="es-ES" sz="1600" b="1" dirty="0">
                <a:latin typeface="Arial" panose="020B0604020202020204" pitchFamily="34" charset="0"/>
                <a:cs typeface="Arial" panose="020B0604020202020204" pitchFamily="34" charset="0"/>
              </a:rPr>
              <a:t>M</a:t>
            </a:r>
            <a:r>
              <a:rPr lang="es-ES" sz="1600" b="1" dirty="0" smtClean="0">
                <a:latin typeface="Arial" panose="020B0604020202020204" pitchFamily="34" charset="0"/>
                <a:cs typeface="Arial" panose="020B0604020202020204" pitchFamily="34" charset="0"/>
              </a:rPr>
              <a:t>ain</a:t>
            </a:r>
            <a:endParaRPr lang="es-ES" sz="1600" b="1" dirty="0">
              <a:latin typeface="Arial" panose="020B0604020202020204" pitchFamily="34" charset="0"/>
              <a:cs typeface="Arial" panose="020B0604020202020204" pitchFamily="34" charset="0"/>
            </a:endParaRPr>
          </a:p>
          <a:p>
            <a:pPr marL="0" indent="0">
              <a:buNone/>
            </a:pPr>
            <a:endParaRPr lang="es-ES" sz="1600" b="1" dirty="0" smtClean="0">
              <a:latin typeface="Arial" panose="020B0604020202020204" pitchFamily="34" charset="0"/>
              <a:cs typeface="Arial" panose="020B0604020202020204" pitchFamily="34" charset="0"/>
            </a:endParaRPr>
          </a:p>
          <a:p>
            <a:pPr marL="0" indent="0">
              <a:buNone/>
            </a:pPr>
            <a:endParaRPr lang="es-ES" sz="1600" b="1" dirty="0">
              <a:latin typeface="Arial" panose="020B0604020202020204" pitchFamily="34" charset="0"/>
              <a:cs typeface="Arial" panose="020B0604020202020204" pitchFamily="34" charset="0"/>
            </a:endParaRPr>
          </a:p>
          <a:p>
            <a:pPr marL="0" indent="0">
              <a:buNone/>
            </a:pPr>
            <a:endParaRPr lang="es-ES" sz="1600" b="1" dirty="0">
              <a:latin typeface="Arial" panose="020B0604020202020204" pitchFamily="34" charset="0"/>
              <a:cs typeface="Arial" panose="020B0604020202020204" pitchFamily="34" charset="0"/>
            </a:endParaRPr>
          </a:p>
          <a:p>
            <a:pPr marL="0" indent="0">
              <a:buNone/>
            </a:pPr>
            <a:endParaRPr lang="es-ES" sz="1800" dirty="0">
              <a:solidFill>
                <a:srgbClr val="FF0000"/>
              </a:solidFill>
              <a:latin typeface="Arial" panose="020B0604020202020204" pitchFamily="34" charset="0"/>
              <a:cs typeface="Arial" panose="020B0604020202020204" pitchFamily="34" charset="0"/>
            </a:endParaRPr>
          </a:p>
        </p:txBody>
      </p:sp>
      <p:sp>
        <p:nvSpPr>
          <p:cNvPr id="14" name="Rectángulo 13"/>
          <p:cNvSpPr/>
          <p:nvPr/>
        </p:nvSpPr>
        <p:spPr>
          <a:xfrm>
            <a:off x="649159" y="1085777"/>
            <a:ext cx="10272713" cy="57170"/>
          </a:xfrm>
          <a:prstGeom prst="rect">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solidFill>
                <a:srgbClr val="0070C0"/>
              </a:solidFill>
            </a:endParaRPr>
          </a:p>
        </p:txBody>
      </p:sp>
      <p:sp>
        <p:nvSpPr>
          <p:cNvPr id="15" name="Flecha derecha 14"/>
          <p:cNvSpPr/>
          <p:nvPr/>
        </p:nvSpPr>
        <p:spPr>
          <a:xfrm>
            <a:off x="3371702" y="2740239"/>
            <a:ext cx="2815738" cy="9667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Flecha derecha 21"/>
          <p:cNvSpPr/>
          <p:nvPr/>
        </p:nvSpPr>
        <p:spPr>
          <a:xfrm>
            <a:off x="3380136" y="4741741"/>
            <a:ext cx="2405379" cy="12466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 name="Imagen 5"/>
          <p:cNvPicPr>
            <a:picLocks noChangeAspect="1"/>
          </p:cNvPicPr>
          <p:nvPr/>
        </p:nvPicPr>
        <p:blipFill>
          <a:blip r:embed="rId2"/>
          <a:stretch>
            <a:fillRect/>
          </a:stretch>
        </p:blipFill>
        <p:spPr>
          <a:xfrm>
            <a:off x="6523503" y="1336298"/>
            <a:ext cx="2524125" cy="1513617"/>
          </a:xfrm>
          <a:prstGeom prst="rect">
            <a:avLst/>
          </a:prstGeom>
        </p:spPr>
      </p:pic>
      <p:pic>
        <p:nvPicPr>
          <p:cNvPr id="7" name="Imagen 6"/>
          <p:cNvPicPr>
            <a:picLocks noChangeAspect="1"/>
          </p:cNvPicPr>
          <p:nvPr/>
        </p:nvPicPr>
        <p:blipFill>
          <a:blip r:embed="rId3"/>
          <a:stretch>
            <a:fillRect/>
          </a:stretch>
        </p:blipFill>
        <p:spPr>
          <a:xfrm>
            <a:off x="6592684" y="4434202"/>
            <a:ext cx="2867025" cy="742950"/>
          </a:xfrm>
          <a:prstGeom prst="rect">
            <a:avLst/>
          </a:prstGeom>
        </p:spPr>
      </p:pic>
      <p:pic>
        <p:nvPicPr>
          <p:cNvPr id="8" name="Imagen 7"/>
          <p:cNvPicPr>
            <a:picLocks noChangeAspect="1"/>
          </p:cNvPicPr>
          <p:nvPr/>
        </p:nvPicPr>
        <p:blipFill>
          <a:blip r:embed="rId4"/>
          <a:stretch>
            <a:fillRect/>
          </a:stretch>
        </p:blipFill>
        <p:spPr>
          <a:xfrm>
            <a:off x="6523503" y="2773834"/>
            <a:ext cx="2647950" cy="1400175"/>
          </a:xfrm>
          <a:prstGeom prst="rect">
            <a:avLst/>
          </a:prstGeom>
        </p:spPr>
      </p:pic>
    </p:spTree>
    <p:extLst>
      <p:ext uri="{BB962C8B-B14F-4D97-AF65-F5344CB8AC3E}">
        <p14:creationId xmlns:p14="http://schemas.microsoft.com/office/powerpoint/2010/main" val="3535573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pie de página 8"/>
          <p:cNvSpPr>
            <a:spLocks noGrp="1"/>
          </p:cNvSpPr>
          <p:nvPr>
            <p:ph type="ftr" sz="quarter" idx="11"/>
          </p:nvPr>
        </p:nvSpPr>
        <p:spPr>
          <a:xfrm>
            <a:off x="4038600" y="6419766"/>
            <a:ext cx="4114800" cy="365125"/>
          </a:xfrm>
        </p:spPr>
        <p:txBody>
          <a:bodyPr/>
          <a:lstStyle/>
          <a:p>
            <a:r>
              <a:rPr lang="es-ES" dirty="0"/>
              <a:t>Conexión a base de datos </a:t>
            </a:r>
          </a:p>
        </p:txBody>
      </p:sp>
      <p:sp>
        <p:nvSpPr>
          <p:cNvPr id="11" name="Marcador de número de diapositiva 10"/>
          <p:cNvSpPr>
            <a:spLocks noGrp="1"/>
          </p:cNvSpPr>
          <p:nvPr>
            <p:ph type="sldNum" sz="quarter" idx="12"/>
          </p:nvPr>
        </p:nvSpPr>
        <p:spPr>
          <a:xfrm>
            <a:off x="8153400" y="6365146"/>
            <a:ext cx="2743200" cy="365125"/>
          </a:xfrm>
        </p:spPr>
        <p:txBody>
          <a:bodyPr/>
          <a:lstStyle/>
          <a:p>
            <a:r>
              <a:rPr lang="es-ES" dirty="0" smtClean="0"/>
              <a:t>Windar </a:t>
            </a:r>
            <a:r>
              <a:rPr lang="es-ES" dirty="0"/>
              <a:t>S. Lobo G.</a:t>
            </a:r>
          </a:p>
        </p:txBody>
      </p:sp>
      <p:sp>
        <p:nvSpPr>
          <p:cNvPr id="16" name="Rectángulo 15"/>
          <p:cNvSpPr/>
          <p:nvPr/>
        </p:nvSpPr>
        <p:spPr>
          <a:xfrm>
            <a:off x="482400" y="710341"/>
            <a:ext cx="10961780" cy="48374"/>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7" name="Rectángulo 16"/>
          <p:cNvSpPr/>
          <p:nvPr/>
        </p:nvSpPr>
        <p:spPr>
          <a:xfrm>
            <a:off x="557211" y="6319427"/>
            <a:ext cx="10886969" cy="45719"/>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2" name="Rectángulo 11"/>
          <p:cNvSpPr/>
          <p:nvPr/>
        </p:nvSpPr>
        <p:spPr>
          <a:xfrm>
            <a:off x="482400" y="154179"/>
            <a:ext cx="7868224" cy="584775"/>
          </a:xfrm>
          <a:prstGeom prst="rect">
            <a:avLst/>
          </a:prstGeom>
          <a:noFill/>
        </p:spPr>
        <p:txBody>
          <a:bodyPr wrap="square" lIns="91440" tIns="45720" rIns="91440" bIns="45720">
            <a:spAutoFit/>
          </a:bodyPr>
          <a:lstStyle/>
          <a:p>
            <a:r>
              <a:rPr lang="es-ES" sz="3200" dirty="0" smtClean="0">
                <a:ln w="0"/>
                <a:effectLst>
                  <a:outerShdw blurRad="38100" dist="19050" dir="2700000" algn="tl" rotWithShape="0">
                    <a:schemeClr val="dk1">
                      <a:alpha val="40000"/>
                    </a:schemeClr>
                  </a:outerShdw>
                </a:effectLst>
              </a:rPr>
              <a:t> </a:t>
            </a:r>
            <a:r>
              <a:rPr lang="es-ES" sz="3200" dirty="0">
                <a:ln w="0"/>
                <a:effectLst>
                  <a:outerShdw blurRad="38100" dist="19050" dir="2700000" algn="tl" rotWithShape="0">
                    <a:schemeClr val="dk1">
                      <a:alpha val="40000"/>
                    </a:schemeClr>
                  </a:outerShdw>
                </a:effectLst>
              </a:rPr>
              <a:t>2</a:t>
            </a:r>
            <a:r>
              <a:rPr lang="es-ES" sz="3200" dirty="0" smtClean="0">
                <a:ln w="0"/>
                <a:effectLst>
                  <a:outerShdw blurRad="38100" dist="19050" dir="2700000" algn="tl" rotWithShape="0">
                    <a:schemeClr val="dk1">
                      <a:alpha val="40000"/>
                    </a:schemeClr>
                  </a:outerShdw>
                </a:effectLst>
              </a:rPr>
              <a:t>.1 </a:t>
            </a:r>
            <a:r>
              <a:rPr lang="es-ES" sz="3200"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M</a:t>
            </a:r>
            <a:r>
              <a:rPr lang="es-ES" sz="3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odelos</a:t>
            </a:r>
            <a:endParaRPr lang="es-ES" sz="32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9" name="Rectángulo 18"/>
          <p:cNvSpPr/>
          <p:nvPr/>
        </p:nvSpPr>
        <p:spPr>
          <a:xfrm>
            <a:off x="3973249" y="835682"/>
            <a:ext cx="1659674" cy="307777"/>
          </a:xfrm>
          <a:prstGeom prst="rect">
            <a:avLst/>
          </a:prstGeom>
        </p:spPr>
        <p:txBody>
          <a:bodyPr wrap="square">
            <a:spAutoFit/>
          </a:bodyPr>
          <a:lstStyle/>
          <a:p>
            <a:r>
              <a:rPr lang="es-ES" sz="1400" b="1" dirty="0" smtClean="0">
                <a:latin typeface="Arial" panose="020B0604020202020204" pitchFamily="34" charset="0"/>
                <a:cs typeface="Arial" panose="020B0604020202020204" pitchFamily="34" charset="0"/>
              </a:rPr>
              <a:t>Empleado</a:t>
            </a:r>
            <a:endParaRPr lang="es-ES" sz="1200" b="1" dirty="0">
              <a:latin typeface="Arial" panose="020B0604020202020204" pitchFamily="34" charset="0"/>
              <a:cs typeface="Arial" panose="020B0604020202020204" pitchFamily="34" charset="0"/>
            </a:endParaRPr>
          </a:p>
        </p:txBody>
      </p:sp>
      <p:sp>
        <p:nvSpPr>
          <p:cNvPr id="28" name="Rectángulo 27"/>
          <p:cNvSpPr/>
          <p:nvPr/>
        </p:nvSpPr>
        <p:spPr>
          <a:xfrm>
            <a:off x="732308" y="1000912"/>
            <a:ext cx="1836420" cy="307777"/>
          </a:xfrm>
          <a:prstGeom prst="rect">
            <a:avLst/>
          </a:prstGeom>
        </p:spPr>
        <p:txBody>
          <a:bodyPr wrap="square">
            <a:spAutoFit/>
          </a:bodyPr>
          <a:lstStyle/>
          <a:p>
            <a:r>
              <a:rPr lang="es-ES" sz="1400" b="1" dirty="0"/>
              <a:t> </a:t>
            </a:r>
            <a:r>
              <a:rPr lang="es-ES" sz="1400" b="1" dirty="0">
                <a:latin typeface="Arial" panose="020B0604020202020204" pitchFamily="34" charset="0"/>
                <a:cs typeface="Arial" panose="020B0604020202020204" pitchFamily="34" charset="0"/>
              </a:rPr>
              <a:t>P</a:t>
            </a:r>
            <a:r>
              <a:rPr lang="es-ES" sz="1400" b="1" dirty="0" smtClean="0">
                <a:latin typeface="Arial" panose="020B0604020202020204" pitchFamily="34" charset="0"/>
                <a:cs typeface="Arial" panose="020B0604020202020204" pitchFamily="34" charset="0"/>
              </a:rPr>
              <a:t>ackage</a:t>
            </a:r>
            <a:r>
              <a:rPr lang="es-ES" sz="1400" b="1" dirty="0"/>
              <a:t> </a:t>
            </a:r>
            <a:r>
              <a:rPr lang="es-ES" sz="1400" b="1" dirty="0" smtClean="0"/>
              <a:t>modelo</a:t>
            </a:r>
            <a:endParaRPr lang="es-ES" sz="1200" b="1" dirty="0"/>
          </a:p>
        </p:txBody>
      </p:sp>
      <p:pic>
        <p:nvPicPr>
          <p:cNvPr id="3" name="Imagen 2"/>
          <p:cNvPicPr>
            <a:picLocks noChangeAspect="1"/>
          </p:cNvPicPr>
          <p:nvPr/>
        </p:nvPicPr>
        <p:blipFill>
          <a:blip r:embed="rId2"/>
          <a:stretch>
            <a:fillRect/>
          </a:stretch>
        </p:blipFill>
        <p:spPr>
          <a:xfrm>
            <a:off x="2536790" y="1220427"/>
            <a:ext cx="3096133" cy="2661100"/>
          </a:xfrm>
          <a:prstGeom prst="rect">
            <a:avLst/>
          </a:prstGeom>
        </p:spPr>
      </p:pic>
      <p:pic>
        <p:nvPicPr>
          <p:cNvPr id="4" name="Imagen 3"/>
          <p:cNvPicPr>
            <a:picLocks noChangeAspect="1"/>
          </p:cNvPicPr>
          <p:nvPr/>
        </p:nvPicPr>
        <p:blipFill>
          <a:blip r:embed="rId3"/>
          <a:stretch>
            <a:fillRect/>
          </a:stretch>
        </p:blipFill>
        <p:spPr>
          <a:xfrm>
            <a:off x="5727938" y="804872"/>
            <a:ext cx="2478735" cy="2968720"/>
          </a:xfrm>
          <a:prstGeom prst="rect">
            <a:avLst/>
          </a:prstGeom>
        </p:spPr>
      </p:pic>
      <p:sp>
        <p:nvSpPr>
          <p:cNvPr id="24" name="Flecha derecha 23"/>
          <p:cNvSpPr/>
          <p:nvPr/>
        </p:nvSpPr>
        <p:spPr>
          <a:xfrm rot="928604">
            <a:off x="5088324" y="1302165"/>
            <a:ext cx="637540" cy="10217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p:cNvPicPr>
            <a:picLocks noChangeAspect="1"/>
          </p:cNvPicPr>
          <p:nvPr/>
        </p:nvPicPr>
        <p:blipFill>
          <a:blip r:embed="rId4"/>
          <a:stretch>
            <a:fillRect/>
          </a:stretch>
        </p:blipFill>
        <p:spPr>
          <a:xfrm>
            <a:off x="83580" y="1566881"/>
            <a:ext cx="2091502" cy="790575"/>
          </a:xfrm>
          <a:prstGeom prst="rect">
            <a:avLst/>
          </a:prstGeom>
        </p:spPr>
      </p:pic>
      <p:sp>
        <p:nvSpPr>
          <p:cNvPr id="26" name="Flecha derecha 25"/>
          <p:cNvSpPr/>
          <p:nvPr/>
        </p:nvSpPr>
        <p:spPr>
          <a:xfrm rot="565346" flipV="1">
            <a:off x="1695096" y="1848777"/>
            <a:ext cx="930131" cy="8356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Rectángulo 28"/>
          <p:cNvSpPr/>
          <p:nvPr/>
        </p:nvSpPr>
        <p:spPr>
          <a:xfrm>
            <a:off x="8589590" y="1116399"/>
            <a:ext cx="2734308" cy="1938992"/>
          </a:xfrm>
          <a:prstGeom prst="rect">
            <a:avLst/>
          </a:prstGeom>
        </p:spPr>
        <p:txBody>
          <a:bodyPr wrap="square">
            <a:spAutoFit/>
          </a:bodyPr>
          <a:lstStyle/>
          <a:p>
            <a:r>
              <a:rPr lang="es-ES" sz="1200" b="1" dirty="0" smtClean="0"/>
              <a:t>La clase </a:t>
            </a:r>
            <a:r>
              <a:rPr lang="es-ES" sz="1200" b="1" dirty="0"/>
              <a:t>e</a:t>
            </a:r>
            <a:r>
              <a:rPr lang="es-ES" sz="1200" b="1" dirty="0" smtClean="0"/>
              <a:t>mpleado es abstracto </a:t>
            </a:r>
            <a:r>
              <a:rPr lang="es-ES" sz="1200" b="1" dirty="0"/>
              <a:t>que representa a un empleado genérico y tiene </a:t>
            </a:r>
            <a:r>
              <a:rPr lang="es-ES" sz="1200" b="1" dirty="0" smtClean="0"/>
              <a:t>atributos </a:t>
            </a:r>
            <a:r>
              <a:rPr lang="es-ES" sz="1200" b="1" dirty="0"/>
              <a:t>como el nombre, apellidos, </a:t>
            </a:r>
            <a:r>
              <a:rPr lang="es-ES" sz="1200" b="1" dirty="0" smtClean="0"/>
              <a:t>DNI, </a:t>
            </a:r>
            <a:r>
              <a:rPr lang="es-ES" sz="1200" b="1" dirty="0"/>
              <a:t>salario base, fecha de ingreso y un identificador único del empleado</a:t>
            </a:r>
            <a:r>
              <a:rPr lang="es-ES" sz="1200" b="1" dirty="0" smtClean="0"/>
              <a:t>. Y sus respectivos </a:t>
            </a:r>
            <a:r>
              <a:rPr lang="es-ES" sz="1200" b="1" dirty="0" err="1" smtClean="0"/>
              <a:t>getter</a:t>
            </a:r>
            <a:r>
              <a:rPr lang="es-ES" sz="1200" b="1" dirty="0" smtClean="0"/>
              <a:t> y setter. También tiene un método abstracto calcular salario que van heredar la otras clases y tendrá diferente calculo de salario.</a:t>
            </a:r>
            <a:endParaRPr lang="es-ES" sz="1200" b="1" dirty="0"/>
          </a:p>
        </p:txBody>
      </p:sp>
      <p:pic>
        <p:nvPicPr>
          <p:cNvPr id="31" name="Imagen 30"/>
          <p:cNvPicPr>
            <a:picLocks noChangeAspect="1"/>
          </p:cNvPicPr>
          <p:nvPr/>
        </p:nvPicPr>
        <p:blipFill>
          <a:blip r:embed="rId5"/>
          <a:stretch>
            <a:fillRect/>
          </a:stretch>
        </p:blipFill>
        <p:spPr>
          <a:xfrm>
            <a:off x="389477" y="4041916"/>
            <a:ext cx="4099863" cy="2115732"/>
          </a:xfrm>
          <a:prstGeom prst="rect">
            <a:avLst/>
          </a:prstGeom>
        </p:spPr>
      </p:pic>
      <p:sp>
        <p:nvSpPr>
          <p:cNvPr id="27" name="Flecha derecha 26"/>
          <p:cNvSpPr/>
          <p:nvPr/>
        </p:nvSpPr>
        <p:spPr>
          <a:xfrm rot="6711917" flipV="1">
            <a:off x="1761396" y="3390160"/>
            <a:ext cx="782755" cy="9068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Rectángulo 31"/>
          <p:cNvSpPr/>
          <p:nvPr/>
        </p:nvSpPr>
        <p:spPr>
          <a:xfrm>
            <a:off x="447279" y="3620985"/>
            <a:ext cx="1659674" cy="307777"/>
          </a:xfrm>
          <a:prstGeom prst="rect">
            <a:avLst/>
          </a:prstGeom>
        </p:spPr>
        <p:txBody>
          <a:bodyPr wrap="square">
            <a:spAutoFit/>
          </a:bodyPr>
          <a:lstStyle/>
          <a:p>
            <a:r>
              <a:rPr lang="es-ES" sz="1400" b="1" dirty="0" smtClean="0">
                <a:latin typeface="Arial" panose="020B0604020202020204" pitchFamily="34" charset="0"/>
                <a:cs typeface="Arial" panose="020B0604020202020204" pitchFamily="34" charset="0"/>
              </a:rPr>
              <a:t>Permanente</a:t>
            </a:r>
            <a:endParaRPr lang="es-ES" sz="1200" b="1" dirty="0">
              <a:latin typeface="Arial" panose="020B0604020202020204" pitchFamily="34" charset="0"/>
              <a:cs typeface="Arial" panose="020B0604020202020204" pitchFamily="34" charset="0"/>
            </a:endParaRPr>
          </a:p>
        </p:txBody>
      </p:sp>
      <p:sp>
        <p:nvSpPr>
          <p:cNvPr id="33" name="Rectángulo 32"/>
          <p:cNvSpPr/>
          <p:nvPr/>
        </p:nvSpPr>
        <p:spPr>
          <a:xfrm>
            <a:off x="4803086" y="4143645"/>
            <a:ext cx="5313045" cy="1754326"/>
          </a:xfrm>
          <a:prstGeom prst="rect">
            <a:avLst/>
          </a:prstGeom>
        </p:spPr>
        <p:txBody>
          <a:bodyPr wrap="square">
            <a:spAutoFit/>
          </a:bodyPr>
          <a:lstStyle/>
          <a:p>
            <a:r>
              <a:rPr lang="es-ES" sz="1200" b="1" dirty="0"/>
              <a:t>La clase Permanente es una subclase de Empleado que representa a un tipo de empleado permanente que tiene un atributo adicional llamado </a:t>
            </a:r>
            <a:r>
              <a:rPr lang="es-ES" sz="1200" b="1" dirty="0" smtClean="0"/>
              <a:t>clientes Captados.</a:t>
            </a:r>
            <a:endParaRPr lang="es-ES" sz="1200" b="1" dirty="0"/>
          </a:p>
          <a:p>
            <a:r>
              <a:rPr lang="es-ES" sz="1200" b="1" dirty="0"/>
              <a:t>Esta clase tiene tres constructores, uno que recibe todos los atributos como parámetros, otro que no recibe el identificador único del empleado, y otro que no recibe ningún parámetro. Además, tiene un método </a:t>
            </a:r>
            <a:r>
              <a:rPr lang="es-ES" sz="1200" b="1" dirty="0" err="1"/>
              <a:t>getter</a:t>
            </a:r>
            <a:r>
              <a:rPr lang="es-ES" sz="1200" b="1" dirty="0"/>
              <a:t> y setter para el atributo </a:t>
            </a:r>
            <a:r>
              <a:rPr lang="es-ES" sz="1200" b="1" dirty="0" err="1" smtClean="0"/>
              <a:t>clientesCaptados</a:t>
            </a:r>
            <a:r>
              <a:rPr lang="es-ES" sz="1200" b="1" dirty="0" smtClean="0"/>
              <a:t>.</a:t>
            </a:r>
            <a:endParaRPr lang="es-ES" sz="1200" b="1" dirty="0"/>
          </a:p>
          <a:p>
            <a:r>
              <a:rPr lang="es-ES" sz="1200" b="1" dirty="0"/>
              <a:t>La clase Permanente también tiene un método </a:t>
            </a:r>
            <a:r>
              <a:rPr lang="es-ES" sz="1200" b="1" dirty="0" err="1" smtClean="0"/>
              <a:t>calcularSalario</a:t>
            </a:r>
            <a:r>
              <a:rPr lang="es-ES" sz="1200" b="1" dirty="0" smtClean="0"/>
              <a:t>() </a:t>
            </a:r>
            <a:r>
              <a:rPr lang="es-ES" sz="1200" b="1" dirty="0"/>
              <a:t>que sobrescribe el método abstracto </a:t>
            </a:r>
            <a:r>
              <a:rPr lang="es-ES" sz="1200" b="1" dirty="0" err="1" smtClean="0"/>
              <a:t>calcularSalario</a:t>
            </a:r>
            <a:r>
              <a:rPr lang="es-ES" sz="1200" b="1" dirty="0" smtClean="0"/>
              <a:t>() </a:t>
            </a:r>
            <a:r>
              <a:rPr lang="es-ES" sz="1200" b="1" dirty="0"/>
              <a:t>de la clase Empleado. </a:t>
            </a:r>
          </a:p>
        </p:txBody>
      </p:sp>
    </p:spTree>
    <p:extLst>
      <p:ext uri="{BB962C8B-B14F-4D97-AF65-F5344CB8AC3E}">
        <p14:creationId xmlns:p14="http://schemas.microsoft.com/office/powerpoint/2010/main" val="1058879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pie de página 8"/>
          <p:cNvSpPr>
            <a:spLocks noGrp="1"/>
          </p:cNvSpPr>
          <p:nvPr>
            <p:ph type="ftr" sz="quarter" idx="11"/>
          </p:nvPr>
        </p:nvSpPr>
        <p:spPr>
          <a:xfrm>
            <a:off x="4038600" y="6385657"/>
            <a:ext cx="4114800" cy="365125"/>
          </a:xfrm>
        </p:spPr>
        <p:txBody>
          <a:bodyPr/>
          <a:lstStyle/>
          <a:p>
            <a:r>
              <a:rPr lang="es-ES" dirty="0"/>
              <a:t>Conexión a base de datos </a:t>
            </a:r>
          </a:p>
        </p:txBody>
      </p:sp>
      <p:sp>
        <p:nvSpPr>
          <p:cNvPr id="11" name="Marcador de número de diapositiva 10"/>
          <p:cNvSpPr>
            <a:spLocks noGrp="1"/>
          </p:cNvSpPr>
          <p:nvPr>
            <p:ph type="sldNum" sz="quarter" idx="12"/>
          </p:nvPr>
        </p:nvSpPr>
        <p:spPr>
          <a:xfrm>
            <a:off x="8153400" y="6365146"/>
            <a:ext cx="2743200" cy="365125"/>
          </a:xfrm>
        </p:spPr>
        <p:txBody>
          <a:bodyPr/>
          <a:lstStyle/>
          <a:p>
            <a:endParaRPr lang="es-ES" dirty="0"/>
          </a:p>
          <a:p>
            <a:r>
              <a:rPr lang="es-ES" dirty="0"/>
              <a:t>Windar S. Lobo G.</a:t>
            </a:r>
          </a:p>
        </p:txBody>
      </p:sp>
      <p:sp>
        <p:nvSpPr>
          <p:cNvPr id="16" name="Rectángulo 15"/>
          <p:cNvSpPr/>
          <p:nvPr/>
        </p:nvSpPr>
        <p:spPr>
          <a:xfrm>
            <a:off x="359107" y="925242"/>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7" name="Rectángulo 16"/>
          <p:cNvSpPr/>
          <p:nvPr/>
        </p:nvSpPr>
        <p:spPr>
          <a:xfrm>
            <a:off x="543423" y="6313749"/>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2" name="Rectángulo 11"/>
          <p:cNvSpPr/>
          <p:nvPr/>
        </p:nvSpPr>
        <p:spPr>
          <a:xfrm>
            <a:off x="543423" y="396172"/>
            <a:ext cx="5331597" cy="584775"/>
          </a:xfrm>
          <a:prstGeom prst="rect">
            <a:avLst/>
          </a:prstGeom>
          <a:noFill/>
        </p:spPr>
        <p:txBody>
          <a:bodyPr wrap="square" lIns="91440" tIns="45720" rIns="91440" bIns="45720">
            <a:spAutoFit/>
          </a:bodyPr>
          <a:lstStyle/>
          <a:p>
            <a:r>
              <a:rPr lang="es-ES" sz="3200" dirty="0" smtClean="0">
                <a:ln w="0"/>
                <a:effectLst>
                  <a:outerShdw blurRad="38100" dist="19050" dir="2700000" algn="tl" rotWithShape="0">
                    <a:schemeClr val="dk1">
                      <a:alpha val="40000"/>
                    </a:schemeClr>
                  </a:outerShdw>
                </a:effectLst>
              </a:rPr>
              <a:t> </a:t>
            </a:r>
            <a:r>
              <a:rPr lang="es-ES" sz="3200" dirty="0">
                <a:ln w="0"/>
                <a:effectLst>
                  <a:outerShdw blurRad="38100" dist="19050" dir="2700000" algn="tl" rotWithShape="0">
                    <a:schemeClr val="dk1">
                      <a:alpha val="40000"/>
                    </a:schemeClr>
                  </a:outerShdw>
                </a:effectLst>
              </a:rPr>
              <a:t>2</a:t>
            </a:r>
            <a:r>
              <a:rPr lang="es-ES" sz="3200" dirty="0" smtClean="0">
                <a:ln w="0"/>
                <a:effectLst>
                  <a:outerShdw blurRad="38100" dist="19050" dir="2700000" algn="tl" rotWithShape="0">
                    <a:schemeClr val="dk1">
                      <a:alpha val="40000"/>
                    </a:schemeClr>
                  </a:outerShdw>
                </a:effectLst>
              </a:rPr>
              <a:t>.1.1 </a:t>
            </a:r>
            <a:r>
              <a:rPr lang="es-ES" sz="3200" dirty="0" smtClean="0">
                <a:solidFill>
                  <a:srgbClr val="FF0000"/>
                </a:solidFill>
              </a:rPr>
              <a:t>C</a:t>
            </a:r>
            <a:r>
              <a:rPr lang="es-ES" sz="3200" dirty="0" smtClean="0"/>
              <a:t>onexión</a:t>
            </a:r>
            <a:r>
              <a:rPr lang="es-ES" sz="3200" dirty="0" smtClean="0">
                <a:solidFill>
                  <a:srgbClr val="FF0000"/>
                </a:solidFill>
              </a:rPr>
              <a:t> </a:t>
            </a:r>
            <a:r>
              <a:rPr lang="es-ES" sz="3200" dirty="0" err="1" smtClean="0">
                <a:solidFill>
                  <a:srgbClr val="FF0000"/>
                </a:solidFill>
                <a:cs typeface="Arial" panose="020B0604020202020204" pitchFamily="34" charset="0"/>
              </a:rPr>
              <a:t>p</a:t>
            </a:r>
            <a:r>
              <a:rPr lang="es-ES" sz="3200" dirty="0" err="1" smtClean="0">
                <a:cs typeface="Arial" panose="020B0604020202020204" pitchFamily="34" charset="0"/>
              </a:rPr>
              <a:t>ostgreSQL</a:t>
            </a:r>
            <a:r>
              <a:rPr lang="es-ES" sz="3200" dirty="0" smtClean="0">
                <a:solidFill>
                  <a:srgbClr val="FF0000"/>
                </a:solidFill>
              </a:rPr>
              <a:t> </a:t>
            </a:r>
            <a:r>
              <a:rPr lang="es-ES" sz="3200" dirty="0" smtClean="0"/>
              <a:t> </a:t>
            </a:r>
            <a:endParaRPr lang="es-ES" sz="3200" cap="none" spc="0" dirty="0">
              <a:ln w="0"/>
              <a:effectLst>
                <a:outerShdw blurRad="38100" dist="19050" dir="2700000" algn="tl" rotWithShape="0">
                  <a:schemeClr val="dk1">
                    <a:alpha val="40000"/>
                  </a:schemeClr>
                </a:outerShdw>
              </a:effectLst>
            </a:endParaRPr>
          </a:p>
        </p:txBody>
      </p:sp>
      <p:sp>
        <p:nvSpPr>
          <p:cNvPr id="25" name="Rectángulo 24"/>
          <p:cNvSpPr/>
          <p:nvPr/>
        </p:nvSpPr>
        <p:spPr>
          <a:xfrm>
            <a:off x="7135036" y="4217338"/>
            <a:ext cx="4267199" cy="276999"/>
          </a:xfrm>
          <a:prstGeom prst="rect">
            <a:avLst/>
          </a:prstGeom>
        </p:spPr>
        <p:txBody>
          <a:bodyPr wrap="square">
            <a:spAutoFit/>
          </a:bodyPr>
          <a:lstStyle/>
          <a:p>
            <a:endParaRPr lang="es-ES" sz="1200" b="1" dirty="0"/>
          </a:p>
        </p:txBody>
      </p:sp>
      <p:sp>
        <p:nvSpPr>
          <p:cNvPr id="10" name="Rectángulo 9"/>
          <p:cNvSpPr/>
          <p:nvPr/>
        </p:nvSpPr>
        <p:spPr>
          <a:xfrm>
            <a:off x="1099668" y="1309011"/>
            <a:ext cx="1281165" cy="307777"/>
          </a:xfrm>
          <a:prstGeom prst="rect">
            <a:avLst/>
          </a:prstGeom>
        </p:spPr>
        <p:txBody>
          <a:bodyPr wrap="square">
            <a:spAutoFit/>
          </a:bodyPr>
          <a:lstStyle/>
          <a:p>
            <a:r>
              <a:rPr lang="es-ES" sz="1400" b="1" dirty="0" smtClean="0">
                <a:latin typeface="Arial" panose="020B0604020202020204" pitchFamily="34" charset="0"/>
                <a:cs typeface="Arial" panose="020B0604020202020204" pitchFamily="34" charset="0"/>
              </a:rPr>
              <a:t>Depedencia</a:t>
            </a:r>
            <a:endParaRPr lang="es-ES" b="1" dirty="0">
              <a:latin typeface="Arial" panose="020B0604020202020204" pitchFamily="34" charset="0"/>
              <a:cs typeface="Arial" panose="020B0604020202020204" pitchFamily="34" charset="0"/>
            </a:endParaRPr>
          </a:p>
        </p:txBody>
      </p:sp>
      <p:sp>
        <p:nvSpPr>
          <p:cNvPr id="19" name="Flecha derecha 18"/>
          <p:cNvSpPr/>
          <p:nvPr/>
        </p:nvSpPr>
        <p:spPr>
          <a:xfrm rot="633692">
            <a:off x="3456978" y="2044695"/>
            <a:ext cx="1061064" cy="8481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Flecha derecha 17"/>
          <p:cNvSpPr/>
          <p:nvPr/>
        </p:nvSpPr>
        <p:spPr>
          <a:xfrm rot="3286222">
            <a:off x="9252930" y="3009283"/>
            <a:ext cx="892842" cy="9333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7" name="Imagen 26"/>
          <p:cNvPicPr>
            <a:picLocks noChangeAspect="1"/>
          </p:cNvPicPr>
          <p:nvPr/>
        </p:nvPicPr>
        <p:blipFill>
          <a:blip r:embed="rId2"/>
          <a:stretch>
            <a:fillRect/>
          </a:stretch>
        </p:blipFill>
        <p:spPr>
          <a:xfrm>
            <a:off x="6183366" y="3787591"/>
            <a:ext cx="4713234" cy="1837649"/>
          </a:xfrm>
          <a:prstGeom prst="rect">
            <a:avLst/>
          </a:prstGeom>
        </p:spPr>
      </p:pic>
      <p:pic>
        <p:nvPicPr>
          <p:cNvPr id="28" name="Imagen 27"/>
          <p:cNvPicPr>
            <a:picLocks noChangeAspect="1"/>
          </p:cNvPicPr>
          <p:nvPr/>
        </p:nvPicPr>
        <p:blipFill>
          <a:blip r:embed="rId3"/>
          <a:stretch>
            <a:fillRect/>
          </a:stretch>
        </p:blipFill>
        <p:spPr>
          <a:xfrm>
            <a:off x="543423" y="1861936"/>
            <a:ext cx="2647950" cy="1400175"/>
          </a:xfrm>
          <a:prstGeom prst="rect">
            <a:avLst/>
          </a:prstGeom>
        </p:spPr>
      </p:pic>
      <p:sp>
        <p:nvSpPr>
          <p:cNvPr id="29" name="Rectángulo 28"/>
          <p:cNvSpPr/>
          <p:nvPr/>
        </p:nvSpPr>
        <p:spPr>
          <a:xfrm>
            <a:off x="737907" y="4012432"/>
            <a:ext cx="4757556" cy="1815882"/>
          </a:xfrm>
          <a:prstGeom prst="rect">
            <a:avLst/>
          </a:prstGeom>
        </p:spPr>
        <p:txBody>
          <a:bodyPr wrap="square">
            <a:spAutoFit/>
          </a:bodyPr>
          <a:lstStyle/>
          <a:p>
            <a:r>
              <a:rPr lang="es-ES" sz="1400" b="1" dirty="0" smtClean="0">
                <a:latin typeface="Arial" panose="020B0604020202020204" pitchFamily="34" charset="0"/>
                <a:cs typeface="Arial" panose="020B0604020202020204" pitchFamily="34" charset="0"/>
              </a:rPr>
              <a:t>Necesitaremos el drive de la conexión en el cual buscamos en internet </a:t>
            </a:r>
            <a:r>
              <a:rPr lang="es-ES" sz="1400" b="1" dirty="0" err="1" smtClean="0">
                <a:latin typeface="Arial" panose="020B0604020202020204" pitchFamily="34" charset="0"/>
                <a:cs typeface="Arial" panose="020B0604020202020204" pitchFamily="34" charset="0"/>
              </a:rPr>
              <a:t>mvnrepository</a:t>
            </a:r>
            <a:r>
              <a:rPr lang="es-ES" sz="1400" b="1" dirty="0" smtClean="0">
                <a:latin typeface="Arial" panose="020B0604020202020204" pitchFamily="34" charset="0"/>
                <a:cs typeface="Arial" panose="020B0604020202020204" pitchFamily="34" charset="0"/>
              </a:rPr>
              <a:t> copio, </a:t>
            </a:r>
            <a:r>
              <a:rPr lang="es-ES" sz="1200" b="1" dirty="0" smtClean="0">
                <a:latin typeface="Arial" panose="020B0604020202020204" pitchFamily="34" charset="0"/>
                <a:cs typeface="Arial" panose="020B0604020202020204" pitchFamily="34" charset="0"/>
              </a:rPr>
              <a:t>el  fragmento de código XML que se utiliza en el archivo `pom.xml` de un proyecto de Java para especificar las dependencias que necesita el proyecto. </a:t>
            </a:r>
            <a:r>
              <a:rPr lang="es-ES" sz="1200" b="1" dirty="0">
                <a:latin typeface="Arial" panose="020B0604020202020204" pitchFamily="34" charset="0"/>
                <a:cs typeface="Arial" panose="020B0604020202020204" pitchFamily="34" charset="0"/>
              </a:rPr>
              <a:t>En este caso, se está agregando la dependencia de la librería de </a:t>
            </a:r>
            <a:r>
              <a:rPr lang="es-ES" sz="1200" b="1" dirty="0" err="1">
                <a:latin typeface="Arial" panose="020B0604020202020204" pitchFamily="34" charset="0"/>
                <a:cs typeface="Arial" panose="020B0604020202020204" pitchFamily="34" charset="0"/>
              </a:rPr>
              <a:t>PostgreSQL</a:t>
            </a:r>
            <a:r>
              <a:rPr lang="es-ES" sz="1200" b="1" dirty="0">
                <a:latin typeface="Arial" panose="020B0604020202020204" pitchFamily="34" charset="0"/>
                <a:cs typeface="Arial" panose="020B0604020202020204" pitchFamily="34" charset="0"/>
              </a:rPr>
              <a:t> con el identificador `</a:t>
            </a:r>
            <a:r>
              <a:rPr lang="es-ES" sz="1200" b="1" dirty="0" err="1">
                <a:latin typeface="Arial" panose="020B0604020202020204" pitchFamily="34" charset="0"/>
                <a:cs typeface="Arial" panose="020B0604020202020204" pitchFamily="34" charset="0"/>
              </a:rPr>
              <a:t>org.postgresql:postgresql</a:t>
            </a:r>
            <a:r>
              <a:rPr lang="es-ES" sz="1200" b="1" dirty="0">
                <a:latin typeface="Arial" panose="020B0604020202020204" pitchFamily="34" charset="0"/>
                <a:cs typeface="Arial" panose="020B0604020202020204" pitchFamily="34" charset="0"/>
              </a:rPr>
              <a:t>` y la versión `42.6.0`. </a:t>
            </a:r>
            <a:r>
              <a:rPr lang="es-ES" sz="1200" b="1" dirty="0" smtClean="0">
                <a:latin typeface="Arial" panose="020B0604020202020204" pitchFamily="34" charset="0"/>
                <a:cs typeface="Arial" panose="020B0604020202020204" pitchFamily="34" charset="0"/>
              </a:rPr>
              <a:t>Se utiliza </a:t>
            </a:r>
            <a:r>
              <a:rPr lang="es-ES" sz="1200" b="1" dirty="0">
                <a:latin typeface="Arial" panose="020B0604020202020204" pitchFamily="34" charset="0"/>
                <a:cs typeface="Arial" panose="020B0604020202020204" pitchFamily="34" charset="0"/>
              </a:rPr>
              <a:t>para poder conectarse y trabajar con una base de datos </a:t>
            </a:r>
            <a:r>
              <a:rPr lang="es-ES" sz="1200" b="1" dirty="0" err="1">
                <a:latin typeface="Arial" panose="020B0604020202020204" pitchFamily="34" charset="0"/>
                <a:cs typeface="Arial" panose="020B0604020202020204" pitchFamily="34" charset="0"/>
              </a:rPr>
              <a:t>PostgreSQL</a:t>
            </a:r>
            <a:r>
              <a:rPr lang="es-ES" sz="1200" b="1" dirty="0">
                <a:latin typeface="Arial" panose="020B0604020202020204" pitchFamily="34" charset="0"/>
                <a:cs typeface="Arial" panose="020B0604020202020204" pitchFamily="34" charset="0"/>
              </a:rPr>
              <a:t> desde el proyecto de Java.</a:t>
            </a:r>
          </a:p>
        </p:txBody>
      </p:sp>
      <p:pic>
        <p:nvPicPr>
          <p:cNvPr id="2" name="Imagen 1"/>
          <p:cNvPicPr>
            <a:picLocks noChangeAspect="1"/>
          </p:cNvPicPr>
          <p:nvPr/>
        </p:nvPicPr>
        <p:blipFill>
          <a:blip r:embed="rId4"/>
          <a:stretch>
            <a:fillRect/>
          </a:stretch>
        </p:blipFill>
        <p:spPr>
          <a:xfrm flipV="1">
            <a:off x="5122456" y="1524155"/>
            <a:ext cx="4199834" cy="1898771"/>
          </a:xfrm>
          <a:prstGeom prst="rect">
            <a:avLst/>
          </a:prstGeom>
        </p:spPr>
      </p:pic>
      <p:sp>
        <p:nvSpPr>
          <p:cNvPr id="30" name="Rectángulo 29"/>
          <p:cNvSpPr/>
          <p:nvPr/>
        </p:nvSpPr>
        <p:spPr>
          <a:xfrm>
            <a:off x="5018854" y="1084925"/>
            <a:ext cx="2730686" cy="307777"/>
          </a:xfrm>
          <a:prstGeom prst="rect">
            <a:avLst/>
          </a:prstGeom>
        </p:spPr>
        <p:txBody>
          <a:bodyPr wrap="square">
            <a:spAutoFit/>
          </a:bodyPr>
          <a:lstStyle/>
          <a:p>
            <a:r>
              <a:rPr lang="es-ES" sz="1400" b="1" dirty="0">
                <a:latin typeface="Arial" panose="020B0604020202020204" pitchFamily="34" charset="0"/>
                <a:cs typeface="Arial" panose="020B0604020202020204" pitchFamily="34" charset="0"/>
              </a:rPr>
              <a:t>Depedencia </a:t>
            </a:r>
            <a:r>
              <a:rPr lang="es-ES" sz="1400" b="1" dirty="0" err="1" smtClean="0">
                <a:latin typeface="Arial" panose="020B0604020202020204" pitchFamily="34" charset="0"/>
                <a:cs typeface="Arial" panose="020B0604020202020204" pitchFamily="34" charset="0"/>
              </a:rPr>
              <a:t>mvnrepository</a:t>
            </a:r>
            <a:endParaRPr lang="es-ES" b="1" dirty="0">
              <a:latin typeface="Arial" panose="020B0604020202020204" pitchFamily="34" charset="0"/>
              <a:cs typeface="Arial" panose="020B0604020202020204" pitchFamily="34" charset="0"/>
            </a:endParaRPr>
          </a:p>
        </p:txBody>
      </p:sp>
      <p:sp>
        <p:nvSpPr>
          <p:cNvPr id="24" name="Flecha derecha 23"/>
          <p:cNvSpPr/>
          <p:nvPr/>
        </p:nvSpPr>
        <p:spPr>
          <a:xfrm rot="812690" flipV="1">
            <a:off x="2977211" y="3549035"/>
            <a:ext cx="2081683" cy="9471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273180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pie de página 8"/>
          <p:cNvSpPr>
            <a:spLocks noGrp="1"/>
          </p:cNvSpPr>
          <p:nvPr>
            <p:ph type="ftr" sz="quarter" idx="11"/>
          </p:nvPr>
        </p:nvSpPr>
        <p:spPr/>
        <p:txBody>
          <a:bodyPr/>
          <a:lstStyle/>
          <a:p>
            <a:r>
              <a:rPr lang="es-ES" dirty="0"/>
              <a:t>Conexión a base de datos </a:t>
            </a:r>
          </a:p>
        </p:txBody>
      </p:sp>
      <p:sp>
        <p:nvSpPr>
          <p:cNvPr id="11" name="Marcador de número de diapositiva 10"/>
          <p:cNvSpPr>
            <a:spLocks noGrp="1"/>
          </p:cNvSpPr>
          <p:nvPr>
            <p:ph type="sldNum" sz="quarter" idx="12"/>
          </p:nvPr>
        </p:nvSpPr>
        <p:spPr>
          <a:xfrm>
            <a:off x="8153400" y="6365146"/>
            <a:ext cx="2743200" cy="365125"/>
          </a:xfrm>
        </p:spPr>
        <p:txBody>
          <a:bodyPr/>
          <a:lstStyle/>
          <a:p>
            <a:r>
              <a:rPr lang="es-ES" dirty="0" smtClean="0"/>
              <a:t>Windar </a:t>
            </a:r>
            <a:r>
              <a:rPr lang="es-ES" dirty="0"/>
              <a:t>S. Lobo G.</a:t>
            </a:r>
          </a:p>
        </p:txBody>
      </p:sp>
      <p:sp>
        <p:nvSpPr>
          <p:cNvPr id="16" name="Rectángulo 15"/>
          <p:cNvSpPr/>
          <p:nvPr/>
        </p:nvSpPr>
        <p:spPr>
          <a:xfrm>
            <a:off x="500906" y="779051"/>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7" name="Rectángulo 16"/>
          <p:cNvSpPr/>
          <p:nvPr/>
        </p:nvSpPr>
        <p:spPr>
          <a:xfrm>
            <a:off x="623887" y="6204990"/>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2" name="Rectángulo 11"/>
          <p:cNvSpPr/>
          <p:nvPr/>
        </p:nvSpPr>
        <p:spPr>
          <a:xfrm>
            <a:off x="482400" y="124567"/>
            <a:ext cx="3674821" cy="584775"/>
          </a:xfrm>
          <a:prstGeom prst="rect">
            <a:avLst/>
          </a:prstGeom>
          <a:noFill/>
        </p:spPr>
        <p:txBody>
          <a:bodyPr wrap="square" lIns="91440" tIns="45720" rIns="91440" bIns="45720">
            <a:spAutoFit/>
          </a:bodyPr>
          <a:lstStyle/>
          <a:p>
            <a:r>
              <a:rPr lang="es-ES" sz="3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s-ES" sz="3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2</a:t>
            </a:r>
            <a:r>
              <a:rPr lang="es-ES" sz="3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.1.2 </a:t>
            </a:r>
            <a:r>
              <a:rPr lang="es-ES" sz="3200"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a:t>
            </a:r>
            <a:r>
              <a:rPr lang="es-ES" sz="3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epositorios</a:t>
            </a:r>
            <a:endParaRPr lang="es-ES" sz="32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8" name="Flecha derecha 17"/>
          <p:cNvSpPr/>
          <p:nvPr/>
        </p:nvSpPr>
        <p:spPr>
          <a:xfrm rot="518798">
            <a:off x="2965704" y="1595155"/>
            <a:ext cx="773744" cy="10102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Rectángulo 25"/>
          <p:cNvSpPr/>
          <p:nvPr/>
        </p:nvSpPr>
        <p:spPr>
          <a:xfrm>
            <a:off x="3852942" y="1019426"/>
            <a:ext cx="2243058" cy="307777"/>
          </a:xfrm>
          <a:prstGeom prst="rect">
            <a:avLst/>
          </a:prstGeom>
        </p:spPr>
        <p:txBody>
          <a:bodyPr wrap="square">
            <a:spAutoFit/>
          </a:bodyPr>
          <a:lstStyle/>
          <a:p>
            <a:r>
              <a:rPr lang="es-ES" sz="1400" b="1" dirty="0" err="1">
                <a:latin typeface="Arial" panose="020B0604020202020204" pitchFamily="34" charset="0"/>
                <a:cs typeface="Arial" panose="020B0604020202020204" pitchFamily="34" charset="0"/>
              </a:rPr>
              <a:t>EmpleadoRepositorio</a:t>
            </a:r>
            <a:endParaRPr lang="es-ES" sz="1200" b="1" dirty="0">
              <a:latin typeface="Arial" panose="020B0604020202020204" pitchFamily="34" charset="0"/>
              <a:cs typeface="Arial" panose="020B0604020202020204" pitchFamily="34" charset="0"/>
            </a:endParaRPr>
          </a:p>
        </p:txBody>
      </p:sp>
      <p:sp>
        <p:nvSpPr>
          <p:cNvPr id="27" name="Rectángulo 26"/>
          <p:cNvSpPr/>
          <p:nvPr/>
        </p:nvSpPr>
        <p:spPr>
          <a:xfrm>
            <a:off x="734018" y="865538"/>
            <a:ext cx="1966154" cy="307777"/>
          </a:xfrm>
          <a:prstGeom prst="rect">
            <a:avLst/>
          </a:prstGeom>
        </p:spPr>
        <p:txBody>
          <a:bodyPr wrap="square">
            <a:spAutoFit/>
          </a:bodyPr>
          <a:lstStyle/>
          <a:p>
            <a:r>
              <a:rPr lang="es-ES" sz="1400" b="1" dirty="0">
                <a:latin typeface="Arial" panose="020B0604020202020204" pitchFamily="34" charset="0"/>
                <a:cs typeface="Arial" panose="020B0604020202020204" pitchFamily="34" charset="0"/>
              </a:rPr>
              <a:t> P</a:t>
            </a:r>
            <a:r>
              <a:rPr lang="es-ES" sz="1400" b="1" dirty="0" smtClean="0">
                <a:latin typeface="Arial" panose="020B0604020202020204" pitchFamily="34" charset="0"/>
                <a:cs typeface="Arial" panose="020B0604020202020204" pitchFamily="34" charset="0"/>
              </a:rPr>
              <a:t>ackage</a:t>
            </a:r>
            <a:r>
              <a:rPr lang="es-ES" sz="1400" b="1" dirty="0">
                <a:latin typeface="Arial" panose="020B0604020202020204" pitchFamily="34" charset="0"/>
                <a:cs typeface="Arial" panose="020B0604020202020204" pitchFamily="34" charset="0"/>
              </a:rPr>
              <a:t> </a:t>
            </a:r>
            <a:r>
              <a:rPr lang="es-ES" sz="1400" b="1" dirty="0" smtClean="0">
                <a:latin typeface="Arial" panose="020B0604020202020204" pitchFamily="34" charset="0"/>
                <a:cs typeface="Arial" panose="020B0604020202020204" pitchFamily="34" charset="0"/>
              </a:rPr>
              <a:t>repositorio</a:t>
            </a:r>
            <a:endParaRPr lang="es-ES" sz="1200" b="1" dirty="0">
              <a:latin typeface="Arial" panose="020B0604020202020204" pitchFamily="34" charset="0"/>
              <a:cs typeface="Arial" panose="020B0604020202020204" pitchFamily="34" charset="0"/>
            </a:endParaRPr>
          </a:p>
        </p:txBody>
      </p:sp>
      <p:pic>
        <p:nvPicPr>
          <p:cNvPr id="2" name="Imagen 1"/>
          <p:cNvPicPr>
            <a:picLocks noChangeAspect="1"/>
          </p:cNvPicPr>
          <p:nvPr/>
        </p:nvPicPr>
        <p:blipFill>
          <a:blip r:embed="rId2"/>
          <a:stretch>
            <a:fillRect/>
          </a:stretch>
        </p:blipFill>
        <p:spPr>
          <a:xfrm>
            <a:off x="441243" y="1393253"/>
            <a:ext cx="2409825" cy="504825"/>
          </a:xfrm>
          <a:prstGeom prst="rect">
            <a:avLst/>
          </a:prstGeom>
        </p:spPr>
      </p:pic>
      <p:pic>
        <p:nvPicPr>
          <p:cNvPr id="3" name="Imagen 2"/>
          <p:cNvPicPr>
            <a:picLocks noChangeAspect="1"/>
          </p:cNvPicPr>
          <p:nvPr/>
        </p:nvPicPr>
        <p:blipFill>
          <a:blip r:embed="rId3"/>
          <a:stretch>
            <a:fillRect/>
          </a:stretch>
        </p:blipFill>
        <p:spPr>
          <a:xfrm>
            <a:off x="4260139" y="1393253"/>
            <a:ext cx="3000207" cy="2357118"/>
          </a:xfrm>
          <a:prstGeom prst="rect">
            <a:avLst/>
          </a:prstGeom>
        </p:spPr>
      </p:pic>
      <p:sp>
        <p:nvSpPr>
          <p:cNvPr id="14" name="Rectángulo 13"/>
          <p:cNvSpPr/>
          <p:nvPr/>
        </p:nvSpPr>
        <p:spPr>
          <a:xfrm>
            <a:off x="474062" y="2581989"/>
            <a:ext cx="3556200" cy="3416320"/>
          </a:xfrm>
          <a:prstGeom prst="rect">
            <a:avLst/>
          </a:prstGeom>
        </p:spPr>
        <p:txBody>
          <a:bodyPr wrap="square">
            <a:spAutoFit/>
          </a:bodyPr>
          <a:lstStyle/>
          <a:p>
            <a:r>
              <a:rPr lang="es-ES" sz="1200" b="1" dirty="0"/>
              <a:t>Este código implementa una clase </a:t>
            </a:r>
            <a:r>
              <a:rPr lang="es-ES" sz="1200" b="1" dirty="0" smtClean="0"/>
              <a:t>Empleado </a:t>
            </a:r>
            <a:r>
              <a:rPr lang="es-ES" sz="1200" b="1" dirty="0"/>
              <a:t>que maneja una lista de empleados en una base de datos </a:t>
            </a:r>
            <a:r>
              <a:rPr lang="es-ES" sz="1200" b="1" dirty="0" err="1"/>
              <a:t>PostgreSQL</a:t>
            </a:r>
            <a:r>
              <a:rPr lang="es-ES" sz="1200" b="1" dirty="0"/>
              <a:t>. La clase establece una conexión a la base de datos y proporciona métodos para </a:t>
            </a:r>
            <a:r>
              <a:rPr lang="es-ES" sz="1200" b="1" dirty="0" smtClean="0"/>
              <a:t>insertar utilizo una  función para </a:t>
            </a:r>
            <a:r>
              <a:rPr lang="es-ES" sz="1200" b="1" dirty="0"/>
              <a:t>obtener el id autogenerado en base de datos y se asigna al id del </a:t>
            </a:r>
            <a:r>
              <a:rPr lang="es-ES" sz="1200" b="1" dirty="0" smtClean="0"/>
              <a:t>empleado, también métodos  </a:t>
            </a:r>
            <a:r>
              <a:rPr lang="es-ES" sz="1200" b="1" dirty="0"/>
              <a:t>actualizar y eliminar empleados en la base de datos, así como para recuperar la lista de empleados de la base de datos. La lista de empleados se almacena en un ArrayList de objetos Empleado, que puede ser de dos subtipos: Permanente o Contratado, dependiendo del tipo de contrato del empleado. El código utiliza PreparedStatement para evitar problemas de seguridad con la entrada de datos del usuario en las consultas SQL. También se cierra la conexión de base de datos después de cada operación para evitar fugas de recursos.</a:t>
            </a:r>
          </a:p>
        </p:txBody>
      </p:sp>
      <p:sp>
        <p:nvSpPr>
          <p:cNvPr id="30" name="Flecha derecha 29"/>
          <p:cNvSpPr/>
          <p:nvPr/>
        </p:nvSpPr>
        <p:spPr>
          <a:xfrm rot="1363106">
            <a:off x="7110984" y="2521300"/>
            <a:ext cx="773744" cy="10102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 name="Imagen 3"/>
          <p:cNvPicPr>
            <a:picLocks noChangeAspect="1"/>
          </p:cNvPicPr>
          <p:nvPr/>
        </p:nvPicPr>
        <p:blipFill>
          <a:blip r:embed="rId4"/>
          <a:stretch>
            <a:fillRect/>
          </a:stretch>
        </p:blipFill>
        <p:spPr>
          <a:xfrm>
            <a:off x="8076689" y="1450583"/>
            <a:ext cx="3172195" cy="2242457"/>
          </a:xfrm>
          <a:prstGeom prst="rect">
            <a:avLst/>
          </a:prstGeom>
        </p:spPr>
      </p:pic>
      <p:pic>
        <p:nvPicPr>
          <p:cNvPr id="5" name="Imagen 4"/>
          <p:cNvPicPr>
            <a:picLocks noChangeAspect="1"/>
          </p:cNvPicPr>
          <p:nvPr/>
        </p:nvPicPr>
        <p:blipFill>
          <a:blip r:embed="rId5"/>
          <a:stretch>
            <a:fillRect/>
          </a:stretch>
        </p:blipFill>
        <p:spPr>
          <a:xfrm>
            <a:off x="6388462" y="3949912"/>
            <a:ext cx="3644538" cy="1934898"/>
          </a:xfrm>
          <a:prstGeom prst="rect">
            <a:avLst/>
          </a:prstGeom>
        </p:spPr>
      </p:pic>
      <p:sp>
        <p:nvSpPr>
          <p:cNvPr id="19" name="Flecha derecha 18"/>
          <p:cNvSpPr/>
          <p:nvPr/>
        </p:nvSpPr>
        <p:spPr>
          <a:xfrm rot="7289369">
            <a:off x="10141595" y="4185937"/>
            <a:ext cx="773744" cy="10102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607636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2126</TotalTime>
  <Words>908</Words>
  <Application>Microsoft Office PowerPoint</Application>
  <PresentationFormat>Panorámica</PresentationFormat>
  <Paragraphs>109</Paragraphs>
  <Slides>12</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Calibri Light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Raton o mouse</dc:title>
  <dc:creator>Windar</dc:creator>
  <cp:lastModifiedBy>Windar</cp:lastModifiedBy>
  <cp:revision>198</cp:revision>
  <dcterms:created xsi:type="dcterms:W3CDTF">2022-10-27T10:14:11Z</dcterms:created>
  <dcterms:modified xsi:type="dcterms:W3CDTF">2023-05-14T14:28:05Z</dcterms:modified>
</cp:coreProperties>
</file>