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9" r:id="rId41"/>
    <p:sldId id="297" r:id="rId42"/>
    <p:sldId id="303" r:id="rId43"/>
    <p:sldId id="301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charset="0"/>
          <a:ea typeface="SimSun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charset="0"/>
          <a:ea typeface="SimSun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charset="0"/>
          <a:ea typeface="SimSun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charset="0"/>
          <a:ea typeface="SimSun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charset="0"/>
          <a:ea typeface="SimSun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charset="0"/>
          <a:ea typeface="SimSun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charset="0"/>
          <a:ea typeface="SimSun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FTRACE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技术分享(1)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720455" y="5198110"/>
            <a:ext cx="3265805" cy="932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ym typeface="+mn-ea"/>
              </a:rPr>
              <a:t>北京君正 软件一部 </a:t>
            </a:r>
            <a:endParaRPr lang="x-none" altLang="en-US"/>
          </a:p>
          <a:p>
            <a:r>
              <a:rPr lang="x-none" altLang="en-US"/>
              <a:t>                </a:t>
            </a:r>
            <a:endParaRPr lang="x-none" altLang="en-US"/>
          </a:p>
          <a:p>
            <a:r>
              <a:rPr lang="x-none" altLang="en-US"/>
              <a:t>                  2018 03 13  LQ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 基本使用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101725"/>
            <a:ext cx="10972800" cy="5557520"/>
          </a:xfrm>
        </p:spPr>
        <p:txBody>
          <a:bodyPr/>
          <a:p>
            <a:r>
              <a:rPr lang="en-US"/>
              <a:t>tracing_on </a:t>
            </a:r>
            <a:endParaRPr lang="en-US"/>
          </a:p>
          <a:p>
            <a:pPr lvl="1" algn="l"/>
            <a:r>
              <a:rPr lang="en-US" sz="2100"/>
              <a:t>使能 trace buffer, 既 trace 文件</a:t>
            </a:r>
            <a:endParaRPr lang="en-US" sz="2100"/>
          </a:p>
          <a:p>
            <a:pPr lvl="1"/>
            <a:endParaRPr lang="en-US"/>
          </a:p>
          <a:p>
            <a:r>
              <a:rPr lang="en-US"/>
              <a:t>available_tracers</a:t>
            </a:r>
            <a:endParaRPr lang="en-US"/>
          </a:p>
          <a:p>
            <a:pPr lvl="1"/>
            <a:r>
              <a:rPr lang="en-US" sz="2100">
                <a:sym typeface="+mn-ea"/>
              </a:rPr>
              <a:t>可用的 plugin tracer</a:t>
            </a:r>
            <a:endParaRPr lang="en-US" sz="2100">
              <a:sym typeface="+mn-ea"/>
            </a:endParaRPr>
          </a:p>
          <a:p>
            <a:pPr lvl="2"/>
            <a:r>
              <a:rPr lang="en-US" sz="1950">
                <a:sym typeface="+mn-ea"/>
              </a:rPr>
              <a:t>function  function_graph</a:t>
            </a:r>
            <a:endParaRPr lang="en-US" sz="1950">
              <a:sym typeface="+mn-ea"/>
            </a:endParaRPr>
          </a:p>
          <a:p>
            <a:pPr lvl="2"/>
            <a:r>
              <a:rPr lang="en-US" sz="1900">
                <a:sym typeface="+mn-ea"/>
              </a:rPr>
              <a:t>blk wakeup_dl wakeup_rt wakeup irqsoff  </a:t>
            </a:r>
            <a:endParaRPr lang="en-US" sz="1900">
              <a:sym typeface="+mn-ea"/>
            </a:endParaRPr>
          </a:p>
          <a:p>
            <a:pPr lvl="2"/>
            <a:r>
              <a:rPr lang="en-US" sz="1900">
                <a:sym typeface="+mn-ea"/>
              </a:rPr>
              <a:t>nop</a:t>
            </a:r>
            <a:endParaRPr lang="en-US" sz="1900">
              <a:sym typeface="+mn-ea"/>
            </a:endParaRPr>
          </a:p>
          <a:p>
            <a:pPr lvl="2"/>
            <a:endParaRPr lang="en-US"/>
          </a:p>
          <a:p>
            <a:r>
              <a:rPr lang="en-US"/>
              <a:t>trace</a:t>
            </a:r>
            <a:endParaRPr lang="en-US"/>
          </a:p>
          <a:p>
            <a:pPr lvl="1"/>
            <a:r>
              <a:rPr lang="x-none" altLang="en-US" sz="1835"/>
              <a:t>以文本格式输出追踪缓冲区中的内容</a:t>
            </a:r>
            <a:endParaRPr lang="x-none" altLang="en-US" sz="1835"/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139305" y="2214880"/>
            <a:ext cx="4909185" cy="161544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p>
            <a:r>
              <a:rPr lang="x-none" altLang="en-US" sz="2000">
                <a:solidFill>
                  <a:schemeClr val="accent2">
                    <a:lumMod val="75000"/>
                  </a:schemeClr>
                </a:solidFill>
                <a:sym typeface="+mn-ea"/>
              </a:rPr>
              <a:t>$ echo 1 &gt;</a:t>
            </a:r>
            <a:r>
              <a:rPr lang="x-none" altLang="en-US" sz="20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 tracing_on</a:t>
            </a:r>
            <a:r>
              <a:rPr lang="x-none" altLang="en-US" sz="2000" b="1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x-none" altLang="en-US" sz="20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x-none" altLang="en-US" sz="2000" b="1">
                <a:solidFill>
                  <a:schemeClr val="accent2">
                    <a:lumMod val="75000"/>
                  </a:schemeClr>
                </a:solidFill>
              </a:rPr>
              <a:t>$ </a:t>
            </a:r>
            <a:r>
              <a:rPr lang="x-none" altLang="en-US" sz="2000">
                <a:solidFill>
                  <a:schemeClr val="accent2">
                    <a:lumMod val="75000"/>
                  </a:schemeClr>
                </a:solidFill>
              </a:rPr>
              <a:t>cat</a:t>
            </a:r>
            <a:r>
              <a:rPr lang="x-none" altLang="en-US" sz="2000" b="1">
                <a:solidFill>
                  <a:schemeClr val="accent2">
                    <a:lumMod val="75000"/>
                  </a:schemeClr>
                </a:solidFill>
              </a:rPr>
              <a:t> available_tracers</a:t>
            </a:r>
            <a:endParaRPr lang="x-none" altLang="en-US" sz="20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x-none" altLang="en-US" sz="2000">
                <a:solidFill>
                  <a:schemeClr val="accent2">
                    <a:lumMod val="75000"/>
                  </a:schemeClr>
                </a:solidFill>
              </a:rPr>
              <a:t>$ echo function  &gt; </a:t>
            </a:r>
            <a:r>
              <a:rPr lang="x-none" altLang="en-US" sz="2000" b="1">
                <a:solidFill>
                  <a:schemeClr val="accent2">
                    <a:lumMod val="75000"/>
                  </a:schemeClr>
                </a:solidFill>
              </a:rPr>
              <a:t>current_tracer</a:t>
            </a:r>
            <a:endParaRPr lang="x-none" altLang="en-US" sz="20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x-none" altLang="en-US" sz="2000">
                <a:solidFill>
                  <a:schemeClr val="accent2">
                    <a:lumMod val="75000"/>
                  </a:schemeClr>
                </a:solidFill>
              </a:rPr>
              <a:t>$ echo 0 &gt; </a:t>
            </a:r>
            <a:r>
              <a:rPr lang="x-none" altLang="en-US" sz="2000" b="1">
                <a:solidFill>
                  <a:schemeClr val="accent2">
                    <a:lumMod val="75000"/>
                  </a:schemeClr>
                </a:solidFill>
              </a:rPr>
              <a:t>trace</a:t>
            </a:r>
            <a:endParaRPr lang="x-none" altLang="en-US" sz="20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x-none" altLang="en-US" sz="2000">
                <a:solidFill>
                  <a:schemeClr val="accent2">
                    <a:lumMod val="75000"/>
                  </a:schemeClr>
                </a:solidFill>
              </a:rPr>
              <a:t>$ cat </a:t>
            </a:r>
            <a:r>
              <a:rPr lang="x-none" altLang="en-US" sz="2000" b="1">
                <a:solidFill>
                  <a:schemeClr val="accent2">
                    <a:lumMod val="75000"/>
                  </a:schemeClr>
                </a:solidFill>
              </a:rPr>
              <a:t>trace   # 函数调用关系</a:t>
            </a:r>
            <a:endParaRPr lang="x-none" alt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 基本使用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83845" y="1116330"/>
            <a:ext cx="11342370" cy="496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# tracer: function</a:t>
            </a:r>
            <a:endParaRPr lang="en-US" sz="1600"/>
          </a:p>
          <a:p>
            <a:r>
              <a:rPr lang="en-US" sz="1600"/>
              <a:t>#</a:t>
            </a:r>
            <a:endParaRPr lang="en-US" sz="1600"/>
          </a:p>
          <a:p>
            <a:r>
              <a:rPr lang="en-US" sz="1600"/>
              <a:t># entries-in-buffer/entries-written: 94221/218456   #P:4</a:t>
            </a:r>
            <a:endParaRPr lang="en-US" sz="1600"/>
          </a:p>
          <a:p>
            <a:r>
              <a:rPr lang="en-US" sz="1600"/>
              <a:t>#</a:t>
            </a:r>
            <a:endParaRPr lang="en-US" sz="1600"/>
          </a:p>
          <a:p>
            <a:r>
              <a:rPr lang="en-US" sz="1600"/>
              <a:t>#                              _-----=&gt; irqs-off</a:t>
            </a:r>
            <a:endParaRPr lang="en-US" sz="1600"/>
          </a:p>
          <a:p>
            <a:r>
              <a:rPr lang="en-US" sz="1600"/>
              <a:t>#                             / _----=&gt; need-resched</a:t>
            </a:r>
            <a:endParaRPr lang="en-US" sz="1600"/>
          </a:p>
          <a:p>
            <a:r>
              <a:rPr lang="en-US" sz="1600"/>
              <a:t>#                            | / _---=&gt; hardirq/softirq</a:t>
            </a:r>
            <a:endParaRPr lang="en-US" sz="1600"/>
          </a:p>
          <a:p>
            <a:r>
              <a:rPr lang="en-US" sz="1600"/>
              <a:t>#                            || / _--=&gt; preempt-depth</a:t>
            </a:r>
            <a:endParaRPr lang="en-US" sz="1600"/>
          </a:p>
          <a:p>
            <a:r>
              <a:rPr lang="en-US" sz="1600"/>
              <a:t>#                            ||| /     delay</a:t>
            </a:r>
            <a:endParaRPr lang="en-US" sz="1600"/>
          </a:p>
          <a:p>
            <a:r>
              <a:rPr lang="en-US" sz="1600"/>
              <a:t>#           TASK-PID   CPU#  ||||    TIMESTAMP  FUNCTION</a:t>
            </a:r>
            <a:endParaRPr lang="en-US" sz="1600"/>
          </a:p>
          <a:p>
            <a:r>
              <a:rPr lang="en-US" sz="1600"/>
              <a:t>#              | |       |   ||||       |         |</a:t>
            </a:r>
            <a:endParaRPr lang="en-US" sz="1600"/>
          </a:p>
          <a:p>
            <a:r>
              <a:rPr lang="en-US" sz="1600"/>
              <a:t>              sh-119   [000] ....  9638.853394: file_ra_state_init &lt;-do_dentry_open</a:t>
            </a:r>
            <a:endParaRPr lang="en-US" sz="1600"/>
          </a:p>
          <a:p>
            <a:r>
              <a:rPr lang="en-US" sz="1600"/>
              <a:t>              sh-119   [000] ....  9638.853397: open_check_o_direct &lt;-path_openat</a:t>
            </a:r>
            <a:endParaRPr lang="en-US" sz="1600"/>
          </a:p>
          <a:p>
            <a:r>
              <a:rPr lang="en-US" sz="1600"/>
              <a:t>              sh-119   [000] ....  9638.853400: do_truncate &lt;-path_openat</a:t>
            </a:r>
            <a:endParaRPr lang="en-US" sz="1600"/>
          </a:p>
          <a:p>
            <a:r>
              <a:rPr lang="en-US" sz="1600"/>
              <a:t>              sh-119   [000] ....  9638.853401: dentry_needs_remove_privs &lt;-do_truncate</a:t>
            </a:r>
            <a:endParaRPr lang="en-US" sz="1600"/>
          </a:p>
          <a:p>
            <a:r>
              <a:rPr lang="en-US" sz="1600"/>
              <a:t>              sh-119   [000] ....  9638.853403: dentry_needs_remove_privs.part.6 &lt;-dentry_needs_remove_privs</a:t>
            </a:r>
            <a:endParaRPr lang="en-US" sz="1600"/>
          </a:p>
          <a:p>
            <a:r>
              <a:rPr lang="en-US" sz="1600"/>
              <a:t>              sh-119   [000] ....  9638.853405: should_remove_suid &lt;-dentry_needs_remove_privs.part.6</a:t>
            </a:r>
            <a:endParaRPr lang="en-US" sz="1600"/>
          </a:p>
          <a:p>
            <a:r>
              <a:rPr lang="en-US" sz="1600"/>
              <a:t>              sh-119   [000] ....  9638.853406: cap_inode_need_killpriv &lt;-dentry_needs_remove_privs.part.6</a:t>
            </a:r>
            <a:endParaRPr lang="en-US" sz="1600"/>
          </a:p>
          <a:p>
            <a:r>
              <a:rPr lang="en-US" sz="1600"/>
              <a:t>              sh-119   [000] ....  9638.853408: mutex_lock &lt;-do_truncate</a:t>
            </a:r>
            <a:endParaRPr lang="en-US" sz="1600"/>
          </a:p>
          <a:p>
            <a:r>
              <a:rPr lang="en-US" sz="1600"/>
              <a:t>              sh-119   [000] ....  9638.853410: _cond_resched &lt;-mutex_lock</a:t>
            </a:r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2397125" y="1059815"/>
            <a:ext cx="230314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chemeClr val="accent2">
                    <a:lumMod val="75000"/>
                  </a:schemeClr>
                </a:solidFill>
              </a:rPr>
              <a:t>当前所用的 tracer</a:t>
            </a:r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547485" y="1304925"/>
            <a:ext cx="256667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chemeClr val="accent2">
                    <a:lumMod val="75000"/>
                  </a:schemeClr>
                </a:solidFill>
              </a:rPr>
              <a:t>#p : 在线CPU的个数</a:t>
            </a:r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472555" y="1739265"/>
            <a:ext cx="449199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94221/218456</a:t>
            </a:r>
            <a:r>
              <a:rPr lang="x-none" alt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: 当前文件中总共的输出</a:t>
            </a:r>
            <a:endParaRPr lang="x-none" altLang="en-US" b="1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7190" y="5041900"/>
            <a:ext cx="84899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chemeClr val="accent2">
                    <a:lumMod val="75000"/>
                  </a:schemeClr>
                </a:solidFill>
              </a:rPr>
              <a:t>进程</a:t>
            </a:r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90930" y="6225540"/>
            <a:ext cx="235775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chemeClr val="accent2">
                    <a:lumMod val="75000"/>
                  </a:schemeClr>
                </a:solidFill>
              </a:rPr>
              <a:t>该进程所运行的cpu</a:t>
            </a:r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540125" y="6221730"/>
            <a:ext cx="111252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chemeClr val="accent2">
                    <a:lumMod val="75000"/>
                  </a:schemeClr>
                </a:solidFill>
              </a:rPr>
              <a:t>时间戳</a:t>
            </a:r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736465" y="6213475"/>
            <a:ext cx="137795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chemeClr val="accent2">
                    <a:lumMod val="75000"/>
                  </a:schemeClr>
                </a:solidFill>
              </a:rPr>
              <a:t>当前函数</a:t>
            </a:r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326505" y="6248400"/>
            <a:ext cx="137795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chemeClr val="accent2">
                    <a:lumMod val="75000"/>
                  </a:schemeClr>
                </a:solidFill>
              </a:rPr>
              <a:t>父函数</a:t>
            </a:r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 function tracer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085" y="948690"/>
            <a:ext cx="10972800" cy="4953000"/>
          </a:xfrm>
        </p:spPr>
        <p:txBody>
          <a:bodyPr/>
          <a:p>
            <a:r>
              <a:rPr lang="x-none" altLang="en-US"/>
              <a:t>function tracer </a:t>
            </a:r>
            <a:r>
              <a:rPr lang="x-none" altLang="en-US">
                <a:sym typeface="+mn-ea"/>
              </a:rPr>
              <a:t>过滤</a:t>
            </a:r>
            <a:endParaRPr lang="x-none" altLang="en-US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x-none" altLang="en-US">
                <a:sym typeface="+mn-ea"/>
              </a:rPr>
              <a:t>跟踪特定CPU上运行: </a:t>
            </a:r>
            <a:endParaRPr lang="x-none" altLang="en-US">
              <a:sym typeface="+mn-ea"/>
            </a:endParaRPr>
          </a:p>
          <a:p>
            <a:pPr lvl="2">
              <a:lnSpc>
                <a:spcPct val="130000"/>
              </a:lnSpc>
            </a:pPr>
            <a:r>
              <a:rPr lang="x-none" altLang="en-US">
                <a:sym typeface="+mn-ea"/>
              </a:rPr>
              <a:t> tracing_cpumask</a:t>
            </a:r>
            <a:endParaRPr lang="x-none" altLang="en-US" sz="2400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只跟踪特定函数:  </a:t>
            </a:r>
            <a:endParaRPr lang="x-none" altLang="en-US">
              <a:sym typeface="+mn-ea"/>
            </a:endParaRPr>
          </a:p>
          <a:p>
            <a:pPr lvl="2">
              <a:lnSpc>
                <a:spcPct val="130000"/>
              </a:lnSpc>
            </a:pPr>
            <a:r>
              <a:rPr lang="x-none" altLang="en-US" sz="2800">
                <a:sym typeface="+mn-ea"/>
              </a:rPr>
              <a:t> available_filter_functions</a:t>
            </a:r>
            <a:endParaRPr lang="x-none" altLang="en-US" sz="2800">
              <a:sym typeface="+mn-ea"/>
            </a:endParaRPr>
          </a:p>
          <a:p>
            <a:pPr lvl="2"/>
            <a:r>
              <a:rPr lang="x-none" altLang="en-US" sz="2800">
                <a:sym typeface="+mn-ea"/>
              </a:rPr>
              <a:t> set_ftrace_filter</a:t>
            </a:r>
            <a:endParaRPr lang="x-none" altLang="en-US" sz="2800">
              <a:sym typeface="+mn-ea"/>
            </a:endParaRPr>
          </a:p>
          <a:p>
            <a:pPr lvl="2"/>
            <a:r>
              <a:rPr lang="x-none" altLang="en-US" sz="2800">
                <a:sym typeface="+mn-ea"/>
              </a:rPr>
              <a:t> set_ftrace_notrace: </a:t>
            </a:r>
            <a:r>
              <a:rPr lang="x-none" altLang="en-US" sz="2330">
                <a:sym typeface="+mn-ea"/>
              </a:rPr>
              <a:t>不 trace 的函数</a:t>
            </a:r>
            <a:endParaRPr lang="x-none" altLang="en-US" sz="2330">
              <a:sym typeface="+mn-ea"/>
            </a:endParaRPr>
          </a:p>
          <a:p>
            <a:pPr lvl="2"/>
            <a:r>
              <a:rPr lang="x-none" altLang="en-US" sz="2800">
                <a:sym typeface="+mn-ea"/>
              </a:rPr>
              <a:t> CONFIG_DYNAMIC_TRACE</a:t>
            </a:r>
            <a:endParaRPr lang="x-none" altLang="en-US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x-none" altLang="en-US">
                <a:sym typeface="+mn-ea"/>
              </a:rPr>
              <a:t>跟踪特定进程:  </a:t>
            </a:r>
            <a:endParaRPr lang="x-none" altLang="en-US">
              <a:sym typeface="+mn-ea"/>
            </a:endParaRPr>
          </a:p>
          <a:p>
            <a:pPr lvl="2"/>
            <a:r>
              <a:rPr lang="x-none" altLang="en-US">
                <a:sym typeface="+mn-ea"/>
              </a:rPr>
              <a:t> set_ftrace_pid</a:t>
            </a:r>
            <a:endParaRPr lang="x-none" altLang="en-US">
              <a:sym typeface="+mn-ea"/>
            </a:endParaRPr>
          </a:p>
          <a:p>
            <a:pPr lvl="1"/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717790" y="2849880"/>
            <a:ext cx="44348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echo "sched*" &gt; set_ftrace_filter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810500" y="5532755"/>
            <a:ext cx="40201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echo 121 &gt; set_ftrace_pid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662545" y="1510665"/>
            <a:ext cx="371729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2"/>
            <a:r>
              <a:rPr lang="x-none" altLang="en-US" i="1">
                <a:solidFill>
                  <a:schemeClr val="bg2"/>
                </a:solidFill>
                <a:sym typeface="+mn-ea"/>
              </a:rPr>
              <a:t># (1011, 跟踪cpu 0 1 3)</a:t>
            </a:r>
            <a:endParaRPr lang="x-none" altLang="en-US" i="1">
              <a:solidFill>
                <a:schemeClr val="bg2"/>
              </a:solidFill>
              <a:sym typeface="+mn-ea"/>
            </a:endParaRPr>
          </a:p>
          <a:p>
            <a:pPr marL="0" lvl="2"/>
            <a:r>
              <a:rPr lang="x-none" alt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echo b &gt; tracing_cpumask </a:t>
            </a:r>
            <a:endParaRPr lang="x-none" altLang="en-US" b="1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 function tracer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ym typeface="+mn-ea"/>
              </a:rPr>
              <a:t>trace_options / options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trace_options: </a:t>
            </a:r>
            <a:endParaRPr lang="x-none" altLang="en-US">
              <a:sym typeface="+mn-ea"/>
            </a:endParaRPr>
          </a:p>
          <a:p>
            <a:pPr lvl="2"/>
            <a:r>
              <a:rPr lang="x-none" altLang="en-US" sz="2400">
                <a:sym typeface="+mn-ea"/>
              </a:rPr>
              <a:t> 内容: 当前 tracer 可用的 options</a:t>
            </a:r>
            <a:endParaRPr lang="x-none" altLang="en-US" sz="2400">
              <a:sym typeface="+mn-ea"/>
            </a:endParaRPr>
          </a:p>
          <a:p>
            <a:pPr lvl="2"/>
            <a:r>
              <a:rPr lang="x-none" altLang="en-US" sz="2400">
                <a:sym typeface="+mn-ea"/>
              </a:rPr>
              <a:t> enable: 向文件写入支持的&lt;options&gt;</a:t>
            </a:r>
            <a:endParaRPr lang="x-none" altLang="en-US" sz="2400">
              <a:sym typeface="+mn-ea"/>
            </a:endParaRPr>
          </a:p>
          <a:p>
            <a:pPr lvl="2"/>
            <a:r>
              <a:rPr lang="x-none" altLang="en-US" sz="2400">
                <a:sym typeface="+mn-ea"/>
              </a:rPr>
              <a:t> </a:t>
            </a:r>
            <a:r>
              <a:rPr lang="x-none" altLang="en-US">
                <a:sym typeface="+mn-ea"/>
              </a:rPr>
              <a:t>disable: </a:t>
            </a:r>
            <a:r>
              <a:rPr lang="x-none" altLang="en-US" sz="2400">
                <a:sym typeface="+mn-ea"/>
              </a:rPr>
              <a:t>向文件写入 no&lt;options&gt; 为</a:t>
            </a:r>
            <a:endParaRPr lang="x-none" altLang="en-US" sz="2400">
              <a:sym typeface="+mn-ea"/>
            </a:endParaRPr>
          </a:p>
          <a:p>
            <a:pPr marL="914400" lvl="2" indent="0">
              <a:buNone/>
            </a:pPr>
            <a:endParaRPr lang="x-none" altLang="en-US" sz="2400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options/ : </a:t>
            </a:r>
            <a:endParaRPr lang="x-none" altLang="en-US">
              <a:sym typeface="+mn-ea"/>
            </a:endParaRPr>
          </a:p>
          <a:p>
            <a:pPr lvl="2"/>
            <a:r>
              <a:rPr lang="x-none" altLang="en-US" sz="2400">
                <a:sym typeface="+mn-ea"/>
              </a:rPr>
              <a:t> 内容: 所有支持的 options</a:t>
            </a:r>
            <a:endParaRPr lang="x-none" altLang="en-US" sz="2400">
              <a:sym typeface="+mn-ea"/>
            </a:endParaRPr>
          </a:p>
          <a:p>
            <a:pPr lvl="2"/>
            <a:r>
              <a:rPr lang="x-none" altLang="en-US" sz="2400">
                <a:sym typeface="+mn-ea"/>
              </a:rPr>
              <a:t> enable:  相应 option 文件中写入 1</a:t>
            </a:r>
            <a:endParaRPr lang="x-none" altLang="en-US" sz="2400">
              <a:sym typeface="+mn-ea"/>
            </a:endParaRPr>
          </a:p>
          <a:p>
            <a:pPr lvl="2"/>
            <a:r>
              <a:rPr lang="x-none" altLang="en-US" sz="2400">
                <a:sym typeface="+mn-ea"/>
              </a:rPr>
              <a:t> disable: 相应 option 文件中写入 0</a:t>
            </a:r>
            <a:endParaRPr lang="x-none" altLang="en-US" sz="2400">
              <a:sym typeface="+mn-ea"/>
            </a:endParaRPr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091045" y="5847715"/>
            <a:ext cx="445516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echo   0</a:t>
            </a:r>
            <a:r>
              <a:rPr lang="x-none" alt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 &gt; options/sym-addr</a:t>
            </a:r>
            <a:endParaRPr lang="x-none" altLang="en-US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endParaRPr lang="x-none" altLang="en-US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x-none" altLang="en-US">
                <a:solidFill>
                  <a:schemeClr val="accent2">
                    <a:lumMod val="75000"/>
                  </a:schemeClr>
                </a:solidFill>
              </a:rPr>
              <a:t>echo   1 </a:t>
            </a:r>
            <a:r>
              <a:rPr lang="x-none" altLang="en-US" b="1">
                <a:solidFill>
                  <a:schemeClr val="accent2">
                    <a:lumMod val="75000"/>
                  </a:schemeClr>
                </a:solidFill>
              </a:rPr>
              <a:t>&gt; options/print-parent</a:t>
            </a:r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924675" y="3513455"/>
            <a:ext cx="524764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echo   </a:t>
            </a:r>
            <a:r>
              <a:rPr lang="x-none" alt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sym-addr &gt; trace_options</a:t>
            </a:r>
            <a:endParaRPr lang="x-none" altLang="en-US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endParaRPr lang="x-none" altLang="en-US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x-none" altLang="en-US">
                <a:solidFill>
                  <a:schemeClr val="accent2">
                    <a:lumMod val="75000"/>
                  </a:schemeClr>
                </a:solidFill>
              </a:rPr>
              <a:t>echo   </a:t>
            </a:r>
            <a:r>
              <a:rPr lang="x-none" altLang="en-US" b="1">
                <a:solidFill>
                  <a:schemeClr val="accent2">
                    <a:lumMod val="75000"/>
                  </a:schemeClr>
                </a:solidFill>
              </a:rPr>
              <a:t>noprint-parent &gt; trace_options</a:t>
            </a:r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 function tracer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trace_options / options</a:t>
            </a:r>
            <a:endParaRPr lang="x-none" altLang="en-US"/>
          </a:p>
          <a:p>
            <a:pPr lvl="1">
              <a:lnSpc>
                <a:spcPct val="170000"/>
              </a:lnSpc>
            </a:pPr>
            <a:r>
              <a:rPr lang="x-none" altLang="en-US"/>
              <a:t>control  displayed</a:t>
            </a:r>
            <a:endParaRPr lang="x-none" altLang="en-US"/>
          </a:p>
          <a:p>
            <a:pPr lvl="2"/>
            <a:r>
              <a:rPr lang="x-none" altLang="en-US"/>
              <a:t> sym-addr:  显示函数地址</a:t>
            </a:r>
            <a:endParaRPr lang="x-none" altLang="en-US"/>
          </a:p>
          <a:p>
            <a:pPr lvl="2"/>
            <a:r>
              <a:rPr lang="x-none" altLang="en-US"/>
              <a:t> sym-offset: 显示函数offset</a:t>
            </a:r>
            <a:endParaRPr lang="x-none" altLang="en-US"/>
          </a:p>
          <a:p>
            <a:pPr lvl="2"/>
            <a:r>
              <a:rPr lang="x-none" altLang="en-US"/>
              <a:t> print-parent:  打印函数的父函数</a:t>
            </a:r>
            <a:endParaRPr lang="x-none" altLang="en-US"/>
          </a:p>
          <a:p>
            <a:pPr lvl="2"/>
            <a:r>
              <a:rPr lang="x-none" altLang="en-US"/>
              <a:t> context-info:  显示comm, PID, ...</a:t>
            </a:r>
            <a:endParaRPr lang="x-none" altLang="en-US"/>
          </a:p>
          <a:p>
            <a:pPr lvl="2"/>
            <a:r>
              <a:rPr lang="x-none" altLang="en-US"/>
              <a:t> annotate:  </a:t>
            </a:r>
            <a:endParaRPr lang="x-none" altLang="en-US"/>
          </a:p>
          <a:p>
            <a:pPr lvl="2"/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 function tracer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ym typeface="+mn-ea"/>
              </a:rPr>
              <a:t>trace_options / options</a:t>
            </a:r>
            <a:endParaRPr lang="x-none" altLang="en-US">
              <a:sym typeface="+mn-ea"/>
            </a:endParaRPr>
          </a:p>
          <a:p>
            <a:pPr lvl="1">
              <a:lnSpc>
                <a:spcPct val="170000"/>
              </a:lnSpc>
            </a:pPr>
            <a:r>
              <a:rPr lang="x-none" altLang="en-US" sz="2800">
                <a:sym typeface="+mn-ea"/>
              </a:rPr>
              <a:t>modify how a tracer or events work</a:t>
            </a:r>
            <a:endParaRPr lang="x-none" altLang="en-US" sz="2800"/>
          </a:p>
          <a:p>
            <a:pPr lvl="2">
              <a:lnSpc>
                <a:spcPct val="120000"/>
              </a:lnSpc>
            </a:pPr>
            <a:r>
              <a:rPr lang="x-none" altLang="en-US" sz="2800">
                <a:sym typeface="+mn-ea"/>
              </a:rPr>
              <a:t> func_stack_trace: 在每个函数后显示 stack trace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095490" y="4095750"/>
            <a:ext cx="471932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 echo "irq*" &gt; set_ftrace_filter</a:t>
            </a:r>
            <a:endParaRPr lang="x-none" altLang="en-US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x-none" alt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 echo 1 &gt; options/func_stack_trace</a:t>
            </a:r>
            <a:endParaRPr lang="x-none" altLang="en-US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endParaRPr lang="x-none" altLang="en-US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x-none" altLang="en-US" b="1">
                <a:solidFill>
                  <a:schemeClr val="accent2">
                    <a:lumMod val="75000"/>
                  </a:schemeClr>
                </a:solidFill>
              </a:rPr>
              <a:t>  cat trace</a:t>
            </a:r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  <a:p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x-none" altLang="en-US" b="1">
                <a:solidFill>
                  <a:schemeClr val="accent2">
                    <a:lumMod val="75000"/>
                  </a:schemeClr>
                </a:solidFill>
              </a:rPr>
              <a:t> echo 1 &gt; options/func_stack_trace</a:t>
            </a:r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x-none" altLang="en-US" b="1">
                <a:solidFill>
                  <a:schemeClr val="accent2">
                    <a:lumMod val="75000"/>
                  </a:schemeClr>
                </a:solidFill>
              </a:rPr>
              <a:t> echo  &gt; set_ftrace_filter</a:t>
            </a:r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79730" y="4098290"/>
            <a:ext cx="5530215" cy="1755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Note: 每个函数后打印stack trace,  严重影响性能:</a:t>
            </a:r>
            <a:endParaRPr lang="x-none" altLang="en-US"/>
          </a:p>
          <a:p>
            <a:endParaRPr lang="x-none" altLang="en-US"/>
          </a:p>
          <a:p>
            <a:r>
              <a:rPr lang="x-none" altLang="en-US" b="1">
                <a:solidFill>
                  <a:srgbClr val="FF0000"/>
                </a:solidFill>
              </a:rPr>
              <a:t>enable func_stack_trace 前设置 filter</a:t>
            </a:r>
            <a:endParaRPr lang="x-none" altLang="en-US" b="1">
              <a:solidFill>
                <a:srgbClr val="FF0000"/>
              </a:solidFill>
            </a:endParaRPr>
          </a:p>
          <a:p>
            <a:endParaRPr lang="x-none" altLang="en-US" b="1">
              <a:solidFill>
                <a:srgbClr val="FF0000"/>
              </a:solidFill>
            </a:endParaRPr>
          </a:p>
          <a:p>
            <a:endParaRPr lang="x-none" altLang="en-US"/>
          </a:p>
          <a:p>
            <a:r>
              <a:rPr lang="x-none" altLang="en-US" b="1">
                <a:solidFill>
                  <a:srgbClr val="FF0000"/>
                </a:solidFill>
              </a:rPr>
              <a:t>清除 filter 之前, disable  </a:t>
            </a:r>
            <a:r>
              <a:rPr lang="x-none" altLang="en-US" b="1">
                <a:solidFill>
                  <a:srgbClr val="FF0000"/>
                </a:solidFill>
                <a:sym typeface="+mn-ea"/>
              </a:rPr>
              <a:t>func_stack_trace</a:t>
            </a:r>
            <a:endParaRPr lang="x-none" altLang="en-US" b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37225" y="4381500"/>
            <a:ext cx="1075690" cy="26416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Straight Arrow Connector 7"/>
          <p:cNvCxnSpPr/>
          <p:nvPr/>
        </p:nvCxnSpPr>
        <p:spPr>
          <a:xfrm>
            <a:off x="5831840" y="5759450"/>
            <a:ext cx="1056640" cy="15113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 function graph tracer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83845" y="1116330"/>
            <a:ext cx="11342370" cy="496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# tracer: function</a:t>
            </a:r>
            <a:endParaRPr lang="en-US" sz="1600"/>
          </a:p>
          <a:p>
            <a:r>
              <a:rPr lang="en-US" sz="1600"/>
              <a:t>#</a:t>
            </a:r>
            <a:endParaRPr lang="en-US" sz="1600"/>
          </a:p>
          <a:p>
            <a:r>
              <a:rPr lang="en-US" sz="1600"/>
              <a:t># entries-in-buffer/entries-written: 94221/218456   #P:4</a:t>
            </a:r>
            <a:endParaRPr lang="en-US" sz="1600"/>
          </a:p>
          <a:p>
            <a:r>
              <a:rPr lang="en-US" sz="1600"/>
              <a:t>#</a:t>
            </a:r>
            <a:endParaRPr lang="en-US" sz="1600"/>
          </a:p>
          <a:p>
            <a:r>
              <a:rPr lang="en-US" sz="1600"/>
              <a:t>#                              _-----=&gt; irqs-off</a:t>
            </a:r>
            <a:endParaRPr lang="en-US" sz="1600"/>
          </a:p>
          <a:p>
            <a:r>
              <a:rPr lang="en-US" sz="1600"/>
              <a:t>#                             / _----=&gt; need-resched</a:t>
            </a:r>
            <a:endParaRPr lang="en-US" sz="1600"/>
          </a:p>
          <a:p>
            <a:r>
              <a:rPr lang="en-US" sz="1600"/>
              <a:t>#                            | / _---=&gt; hardirq/softirq</a:t>
            </a:r>
            <a:endParaRPr lang="en-US" sz="1600"/>
          </a:p>
          <a:p>
            <a:r>
              <a:rPr lang="en-US" sz="1600"/>
              <a:t>#                            || / _--=&gt; preempt-depth</a:t>
            </a:r>
            <a:endParaRPr lang="en-US" sz="1600"/>
          </a:p>
          <a:p>
            <a:r>
              <a:rPr lang="en-US" sz="1600"/>
              <a:t>#                            ||| /     delay</a:t>
            </a:r>
            <a:endParaRPr lang="en-US" sz="1600"/>
          </a:p>
          <a:p>
            <a:r>
              <a:rPr lang="en-US" sz="1600"/>
              <a:t>#           TASK-PID   CPU#  ||||    TIMESTAMP  FUNCTION</a:t>
            </a:r>
            <a:endParaRPr lang="en-US" sz="1600"/>
          </a:p>
          <a:p>
            <a:r>
              <a:rPr lang="en-US" sz="1600"/>
              <a:t>#              | |       |   ||||       |         |</a:t>
            </a:r>
            <a:endParaRPr lang="en-US" sz="1600"/>
          </a:p>
          <a:p>
            <a:r>
              <a:rPr lang="en-US" sz="1600"/>
              <a:t>              sh-119   [000] ....  9638.853394: file_ra_state_init &lt;-do_dentry_open</a:t>
            </a:r>
            <a:endParaRPr lang="en-US" sz="1600"/>
          </a:p>
          <a:p>
            <a:r>
              <a:rPr lang="en-US" sz="1600"/>
              <a:t>              sh-119   [000] ....  9638.853397: open_check_o_direct &lt;-path_openat</a:t>
            </a:r>
            <a:endParaRPr lang="en-US" sz="1600"/>
          </a:p>
          <a:p>
            <a:r>
              <a:rPr lang="en-US" sz="1600"/>
              <a:t>              sh-119   [000] ....  9638.853400: </a:t>
            </a:r>
            <a:r>
              <a:rPr lang="en-US" sz="1600">
                <a:solidFill>
                  <a:srgbClr val="7030A0"/>
                </a:solidFill>
              </a:rPr>
              <a:t>do_truncate</a:t>
            </a:r>
            <a:r>
              <a:rPr lang="en-US" sz="1600"/>
              <a:t> &lt;-path_openat</a:t>
            </a:r>
            <a:endParaRPr lang="en-US" sz="1600"/>
          </a:p>
          <a:p>
            <a:r>
              <a:rPr lang="en-US" sz="1600"/>
              <a:t>              sh-119   [000] ....  9638.853401: dentry_needs_remove_privs &lt;-do_truncate</a:t>
            </a:r>
            <a:endParaRPr lang="en-US" sz="1600"/>
          </a:p>
          <a:p>
            <a:r>
              <a:rPr lang="en-US" sz="1600"/>
              <a:t>              sh-119   [000] ....  9638.853403: dentry_needs_remove_privs.part.6 &lt;-dentry_needs_remove_privs</a:t>
            </a:r>
            <a:endParaRPr lang="en-US" sz="1600"/>
          </a:p>
          <a:p>
            <a:r>
              <a:rPr lang="en-US" sz="1600"/>
              <a:t>              sh-119   [000] ....  9638.853405: should_remove_suid &lt;-dentry_needs_remove_privs.part.6</a:t>
            </a:r>
            <a:endParaRPr lang="en-US" sz="1600"/>
          </a:p>
          <a:p>
            <a:r>
              <a:rPr lang="en-US" sz="1600"/>
              <a:t>              sh-119   [000] ....  9638.853406: cap_inode_need_killpriv &lt;-dentry_needs_remove_privs.part.6</a:t>
            </a:r>
            <a:endParaRPr lang="en-US" sz="1600"/>
          </a:p>
          <a:p>
            <a:r>
              <a:rPr lang="en-US" sz="1600"/>
              <a:t>              sh-119   [000] ....  9638.853408: </a:t>
            </a:r>
            <a:r>
              <a:rPr lang="en-US" sz="1600">
                <a:solidFill>
                  <a:srgbClr val="FF0000"/>
                </a:solidFill>
              </a:rPr>
              <a:t>mutex_lock </a:t>
            </a:r>
            <a:r>
              <a:rPr lang="en-US" sz="1600"/>
              <a:t>&lt;-</a:t>
            </a:r>
            <a:r>
              <a:rPr lang="en-US" sz="1600">
                <a:solidFill>
                  <a:srgbClr val="7030A0"/>
                </a:solidFill>
              </a:rPr>
              <a:t>do_truncate</a:t>
            </a:r>
            <a:endParaRPr lang="en-US" sz="1600">
              <a:solidFill>
                <a:srgbClr val="7030A0"/>
              </a:solidFill>
            </a:endParaRPr>
          </a:p>
          <a:p>
            <a:r>
              <a:rPr lang="en-US" sz="1600"/>
              <a:t>              sh-119   [000] ....  9638.853410: _cond_resched &lt;-</a:t>
            </a:r>
            <a:r>
              <a:rPr lang="en-US" sz="1600">
                <a:solidFill>
                  <a:srgbClr val="FF0000"/>
                </a:solidFill>
              </a:rPr>
              <a:t>mutex_lock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 function graph tracer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83845" y="1116330"/>
            <a:ext cx="11342370" cy="496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# tracer: function</a:t>
            </a:r>
            <a:endParaRPr lang="en-US" sz="1600"/>
          </a:p>
          <a:p>
            <a:r>
              <a:rPr lang="en-US" sz="1600"/>
              <a:t>#</a:t>
            </a:r>
            <a:endParaRPr lang="en-US" sz="1600"/>
          </a:p>
          <a:p>
            <a:r>
              <a:rPr lang="en-US" sz="1600"/>
              <a:t># entries-in-buffer/entries-written: 94221/218456   #P:4</a:t>
            </a:r>
            <a:endParaRPr lang="en-US" sz="1600"/>
          </a:p>
          <a:p>
            <a:r>
              <a:rPr lang="en-US" sz="1600"/>
              <a:t>#</a:t>
            </a:r>
            <a:endParaRPr lang="en-US" sz="1600"/>
          </a:p>
          <a:p>
            <a:r>
              <a:rPr lang="en-US" sz="1600"/>
              <a:t>#                              _-----=&gt; irqs-off</a:t>
            </a:r>
            <a:endParaRPr lang="en-US" sz="1600"/>
          </a:p>
          <a:p>
            <a:r>
              <a:rPr lang="en-US" sz="1600"/>
              <a:t>#                             / _----=&gt; need-resched</a:t>
            </a:r>
            <a:endParaRPr lang="en-US" sz="1600"/>
          </a:p>
          <a:p>
            <a:r>
              <a:rPr lang="en-US" sz="1600"/>
              <a:t>#                            | / _---=&gt; hardirq/softirq</a:t>
            </a:r>
            <a:endParaRPr lang="en-US" sz="1600"/>
          </a:p>
          <a:p>
            <a:r>
              <a:rPr lang="en-US" sz="1600"/>
              <a:t>#                            || / _--=&gt; preempt-depth</a:t>
            </a:r>
            <a:endParaRPr lang="en-US" sz="1600"/>
          </a:p>
          <a:p>
            <a:r>
              <a:rPr lang="en-US" sz="1600"/>
              <a:t>#                            ||| /     delay</a:t>
            </a:r>
            <a:endParaRPr lang="en-US" sz="1600"/>
          </a:p>
          <a:p>
            <a:r>
              <a:rPr lang="en-US" sz="1600"/>
              <a:t>#           TASK-PID   CPU#  ||||    TIMESTAMP  FUNCTION</a:t>
            </a:r>
            <a:endParaRPr lang="en-US" sz="1600"/>
          </a:p>
          <a:p>
            <a:r>
              <a:rPr lang="en-US" sz="1600"/>
              <a:t>#              | |       |   ||||       |         |</a:t>
            </a:r>
            <a:endParaRPr lang="en-US" sz="1600"/>
          </a:p>
          <a:p>
            <a:r>
              <a:rPr lang="en-US" sz="1600"/>
              <a:t>              sh-119   [000] ....  9638.853394: file_ra_state_init &lt;-do_dentry_open</a:t>
            </a:r>
            <a:endParaRPr lang="en-US" sz="1600"/>
          </a:p>
          <a:p>
            <a:r>
              <a:rPr lang="en-US" sz="1600"/>
              <a:t>              sh-119   [000] ....  9638.853397: open_check_o_direct &lt;-path_openat</a:t>
            </a:r>
            <a:endParaRPr lang="en-US" sz="1600"/>
          </a:p>
          <a:p>
            <a:r>
              <a:rPr lang="en-US" sz="1600"/>
              <a:t>              sh-119   [000] ....  9638.853400: </a:t>
            </a:r>
            <a:r>
              <a:rPr lang="en-US" sz="1600">
                <a:solidFill>
                  <a:srgbClr val="7030A0"/>
                </a:solidFill>
              </a:rPr>
              <a:t>do_truncate</a:t>
            </a:r>
            <a:r>
              <a:rPr lang="en-US" sz="1600"/>
              <a:t> &lt;-path_openat</a:t>
            </a:r>
            <a:endParaRPr lang="en-US" sz="1600"/>
          </a:p>
          <a:p>
            <a:r>
              <a:rPr lang="en-US" sz="1600"/>
              <a:t>              sh-119   [000] ....  9638.853401: dentry_needs_remove_privs &lt;-do_truncate</a:t>
            </a:r>
            <a:endParaRPr lang="en-US" sz="1600"/>
          </a:p>
          <a:p>
            <a:r>
              <a:rPr lang="en-US" sz="1600"/>
              <a:t>              sh-119   [000] ....  9638.853403: dentry_needs_remove_privs.part.6 &lt;-dentry_needs_remove_privs</a:t>
            </a:r>
            <a:endParaRPr lang="en-US" sz="1600"/>
          </a:p>
          <a:p>
            <a:r>
              <a:rPr lang="en-US" sz="1600"/>
              <a:t>              sh-119   [000] ....  9638.853405: should_remove_suid &lt;-dentry_needs_remove_privs.part.6</a:t>
            </a:r>
            <a:endParaRPr lang="en-US" sz="1600"/>
          </a:p>
          <a:p>
            <a:r>
              <a:rPr lang="en-US" sz="1600"/>
              <a:t>              sh-119   [000] ....  9638.853406: cap_inode_need_killpriv &lt;-dentry_needs_remove_privs.part.6</a:t>
            </a:r>
            <a:endParaRPr lang="en-US" sz="1600"/>
          </a:p>
          <a:p>
            <a:r>
              <a:rPr lang="en-US" sz="1600"/>
              <a:t>              sh-119   [000] ....  9638.853408: </a:t>
            </a:r>
            <a:r>
              <a:rPr lang="en-US" sz="1600">
                <a:solidFill>
                  <a:srgbClr val="FF0000"/>
                </a:solidFill>
              </a:rPr>
              <a:t>mutex_lock </a:t>
            </a:r>
            <a:r>
              <a:rPr lang="en-US" sz="1600"/>
              <a:t>&lt;-</a:t>
            </a:r>
            <a:r>
              <a:rPr lang="en-US" sz="1600">
                <a:solidFill>
                  <a:srgbClr val="7030A0"/>
                </a:solidFill>
              </a:rPr>
              <a:t>do_truncate</a:t>
            </a:r>
            <a:endParaRPr lang="en-US" sz="1600">
              <a:solidFill>
                <a:srgbClr val="7030A0"/>
              </a:solidFill>
            </a:endParaRPr>
          </a:p>
          <a:p>
            <a:r>
              <a:rPr lang="en-US" sz="1600"/>
              <a:t>              sh-119   [000] ....  9638.853410: _cond_resched &lt;-</a:t>
            </a:r>
            <a:r>
              <a:rPr lang="en-US" sz="1600">
                <a:solidFill>
                  <a:srgbClr val="FF0000"/>
                </a:solidFill>
              </a:rPr>
              <a:t>mutex_lock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3" name="Explosion 2 2"/>
          <p:cNvSpPr/>
          <p:nvPr/>
        </p:nvSpPr>
        <p:spPr>
          <a:xfrm>
            <a:off x="8642985" y="2135505"/>
            <a:ext cx="2661285" cy="1887220"/>
          </a:xfrm>
          <a:prstGeom prst="irregularSeal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057005" y="2946400"/>
            <a:ext cx="1774825" cy="415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函数调用关系</a:t>
            </a:r>
            <a:endParaRPr lang="x-none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 function graph tracer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5" y="1119505"/>
            <a:ext cx="5236845" cy="2179955"/>
          </a:xfrm>
        </p:spPr>
        <p:txBody>
          <a:bodyPr/>
          <a:p>
            <a:r>
              <a:rPr lang="x-none" altLang="en-US"/>
              <a:t> function_graph tracer</a:t>
            </a:r>
            <a:endParaRPr lang="x-none" altLang="en-US"/>
          </a:p>
          <a:p>
            <a:pPr lvl="1"/>
            <a:r>
              <a:rPr lang="x-none" altLang="en-US"/>
              <a:t> provides the ability to draw a graph of function calls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47650" y="3436620"/>
            <a:ext cx="503872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chemeClr val="accent2">
                    <a:lumMod val="75000"/>
                  </a:schemeClr>
                </a:solidFill>
              </a:rPr>
              <a:t>echo &gt; set_ftrace_filter</a:t>
            </a:r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x-none" altLang="en-US" b="1">
                <a:solidFill>
                  <a:schemeClr val="accent2">
                    <a:lumMod val="75000"/>
                  </a:schemeClr>
                </a:solidFill>
              </a:rPr>
              <a:t>echo function_graph &gt; current_tracer</a:t>
            </a:r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x-none" altLang="en-US" b="1">
                <a:solidFill>
                  <a:schemeClr val="accent2">
                    <a:lumMod val="75000"/>
                  </a:schemeClr>
                </a:solidFill>
              </a:rPr>
              <a:t>cat trace</a:t>
            </a:r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909310" y="1058545"/>
            <a:ext cx="6228715" cy="3665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3)               </a:t>
            </a:r>
            <a:r>
              <a:rPr lang="x-none" altLang="en-US"/>
              <a:t>	</a:t>
            </a:r>
            <a:r>
              <a:rPr lang="en-US"/>
              <a:t>|  schedule_tail() {</a:t>
            </a:r>
            <a:endParaRPr lang="en-US"/>
          </a:p>
          <a:p>
            <a:r>
              <a:rPr lang="en-US"/>
              <a:t> 3)               </a:t>
            </a:r>
            <a:r>
              <a:rPr lang="x-none" altLang="en-US"/>
              <a:t>	</a:t>
            </a:r>
            <a:r>
              <a:rPr lang="en-US"/>
              <a:t>|    finish_task_switch() {</a:t>
            </a:r>
            <a:endParaRPr lang="en-US"/>
          </a:p>
          <a:p>
            <a:r>
              <a:rPr lang="en-US"/>
              <a:t> 3)               </a:t>
            </a:r>
            <a:r>
              <a:rPr lang="x-none" altLang="en-US"/>
              <a:t>	</a:t>
            </a:r>
            <a:r>
              <a:rPr lang="en-US"/>
              <a:t>|      __mmdrop() {</a:t>
            </a:r>
            <a:endParaRPr lang="en-US"/>
          </a:p>
          <a:p>
            <a:r>
              <a:rPr lang="en-US"/>
              <a:t> 3)               </a:t>
            </a:r>
            <a:r>
              <a:rPr lang="x-none" altLang="en-US"/>
              <a:t>	</a:t>
            </a:r>
            <a:r>
              <a:rPr lang="en-US"/>
              <a:t>|        pgd_free() {</a:t>
            </a:r>
            <a:endParaRPr lang="en-US"/>
          </a:p>
          <a:p>
            <a:r>
              <a:rPr lang="en-US"/>
              <a:t> 3)               </a:t>
            </a:r>
            <a:r>
              <a:rPr lang="x-none" altLang="en-US"/>
              <a:t>	</a:t>
            </a:r>
            <a:r>
              <a:rPr lang="en-US"/>
              <a:t>|          dec_zone_page_state() {</a:t>
            </a:r>
            <a:endParaRPr lang="en-US"/>
          </a:p>
          <a:p>
            <a:r>
              <a:rPr lang="en-US"/>
              <a:t> 3)   0.521 us     </a:t>
            </a:r>
            <a:r>
              <a:rPr lang="x-none" altLang="en-US"/>
              <a:t>|</a:t>
            </a:r>
            <a:r>
              <a:rPr lang="en-US"/>
              <a:t>            __dec_zone_state();</a:t>
            </a:r>
            <a:endParaRPr lang="en-US"/>
          </a:p>
          <a:p>
            <a:r>
              <a:rPr lang="en-US"/>
              <a:t> 3)   5.000 us     |          }</a:t>
            </a:r>
            <a:endParaRPr lang="en-US"/>
          </a:p>
          <a:p>
            <a:r>
              <a:rPr lang="en-US"/>
              <a:t> 3)              </a:t>
            </a:r>
            <a:r>
              <a:rPr lang="x-none" altLang="en-US"/>
              <a:t>	</a:t>
            </a:r>
            <a:r>
              <a:rPr lang="en-US"/>
              <a:t>|          __free_pages() {</a:t>
            </a:r>
            <a:endParaRPr lang="en-US"/>
          </a:p>
          <a:p>
            <a:r>
              <a:rPr lang="en-US"/>
              <a:t> 3)               </a:t>
            </a:r>
            <a:r>
              <a:rPr lang="x-none" altLang="en-US"/>
              <a:t>	</a:t>
            </a:r>
            <a:r>
              <a:rPr lang="en-US"/>
              <a:t>|            free_hot_cold_page() {</a:t>
            </a:r>
            <a:endParaRPr lang="en-US"/>
          </a:p>
          <a:p>
            <a:r>
              <a:rPr lang="en-US"/>
              <a:t> 3)   0.886 us    |              free_pages_prepare();</a:t>
            </a:r>
            <a:endParaRPr lang="en-US"/>
          </a:p>
          <a:p>
            <a:r>
              <a:rPr lang="en-US"/>
              <a:t> 3)   6.458 us    |            }</a:t>
            </a:r>
            <a:endParaRPr lang="en-US"/>
          </a:p>
          <a:p>
            <a:r>
              <a:rPr lang="en-US"/>
              <a:t> 3) + 10.730 us   |          }</a:t>
            </a:r>
            <a:endParaRPr lang="en-US"/>
          </a:p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963920" y="4889500"/>
            <a:ext cx="9817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chemeClr val="accent2">
                    <a:lumMod val="75000"/>
                  </a:schemeClr>
                </a:solidFill>
              </a:rPr>
              <a:t>CPU</a:t>
            </a:r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96760" y="4889500"/>
            <a:ext cx="224409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chemeClr val="accent2">
                    <a:lumMod val="75000"/>
                  </a:schemeClr>
                </a:solidFill>
              </a:rPr>
              <a:t>函数运行使用时间</a:t>
            </a:r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737725" y="4852035"/>
            <a:ext cx="198183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chemeClr val="accent2">
                    <a:lumMod val="75000"/>
                  </a:schemeClr>
                </a:solidFill>
              </a:rPr>
              <a:t>函数调用关系</a:t>
            </a:r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 function graph tracer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70" y="1212850"/>
            <a:ext cx="7990205" cy="4953000"/>
          </a:xfrm>
        </p:spPr>
        <p:txBody>
          <a:bodyPr/>
          <a:p>
            <a:r>
              <a:rPr lang="x-none" altLang="en-US"/>
              <a:t> function graph tracer 过滤 和 配置</a:t>
            </a:r>
            <a:endParaRPr lang="x-none" altLang="en-US"/>
          </a:p>
          <a:p>
            <a:pPr lvl="1">
              <a:lnSpc>
                <a:spcPct val="130000"/>
              </a:lnSpc>
            </a:pPr>
            <a:r>
              <a:rPr lang="x-none" altLang="en-US"/>
              <a:t>set_graph_function</a:t>
            </a:r>
            <a:endParaRPr lang="x-none" altLang="en-US"/>
          </a:p>
          <a:p>
            <a:pPr lvl="2"/>
            <a:r>
              <a:rPr lang="x-none" altLang="en-US" sz="2400"/>
              <a:t> 指定跟踪的函数</a:t>
            </a:r>
            <a:endParaRPr lang="x-none" altLang="en-US" sz="2400"/>
          </a:p>
          <a:p>
            <a:pPr lvl="1">
              <a:lnSpc>
                <a:spcPct val="120000"/>
              </a:lnSpc>
            </a:pPr>
            <a:r>
              <a:rPr lang="x-none" altLang="en-US"/>
              <a:t>set_graph_notrace</a:t>
            </a:r>
            <a:endParaRPr lang="x-none" altLang="en-US"/>
          </a:p>
          <a:p>
            <a:pPr lvl="2"/>
            <a:r>
              <a:rPr lang="x-none" altLang="en-US" sz="2400"/>
              <a:t> 指定不跟踪的函数</a:t>
            </a:r>
            <a:endParaRPr lang="x-none" altLang="en-US" sz="2400"/>
          </a:p>
          <a:p>
            <a:pPr lvl="1">
              <a:lnSpc>
                <a:spcPct val="130000"/>
              </a:lnSpc>
            </a:pPr>
            <a:r>
              <a:rPr lang="x-none" altLang="en-US"/>
              <a:t>max_graph_depth</a:t>
            </a:r>
            <a:endParaRPr lang="x-none" altLang="en-US"/>
          </a:p>
          <a:p>
            <a:pPr lvl="2"/>
            <a:r>
              <a:rPr lang="x-none" altLang="en-US"/>
              <a:t> trace 一个函数的最大深度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621145" y="3677285"/>
            <a:ext cx="5358765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chemeClr val="accent2">
                    <a:lumMod val="75000"/>
                  </a:schemeClr>
                </a:solidFill>
              </a:rPr>
              <a:t>echo "irq*" &gt; </a:t>
            </a:r>
            <a:r>
              <a:rPr lang="x-none" altLang="en-US" b="1">
                <a:solidFill>
                  <a:schemeClr val="accent2">
                    <a:lumMod val="75000"/>
                  </a:schemeClr>
                </a:solidFill>
              </a:rPr>
              <a:t>set_ftrace_filter</a:t>
            </a:r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x-none" altLang="en-US">
                <a:solidFill>
                  <a:schemeClr val="accent2">
                    <a:lumMod val="75000"/>
                  </a:schemeClr>
                </a:solidFill>
              </a:rPr>
              <a:t>echo function_graph &gt; </a:t>
            </a:r>
            <a:r>
              <a:rPr lang="x-none" altLang="en-US" b="1">
                <a:solidFill>
                  <a:schemeClr val="accent2">
                    <a:lumMod val="75000"/>
                  </a:schemeClr>
                </a:solidFill>
              </a:rPr>
              <a:t>current_tracer</a:t>
            </a:r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x-none" altLang="en-US">
                <a:solidFill>
                  <a:schemeClr val="accent2">
                    <a:lumMod val="75000"/>
                  </a:schemeClr>
                </a:solidFill>
              </a:rPr>
              <a:t>cat </a:t>
            </a:r>
            <a:r>
              <a:rPr lang="x-none" altLang="en-US" b="1">
                <a:solidFill>
                  <a:schemeClr val="accent2">
                    <a:lumMod val="75000"/>
                  </a:schemeClr>
                </a:solidFill>
              </a:rPr>
              <a:t>trace</a:t>
            </a:r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  <a:p>
            <a:endParaRPr lang="x-none" altLang="en-US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x-none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echo "irq*" &gt; </a:t>
            </a:r>
            <a:r>
              <a:rPr lang="x-none" alt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set_graph_function</a:t>
            </a:r>
            <a:endParaRPr lang="x-none" altLang="en-US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x-none" alt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echo 0 &gt; trace</a:t>
            </a:r>
            <a:endParaRPr lang="x-none" altLang="en-US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x-none" alt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cat trace</a:t>
            </a:r>
            <a:endParaRPr lang="x-none" altLang="en-US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x-none" altLang="en-US" b="1">
                <a:solidFill>
                  <a:schemeClr val="accent2">
                    <a:lumMod val="75000"/>
                  </a:schemeClr>
                </a:solidFill>
              </a:rPr>
              <a:t>echo 3 &gt; max_graph_depth</a:t>
            </a:r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ftrace - 介绍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905" y="941070"/>
            <a:ext cx="10972800" cy="4562475"/>
          </a:xfrm>
        </p:spPr>
        <p:txBody>
          <a:bodyPr/>
          <a:p>
            <a:r>
              <a:rPr lang="x-none" altLang="en-US"/>
              <a:t>ftrace: </a:t>
            </a:r>
            <a:endParaRPr lang="x-none" altLang="en-US"/>
          </a:p>
          <a:p>
            <a:pPr lvl="1"/>
            <a:r>
              <a:rPr lang="x-none" altLang="en-US"/>
              <a:t>kernel 提供的追踪器</a:t>
            </a:r>
            <a:endParaRPr lang="x-none" altLang="en-US"/>
          </a:p>
          <a:p>
            <a:pPr lvl="1"/>
            <a:r>
              <a:rPr lang="x-none" altLang="en-US"/>
              <a:t>名字来源: function trace</a:t>
            </a:r>
            <a:endParaRPr lang="x-none" altLang="en-US"/>
          </a:p>
          <a:p>
            <a:pPr lvl="1"/>
            <a:endParaRPr lang="x-none" altLang="en-US"/>
          </a:p>
          <a:p>
            <a:r>
              <a:rPr lang="x-none" altLang="en-US"/>
              <a:t>gcc - function trace</a:t>
            </a:r>
            <a:endParaRPr lang="x-none" altLang="en-US"/>
          </a:p>
          <a:p>
            <a:pPr lvl="1"/>
            <a:r>
              <a:rPr lang="x-none" altLang="en-US"/>
              <a:t> </a:t>
            </a:r>
            <a:r>
              <a:rPr lang="x-none" altLang="en-US">
                <a:sym typeface="+mn-ea"/>
              </a:rPr>
              <a:t>选项 </a:t>
            </a:r>
            <a:r>
              <a:rPr lang="x-none" altLang="en-US"/>
              <a:t>-pg: 每个函数生成 probe 点: mcount</a:t>
            </a:r>
            <a:endParaRPr lang="x-none" altLang="en-US"/>
          </a:p>
          <a:p>
            <a:pPr lvl="1"/>
            <a:r>
              <a:rPr lang="x-none" altLang="en-US"/>
              <a:t> libc: 实现 probe 函数, mcount 的实现也在libc 中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 function graph tracer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ym typeface="+mn-ea"/>
              </a:rPr>
              <a:t> function graph tracer - options</a:t>
            </a:r>
            <a:endParaRPr lang="x-none" altLang="en-US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en-US"/>
              <a:t> funcgraph-abstime</a:t>
            </a:r>
            <a:r>
              <a:rPr lang="x-none" altLang="en-US"/>
              <a:t>: 显示绝对时间</a:t>
            </a:r>
            <a:endParaRPr lang="x-none" altLang="en-US"/>
          </a:p>
          <a:p>
            <a:pPr lvl="1"/>
            <a:r>
              <a:rPr lang="en-US"/>
              <a:t> funcgraph-proc</a:t>
            </a:r>
            <a:r>
              <a:rPr lang="x-none" altLang="en-US"/>
              <a:t>: 显示进程号</a:t>
            </a:r>
            <a:endParaRPr lang="x-none" altLang="en-US"/>
          </a:p>
          <a:p>
            <a:pPr lvl="1"/>
            <a:r>
              <a:rPr lang="en-US"/>
              <a:t> funcgraph-cpu</a:t>
            </a:r>
            <a:r>
              <a:rPr lang="x-none" altLang="en-US"/>
              <a:t>: 显示CPU</a:t>
            </a:r>
            <a:endParaRPr lang="x-none" altLang="en-US"/>
          </a:p>
          <a:p>
            <a:pPr lvl="1"/>
            <a:r>
              <a:rPr lang="x-none" altLang="en-US"/>
              <a:t> funcgraph-duration: 显示 </a:t>
            </a:r>
            <a:r>
              <a:rPr lang="x-none" altLang="en-US">
                <a:sym typeface="+mn-ea"/>
              </a:rPr>
              <a:t>duration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 funcgraph-overhead: 显示时间标记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funcgraph-tail: 显示</a:t>
            </a:r>
            <a:r>
              <a:rPr lang="x-none" altLang="en-US">
                <a:sym typeface="+mn-ea"/>
              </a:rPr>
              <a:t> 函数名 在函数结束 } 处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 funcgraph-overrun: 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 funcgraph-irqs</a:t>
            </a:r>
            <a:endParaRPr lang="x-none" altLang="en-US">
              <a:sym typeface="+mn-ea"/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使用 - latency tracer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 latency tracer</a:t>
            </a:r>
            <a:endParaRPr lang="x-none" altLang="en-US"/>
          </a:p>
          <a:p>
            <a:pPr lvl="1"/>
            <a:r>
              <a:rPr lang="x-none" altLang="en-US"/>
              <a:t> linux 因各种原因发生延迟</a:t>
            </a:r>
            <a:endParaRPr lang="x-none" altLang="en-US"/>
          </a:p>
          <a:p>
            <a:pPr lvl="1"/>
            <a:r>
              <a:rPr lang="x-none" altLang="en-US"/>
              <a:t> latency tracer 追踪导致最大延迟</a:t>
            </a:r>
            <a:endParaRPr lang="x-none" altLang="en-US"/>
          </a:p>
          <a:p>
            <a:pPr lvl="2"/>
            <a:r>
              <a:rPr lang="x-none" altLang="en-US" sz="2400"/>
              <a:t> irqsoff:  </a:t>
            </a:r>
            <a:endParaRPr lang="x-none" altLang="en-US" sz="2400"/>
          </a:p>
          <a:p>
            <a:pPr lvl="3"/>
            <a:r>
              <a:rPr lang="x-none" altLang="en-US" sz="2000"/>
              <a:t>追踪 禁止中断 区域, 记录最长latency</a:t>
            </a:r>
            <a:endParaRPr lang="x-none" altLang="en-US" sz="2000"/>
          </a:p>
          <a:p>
            <a:pPr lvl="2"/>
            <a:r>
              <a:rPr lang="x-none" altLang="en-US" sz="2400"/>
              <a:t> preemtoff: </a:t>
            </a:r>
            <a:endParaRPr lang="x-none" altLang="en-US" sz="2400"/>
          </a:p>
          <a:p>
            <a:pPr lvl="3"/>
            <a:r>
              <a:rPr lang="x-none" altLang="en-US" sz="2000"/>
              <a:t>追踪 禁止抢占 区域, </a:t>
            </a:r>
            <a:r>
              <a:rPr lang="x-none" altLang="en-US">
                <a:sym typeface="+mn-ea"/>
              </a:rPr>
              <a:t>记录最长latency</a:t>
            </a:r>
            <a:endParaRPr lang="x-none" altLang="en-US" sz="2000"/>
          </a:p>
          <a:p>
            <a:pPr lvl="2"/>
            <a:r>
              <a:rPr lang="x-none" altLang="en-US" sz="2400"/>
              <a:t> wakeup: </a:t>
            </a:r>
            <a:endParaRPr lang="x-none" altLang="en-US" sz="2400"/>
          </a:p>
          <a:p>
            <a:pPr lvl="3"/>
            <a:r>
              <a:rPr lang="x-none" altLang="en-US" sz="2000"/>
              <a:t> 追踪 最高优先级任务 从 被唤醒 到被调度到 的最长 latency</a:t>
            </a:r>
            <a:endParaRPr lang="x-none" altLang="en-US" sz="2000"/>
          </a:p>
          <a:p>
            <a:pPr lvl="2"/>
            <a:r>
              <a:rPr lang="x-none" altLang="en-US" sz="2400"/>
              <a:t> wakeup_rt: </a:t>
            </a:r>
            <a:endParaRPr lang="x-none" altLang="en-US" sz="2400"/>
          </a:p>
          <a:p>
            <a:pPr lvl="3"/>
            <a:r>
              <a:rPr lang="x-none" altLang="en-US" sz="2000"/>
              <a:t>同 wakeup, 追踪的是 RT task (更有意义)</a:t>
            </a:r>
            <a:endParaRPr lang="x-none" altLang="en-US" sz="2000"/>
          </a:p>
          <a:p>
            <a:pPr marL="0" indent="0">
              <a:buNone/>
            </a:pPr>
            <a:endParaRPr lang="x-none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latency tracer  - irqsoff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" y="1005205"/>
            <a:ext cx="4748530" cy="4953000"/>
          </a:xfrm>
        </p:spPr>
        <p:txBody>
          <a:bodyPr/>
          <a:p>
            <a:r>
              <a:rPr lang="x-none" altLang="en-US"/>
              <a:t>irqsoff</a:t>
            </a:r>
            <a:endParaRPr lang="x-none" altLang="en-US"/>
          </a:p>
          <a:p>
            <a:pPr lvl="1"/>
            <a:r>
              <a:rPr lang="x-none" altLang="en-US" sz="2000"/>
              <a:t>trace:</a:t>
            </a:r>
            <a:endParaRPr lang="x-none" altLang="en-US" sz="2000"/>
          </a:p>
          <a:p>
            <a:pPr lvl="2"/>
            <a:r>
              <a:rPr lang="x-none" altLang="en-US" sz="1710"/>
              <a:t>只纪录最大 latency 的 trace</a:t>
            </a:r>
            <a:endParaRPr lang="x-none" altLang="en-US" sz="1710"/>
          </a:p>
          <a:p>
            <a:pPr lvl="1"/>
            <a:endParaRPr lang="x-none" altLang="en-US" sz="2000">
              <a:sym typeface="+mn-ea"/>
            </a:endParaRPr>
          </a:p>
          <a:p>
            <a:pPr lvl="1"/>
            <a:r>
              <a:rPr lang="x-none" altLang="en-US" sz="2000">
                <a:sym typeface="+mn-ea"/>
              </a:rPr>
              <a:t>tracing_max_latency</a:t>
            </a:r>
            <a:endParaRPr lang="x-none" altLang="en-US" sz="2000">
              <a:sym typeface="+mn-ea"/>
            </a:endParaRPr>
          </a:p>
          <a:p>
            <a:pPr lvl="2"/>
            <a:r>
              <a:rPr lang="x-none" altLang="en-US" sz="1710"/>
              <a:t>存当前最大的 latency </a:t>
            </a:r>
            <a:endParaRPr lang="x-none" altLang="en-US" sz="1710"/>
          </a:p>
          <a:p>
            <a:pPr lvl="2"/>
            <a:endParaRPr lang="x-none" altLang="en-US" sz="1710"/>
          </a:p>
          <a:p>
            <a:pPr lvl="1"/>
            <a:r>
              <a:rPr lang="x-none" altLang="en-US" sz="2000"/>
              <a:t>tracing_thresh</a:t>
            </a:r>
            <a:endParaRPr lang="x-none" altLang="en-US" sz="2000"/>
          </a:p>
          <a:p>
            <a:pPr lvl="2"/>
            <a:r>
              <a:rPr lang="x-none" altLang="en-US" sz="1710"/>
              <a:t>非0 时, 只要 latency 大于给定值(us), 就会纪录</a:t>
            </a:r>
            <a:endParaRPr lang="x-none" altLang="en-US" sz="1710"/>
          </a:p>
        </p:txBody>
      </p:sp>
      <p:sp>
        <p:nvSpPr>
          <p:cNvPr id="4" name="Text Box 3"/>
          <p:cNvSpPr txBox="1"/>
          <p:nvPr/>
        </p:nvSpPr>
        <p:spPr>
          <a:xfrm>
            <a:off x="347345" y="4975225"/>
            <a:ext cx="4347845" cy="179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echo irqsoff &gt; </a:t>
            </a:r>
            <a:r>
              <a:rPr lang="en-US" sz="1600" b="1">
                <a:solidFill>
                  <a:schemeClr val="accent2">
                    <a:lumMod val="75000"/>
                  </a:schemeClr>
                </a:solidFill>
              </a:rPr>
              <a:t>current_tracer</a:t>
            </a:r>
            <a:endParaRPr lang="en-US" sz="16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echo 0 &gt; </a:t>
            </a:r>
            <a:r>
              <a:rPr lang="en-US" sz="1600" b="1">
                <a:solidFill>
                  <a:schemeClr val="accent2">
                    <a:lumMod val="75000"/>
                  </a:schemeClr>
                </a:solidFill>
              </a:rPr>
              <a:t>trace</a:t>
            </a:r>
            <a:endParaRPr lang="en-US" sz="16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x-none" altLang="en-US" sz="1600">
                <a:solidFill>
                  <a:schemeClr val="accent2">
                    <a:lumMod val="75000"/>
                  </a:schemeClr>
                </a:solidFill>
              </a:rPr>
              <a:t>cat </a:t>
            </a:r>
            <a:r>
              <a:rPr lang="x-none" altLang="en-US" sz="1600" b="1">
                <a:solidFill>
                  <a:schemeClr val="accent2">
                    <a:lumMod val="75000"/>
                  </a:schemeClr>
                </a:solidFill>
              </a:rPr>
              <a:t>trace</a:t>
            </a:r>
            <a:endParaRPr lang="x-none" altLang="en-US" sz="16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x-none" altLang="en-US" sz="1600" b="1">
                <a:solidFill>
                  <a:schemeClr val="accent2">
                    <a:lumMod val="75000"/>
                  </a:schemeClr>
                </a:solidFill>
              </a:rPr>
              <a:t>cat tracing_max_latency</a:t>
            </a:r>
            <a:endParaRPr lang="x-none" altLang="en-US" sz="1600" b="1">
              <a:solidFill>
                <a:schemeClr val="accent2">
                  <a:lumMod val="75000"/>
                </a:schemeClr>
              </a:solidFill>
            </a:endParaRPr>
          </a:p>
          <a:p>
            <a:endParaRPr lang="x-none" altLang="en-US" sz="16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x-none" altLang="en-US" sz="1600">
                <a:solidFill>
                  <a:schemeClr val="accent2">
                    <a:lumMod val="75000"/>
                  </a:schemeClr>
                </a:solidFill>
              </a:rPr>
              <a:t>echo 0 &gt;</a:t>
            </a:r>
            <a:r>
              <a:rPr lang="x-none" altLang="en-US" sz="1600" b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x-none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tracing_max_latency</a:t>
            </a:r>
            <a:endParaRPr lang="x-none" altLang="en-US" sz="1600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x-none" altLang="en-US" sz="1600">
                <a:solidFill>
                  <a:schemeClr val="accent2">
                    <a:lumMod val="75000"/>
                  </a:schemeClr>
                </a:solidFill>
              </a:rPr>
              <a:t>echo 60 &gt; </a:t>
            </a:r>
            <a:r>
              <a:rPr lang="x-none" altLang="en-US" sz="1600" b="1">
                <a:solidFill>
                  <a:schemeClr val="accent2">
                    <a:lumMod val="75000"/>
                  </a:schemeClr>
                </a:solidFill>
              </a:rPr>
              <a:t>tracing_thresh</a:t>
            </a:r>
            <a:endParaRPr lang="x-none" altLang="en-US" sz="16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971415" y="1210945"/>
            <a:ext cx="7205980" cy="478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# tracer: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b="1">
                <a:solidFill>
                  <a:schemeClr val="accent2">
                    <a:lumMod val="75000"/>
                  </a:schemeClr>
                </a:solidFill>
              </a:rPr>
              <a:t>irqsoff</a:t>
            </a:r>
            <a:endParaRPr lang="en-US" sz="14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/>
              <a:t>#</a:t>
            </a:r>
            <a:endParaRPr lang="en-US" sz="1400"/>
          </a:p>
          <a:p>
            <a:r>
              <a:rPr lang="en-US" sz="1400"/>
              <a:t># irqsoff latency trace v1.1.5 on 4.4.43-v7</a:t>
            </a:r>
            <a:endParaRPr lang="en-US" sz="1400"/>
          </a:p>
          <a:p>
            <a:r>
              <a:rPr lang="en-US" sz="1400"/>
              <a:t># --------------------------------------------------------------------</a:t>
            </a:r>
            <a:endParaRPr lang="en-US" sz="1400"/>
          </a:p>
          <a:p>
            <a:r>
              <a:rPr lang="en-US" sz="1400"/>
              <a:t>#</a:t>
            </a:r>
            <a:r>
              <a:rPr lang="en-US" sz="1400" b="1">
                <a:solidFill>
                  <a:schemeClr val="accent2">
                    <a:lumMod val="75000"/>
                  </a:schemeClr>
                </a:solidFill>
              </a:rPr>
              <a:t> latency: 147 us</a:t>
            </a:r>
            <a:r>
              <a:rPr lang="en-US" sz="1400"/>
              <a:t>, #76/76, CPU#0 | (M:desktop VP:0, KP:0, SP:0 HP:0 #P:4)</a:t>
            </a:r>
            <a:endParaRPr lang="en-US" sz="1400"/>
          </a:p>
          <a:p>
            <a:r>
              <a:rPr lang="en-US" sz="1400"/>
              <a:t>#    -----------------</a:t>
            </a:r>
            <a:endParaRPr lang="en-US" sz="1400"/>
          </a:p>
          <a:p>
            <a:r>
              <a:rPr lang="en-US" sz="1400"/>
              <a:t>#    | </a:t>
            </a:r>
            <a:r>
              <a:rPr lang="en-US" sz="1400" b="1">
                <a:solidFill>
                  <a:schemeClr val="accent2">
                    <a:lumMod val="75000"/>
                  </a:schemeClr>
                </a:solidFill>
              </a:rPr>
              <a:t>task: cat-192 </a:t>
            </a:r>
            <a:r>
              <a:rPr lang="en-US" sz="1400"/>
              <a:t>(uid:0 nice:0 policy:0 rt_prio:0)</a:t>
            </a:r>
            <a:endParaRPr lang="en-US" sz="1400"/>
          </a:p>
          <a:p>
            <a:r>
              <a:rPr lang="en-US" sz="1400"/>
              <a:t>#    -----------------</a:t>
            </a:r>
            <a:endParaRPr lang="en-US" sz="1400"/>
          </a:p>
          <a:p>
            <a:r>
              <a:rPr lang="en-US" sz="1400"/>
              <a:t>#  </a:t>
            </a:r>
            <a:r>
              <a:rPr lang="en-US" sz="1400" b="1">
                <a:solidFill>
                  <a:schemeClr val="accent2">
                    <a:lumMod val="75000"/>
                  </a:schemeClr>
                </a:solidFill>
              </a:rPr>
              <a:t>=&gt; started at: __irq_svc</a:t>
            </a:r>
            <a:endParaRPr lang="en-US" sz="14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/>
              <a:t>#  </a:t>
            </a:r>
            <a:r>
              <a:rPr lang="en-US" sz="1400" b="1">
                <a:solidFill>
                  <a:schemeClr val="accent2">
                    <a:lumMod val="75000"/>
                  </a:schemeClr>
                </a:solidFill>
              </a:rPr>
              <a:t>=&gt; ended at:   __do_softirq</a:t>
            </a:r>
            <a:endParaRPr lang="en-US" sz="14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/>
              <a:t>#</a:t>
            </a:r>
            <a:endParaRPr lang="en-US" sz="1400"/>
          </a:p>
          <a:p>
            <a:r>
              <a:rPr lang="en-US" sz="1400"/>
              <a:t>#</a:t>
            </a:r>
            <a:endParaRPr lang="en-US" sz="1400"/>
          </a:p>
          <a:p>
            <a:r>
              <a:rPr lang="en-US" sz="1400"/>
              <a:t>#                  _------=&gt; CPU#            </a:t>
            </a:r>
            <a:endParaRPr lang="en-US" sz="1400"/>
          </a:p>
          <a:p>
            <a:r>
              <a:rPr lang="en-US" sz="1400"/>
              <a:t>#                 / _-----=&gt; irqs-off        </a:t>
            </a:r>
            <a:endParaRPr lang="en-US" sz="1400"/>
          </a:p>
          <a:p>
            <a:r>
              <a:rPr lang="en-US" sz="1400"/>
              <a:t>#                | / _----=&gt; need-resched    </a:t>
            </a:r>
            <a:endParaRPr lang="en-US" sz="1400"/>
          </a:p>
          <a:p>
            <a:r>
              <a:rPr lang="en-US" sz="1400"/>
              <a:t>#                || / _---=&gt; hardirq/softirq </a:t>
            </a:r>
            <a:endParaRPr lang="en-US" sz="1400"/>
          </a:p>
          <a:p>
            <a:r>
              <a:rPr lang="en-US" sz="1400"/>
              <a:t>#                ||| / _--=&gt; preempt-depth   </a:t>
            </a:r>
            <a:endParaRPr lang="en-US" sz="1400"/>
          </a:p>
          <a:p>
            <a:r>
              <a:rPr lang="en-US" sz="1400"/>
              <a:t>#                |||| /     delay            </a:t>
            </a:r>
            <a:endParaRPr lang="en-US" sz="1400"/>
          </a:p>
          <a:p>
            <a:r>
              <a:rPr lang="en-US" sz="1400"/>
              <a:t>#  cmd     pid   ||||| time  |   caller      </a:t>
            </a:r>
            <a:endParaRPr lang="en-US" sz="1400"/>
          </a:p>
          <a:p>
            <a:r>
              <a:rPr lang="en-US" sz="1400"/>
              <a:t>#     \   /      |||||  \    |   /         </a:t>
            </a:r>
            <a:endParaRPr lang="en-US" sz="1400"/>
          </a:p>
          <a:p>
            <a:r>
              <a:rPr lang="en-US" sz="1400"/>
              <a:t>     cat-192     0d...    0us : __irq_svc</a:t>
            </a:r>
            <a:endParaRPr lang="en-US" sz="1400"/>
          </a:p>
          <a:p>
            <a:r>
              <a:rPr lang="en-US" sz="1400"/>
              <a:t>     cat-192     0d...    2us : bcm2836_arm_irqchip_handle_irq &lt;-__irq_svc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7591425" y="6172835"/>
            <a:ext cx="354139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chemeClr val="accent2">
                    <a:lumMod val="75000"/>
                  </a:schemeClr>
                </a:solidFill>
              </a:rPr>
              <a:t>禁止中断到开中断的 执行路径</a:t>
            </a:r>
            <a:endParaRPr lang="x-none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latency tracer  - irqsoff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75" y="1019810"/>
            <a:ext cx="10972800" cy="4953000"/>
          </a:xfrm>
        </p:spPr>
        <p:txBody>
          <a:bodyPr/>
          <a:p>
            <a:r>
              <a:rPr lang="x-none" altLang="en-US">
                <a:sym typeface="+mn-ea"/>
              </a:rPr>
              <a:t>options/function-trace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/>
              <a:t> </a:t>
            </a:r>
            <a:r>
              <a:rPr lang="x-none" altLang="en-US" sz="2000"/>
              <a:t>追踪 latency 的时候, 是否显示 函数调用</a:t>
            </a:r>
            <a:endParaRPr lang="x-none" altLang="en-US" sz="2000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744970" y="1657350"/>
            <a:ext cx="49237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echo 0 &gt;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 options/function-trace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3030" y="2235200"/>
            <a:ext cx="5983605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400"/>
          </a:p>
          <a:p>
            <a:r>
              <a:rPr lang="en-US" sz="1400"/>
              <a:t>  cmd: The name of the process in the trace.</a:t>
            </a:r>
            <a:endParaRPr lang="en-US" sz="1400"/>
          </a:p>
          <a:p>
            <a:endParaRPr lang="en-US" sz="1400"/>
          </a:p>
          <a:p>
            <a:r>
              <a:rPr lang="en-US" sz="1400"/>
              <a:t>  pid: The PID of that process.</a:t>
            </a:r>
            <a:endParaRPr lang="en-US" sz="1400"/>
          </a:p>
          <a:p>
            <a:endParaRPr lang="en-US" sz="1400"/>
          </a:p>
          <a:p>
            <a:r>
              <a:rPr lang="en-US" sz="1400"/>
              <a:t>  CPU#: The CPU which the process was running on.</a:t>
            </a:r>
            <a:endParaRPr lang="en-US" sz="1400"/>
          </a:p>
          <a:p>
            <a:endParaRPr lang="en-US" sz="1400"/>
          </a:p>
          <a:p>
            <a:r>
              <a:rPr lang="en-US" sz="1400"/>
              <a:t>  irqs-off: 'd' interrupts are disabled. </a:t>
            </a:r>
            <a:endParaRPr lang="en-US" sz="1400"/>
          </a:p>
          <a:p>
            <a:r>
              <a:rPr lang="x-none" altLang="en-US" sz="1400"/>
              <a:t>	</a:t>
            </a:r>
            <a:r>
              <a:rPr lang="en-US" sz="1400"/>
              <a:t>'.' otherwise.</a:t>
            </a:r>
            <a:endParaRPr lang="en-US" sz="1400"/>
          </a:p>
          <a:p>
            <a:r>
              <a:rPr lang="en-US" sz="1400"/>
              <a:t>	</a:t>
            </a:r>
            <a:r>
              <a:rPr lang="x-none" altLang="en-US" sz="1400"/>
              <a:t>N</a:t>
            </a:r>
            <a:r>
              <a:rPr lang="en-US" sz="1400"/>
              <a:t>ote: If the architecture does not support a way to read the irq flags variable, an 'X' will always  be printed here.</a:t>
            </a:r>
            <a:endParaRPr lang="en-US" sz="1400"/>
          </a:p>
          <a:p>
            <a:endParaRPr lang="en-US" sz="1400"/>
          </a:p>
          <a:p>
            <a:r>
              <a:rPr lang="en-US" sz="1400"/>
              <a:t>  need-resched:</a:t>
            </a:r>
            <a:endParaRPr lang="en-US" sz="1400"/>
          </a:p>
          <a:p>
            <a:r>
              <a:rPr lang="en-US" sz="1400"/>
              <a:t>	'N' both TIF_NEED_RESCHED and</a:t>
            </a:r>
            <a:r>
              <a:rPr lang="en-US" sz="1600"/>
              <a:t> </a:t>
            </a:r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6250940" y="2439670"/>
            <a:ext cx="4996180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ym typeface="+mn-ea"/>
              </a:rPr>
              <a:t>PREEMPT_NEED_RESCHED is set,</a:t>
            </a:r>
            <a:endParaRPr lang="en-US" sz="1400"/>
          </a:p>
          <a:p>
            <a:r>
              <a:rPr lang="en-US" sz="1400">
                <a:sym typeface="+mn-ea"/>
              </a:rPr>
              <a:t>	'n' only TIF_NEED_RESCHED is set,</a:t>
            </a:r>
            <a:endParaRPr lang="en-US" sz="1400"/>
          </a:p>
          <a:p>
            <a:r>
              <a:rPr lang="en-US" sz="1400">
                <a:sym typeface="+mn-ea"/>
              </a:rPr>
              <a:t>	'p' only PREEMPT_NEED_RESCHED is set,</a:t>
            </a:r>
            <a:endParaRPr lang="en-US" sz="1400"/>
          </a:p>
          <a:p>
            <a:r>
              <a:rPr lang="en-US" sz="1400">
                <a:sym typeface="+mn-ea"/>
              </a:rPr>
              <a:t>	'.' otherwise.</a:t>
            </a:r>
            <a:endParaRPr lang="en-US" sz="1400"/>
          </a:p>
          <a:p>
            <a:endParaRPr lang="en-US" sz="1400"/>
          </a:p>
          <a:p>
            <a:r>
              <a:rPr lang="en-US" sz="1400">
                <a:sym typeface="+mn-ea"/>
              </a:rPr>
              <a:t>  hardirq/softirq:</a:t>
            </a:r>
            <a:endParaRPr lang="en-US" sz="1400"/>
          </a:p>
          <a:p>
            <a:r>
              <a:rPr lang="en-US" sz="1400">
                <a:sym typeface="+mn-ea"/>
              </a:rPr>
              <a:t>	'H' - hard irq occurred inside a softirq.</a:t>
            </a:r>
            <a:endParaRPr lang="en-US" sz="1400"/>
          </a:p>
          <a:p>
            <a:r>
              <a:rPr lang="en-US" sz="1400">
                <a:sym typeface="+mn-ea"/>
              </a:rPr>
              <a:t>	'h' - hard irq is running</a:t>
            </a:r>
            <a:endParaRPr lang="en-US" sz="1400"/>
          </a:p>
          <a:p>
            <a:r>
              <a:rPr lang="en-US" sz="1400">
                <a:sym typeface="+mn-ea"/>
              </a:rPr>
              <a:t>	's' - soft irq is running</a:t>
            </a:r>
            <a:endParaRPr lang="en-US" sz="1400"/>
          </a:p>
          <a:p>
            <a:r>
              <a:rPr lang="en-US" sz="1400">
                <a:sym typeface="+mn-ea"/>
              </a:rPr>
              <a:t>	'.' - normal context.</a:t>
            </a:r>
            <a:endParaRPr lang="en-US" sz="1400"/>
          </a:p>
          <a:p>
            <a:endParaRPr lang="en-US" sz="1400"/>
          </a:p>
          <a:p>
            <a:r>
              <a:rPr lang="en-US" sz="1400">
                <a:sym typeface="+mn-ea"/>
              </a:rPr>
              <a:t>  preempt-depth: The level of preempt_disabled</a:t>
            </a:r>
            <a:endParaRPr 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latency tracer  - wakeup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wakeup</a:t>
            </a:r>
            <a:endParaRPr lang="x-none" altLang="en-US"/>
          </a:p>
          <a:p>
            <a:pPr lvl="1"/>
            <a:r>
              <a:rPr lang="x-none" altLang="en-US" sz="1800"/>
              <a:t>一个最高优先级任务从 唤醒 到真正调度运行 所花的时间</a:t>
            </a:r>
            <a:endParaRPr lang="x-none" alt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775970" y="2376805"/>
            <a:ext cx="419163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chemeClr val="accent2">
                    <a:lumMod val="75000"/>
                  </a:schemeClr>
                </a:solidFill>
              </a:rPr>
              <a:t>echo 0 &gt; options/function-trace</a:t>
            </a:r>
            <a:endParaRPr lang="en-US" sz="16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b="1">
                <a:solidFill>
                  <a:schemeClr val="accent2">
                    <a:lumMod val="75000"/>
                  </a:schemeClr>
                </a:solidFill>
              </a:rPr>
              <a:t>echo wakeup &gt; current_tracer</a:t>
            </a:r>
            <a:endParaRPr lang="en-US" sz="16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b="1">
                <a:solidFill>
                  <a:schemeClr val="accent2">
                    <a:lumMod val="75000"/>
                  </a:schemeClr>
                </a:solidFill>
              </a:rPr>
              <a:t>echo 1 &gt; tracing_on</a:t>
            </a:r>
            <a:endParaRPr lang="en-US" sz="16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b="1">
                <a:solidFill>
                  <a:schemeClr val="accent2">
                    <a:lumMod val="75000"/>
                  </a:schemeClr>
                </a:solidFill>
              </a:rPr>
              <a:t>echo 0 &gt; tracing_max_latency</a:t>
            </a:r>
            <a:endParaRPr lang="en-US" sz="16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b="1">
                <a:solidFill>
                  <a:schemeClr val="accent2">
                    <a:lumMod val="75000"/>
                  </a:schemeClr>
                </a:solidFill>
              </a:rPr>
              <a:t>echo 0 &gt; tracing_on</a:t>
            </a:r>
            <a:endParaRPr lang="en-US" sz="16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b="1">
                <a:solidFill>
                  <a:schemeClr val="accent2">
                    <a:lumMod val="75000"/>
                  </a:schemeClr>
                </a:solidFill>
              </a:rPr>
              <a:t>cat trace</a:t>
            </a:r>
            <a:endParaRPr lang="en-US" sz="16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587365" y="2306320"/>
            <a:ext cx="6547485" cy="3566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# wakeup latency trace v1.1.5 on 4.4.43-v7</a:t>
            </a:r>
            <a:endParaRPr lang="en-US" sz="1200"/>
          </a:p>
          <a:p>
            <a:r>
              <a:rPr lang="en-US" sz="1200"/>
              <a:t># --------------------------------------------------------------------</a:t>
            </a:r>
            <a:endParaRPr lang="en-US" sz="1200"/>
          </a:p>
          <a:p>
            <a:r>
              <a:rPr lang="en-US" sz="1200"/>
              <a:t># latency: 37 us, #4/4, CPU#2 | (M:desktop VP:0, KP:0, SP:0 HP:0 #P:4)</a:t>
            </a:r>
            <a:endParaRPr lang="en-US" sz="1200"/>
          </a:p>
          <a:p>
            <a:r>
              <a:rPr lang="en-US" sz="1200"/>
              <a:t>#    -----------------</a:t>
            </a:r>
            <a:endParaRPr lang="en-US" sz="1200"/>
          </a:p>
          <a:p>
            <a:r>
              <a:rPr lang="en-US" sz="1200"/>
              <a:t>#    | task: kworker/2:1H-86 (uid:0 </a:t>
            </a:r>
            <a:r>
              <a:rPr lang="en-US" sz="1200" b="1">
                <a:solidFill>
                  <a:schemeClr val="accent2">
                    <a:lumMod val="75000"/>
                  </a:schemeClr>
                </a:solidFill>
              </a:rPr>
              <a:t>nice:-20 </a:t>
            </a:r>
            <a:r>
              <a:rPr lang="en-US" sz="1200"/>
              <a:t>policy:0 rt_prio:0)</a:t>
            </a:r>
            <a:endParaRPr lang="en-US" sz="1200"/>
          </a:p>
          <a:p>
            <a:r>
              <a:rPr lang="en-US" sz="1200"/>
              <a:t>#    -----------------</a:t>
            </a:r>
            <a:endParaRPr lang="en-US" sz="1200"/>
          </a:p>
          <a:p>
            <a:r>
              <a:rPr lang="en-US" sz="1200"/>
              <a:t>#</a:t>
            </a:r>
            <a:endParaRPr lang="en-US" sz="1200"/>
          </a:p>
          <a:p>
            <a:r>
              <a:rPr lang="en-US" sz="1200"/>
              <a:t>#                  _------=&gt; CPU#            </a:t>
            </a:r>
            <a:endParaRPr lang="en-US" sz="1200"/>
          </a:p>
          <a:p>
            <a:r>
              <a:rPr lang="en-US" sz="1200"/>
              <a:t>#                 / _-----=&gt; irqs-off        </a:t>
            </a:r>
            <a:endParaRPr lang="en-US" sz="1200"/>
          </a:p>
          <a:p>
            <a:r>
              <a:rPr lang="en-US" sz="1200"/>
              <a:t>#                | / _----=&gt; need-resched    </a:t>
            </a:r>
            <a:endParaRPr lang="en-US" sz="1200"/>
          </a:p>
          <a:p>
            <a:r>
              <a:rPr lang="en-US" sz="1200"/>
              <a:t>#                || / _---=&gt; hardirq/softirq </a:t>
            </a:r>
            <a:endParaRPr lang="en-US" sz="1200"/>
          </a:p>
          <a:p>
            <a:r>
              <a:rPr lang="en-US" sz="1200"/>
              <a:t>#                ||| / _--=&gt; preempt-depth   </a:t>
            </a:r>
            <a:endParaRPr lang="en-US" sz="1200"/>
          </a:p>
          <a:p>
            <a:r>
              <a:rPr lang="en-US" sz="1200"/>
              <a:t>#                |||| /     delay            </a:t>
            </a:r>
            <a:endParaRPr lang="en-US" sz="1200"/>
          </a:p>
          <a:p>
            <a:r>
              <a:rPr lang="en-US" sz="1200"/>
              <a:t>#  cmd     pid   ||||| time  |   caller      </a:t>
            </a:r>
            <a:endParaRPr lang="en-US" sz="1200"/>
          </a:p>
          <a:p>
            <a:r>
              <a:rPr lang="en-US" sz="1200"/>
              <a:t>#     \   /      |||||  \    |   /         </a:t>
            </a:r>
            <a:endParaRPr lang="en-US" sz="1200"/>
          </a:p>
          <a:p>
            <a:r>
              <a:rPr lang="en-US" sz="1200"/>
              <a:t> mmcqd/0-79      2dn..    2us :     79:120:R   + [002]    86:100:R kworker/2:1H</a:t>
            </a:r>
            <a:endParaRPr lang="en-US" sz="1200"/>
          </a:p>
          <a:p>
            <a:r>
              <a:rPr lang="en-US" sz="1200"/>
              <a:t> mmcqd/0-79      2dn..    9us+: 0</a:t>
            </a:r>
            <a:endParaRPr lang="en-US" sz="1200"/>
          </a:p>
          <a:p>
            <a:r>
              <a:rPr lang="en-US" sz="1200"/>
              <a:t> mmcqd/0-79      2d...   32us : __schedule</a:t>
            </a:r>
            <a:endParaRPr lang="en-US" sz="1200"/>
          </a:p>
          <a:p>
            <a:r>
              <a:rPr lang="en-US" sz="1200"/>
              <a:t> mmcqd/0-79      2d...   35us :     79:120:R ==&gt; [002]    86:100:R kworker/2:1H</a:t>
            </a:r>
            <a:endParaRPr lang="en-US"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latency tracer  - wakeup_rt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wakeup_rt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62940" y="2066290"/>
            <a:ext cx="4191635" cy="179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echo 0 &gt; options/function-trace</a:t>
            </a:r>
            <a:endParaRPr lang="en-US" sz="16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echo wakeup &gt; current_tracer</a:t>
            </a:r>
            <a:endParaRPr lang="en-US" sz="16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echo 1 &gt; tracing_on</a:t>
            </a:r>
            <a:endParaRPr lang="en-US" sz="16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echo 0 &gt; tracing_max_latency</a:t>
            </a:r>
            <a:endParaRPr lang="en-US" sz="16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b="1">
                <a:solidFill>
                  <a:schemeClr val="accent2">
                    <a:lumMod val="75000"/>
                  </a:schemeClr>
                </a:solidFill>
              </a:rPr>
              <a:t>chrt -f 5 sleep 1</a:t>
            </a:r>
            <a:endParaRPr lang="en-US" sz="16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echo 0 &gt; tracing_on</a:t>
            </a:r>
            <a:endParaRPr lang="en-US" sz="16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cat trace</a:t>
            </a:r>
            <a:endParaRPr 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403850" y="1699260"/>
            <a:ext cx="6109970" cy="3962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# tracer: wakeup_rt</a:t>
            </a:r>
            <a:endParaRPr lang="en-US" sz="1200"/>
          </a:p>
          <a:p>
            <a:r>
              <a:rPr lang="en-US" sz="1200"/>
              <a:t>#</a:t>
            </a:r>
            <a:endParaRPr lang="en-US" sz="1200"/>
          </a:p>
          <a:p>
            <a:r>
              <a:rPr lang="en-US" sz="1200"/>
              <a:t># wakeup_rt latency trace v1.1.5 on 4.4.43-v7</a:t>
            </a:r>
            <a:endParaRPr lang="en-US" sz="1200"/>
          </a:p>
          <a:p>
            <a:r>
              <a:rPr lang="en-US" sz="1200"/>
              <a:t># --------------------------------------------------------------------</a:t>
            </a:r>
            <a:endParaRPr lang="en-US" sz="1200"/>
          </a:p>
          <a:p>
            <a:r>
              <a:rPr lang="en-US" sz="1200"/>
              <a:t># latency: 25 us, #4/4, CPU#0 | (M:desktop VP:0, KP:0, SP:0 HP:0 #P:4)</a:t>
            </a:r>
            <a:endParaRPr lang="en-US" sz="1200"/>
          </a:p>
          <a:p>
            <a:r>
              <a:rPr lang="en-US" sz="1200"/>
              <a:t>#    -----------------</a:t>
            </a:r>
            <a:endParaRPr lang="en-US" sz="1200"/>
          </a:p>
          <a:p>
            <a:r>
              <a:rPr lang="en-US" sz="1200"/>
              <a:t>#    | task: sleep-221 (uid:0 nice:0 policy:1 rt_prio:5)</a:t>
            </a:r>
            <a:endParaRPr lang="en-US" sz="1200"/>
          </a:p>
          <a:p>
            <a:r>
              <a:rPr lang="en-US" sz="1200"/>
              <a:t>#    -----------------</a:t>
            </a:r>
            <a:endParaRPr lang="en-US" sz="1200"/>
          </a:p>
          <a:p>
            <a:r>
              <a:rPr lang="en-US" sz="1200"/>
              <a:t>#</a:t>
            </a:r>
            <a:endParaRPr lang="en-US" sz="1200"/>
          </a:p>
          <a:p>
            <a:r>
              <a:rPr lang="en-US" sz="1200"/>
              <a:t>#                  _------=&gt; CPU#            </a:t>
            </a:r>
            <a:endParaRPr lang="en-US" sz="1200"/>
          </a:p>
          <a:p>
            <a:r>
              <a:rPr lang="en-US" sz="1200"/>
              <a:t>#                 / _-----=&gt; irqs-off        </a:t>
            </a:r>
            <a:endParaRPr lang="en-US" sz="1200"/>
          </a:p>
          <a:p>
            <a:r>
              <a:rPr lang="en-US" sz="1200"/>
              <a:t>#                | / _----=&gt; need-resched    </a:t>
            </a:r>
            <a:endParaRPr lang="en-US" sz="1200"/>
          </a:p>
          <a:p>
            <a:r>
              <a:rPr lang="en-US" sz="1200"/>
              <a:t>#                || / _---=&gt; hardirq/softirq </a:t>
            </a:r>
            <a:endParaRPr lang="en-US" sz="1200"/>
          </a:p>
          <a:p>
            <a:r>
              <a:rPr lang="en-US" sz="1200"/>
              <a:t>#                ||| / _--=&gt; preempt-depth   </a:t>
            </a:r>
            <a:endParaRPr lang="en-US" sz="1200"/>
          </a:p>
          <a:p>
            <a:r>
              <a:rPr lang="en-US" sz="1200"/>
              <a:t>#                |||| /     delay            </a:t>
            </a:r>
            <a:endParaRPr lang="en-US" sz="1200"/>
          </a:p>
          <a:p>
            <a:r>
              <a:rPr lang="en-US" sz="1200"/>
              <a:t>#  cmd     pid   ||||| time  |   caller      </a:t>
            </a:r>
            <a:endParaRPr lang="en-US" sz="1200"/>
          </a:p>
          <a:p>
            <a:r>
              <a:rPr lang="en-US" sz="1200"/>
              <a:t>#     \   /      |||||  \    |   /         </a:t>
            </a:r>
            <a:endParaRPr lang="en-US" sz="1200"/>
          </a:p>
          <a:p>
            <a:r>
              <a:rPr lang="en-US" sz="1200"/>
              <a:t>  &lt;idle&gt;-0       0dnh.    3us :      0:120:R   + [000]   221: 94:R sleep</a:t>
            </a:r>
            <a:endParaRPr lang="en-US" sz="1200"/>
          </a:p>
          <a:p>
            <a:r>
              <a:rPr lang="en-US" sz="1200"/>
              <a:t>  &lt;idle&gt;-0       0dnh.   10us+: 0</a:t>
            </a:r>
            <a:endParaRPr lang="en-US" sz="1200"/>
          </a:p>
          <a:p>
            <a:r>
              <a:rPr lang="en-US" sz="1200"/>
              <a:t>  &lt;idle&gt;-0       0d...   23us : __schedule</a:t>
            </a:r>
            <a:endParaRPr lang="en-US" sz="1200"/>
          </a:p>
          <a:p>
            <a:r>
              <a:rPr lang="en-US" sz="1200"/>
              <a:t>  &lt;idle&gt;-0 </a:t>
            </a:r>
            <a:r>
              <a:rPr lang="en-US" sz="1400"/>
              <a:t>      0d...   25us :      0:120:R ==&gt; [000]   221: 94:R sleep</a:t>
            </a:r>
            <a:endParaRPr 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latency tracer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latency tracer  and event</a:t>
            </a:r>
            <a:endParaRPr lang="x-none" altLang="en-US"/>
          </a:p>
          <a:p>
            <a:pPr lvl="1"/>
            <a:r>
              <a:rPr lang="x-none" altLang="en-US" sz="2000"/>
              <a:t>function-trace:</a:t>
            </a:r>
            <a:endParaRPr lang="x-none" altLang="en-US" sz="2000"/>
          </a:p>
          <a:p>
            <a:pPr lvl="2"/>
            <a:r>
              <a:rPr lang="x-none" altLang="en-US" sz="1710"/>
              <a:t> 对与 latency 测试 会产生很大的延迟</a:t>
            </a:r>
            <a:endParaRPr lang="x-none" altLang="en-US" sz="1710"/>
          </a:p>
          <a:p>
            <a:pPr lvl="1">
              <a:lnSpc>
                <a:spcPct val="120000"/>
              </a:lnSpc>
            </a:pPr>
            <a:r>
              <a:rPr lang="x-none" altLang="en-US" sz="2000"/>
              <a:t>问题分析:</a:t>
            </a:r>
            <a:endParaRPr lang="x-none" altLang="en-US" sz="2000"/>
          </a:p>
          <a:p>
            <a:pPr lvl="2"/>
            <a:r>
              <a:rPr lang="x-none" altLang="en-US" sz="1710"/>
              <a:t>需要知道延迟中到底发生了什么</a:t>
            </a:r>
            <a:endParaRPr lang="x-none" altLang="en-US" sz="1710"/>
          </a:p>
          <a:p>
            <a:pPr lvl="1">
              <a:lnSpc>
                <a:spcPct val="120000"/>
              </a:lnSpc>
            </a:pPr>
            <a:r>
              <a:rPr lang="x-none" altLang="en-US" sz="2000"/>
              <a:t>折中办法</a:t>
            </a:r>
            <a:endParaRPr lang="x-none" altLang="en-US" sz="2000"/>
          </a:p>
          <a:p>
            <a:pPr lvl="2"/>
            <a:r>
              <a:rPr lang="x-none" altLang="en-US" sz="1710"/>
              <a:t>event</a:t>
            </a:r>
            <a:endParaRPr lang="x-none" altLang="en-US" sz="1710"/>
          </a:p>
        </p:txBody>
      </p:sp>
      <p:sp>
        <p:nvSpPr>
          <p:cNvPr id="4" name="Text Box 3"/>
          <p:cNvSpPr txBox="1"/>
          <p:nvPr/>
        </p:nvSpPr>
        <p:spPr>
          <a:xfrm>
            <a:off x="521970" y="3985895"/>
            <a:ext cx="4191635" cy="179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i="1" u="sng">
                <a:solidFill>
                  <a:schemeClr val="accent3">
                    <a:lumMod val="65000"/>
                  </a:schemeClr>
                </a:solidFill>
              </a:rPr>
              <a:t>echo 0 &gt; options/function-trace</a:t>
            </a:r>
            <a:endParaRPr lang="en-US" sz="1600" i="1" u="sng">
              <a:solidFill>
                <a:schemeClr val="accent3">
                  <a:lumMod val="65000"/>
                </a:schemeClr>
              </a:solidFill>
            </a:endParaRPr>
          </a:p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echo wakeup &gt; current_tracer</a:t>
            </a:r>
            <a:endParaRPr lang="en-US" sz="16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echo 1 &gt; tracing_on</a:t>
            </a:r>
            <a:endParaRPr lang="en-US" sz="16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echo 0 &gt; tracing_max_latency</a:t>
            </a:r>
            <a:endParaRPr lang="en-US" sz="16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chrt -f 5 sleep 1</a:t>
            </a:r>
            <a:endParaRPr lang="en-US" sz="16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echo 0 &gt; tracing_on</a:t>
            </a:r>
            <a:endParaRPr lang="en-US" sz="16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cat trace</a:t>
            </a:r>
            <a:endParaRPr 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91910" y="4098925"/>
            <a:ext cx="4191635" cy="2042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 echo 0 &gt; options/function-trace</a:t>
            </a:r>
            <a:endParaRPr lang="en-US" sz="16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 echo wakeup_rt &gt; current_tracer</a:t>
            </a:r>
            <a:endParaRPr lang="en-US" sz="16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b="1">
                <a:solidFill>
                  <a:schemeClr val="accent2">
                    <a:lumMod val="75000"/>
                  </a:schemeClr>
                </a:solidFill>
              </a:rPr>
              <a:t> echo 1 &gt; events/enable</a:t>
            </a:r>
            <a:endParaRPr lang="en-US" sz="16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 echo 1 &gt; tracing_on</a:t>
            </a:r>
            <a:endParaRPr lang="en-US" sz="16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 echo 0 &gt; tracing_max_latency</a:t>
            </a:r>
            <a:endParaRPr lang="en-US" sz="16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 chrt -f 5 sleep 1</a:t>
            </a:r>
            <a:endParaRPr lang="en-US" sz="16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 echo 0 &gt; tracing_on</a:t>
            </a:r>
            <a:endParaRPr lang="en-US" sz="16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 cat trace</a:t>
            </a:r>
            <a:endParaRPr 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event tracer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" y="1019175"/>
            <a:ext cx="7304405" cy="4953000"/>
          </a:xfrm>
        </p:spPr>
        <p:txBody>
          <a:bodyPr/>
          <a:p>
            <a:r>
              <a:rPr lang="x-none" altLang="en-US"/>
              <a:t>event</a:t>
            </a:r>
            <a:endParaRPr lang="x-none" altLang="en-US"/>
          </a:p>
          <a:p>
            <a:pPr lvl="1"/>
            <a:r>
              <a:rPr lang="x-none" altLang="en-US"/>
              <a:t>available_events: </a:t>
            </a:r>
            <a:r>
              <a:rPr lang="x-none" altLang="en-US" sz="2400"/>
              <a:t>subsystem:event</a:t>
            </a:r>
            <a:endParaRPr lang="x-none" altLang="en-US" sz="2400"/>
          </a:p>
          <a:p>
            <a:pPr lvl="1"/>
            <a:r>
              <a:rPr lang="x-none" altLang="en-US"/>
              <a:t>set_event</a:t>
            </a:r>
            <a:endParaRPr lang="x-none" altLang="en-US"/>
          </a:p>
          <a:p>
            <a:pPr marL="914400" lvl="2" indent="0">
              <a:buNone/>
            </a:pPr>
            <a:endParaRPr lang="x-none" altLang="en-US"/>
          </a:p>
          <a:p>
            <a:pPr lvl="1"/>
            <a:r>
              <a:rPr lang="x-none" altLang="en-US"/>
              <a:t>event/</a:t>
            </a:r>
            <a:endParaRPr lang="x-none" altLang="en-US"/>
          </a:p>
          <a:p>
            <a:pPr lvl="2"/>
            <a:r>
              <a:rPr lang="x-none" altLang="en-US" sz="2400"/>
              <a:t>enable 文件</a:t>
            </a:r>
            <a:endParaRPr lang="x-none" altLang="en-US" sz="2400"/>
          </a:p>
          <a:p>
            <a:pPr lvl="2"/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590665" y="2179320"/>
            <a:ext cx="5305425" cy="179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600">
                <a:solidFill>
                  <a:schemeClr val="accent2">
                    <a:lumMod val="75000"/>
                  </a:schemeClr>
                </a:solidFill>
              </a:rPr>
              <a:t>echo sched_wakeup &gt; set_event</a:t>
            </a:r>
            <a:endParaRPr lang="x-none" altLang="en-US" sz="16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x-none" altLang="en-US" sz="1600">
                <a:solidFill>
                  <a:schemeClr val="accent2">
                    <a:lumMod val="75000"/>
                  </a:schemeClr>
                </a:solidFill>
                <a:sym typeface="+mn-ea"/>
              </a:rPr>
              <a:t>echo "irq:*" &gt;&gt; set_event</a:t>
            </a:r>
            <a:endParaRPr lang="x-none" altLang="en-US" sz="160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endParaRPr lang="x-none" altLang="en-US" sz="160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x-none" altLang="en-US" sz="1600" i="1">
                <a:solidFill>
                  <a:schemeClr val="bg2"/>
                </a:solidFill>
              </a:rPr>
              <a:t># 去除某一个, 也要用 "&gt;&gt;"</a:t>
            </a:r>
            <a:endParaRPr lang="x-none" altLang="en-US" sz="1600" i="1">
              <a:solidFill>
                <a:schemeClr val="bg2"/>
              </a:solidFill>
            </a:endParaRPr>
          </a:p>
          <a:p>
            <a:r>
              <a:rPr lang="x-none" altLang="en-US" sz="1600">
                <a:solidFill>
                  <a:schemeClr val="accent2">
                    <a:lumMod val="75000"/>
                  </a:schemeClr>
                </a:solidFill>
                <a:sym typeface="+mn-ea"/>
              </a:rPr>
              <a:t>echo !sched_wakeup &gt; &gt;set_event</a:t>
            </a:r>
            <a:endParaRPr lang="x-none" altLang="en-US" sz="160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x-none" altLang="en-US" sz="1600" i="1">
                <a:solidFill>
                  <a:schemeClr val="bg2"/>
                </a:solidFill>
                <a:sym typeface="+mn-ea"/>
              </a:rPr>
              <a:t># 去除所有</a:t>
            </a:r>
            <a:endParaRPr lang="x-none" altLang="en-US" sz="160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x-none" altLang="en-US" sz="1600">
                <a:solidFill>
                  <a:schemeClr val="accent2">
                    <a:lumMod val="75000"/>
                  </a:schemeClr>
                </a:solidFill>
                <a:sym typeface="+mn-ea"/>
              </a:rPr>
              <a:t>echo   &gt; set_event</a:t>
            </a:r>
            <a:endParaRPr lang="x-none" altLang="en-US" sz="1600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604635" y="4493895"/>
            <a:ext cx="5305425" cy="179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600">
                <a:solidFill>
                  <a:schemeClr val="accent2">
                    <a:lumMod val="75000"/>
                  </a:schemeClr>
                </a:solidFill>
              </a:rPr>
              <a:t>echo 1 &gt; event/sched/sched_wakeup/enable</a:t>
            </a:r>
            <a:endParaRPr lang="x-none" altLang="en-US" sz="16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x-none" altLang="en-US" sz="1600">
                <a:solidFill>
                  <a:schemeClr val="accent2">
                    <a:lumMod val="75000"/>
                  </a:schemeClr>
                </a:solidFill>
                <a:sym typeface="+mn-ea"/>
              </a:rPr>
              <a:t>echo  1 &gt; event/irq/enable</a:t>
            </a:r>
            <a:endParaRPr lang="x-none" altLang="en-US" sz="160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endParaRPr lang="x-none" altLang="en-US" sz="160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x-none" altLang="en-US" sz="1600" b="1" i="1">
                <a:solidFill>
                  <a:schemeClr val="bg2"/>
                </a:solidFill>
              </a:rPr>
              <a:t># 去除某一个</a:t>
            </a:r>
            <a:endParaRPr lang="x-none" altLang="en-US" sz="16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x-none" altLang="en-US" sz="1600">
                <a:solidFill>
                  <a:schemeClr val="accent2">
                    <a:lumMod val="75000"/>
                  </a:schemeClr>
                </a:solidFill>
                <a:sym typeface="+mn-ea"/>
              </a:rPr>
              <a:t>echo 0 </a:t>
            </a:r>
            <a:r>
              <a:rPr lang="x-none" altLang="en-US" sz="1600">
                <a:solidFill>
                  <a:schemeClr val="accent2">
                    <a:lumMod val="75000"/>
                  </a:schemeClr>
                </a:solidFill>
                <a:sym typeface="+mn-ea"/>
              </a:rPr>
              <a:t>&gt; event/sched/sched_wakeup/enable</a:t>
            </a:r>
            <a:endParaRPr lang="x-none" altLang="en-US" sz="160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x-none" altLang="en-US" sz="1600" b="1" i="1">
                <a:solidFill>
                  <a:schemeClr val="bg2"/>
                </a:solidFill>
                <a:sym typeface="+mn-ea"/>
              </a:rPr>
              <a:t># 去除所有</a:t>
            </a:r>
            <a:endParaRPr lang="x-none" altLang="en-US" sz="160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x-none" altLang="en-US" sz="1600">
                <a:solidFill>
                  <a:schemeClr val="accent2">
                    <a:lumMod val="75000"/>
                  </a:schemeClr>
                </a:solidFill>
                <a:sym typeface="+mn-ea"/>
              </a:rPr>
              <a:t>echo 0 &gt;  event/enable</a:t>
            </a:r>
            <a:endParaRPr lang="x-none" altLang="en-US" sz="1600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67665" y="4267835"/>
            <a:ext cx="601027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0 - all events this file affects are disabled</a:t>
            </a:r>
            <a:endParaRPr lang="en-US"/>
          </a:p>
          <a:p>
            <a:r>
              <a:rPr lang="en-US"/>
              <a:t> 1 - all events this file affects are enabled</a:t>
            </a:r>
            <a:endParaRPr lang="en-US"/>
          </a:p>
          <a:p>
            <a:r>
              <a:rPr lang="en-US"/>
              <a:t> X - there is a mixture of events enabled and disabled</a:t>
            </a:r>
            <a:endParaRPr lang="en-US"/>
          </a:p>
          <a:p>
            <a:r>
              <a:rPr lang="en-US"/>
              <a:t> ? - this file does not affect any event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event tracer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25" y="1118235"/>
            <a:ext cx="3677285" cy="4953000"/>
          </a:xfrm>
        </p:spPr>
        <p:txBody>
          <a:bodyPr/>
          <a:p>
            <a:r>
              <a:rPr lang="x-none" altLang="en-US"/>
              <a:t>event </a:t>
            </a:r>
            <a:endParaRPr lang="x-none" altLang="en-US"/>
          </a:p>
          <a:p>
            <a:pPr lvl="1"/>
            <a:r>
              <a:rPr lang="x-none" altLang="en-US"/>
              <a:t> </a:t>
            </a:r>
            <a:r>
              <a:rPr lang="x-none" altLang="en-US" sz="2000"/>
              <a:t>set_event_pid</a:t>
            </a:r>
            <a:endParaRPr lang="x-none" altLang="en-US" sz="2000"/>
          </a:p>
          <a:p>
            <a:pPr lvl="1"/>
            <a:endParaRPr lang="x-none" altLang="en-US" sz="2000"/>
          </a:p>
          <a:p>
            <a:pPr lvl="1"/>
            <a:r>
              <a:rPr lang="x-none" altLang="en-US" sz="2000"/>
              <a:t> options/stacktrace</a:t>
            </a:r>
            <a:endParaRPr lang="x-none" altLang="en-US" sz="2000"/>
          </a:p>
          <a:p>
            <a:pPr lvl="2"/>
            <a:r>
              <a:rPr lang="x-none" altLang="en-US" sz="1710"/>
              <a:t>每次event 发生后打印stack trace (d)</a:t>
            </a:r>
            <a:endParaRPr lang="x-none" altLang="en-US" sz="1710"/>
          </a:p>
        </p:txBody>
      </p:sp>
      <p:sp>
        <p:nvSpPr>
          <p:cNvPr id="4" name="Text Box 3"/>
          <p:cNvSpPr txBox="1"/>
          <p:nvPr/>
        </p:nvSpPr>
        <p:spPr>
          <a:xfrm>
            <a:off x="4317365" y="1177925"/>
            <a:ext cx="773176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# entries-in-buffer/entries-written: 160/160   #P:4</a:t>
            </a:r>
            <a:endParaRPr lang="en-US" sz="1200"/>
          </a:p>
          <a:p>
            <a:r>
              <a:rPr lang="en-US" sz="1200"/>
              <a:t>#</a:t>
            </a:r>
            <a:endParaRPr lang="en-US" sz="1200"/>
          </a:p>
          <a:p>
            <a:r>
              <a:rPr lang="en-US" sz="1200"/>
              <a:t>#                              _-----=&gt; irqs-off</a:t>
            </a:r>
            <a:endParaRPr lang="en-US" sz="1200"/>
          </a:p>
          <a:p>
            <a:r>
              <a:rPr lang="en-US" sz="1200"/>
              <a:t>#                             / _----=&gt; need-resched</a:t>
            </a:r>
            <a:endParaRPr lang="en-US" sz="1200"/>
          </a:p>
          <a:p>
            <a:r>
              <a:rPr lang="en-US" sz="1200"/>
              <a:t>#                            | / _---=&gt; hardirq/softirq</a:t>
            </a:r>
            <a:endParaRPr lang="en-US" sz="1200"/>
          </a:p>
          <a:p>
            <a:r>
              <a:rPr lang="en-US" sz="1200"/>
              <a:t>#                            || / _--=&gt; preempt-depth</a:t>
            </a:r>
            <a:endParaRPr lang="en-US" sz="1200"/>
          </a:p>
          <a:p>
            <a:r>
              <a:rPr lang="en-US" sz="1200"/>
              <a:t>#                            ||| /     delay</a:t>
            </a:r>
            <a:endParaRPr lang="en-US" sz="1200"/>
          </a:p>
          <a:p>
            <a:r>
              <a:rPr lang="en-US" sz="1200"/>
              <a:t>#           TASK-PID   CPU#  ||||    TIMESTAMP  FUNCTION</a:t>
            </a:r>
            <a:endParaRPr lang="en-US" sz="1200"/>
          </a:p>
          <a:p>
            <a:r>
              <a:rPr lang="en-US" sz="1200"/>
              <a:t>#              | |       |   ||||       |         |</a:t>
            </a:r>
            <a:endParaRPr lang="en-US" sz="1200"/>
          </a:p>
          <a:p>
            <a:r>
              <a:rPr lang="en-US" sz="1200"/>
              <a:t>          &lt;idle&gt;-0     [003] d.h. 14386.083398: </a:t>
            </a:r>
            <a:r>
              <a:rPr lang="en-US" sz="1200" b="1">
                <a:solidFill>
                  <a:srgbClr val="FF0000"/>
                </a:solidFill>
              </a:rPr>
              <a:t>irq_handler_entry: irq=17 name=arch_timer</a:t>
            </a:r>
            <a:endParaRPr lang="en-US" sz="1200" b="1">
              <a:solidFill>
                <a:srgbClr val="FF0000"/>
              </a:solidFill>
            </a:endParaRPr>
          </a:p>
          <a:p>
            <a:r>
              <a:rPr lang="en-US" sz="1200"/>
              <a:t>          &lt;idle&gt;-0     [000] d.h. 14386.083399: irq_handler_entry: irq=17 name=arch_timer</a:t>
            </a:r>
            <a:endParaRPr lang="en-US" sz="1200"/>
          </a:p>
          <a:p>
            <a:r>
              <a:rPr lang="en-US" sz="1200"/>
              <a:t>          &lt;idle&gt;-0     [003] d.h. 14386.083408:</a:t>
            </a:r>
            <a:r>
              <a:rPr lang="en-US" sz="1200" b="1"/>
              <a:t> </a:t>
            </a:r>
            <a:r>
              <a:rPr lang="en-US" sz="1200" b="1">
                <a:solidFill>
                  <a:srgbClr val="7030A0"/>
                </a:solidFill>
              </a:rPr>
              <a:t>irq_handler_exit: irq=17 ret=handled</a:t>
            </a:r>
            <a:endParaRPr lang="en-US" sz="1200" b="1">
              <a:solidFill>
                <a:srgbClr val="7030A0"/>
              </a:solidFill>
            </a:endParaRPr>
          </a:p>
          <a:p>
            <a:r>
              <a:rPr lang="en-US" sz="1200"/>
              <a:t>          &lt;idle&gt;-0     [000] d.h. 14386.083414: irq_handler_exit: irq=17 ret=handled</a:t>
            </a:r>
            <a:endParaRPr lang="en-US" sz="1200"/>
          </a:p>
          <a:p>
            <a:r>
              <a:rPr lang="en-US" sz="1200"/>
              <a:t>          &lt;idle&gt;-0     [000] d.h. 14386.093398: irq_handler_entry: irq=17 name=arch_timer</a:t>
            </a:r>
            <a:endParaRPr lang="en-US" sz="1200"/>
          </a:p>
          <a:p>
            <a:r>
              <a:rPr lang="en-US" sz="1200"/>
              <a:t>          &lt;idle&gt;-0     [003] d.h. 14386.093398: irq_handler_entry: irq=17 name=arch_timer</a:t>
            </a:r>
            <a:endParaRPr lang="en-US" sz="1200"/>
          </a:p>
          <a:p>
            <a:r>
              <a:rPr lang="en-US" sz="1200"/>
              <a:t>          &lt;idle&gt;-0     [003] d.h. 14386.093406: irq_handler_exit: irq=17 ret=handled</a:t>
            </a:r>
            <a:endParaRPr lang="en-US"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event tracer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163695" y="3674110"/>
            <a:ext cx="7720330" cy="2865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name: </a:t>
            </a:r>
            <a:r>
              <a:rPr lang="en-US" sz="1400" b="1"/>
              <a:t>irq_handler_entry</a:t>
            </a:r>
            <a:endParaRPr lang="en-US" sz="1400" b="1"/>
          </a:p>
          <a:p>
            <a:r>
              <a:rPr lang="en-US" sz="1400"/>
              <a:t>ID: </a:t>
            </a:r>
            <a:r>
              <a:rPr lang="en-US" sz="1400" b="1"/>
              <a:t>47</a:t>
            </a:r>
            <a:endParaRPr lang="en-US" sz="1400" b="1"/>
          </a:p>
          <a:p>
            <a:r>
              <a:rPr lang="en-US" sz="1400"/>
              <a:t>format:</a:t>
            </a:r>
            <a:endParaRPr lang="en-US" sz="1400"/>
          </a:p>
          <a:p>
            <a:r>
              <a:rPr lang="en-US" sz="1400">
                <a:solidFill>
                  <a:schemeClr val="bg2"/>
                </a:solidFill>
              </a:rPr>
              <a:t>        field:unsigned short common_type;       offset:0;       size:2; signed:0;</a:t>
            </a:r>
            <a:endParaRPr lang="en-US" sz="1400">
              <a:solidFill>
                <a:schemeClr val="bg2"/>
              </a:solidFill>
            </a:endParaRPr>
          </a:p>
          <a:p>
            <a:r>
              <a:rPr lang="en-US" sz="1400">
                <a:solidFill>
                  <a:schemeClr val="bg2"/>
                </a:solidFill>
              </a:rPr>
              <a:t>        field:unsigned char common_flags;       offset:2;       size:1; signed:0;</a:t>
            </a:r>
            <a:endParaRPr lang="en-US" sz="1400">
              <a:solidFill>
                <a:schemeClr val="bg2"/>
              </a:solidFill>
            </a:endParaRPr>
          </a:p>
          <a:p>
            <a:r>
              <a:rPr lang="en-US" sz="1400">
                <a:solidFill>
                  <a:schemeClr val="bg2"/>
                </a:solidFill>
              </a:rPr>
              <a:t>        field:unsigned char common_preempt_count;       offset:3;       size:1; signed:0;</a:t>
            </a:r>
            <a:endParaRPr lang="en-US" sz="1400">
              <a:solidFill>
                <a:schemeClr val="bg2"/>
              </a:solidFill>
            </a:endParaRPr>
          </a:p>
          <a:p>
            <a:r>
              <a:rPr lang="en-US" sz="1400">
                <a:solidFill>
                  <a:schemeClr val="bg2"/>
                </a:solidFill>
              </a:rPr>
              <a:t>        field:int common_pid;   offset:4;       size:4; signed:1;</a:t>
            </a:r>
            <a:endParaRPr lang="en-US" sz="1400">
              <a:solidFill>
                <a:schemeClr val="bg2"/>
              </a:solidFill>
            </a:endParaRPr>
          </a:p>
          <a:p>
            <a:endParaRPr lang="en-US" sz="1400"/>
          </a:p>
          <a:p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        field:int irq;  offset:8;       size:4; signed:1;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        field:__data_loc char[] name;   offset:12;      size:4; signed:0;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400"/>
          </a:p>
          <a:p>
            <a:endParaRPr lang="en-US" sz="1400"/>
          </a:p>
          <a:p>
            <a:r>
              <a:rPr lang="en-US" sz="1400">
                <a:solidFill>
                  <a:srgbClr val="C00000"/>
                </a:solidFill>
              </a:rPr>
              <a:t>print fmt: "irq=%d name=%s", REC-&gt;irq, __get_str(name)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1030" y="1487805"/>
            <a:ext cx="5446395" cy="721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chemeClr val="accent2">
                    <a:lumMod val="75000"/>
                  </a:schemeClr>
                </a:solidFill>
              </a:rPr>
              <a:t>$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ls events/irq/irq_handler_entry/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>
                <a:solidFill>
                  <a:schemeClr val="bg2"/>
                </a:solidFill>
              </a:rPr>
              <a:t>enable   filter   format   id   trigger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58115" y="2318385"/>
            <a:ext cx="4905375" cy="12846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 format </a:t>
            </a:r>
            <a:endParaRPr lang="x-none" altLang="en-US"/>
          </a:p>
          <a:p>
            <a:pPr lvl="1"/>
            <a:r>
              <a:rPr lang="x-none" altLang="en-US" sz="2000"/>
              <a:t>用于 binary trace stream 解析</a:t>
            </a:r>
            <a:endParaRPr lang="x-none" altLang="en-US" sz="2000"/>
          </a:p>
          <a:p>
            <a:pPr lvl="1"/>
            <a:r>
              <a:rPr lang="x-none" altLang="en-US" sz="2000"/>
              <a:t>用于 filter 查询 变量名 和 类型</a:t>
            </a:r>
            <a:endParaRPr lang="x-none" altLang="en-US" sz="2000"/>
          </a:p>
          <a:p>
            <a:pPr lvl="1"/>
            <a:endParaRPr lang="x-none" altLang="en-US" sz="200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03505" y="852170"/>
            <a:ext cx="5765165" cy="128460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 sz="2800"/>
              <a:t> </a:t>
            </a:r>
            <a:r>
              <a:rPr lang="x-none" altLang="en-US" sz="2800">
                <a:sym typeface="+mn-ea"/>
              </a:rPr>
              <a:t>event目录:</a:t>
            </a:r>
            <a:r>
              <a:rPr lang="x-none" altLang="en-US" sz="2800"/>
              <a:t> </a:t>
            </a:r>
            <a:r>
              <a:rPr lang="x-none" altLang="en-US" sz="2800">
                <a:sym typeface="+mn-ea"/>
              </a:rPr>
              <a:t>有文件 5 个文件</a:t>
            </a:r>
            <a:endParaRPr lang="x-none" altLang="en-US" sz="2800"/>
          </a:p>
        </p:txBody>
      </p:sp>
      <p:sp>
        <p:nvSpPr>
          <p:cNvPr id="9" name="Left Brace 8"/>
          <p:cNvSpPr/>
          <p:nvPr/>
        </p:nvSpPr>
        <p:spPr>
          <a:xfrm>
            <a:off x="3582670" y="4399915"/>
            <a:ext cx="127000" cy="832485"/>
          </a:xfrm>
          <a:prstGeom prst="leftBrac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3596640" y="5413375"/>
            <a:ext cx="146050" cy="492760"/>
          </a:xfrm>
          <a:prstGeom prst="leftBrac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39090" y="4494530"/>
            <a:ext cx="241554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chemeClr val="bg2"/>
                </a:solidFill>
              </a:rPr>
              <a:t>event 公用的</a:t>
            </a:r>
            <a:endParaRPr lang="x-none" altLang="en-US" b="1">
              <a:solidFill>
                <a:schemeClr val="bg2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46685" y="5489575"/>
            <a:ext cx="3434715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chemeClr val="accent2">
                    <a:lumMod val="75000"/>
                  </a:schemeClr>
                </a:solidFill>
              </a:rPr>
              <a:t>改事件特有的域, TRACE_EVENT 注册是指定</a:t>
            </a:r>
            <a:endParaRPr lang="x-none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介绍 -  </a:t>
            </a:r>
            <a:r>
              <a:rPr lang="x-none" altLang="en-US">
                <a:sym typeface="+mn-ea"/>
              </a:rPr>
              <a:t>gcc - function trace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10185" y="1976120"/>
            <a:ext cx="4211955" cy="30784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sz="1400"/>
              <a:t>0040024c &lt;main&gt;:</a:t>
            </a:r>
            <a:endParaRPr lang="en-US" sz="1400"/>
          </a:p>
          <a:p>
            <a:r>
              <a:rPr lang="en-US" sz="1400"/>
              <a:t>	addiu	sp,sp,-32</a:t>
            </a:r>
            <a:endParaRPr lang="en-US" sz="1400"/>
          </a:p>
          <a:p>
            <a:r>
              <a:rPr lang="en-US" sz="1400"/>
              <a:t>	sw	ra,28(sp)</a:t>
            </a:r>
            <a:endParaRPr lang="en-US" sz="1400"/>
          </a:p>
          <a:p>
            <a:r>
              <a:rPr lang="en-US" sz="1400"/>
              <a:t>	</a:t>
            </a:r>
            <a:r>
              <a:rPr lang="en-US" sz="1400" b="1">
                <a:solidFill>
                  <a:srgbClr val="FF0000"/>
                </a:solidFill>
              </a:rPr>
              <a:t>move	at,ra</a:t>
            </a:r>
            <a:endParaRPr lang="en-US" sz="1400" b="1">
              <a:solidFill>
                <a:srgbClr val="FF0000"/>
              </a:solidFill>
            </a:endParaRPr>
          </a:p>
          <a:p>
            <a:r>
              <a:rPr lang="en-US" sz="1400"/>
              <a:t>	</a:t>
            </a:r>
            <a:r>
              <a:rPr lang="en-US" sz="1400" b="1">
                <a:solidFill>
                  <a:srgbClr val="FF0000"/>
                </a:solidFill>
              </a:rPr>
              <a:t>jal	41e290 &lt;_mcount&gt;</a:t>
            </a:r>
            <a:endParaRPr lang="en-US" sz="1400" b="1">
              <a:solidFill>
                <a:srgbClr val="FF0000"/>
              </a:solidFill>
            </a:endParaRPr>
          </a:p>
          <a:p>
            <a:r>
              <a:rPr lang="en-US" sz="1400"/>
              <a:t>	addiu	sp,sp,-8</a:t>
            </a:r>
            <a:endParaRPr lang="en-US" sz="1400"/>
          </a:p>
          <a:p>
            <a:r>
              <a:rPr lang="en-US" sz="1400"/>
              <a:t>	lui	a0,0x46</a:t>
            </a:r>
            <a:endParaRPr lang="en-US" sz="1400"/>
          </a:p>
          <a:p>
            <a:r>
              <a:rPr lang="en-US" sz="1400"/>
              <a:t>	</a:t>
            </a:r>
            <a:r>
              <a:rPr lang="en-US" sz="1400" b="1">
                <a:solidFill>
                  <a:srgbClr val="00B050"/>
                </a:solidFill>
              </a:rPr>
              <a:t>jal	407f80 &lt;_IO_puts&gt;</a:t>
            </a:r>
            <a:endParaRPr lang="en-US" sz="1400" b="1">
              <a:solidFill>
                <a:srgbClr val="00B050"/>
              </a:solidFill>
            </a:endParaRPr>
          </a:p>
          <a:p>
            <a:r>
              <a:rPr lang="en-US" sz="1400"/>
              <a:t>	addiu	a0,a0,-5644</a:t>
            </a:r>
            <a:endParaRPr lang="en-US" sz="1400"/>
          </a:p>
          <a:p>
            <a:r>
              <a:rPr lang="en-US" sz="1400"/>
              <a:t>	lw	ra,28(sp)</a:t>
            </a:r>
            <a:endParaRPr lang="en-US" sz="1400"/>
          </a:p>
          <a:p>
            <a:r>
              <a:rPr lang="en-US" sz="1400"/>
              <a:t>	move	v0,zero</a:t>
            </a:r>
            <a:endParaRPr lang="en-US" sz="1400"/>
          </a:p>
          <a:p>
            <a:r>
              <a:rPr lang="en-US" sz="1400"/>
              <a:t>	jr	ra</a:t>
            </a:r>
            <a:endParaRPr lang="en-US" sz="1400"/>
          </a:p>
          <a:p>
            <a:r>
              <a:rPr lang="en-US" sz="1400"/>
              <a:t>	addiu	sp,sp,32</a:t>
            </a:r>
            <a:endParaRPr lang="en-US" sz="1400"/>
          </a:p>
          <a:p>
            <a:r>
              <a:rPr lang="en-US" sz="1400"/>
              <a:t>	nop</a:t>
            </a:r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4690110" y="1940560"/>
            <a:ext cx="4128135" cy="32918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sz="1400"/>
              <a:t>0041e290 &lt;_mcount&gt;:</a:t>
            </a:r>
            <a:endParaRPr lang="en-US" sz="1400"/>
          </a:p>
          <a:p>
            <a:r>
              <a:rPr lang="en-US" sz="1400"/>
              <a:t>	addiu	sp,sp,-48</a:t>
            </a:r>
            <a:endParaRPr lang="en-US" sz="1400"/>
          </a:p>
          <a:p>
            <a:r>
              <a:rPr lang="en-US" sz="1400"/>
              <a:t>	&lt; STORE a0, a1, a2, a3, v0 &gt; </a:t>
            </a:r>
            <a:endParaRPr lang="en-US" sz="1400"/>
          </a:p>
          <a:p>
            <a:r>
              <a:rPr lang="en-US" sz="1400"/>
              <a:t>	&lt; STORE at, ra &gt;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	move	a1,ra</a:t>
            </a:r>
            <a:endParaRPr lang="en-US" sz="1400" b="1">
              <a:solidFill>
                <a:srgbClr val="FF0000"/>
              </a:solidFill>
            </a:endParaRPr>
          </a:p>
          <a:p>
            <a:r>
              <a:rPr lang="en-US" sz="1400" b="1">
                <a:solidFill>
                  <a:srgbClr val="FF0000"/>
                </a:solidFill>
              </a:rPr>
              <a:t>	move	a0,at</a:t>
            </a:r>
            <a:endParaRPr lang="en-US" sz="1400" b="1">
              <a:solidFill>
                <a:srgbClr val="FF0000"/>
              </a:solidFill>
            </a:endParaRPr>
          </a:p>
          <a:p>
            <a:r>
              <a:rPr lang="en-US" sz="1400" b="1">
                <a:solidFill>
                  <a:srgbClr val="FF0000"/>
                </a:solidFill>
              </a:rPr>
              <a:t>	jal	41e2e8 &lt;__mcount&gt;</a:t>
            </a:r>
            <a:endParaRPr lang="en-US" sz="1400" b="1">
              <a:solidFill>
                <a:srgbClr val="FF0000"/>
              </a:solidFill>
            </a:endParaRPr>
          </a:p>
          <a:p>
            <a:r>
              <a:rPr lang="en-US" sz="1400"/>
              <a:t>	nop</a:t>
            </a:r>
            <a:endParaRPr lang="en-US" sz="1400"/>
          </a:p>
          <a:p>
            <a:endParaRPr lang="en-US" sz="1400"/>
          </a:p>
          <a:p>
            <a:r>
              <a:rPr lang="en-US" sz="1400"/>
              <a:t>	&lt; LAOD a0, a1, a2, a3, v0 &gt; </a:t>
            </a:r>
            <a:endParaRPr lang="en-US" sz="1400"/>
          </a:p>
          <a:p>
            <a:r>
              <a:rPr lang="en-US" sz="1400"/>
              <a:t>	&lt; LOAD at, ra &gt;</a:t>
            </a:r>
            <a:endParaRPr lang="en-US" sz="1400"/>
          </a:p>
          <a:p>
            <a:r>
              <a:rPr lang="en-US" sz="1400"/>
              <a:t>	addiu	sp,sp,56</a:t>
            </a:r>
            <a:endParaRPr lang="en-US" sz="1400"/>
          </a:p>
          <a:p>
            <a:r>
              <a:rPr lang="en-US" sz="1400"/>
              <a:t>	jr	ra</a:t>
            </a:r>
            <a:endParaRPr lang="en-US" sz="1400"/>
          </a:p>
          <a:p>
            <a:r>
              <a:rPr lang="en-US" sz="1400"/>
              <a:t>	move	ra,at</a:t>
            </a:r>
            <a:endParaRPr 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588645" y="5527675"/>
            <a:ext cx="3134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call: _mount ( parent_ip )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836795" y="5537200"/>
            <a:ext cx="37280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call  __mount ( </a:t>
            </a:r>
            <a:r>
              <a:rPr lang="x-none" altLang="en-US">
                <a:sym typeface="+mn-ea"/>
              </a:rPr>
              <a:t>parent_ip , </a:t>
            </a:r>
            <a:r>
              <a:rPr lang="x-none" altLang="en-US"/>
              <a:t>ip)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9251315" y="1925320"/>
            <a:ext cx="2913380" cy="14630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x-none" altLang="en-US"/>
              <a:t>&lt;__mcount&gt;;</a:t>
            </a:r>
            <a:endParaRPr lang="x-none" altLang="en-US"/>
          </a:p>
          <a:p>
            <a:r>
              <a:rPr lang="x-none" altLang="en-US"/>
              <a:t>     ........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&lt;profile*:&gt;</a:t>
            </a:r>
            <a:endParaRPr lang="x-none" altLang="en-US"/>
          </a:p>
          <a:p>
            <a:r>
              <a:rPr lang="x-none" altLang="en-US"/>
              <a:t>	.........</a:t>
            </a:r>
            <a:endParaRPr lang="x-none" alt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8801735" y="3583305"/>
            <a:ext cx="221615" cy="5370195"/>
          </a:xfrm>
          <a:prstGeom prst="leftBrace">
            <a:avLst>
              <a:gd name="adj1" fmla="val 2869"/>
              <a:gd name="adj2" fmla="val 50939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957820" y="6527165"/>
            <a:ext cx="29521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GLIBC 实现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582930" y="1232535"/>
            <a:ext cx="3120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probe point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628640" y="1292225"/>
            <a:ext cx="21399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probe function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9228455" y="1323975"/>
            <a:ext cx="2887345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ym typeface="+mn-ea"/>
              </a:rPr>
              <a:t> 生成数据 以及 数据分析:</a:t>
            </a:r>
            <a:endParaRPr lang="x-none" altLang="en-US"/>
          </a:p>
          <a:p>
            <a:r>
              <a:rPr lang="x-none" altLang="en-US">
                <a:sym typeface="+mn-ea"/>
              </a:rPr>
              <a:t> 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event tracer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" y="1061720"/>
            <a:ext cx="10972800" cy="4953000"/>
          </a:xfrm>
        </p:spPr>
        <p:txBody>
          <a:bodyPr/>
          <a:p>
            <a:r>
              <a:rPr lang="x-none" altLang="en-US"/>
              <a:t>filter </a:t>
            </a:r>
            <a:endParaRPr lang="x-none" altLang="en-US"/>
          </a:p>
          <a:p>
            <a:endParaRPr lang="x-none" altLang="en-US"/>
          </a:p>
          <a:p>
            <a:pPr lvl="1"/>
            <a:endParaRPr lang="x-none" altLang="en-US"/>
          </a:p>
          <a:p>
            <a:pPr lvl="1"/>
            <a:r>
              <a:rPr lang="x-none" altLang="en-US"/>
              <a:t>支持运算符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pPr marL="457200" lvl="1" indent="0">
              <a:buNone/>
            </a:pP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78815" y="1644650"/>
            <a:ext cx="788924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echo 0 &gt; set_event_pid</a:t>
            </a:r>
            <a:endParaRPr lang="x-none" altLang="en-US"/>
          </a:p>
          <a:p>
            <a:r>
              <a:rPr lang="en-US"/>
              <a:t>echo "irq==</a:t>
            </a:r>
            <a:r>
              <a:rPr lang="x-none" altLang="en-US"/>
              <a:t>62</a:t>
            </a:r>
            <a:r>
              <a:rPr lang="en-US"/>
              <a:t>" &gt; events/irq/irq_handler_entry/filter</a:t>
            </a:r>
            <a:endParaRPr lang="en-US"/>
          </a:p>
          <a:p>
            <a:r>
              <a:rPr lang="en-US">
                <a:sym typeface="+mn-ea"/>
              </a:rPr>
              <a:t>echo "irq==</a:t>
            </a:r>
            <a:r>
              <a:rPr lang="x-none" altLang="en-US">
                <a:sym typeface="+mn-ea"/>
              </a:rPr>
              <a:t>62</a:t>
            </a:r>
            <a:r>
              <a:rPr lang="en-US">
                <a:sym typeface="+mn-ea"/>
              </a:rPr>
              <a:t>" &gt; events/irq/irq_handler_</a:t>
            </a:r>
            <a:r>
              <a:rPr lang="x-none" altLang="en-US">
                <a:sym typeface="+mn-ea"/>
              </a:rPr>
              <a:t>exit</a:t>
            </a:r>
            <a:r>
              <a:rPr lang="en-US">
                <a:sym typeface="+mn-ea"/>
              </a:rPr>
              <a:t>/filter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37590" y="3362325"/>
            <a:ext cx="7794625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整型:</a:t>
            </a:r>
            <a:r>
              <a:rPr lang="en-US"/>
              <a:t>        </a:t>
            </a:r>
            <a:endParaRPr lang="en-US"/>
          </a:p>
          <a:p>
            <a:r>
              <a:rPr lang="en-US"/>
              <a:t>       ==, !=, &lt;, &lt;=, &gt;, &gt;=, &amp;</a:t>
            </a:r>
            <a:endParaRPr lang="en-US"/>
          </a:p>
          <a:p>
            <a:r>
              <a:rPr lang="en-US"/>
              <a:t>        </a:t>
            </a:r>
            <a:endParaRPr lang="en-US"/>
          </a:p>
          <a:p>
            <a:r>
              <a:rPr lang="x-none" altLang="en-US"/>
              <a:t>字符串:</a:t>
            </a:r>
            <a:r>
              <a:rPr lang="en-US"/>
              <a:t>        </a:t>
            </a:r>
            <a:endParaRPr lang="en-US"/>
          </a:p>
          <a:p>
            <a:r>
              <a:rPr lang="en-US"/>
              <a:t>       ==, !=, ~</a:t>
            </a:r>
            <a:endParaRPr lang="en-US"/>
          </a:p>
          <a:p>
            <a:endParaRPr lang="en-US"/>
          </a:p>
          <a:p>
            <a:r>
              <a:rPr lang="x-none" altLang="en-US"/>
              <a:t>~ 只能在字符串 前或后包含一个 通配符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036185" y="4338320"/>
            <a:ext cx="6982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echo </a:t>
            </a:r>
            <a:r>
              <a:rPr lang="x-none" altLang="en-US"/>
              <a:t>'</a:t>
            </a:r>
            <a:r>
              <a:rPr lang="en-US"/>
              <a:t>ret == </a:t>
            </a:r>
            <a:r>
              <a:rPr lang="x-none" altLang="en-US"/>
              <a:t>handled'</a:t>
            </a:r>
            <a:r>
              <a:rPr lang="en-US"/>
              <a:t> &gt;  events/irq/irq_handler_exit/filter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event tracer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" y="1061720"/>
            <a:ext cx="10972800" cy="4953000"/>
          </a:xfrm>
        </p:spPr>
        <p:txBody>
          <a:bodyPr/>
          <a:p>
            <a:r>
              <a:rPr lang="x-none" altLang="en-US"/>
              <a:t>filter </a:t>
            </a:r>
            <a:endParaRPr lang="x-none" altLang="en-US"/>
          </a:p>
          <a:p>
            <a:endParaRPr lang="x-none" altLang="en-US"/>
          </a:p>
          <a:p>
            <a:pPr lvl="1"/>
            <a:endParaRPr lang="x-none" altLang="en-US"/>
          </a:p>
          <a:p>
            <a:pPr lvl="1"/>
            <a:r>
              <a:rPr lang="x-none" altLang="en-US"/>
              <a:t>支持运算符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pPr marL="457200" lvl="1" indent="0">
              <a:buNone/>
            </a:pP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78815" y="1644650"/>
            <a:ext cx="788924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echo 0 &gt; set_event_pid</a:t>
            </a:r>
            <a:endParaRPr lang="x-none" altLang="en-US"/>
          </a:p>
          <a:p>
            <a:r>
              <a:rPr lang="en-US"/>
              <a:t>echo "irq==</a:t>
            </a:r>
            <a:r>
              <a:rPr lang="x-none" altLang="en-US"/>
              <a:t>62</a:t>
            </a:r>
            <a:r>
              <a:rPr lang="en-US"/>
              <a:t>" &gt; events/irq/irq_handler_entry/filter</a:t>
            </a:r>
            <a:endParaRPr lang="en-US"/>
          </a:p>
          <a:p>
            <a:r>
              <a:rPr lang="en-US">
                <a:sym typeface="+mn-ea"/>
              </a:rPr>
              <a:t>echo "irq==</a:t>
            </a:r>
            <a:r>
              <a:rPr lang="x-none" altLang="en-US">
                <a:sym typeface="+mn-ea"/>
              </a:rPr>
              <a:t>62</a:t>
            </a:r>
            <a:r>
              <a:rPr lang="en-US">
                <a:sym typeface="+mn-ea"/>
              </a:rPr>
              <a:t>" &gt; events/irq/irq_handler_</a:t>
            </a:r>
            <a:r>
              <a:rPr lang="x-none" altLang="en-US">
                <a:sym typeface="+mn-ea"/>
              </a:rPr>
              <a:t>exit</a:t>
            </a:r>
            <a:r>
              <a:rPr lang="en-US">
                <a:sym typeface="+mn-ea"/>
              </a:rPr>
              <a:t>/filter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37590" y="3362325"/>
            <a:ext cx="7794625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整型:</a:t>
            </a:r>
            <a:r>
              <a:rPr lang="en-US"/>
              <a:t>        </a:t>
            </a:r>
            <a:endParaRPr lang="en-US"/>
          </a:p>
          <a:p>
            <a:r>
              <a:rPr lang="en-US"/>
              <a:t>       ==, !=, &lt;, &lt;=, &gt;, &gt;=, &amp;</a:t>
            </a:r>
            <a:endParaRPr lang="en-US"/>
          </a:p>
          <a:p>
            <a:r>
              <a:rPr lang="en-US"/>
              <a:t>        </a:t>
            </a:r>
            <a:endParaRPr lang="en-US"/>
          </a:p>
          <a:p>
            <a:r>
              <a:rPr lang="x-none" altLang="en-US"/>
              <a:t>字符串:</a:t>
            </a:r>
            <a:r>
              <a:rPr lang="en-US"/>
              <a:t>        </a:t>
            </a:r>
            <a:endParaRPr lang="en-US"/>
          </a:p>
          <a:p>
            <a:r>
              <a:rPr lang="en-US"/>
              <a:t>       ==, !=, ~</a:t>
            </a:r>
            <a:endParaRPr lang="en-US"/>
          </a:p>
          <a:p>
            <a:endParaRPr lang="en-US"/>
          </a:p>
          <a:p>
            <a:r>
              <a:rPr lang="x-none" altLang="en-US"/>
              <a:t>~ 只能在字符串 前或后包含一个 通配符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036185" y="4338320"/>
            <a:ext cx="6982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echo </a:t>
            </a:r>
            <a:r>
              <a:rPr lang="x-none" altLang="en-US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ret == </a:t>
            </a:r>
            <a:r>
              <a:rPr lang="x-none" altLang="en-US">
                <a:solidFill>
                  <a:schemeClr val="accent2">
                    <a:lumMod val="75000"/>
                  </a:schemeClr>
                </a:solidFill>
              </a:rPr>
              <a:t>1'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&gt;  events/irq/irq_handler_exit/filter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050155" y="3842385"/>
            <a:ext cx="6982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 u="sng">
                <a:solidFill>
                  <a:srgbClr val="FF0000"/>
                </a:solidFill>
              </a:rPr>
              <a:t>echo </a:t>
            </a:r>
            <a:r>
              <a:rPr lang="x-none" altLang="en-US" i="1" u="sng">
                <a:solidFill>
                  <a:srgbClr val="FF0000"/>
                </a:solidFill>
              </a:rPr>
              <a:t>'</a:t>
            </a:r>
            <a:r>
              <a:rPr lang="en-US" i="1" u="sng">
                <a:solidFill>
                  <a:srgbClr val="FF0000"/>
                </a:solidFill>
              </a:rPr>
              <a:t>ret == </a:t>
            </a:r>
            <a:r>
              <a:rPr lang="x-none" altLang="en-US" i="1" u="sng">
                <a:solidFill>
                  <a:srgbClr val="FF0000"/>
                </a:solidFill>
              </a:rPr>
              <a:t>handled'</a:t>
            </a:r>
            <a:r>
              <a:rPr lang="en-US" i="1" u="sng">
                <a:solidFill>
                  <a:srgbClr val="FF0000"/>
                </a:solidFill>
              </a:rPr>
              <a:t> &gt;  events/irq/irq_handler_exit/filter</a:t>
            </a:r>
            <a:endParaRPr lang="en-US" i="1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event tracer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" y="1061720"/>
            <a:ext cx="10972800" cy="4953000"/>
          </a:xfrm>
        </p:spPr>
        <p:txBody>
          <a:bodyPr/>
          <a:p>
            <a:r>
              <a:rPr lang="x-none" altLang="en-US"/>
              <a:t>filter </a:t>
            </a:r>
            <a:endParaRPr lang="x-none" altLang="en-US"/>
          </a:p>
          <a:p>
            <a:endParaRPr lang="x-none" altLang="en-US"/>
          </a:p>
          <a:p>
            <a:pPr lvl="1"/>
            <a:endParaRPr lang="x-none" altLang="en-US"/>
          </a:p>
          <a:p>
            <a:pPr lvl="1"/>
            <a:r>
              <a:rPr lang="x-none" altLang="en-US"/>
              <a:t>支持运算符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pPr lvl="1"/>
            <a:r>
              <a:rPr lang="x-none" altLang="en-US" sz="2800"/>
              <a:t>支持 &amp;&amp; 和 ||</a:t>
            </a:r>
            <a:endParaRPr lang="x-none" altLang="en-US" sz="2800"/>
          </a:p>
          <a:p>
            <a:pPr marL="457200" lvl="1" indent="0">
              <a:buNone/>
            </a:pP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78815" y="1644650"/>
            <a:ext cx="788924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echo 0 &gt; set_event_pid</a:t>
            </a:r>
            <a:endParaRPr lang="x-none" altLang="en-US"/>
          </a:p>
          <a:p>
            <a:r>
              <a:rPr lang="en-US"/>
              <a:t>echo "irq==</a:t>
            </a:r>
            <a:r>
              <a:rPr lang="x-none" altLang="en-US"/>
              <a:t>62</a:t>
            </a:r>
            <a:r>
              <a:rPr lang="en-US"/>
              <a:t>" &gt; events/irq/irq_handler_entry/filter</a:t>
            </a:r>
            <a:endParaRPr lang="en-US"/>
          </a:p>
          <a:p>
            <a:r>
              <a:rPr lang="en-US">
                <a:sym typeface="+mn-ea"/>
              </a:rPr>
              <a:t>echo "irq==</a:t>
            </a:r>
            <a:r>
              <a:rPr lang="x-none" altLang="en-US">
                <a:sym typeface="+mn-ea"/>
              </a:rPr>
              <a:t>62</a:t>
            </a:r>
            <a:r>
              <a:rPr lang="en-US">
                <a:sym typeface="+mn-ea"/>
              </a:rPr>
              <a:t>" &gt; events/irq/irq_handler_</a:t>
            </a:r>
            <a:r>
              <a:rPr lang="x-none" altLang="en-US">
                <a:sym typeface="+mn-ea"/>
              </a:rPr>
              <a:t>exit</a:t>
            </a:r>
            <a:r>
              <a:rPr lang="en-US">
                <a:sym typeface="+mn-ea"/>
              </a:rPr>
              <a:t>/filter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37590" y="3362325"/>
            <a:ext cx="7794625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整型:</a:t>
            </a:r>
            <a:r>
              <a:rPr lang="en-US"/>
              <a:t>        </a:t>
            </a:r>
            <a:endParaRPr lang="en-US"/>
          </a:p>
          <a:p>
            <a:r>
              <a:rPr lang="en-US"/>
              <a:t>       ==, !=, &lt;, &lt;=, &gt;, &gt;=, &amp;</a:t>
            </a:r>
            <a:endParaRPr lang="en-US"/>
          </a:p>
          <a:p>
            <a:r>
              <a:rPr lang="en-US"/>
              <a:t>        </a:t>
            </a:r>
            <a:endParaRPr lang="en-US"/>
          </a:p>
          <a:p>
            <a:r>
              <a:rPr lang="x-none" altLang="en-US"/>
              <a:t>字符串:</a:t>
            </a:r>
            <a:r>
              <a:rPr lang="en-US"/>
              <a:t>        </a:t>
            </a:r>
            <a:endParaRPr lang="en-US"/>
          </a:p>
          <a:p>
            <a:r>
              <a:rPr lang="en-US"/>
              <a:t>       ==, !=, ~</a:t>
            </a:r>
            <a:endParaRPr lang="en-US"/>
          </a:p>
          <a:p>
            <a:endParaRPr lang="en-US"/>
          </a:p>
          <a:p>
            <a:r>
              <a:rPr lang="x-none" altLang="en-US"/>
              <a:t>~ 只能在字符串 前或后包含一个 通配符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4472940" y="5928360"/>
            <a:ext cx="77000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echo "irq == 62 &amp;&amp; ret == 1" &gt;  events/irq/irq_handler_exit/filter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094095" y="4394835"/>
            <a:ext cx="60394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echo </a:t>
            </a:r>
            <a:r>
              <a:rPr lang="x-none" altLang="en-US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ret == </a:t>
            </a:r>
            <a:r>
              <a:rPr lang="x-none" altLang="en-US">
                <a:solidFill>
                  <a:schemeClr val="accent2">
                    <a:lumMod val="75000"/>
                  </a:schemeClr>
                </a:solidFill>
              </a:rPr>
              <a:t>1'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&gt;  events/irq/irq_handler_exit/filter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371465" y="3880485"/>
            <a:ext cx="68129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 u="sng">
                <a:solidFill>
                  <a:srgbClr val="FF0000"/>
                </a:solidFill>
              </a:rPr>
              <a:t>echo </a:t>
            </a:r>
            <a:r>
              <a:rPr lang="x-none" altLang="en-US" i="1" u="sng">
                <a:solidFill>
                  <a:srgbClr val="FF0000"/>
                </a:solidFill>
              </a:rPr>
              <a:t>'</a:t>
            </a:r>
            <a:r>
              <a:rPr lang="en-US" i="1" u="sng">
                <a:solidFill>
                  <a:srgbClr val="FF0000"/>
                </a:solidFill>
              </a:rPr>
              <a:t>ret == </a:t>
            </a:r>
            <a:r>
              <a:rPr lang="x-none" altLang="en-US" i="1" u="sng">
                <a:solidFill>
                  <a:srgbClr val="FF0000"/>
                </a:solidFill>
              </a:rPr>
              <a:t>handled'</a:t>
            </a:r>
            <a:r>
              <a:rPr lang="en-US" i="1" u="sng">
                <a:solidFill>
                  <a:srgbClr val="FF0000"/>
                </a:solidFill>
              </a:rPr>
              <a:t> &gt;  events/irq/irq_handler_exit/filter</a:t>
            </a:r>
            <a:endParaRPr lang="en-US" i="1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event tracer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 trigger: </a:t>
            </a:r>
            <a:endParaRPr lang="x-none" altLang="en-US"/>
          </a:p>
          <a:p>
            <a:pPr lvl="1"/>
            <a:r>
              <a:rPr lang="x-none" altLang="en-US"/>
              <a:t> trace event 有条件的调用触发器"命令", 描述如</a:t>
            </a:r>
            <a:endParaRPr lang="x-none" altLang="en-US"/>
          </a:p>
          <a:p>
            <a:pPr lvl="2"/>
            <a:r>
              <a:rPr lang="x-none" altLang="en-US"/>
              <a:t>当此 event 发生时,  enabling 或 disabling  其他事件追踪</a:t>
            </a:r>
            <a:endParaRPr lang="x-none" altLang="en-US"/>
          </a:p>
          <a:p>
            <a:pPr lvl="2"/>
            <a:endParaRPr lang="x-none" altLang="en-US"/>
          </a:p>
          <a:p>
            <a:pPr lvl="1"/>
            <a:r>
              <a:rPr lang="x-none" altLang="en-US"/>
              <a:t> enable / disable</a:t>
            </a:r>
            <a:endParaRPr lang="x-none" altLang="en-US"/>
          </a:p>
          <a:p>
            <a:pPr lvl="2"/>
            <a:endParaRPr lang="x-none" altLang="en-US"/>
          </a:p>
          <a:p>
            <a:endParaRPr lang="x-none" altLang="en-US"/>
          </a:p>
          <a:p>
            <a:pPr lvl="1"/>
            <a:endParaRPr lang="x-none" altLang="en-US" sz="2400"/>
          </a:p>
          <a:p>
            <a:endParaRPr lang="x-none" altLang="en-US"/>
          </a:p>
          <a:p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471295" y="3776980"/>
            <a:ext cx="9210040" cy="1206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 # 不能使用 "&gt;&gt;", 如果要删除必须用 "!"</a:t>
            </a:r>
            <a:endParaRPr lang="x-none" altLang="en-US"/>
          </a:p>
          <a:p>
            <a:r>
              <a:rPr lang="x-none" altLang="en-US"/>
              <a:t> </a:t>
            </a:r>
            <a:r>
              <a:rPr lang="en-US"/>
              <a:t>echo 'command[:count] [if filter]' &gt; trigger</a:t>
            </a:r>
            <a:endParaRPr lang="en-US"/>
          </a:p>
          <a:p>
            <a:r>
              <a:rPr lang="en-US"/>
              <a:t> echo '!command[:count] [if filter]' &gt; trigger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event tracer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ym typeface="+mn-ea"/>
              </a:rPr>
              <a:t> trigger </a:t>
            </a:r>
            <a:r>
              <a:rPr lang="x-none" altLang="en-US">
                <a:sym typeface="+mn-ea"/>
              </a:rPr>
              <a:t>支持的 command</a:t>
            </a:r>
            <a:r>
              <a:rPr lang="x-none" altLang="en-US">
                <a:sym typeface="+mn-ea"/>
              </a:rPr>
              <a:t>:</a:t>
            </a:r>
            <a:endParaRPr lang="x-none" altLang="en-US" sz="2800"/>
          </a:p>
          <a:p>
            <a:pPr lvl="2"/>
            <a:r>
              <a:rPr lang="x-none" altLang="en-US" sz="2800">
                <a:sym typeface="+mn-ea"/>
              </a:rPr>
              <a:t>enable_event / disable event</a:t>
            </a:r>
            <a:r>
              <a:rPr lang="x-none" altLang="en-US">
                <a:sym typeface="+mn-ea"/>
              </a:rPr>
              <a:t> </a:t>
            </a:r>
            <a:endParaRPr lang="x-none" altLang="en-US">
              <a:sym typeface="+mn-ea"/>
            </a:endParaRPr>
          </a:p>
          <a:p>
            <a:pPr lvl="3"/>
            <a:r>
              <a:rPr lang="x-none" altLang="en-US"/>
              <a:t>enable 或 disable 其它 trace event 当此 trigger 事件发生(hit)时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397000" y="2984500"/>
            <a:ext cx="10002520" cy="3401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ym typeface="+mn-ea"/>
              </a:rPr>
              <a:t># 当 system call 为 read 时,  enable kmalloc event trace</a:t>
            </a:r>
            <a:endParaRPr lang="x-none" altLang="en-US"/>
          </a:p>
          <a:p>
            <a:r>
              <a:rPr lang="x-none" altLang="en-US">
                <a:sym typeface="+mn-ea"/>
              </a:rPr>
              <a:t># :1 表示这个触发只发生一次</a:t>
            </a:r>
            <a:endParaRPr lang="x-none" altLang="en-US"/>
          </a:p>
          <a:p>
            <a:endParaRPr lang="en-US"/>
          </a:p>
          <a:p>
            <a:r>
              <a:rPr lang="en-US"/>
              <a:t> echo 'enable_event:kmem:kmalloc:1' &gt; \</a:t>
            </a:r>
            <a:endParaRPr lang="en-US"/>
          </a:p>
          <a:p>
            <a:r>
              <a:rPr lang="en-US"/>
              <a:t>      /sys/kernel/debug/tracing/events/syscalls/sys_enter_read/trigge</a:t>
            </a:r>
            <a:r>
              <a:rPr lang="x-none" altLang="en-US"/>
              <a:t>r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>
                <a:sym typeface="+mn-ea"/>
              </a:rPr>
              <a:t># 当 system call 为 exit 时,  disable kmalloc event trace</a:t>
            </a:r>
            <a:endParaRPr lang="x-none" altLang="en-US"/>
          </a:p>
          <a:p>
            <a:r>
              <a:rPr lang="x-none" altLang="en-US">
                <a:sym typeface="+mn-ea"/>
              </a:rPr>
              <a:t># 每次都会触发</a:t>
            </a:r>
            <a:endParaRPr lang="x-none" altLang="en-US"/>
          </a:p>
          <a:p>
            <a:endParaRPr lang="x-none" altLang="en-US"/>
          </a:p>
          <a:p>
            <a:r>
              <a:rPr lang="en-US">
                <a:sym typeface="+mn-ea"/>
              </a:rPr>
              <a:t> echo 'disable_event:kmem:kmalloc' &gt; \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 /sys/kernel/debug/tracing/events/syscalls/sys_exit_read/trigger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event tracer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ym typeface="+mn-ea"/>
              </a:rPr>
              <a:t>trigger :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/>
              <a:t>删除 trigger 中注册的command</a:t>
            </a:r>
            <a:endParaRPr lang="x-none" altLang="en-US"/>
          </a:p>
          <a:p>
            <a:pPr lvl="1"/>
            <a:endParaRPr lang="x-none" altLang="en-US"/>
          </a:p>
          <a:p>
            <a:pPr lvl="1"/>
            <a:endParaRPr lang="x-none" altLang="en-US"/>
          </a:p>
          <a:p>
            <a:pPr lvl="1">
              <a:lnSpc>
                <a:spcPct val="120000"/>
              </a:lnSpc>
            </a:pPr>
            <a:endParaRPr lang="x-none" altLang="en-US"/>
          </a:p>
          <a:p>
            <a:pPr lvl="1"/>
            <a:r>
              <a:rPr lang="x-none" altLang="en-US"/>
              <a:t>Note</a:t>
            </a:r>
            <a:endParaRPr lang="x-none" altLang="en-US"/>
          </a:p>
          <a:p>
            <a:pPr lvl="2"/>
            <a:r>
              <a:rPr lang="x-none" altLang="en-US"/>
              <a:t> 一个 trigger 中 可有多个 enable/disabe_event</a:t>
            </a:r>
            <a:endParaRPr lang="x-none" altLang="en-US"/>
          </a:p>
          <a:p>
            <a:pPr lvl="2"/>
            <a:r>
              <a:rPr lang="x-none" altLang="en-US"/>
              <a:t> 一个 trigger 中 只能有 一个 triggered event</a:t>
            </a:r>
            <a:endParaRPr lang="x-none" altLang="en-US"/>
          </a:p>
          <a:p>
            <a:pPr lvl="1"/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151380" y="2248535"/>
            <a:ext cx="928560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r>
              <a:rPr lang="en-US"/>
              <a:t>  # echo '!enable_event:kmem:kmalloc:1' &gt; \</a:t>
            </a:r>
            <a:endParaRPr lang="en-US"/>
          </a:p>
          <a:p>
            <a:r>
              <a:rPr lang="en-US"/>
              <a:t>      /sys/kernel/debug/tracing/events/syscalls/sys_enter_read/trigger</a:t>
            </a:r>
            <a:endParaRPr lang="en-US"/>
          </a:p>
          <a:p>
            <a:endParaRPr lang="en-US"/>
          </a:p>
          <a:p>
            <a:r>
              <a:rPr lang="en-US"/>
              <a:t>  # echo '!disable_event:kmem:kmalloc' &gt; \</a:t>
            </a:r>
            <a:endParaRPr lang="en-US"/>
          </a:p>
          <a:p>
            <a:r>
              <a:rPr lang="en-US"/>
              <a:t>      /sys/kernel/debug/tracing/events/syscalls/sys_exit_read/trigger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641600" y="5494655"/>
            <a:ext cx="534098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kmem:kmalloc:1</a:t>
            </a:r>
            <a:endParaRPr lang="en-US"/>
          </a:p>
          <a:p>
            <a:r>
              <a:rPr lang="en-US"/>
              <a:t>kmem:kmalloc if  bytes_req == 256</a:t>
            </a:r>
            <a:endParaRPr lang="en-US"/>
          </a:p>
          <a:p>
            <a:r>
              <a:rPr lang="en-US"/>
              <a:t>kmem:kmalloc if bytes_alloc == 256</a:t>
            </a:r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7549515" y="5382260"/>
            <a:ext cx="961390" cy="1226820"/>
          </a:xfrm>
          <a:prstGeom prst="mathMultiply">
            <a:avLst>
              <a:gd name="adj1" fmla="val 27722"/>
            </a:avLst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event tracer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ym typeface="+mn-ea"/>
              </a:rPr>
              <a:t>trigger 支持的 command:</a:t>
            </a:r>
            <a:endParaRPr lang="x-none" altLang="en-US">
              <a:sym typeface="+mn-ea"/>
            </a:endParaRPr>
          </a:p>
          <a:p>
            <a:pPr lvl="1"/>
            <a:r>
              <a:rPr lang="en-US"/>
              <a:t>stacktrace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snapshot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traceon/traceoff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774190" y="2343150"/>
            <a:ext cx="803973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echo 'stacktrace:5 if bytes_req &gt;= 200' &gt;  /sys/kernel/debug/tracing/events/kmem/kmalloc/trigger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773555" y="3928110"/>
            <a:ext cx="766254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echo 'snapshot:1 if nr_rq &gt; 1' &gt; \</a:t>
            </a:r>
            <a:endParaRPr lang="en-US"/>
          </a:p>
          <a:p>
            <a:r>
              <a:rPr lang="en-US"/>
              <a:t>        /sys/kernel/debug/tracing/events/block/block_unplug/trigger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使用 -  概要分析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 概要分析</a:t>
            </a:r>
            <a:endParaRPr lang="x-none" altLang="en-US"/>
          </a:p>
          <a:p>
            <a:pPr lvl="1"/>
            <a:r>
              <a:rPr lang="x-none" altLang="en-US"/>
              <a:t>处理函数调用次数和平均处理时间的信息</a:t>
            </a:r>
            <a:endParaRPr lang="x-none" altLang="en-US"/>
          </a:p>
          <a:p>
            <a:pPr lvl="1"/>
            <a:endParaRPr lang="x-none" altLang="en-US"/>
          </a:p>
          <a:p>
            <a:pPr lvl="1"/>
            <a:endParaRPr lang="x-none" altLang="en-US"/>
          </a:p>
          <a:p>
            <a:pPr lvl="1"/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function_profile_enabled</a:t>
            </a:r>
            <a:r>
              <a:rPr lang="x-none" altLang="en-US">
                <a:sym typeface="+mn-ea"/>
              </a:rPr>
              <a:t>:  使能 function 概要分析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/>
              <a:t>trace_stat/</a:t>
            </a:r>
            <a:endParaRPr lang="x-none" altLang="en-US"/>
          </a:p>
          <a:p>
            <a:pPr lvl="2"/>
            <a:r>
              <a:rPr lang="x-none" altLang="en-US" sz="2400"/>
              <a:t>functions&lt;cpu#num&gt;   :  查看 trace 信息</a:t>
            </a:r>
            <a:endParaRPr lang="x-none" altLang="en-US" sz="2400"/>
          </a:p>
          <a:p>
            <a:pPr lvl="2"/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812155" y="2644775"/>
            <a:ext cx="611378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echo nop &gt; current_tracer</a:t>
            </a:r>
            <a:endParaRPr lang="en-US"/>
          </a:p>
          <a:p>
            <a:r>
              <a:rPr lang="en-US"/>
              <a:t>echo 1 &gt; function_profile_enabled</a:t>
            </a:r>
            <a:endParaRPr lang="en-US"/>
          </a:p>
          <a:p>
            <a:r>
              <a:rPr lang="en-US"/>
              <a:t>head trace_stat/function0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使用 -  概要分析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 概要分析</a:t>
            </a:r>
            <a:endParaRPr lang="x-none" altLang="en-US"/>
          </a:p>
          <a:p>
            <a:pPr lvl="1"/>
            <a:r>
              <a:rPr lang="x-none" altLang="en-US"/>
              <a:t>包括 函数内休眠时间 和 调用其他函数处理时间</a:t>
            </a:r>
            <a:endParaRPr lang="x-none" altLang="en-US"/>
          </a:p>
          <a:p>
            <a:pPr lvl="2"/>
            <a:r>
              <a:rPr lang="x-none" altLang="en-US"/>
              <a:t>options/sleep-time</a:t>
            </a:r>
            <a:endParaRPr lang="x-none" altLang="en-US"/>
          </a:p>
          <a:p>
            <a:pPr lvl="2"/>
            <a:endParaRPr lang="x-none" altLang="en-US"/>
          </a:p>
          <a:p>
            <a:pPr lvl="2"/>
            <a:endParaRPr lang="x-none" altLang="en-US"/>
          </a:p>
          <a:p>
            <a:pPr lvl="2"/>
            <a:endParaRPr lang="x-none" altLang="en-US"/>
          </a:p>
          <a:p>
            <a:pPr lvl="2"/>
            <a:endParaRPr lang="x-none" altLang="en-US"/>
          </a:p>
          <a:p>
            <a:pPr lvl="2"/>
            <a:r>
              <a:rPr lang="x-none" altLang="en-US"/>
              <a:t>options/graph-time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018665" y="2871470"/>
            <a:ext cx="569976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echo 0 &gt; options/sleep-time</a:t>
            </a:r>
            <a:endParaRPr lang="en-US"/>
          </a:p>
          <a:p>
            <a:r>
              <a:rPr lang="en-US"/>
              <a:t>echo 0 &gt; function_profile_enabled</a:t>
            </a:r>
            <a:endParaRPr lang="en-US"/>
          </a:p>
          <a:p>
            <a:r>
              <a:rPr lang="en-US"/>
              <a:t>echo 1 &gt; function_profile_enabled</a:t>
            </a:r>
            <a:endParaRPr lang="en-US"/>
          </a:p>
          <a:p>
            <a:r>
              <a:rPr lang="en-US"/>
              <a:t>head trace_stat/function0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277745" y="5149850"/>
            <a:ext cx="569976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echo 0 &gt; options/</a:t>
            </a:r>
            <a:r>
              <a:rPr lang="x-none" altLang="en-US"/>
              <a:t>graph-time</a:t>
            </a:r>
            <a:endParaRPr lang="x-none" altLang="en-US"/>
          </a:p>
          <a:p>
            <a:r>
              <a:rPr lang="en-US"/>
              <a:t>echo 0 &gt; function_profile_enabled</a:t>
            </a:r>
            <a:endParaRPr lang="en-US"/>
          </a:p>
          <a:p>
            <a:r>
              <a:rPr lang="en-US"/>
              <a:t>echo 1 &gt; function_profile_enabled</a:t>
            </a:r>
            <a:endParaRPr lang="en-US"/>
          </a:p>
          <a:p>
            <a:r>
              <a:rPr lang="en-US"/>
              <a:t>head trace_stat/function0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使用 - stack trace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stack trace</a:t>
            </a:r>
            <a:endParaRPr lang="x-none" altLang="en-US"/>
          </a:p>
          <a:p>
            <a:pPr lvl="1"/>
            <a:r>
              <a:rPr lang="en-US"/>
              <a:t>kernel 中的栈大小</a:t>
            </a:r>
            <a:r>
              <a:rPr lang="x-none" altLang="en-US"/>
              <a:t>是确定</a:t>
            </a:r>
            <a:r>
              <a:rPr lang="en-US"/>
              <a:t>规定的</a:t>
            </a:r>
            <a:r>
              <a:rPr lang="x-none" altLang="en-US"/>
              <a:t>, 若</a:t>
            </a:r>
            <a:r>
              <a:rPr lang="en-US"/>
              <a:t>栈</a:t>
            </a:r>
            <a:r>
              <a:rPr lang="x-none" altLang="en-US"/>
              <a:t>过大</a:t>
            </a:r>
            <a:r>
              <a:rPr lang="en-US"/>
              <a:t>，将会导致溢出。</a:t>
            </a:r>
            <a:endParaRPr lang="en-US"/>
          </a:p>
          <a:p>
            <a:pPr lvl="1"/>
            <a:r>
              <a:rPr lang="en-US"/>
              <a:t>stack trace </a:t>
            </a:r>
            <a:r>
              <a:rPr lang="x-none" altLang="en-US"/>
              <a:t>跟踪 kernel 中 最大栈使用的路径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471170" y="3078480"/>
            <a:ext cx="7700645" cy="1562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chemeClr val="accent2">
                    <a:lumMod val="75000"/>
                  </a:schemeClr>
                </a:solidFill>
              </a:rPr>
              <a:t># stack trace 使用 progfs</a:t>
            </a:r>
            <a:endParaRPr lang="x-none" altLang="en-US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x-none" altLang="en-US">
                <a:solidFill>
                  <a:schemeClr val="accent2">
                    <a:lumMod val="75000"/>
                  </a:schemeClr>
                </a:solidFill>
              </a:rPr>
              <a:t>echo 1 &gt; </a:t>
            </a:r>
            <a:r>
              <a:rPr lang="x-none" altLang="en-US">
                <a:solidFill>
                  <a:srgbClr val="FF0000"/>
                </a:solidFill>
              </a:rPr>
              <a:t>/proc/</a:t>
            </a:r>
            <a:r>
              <a:rPr lang="x-none" altLang="en-US">
                <a:solidFill>
                  <a:schemeClr val="accent2">
                    <a:lumMod val="75000"/>
                  </a:schemeClr>
                </a:solidFill>
              </a:rPr>
              <a:t>sys/kernel/stack_tracer_enabled</a:t>
            </a:r>
            <a:endParaRPr lang="x-none" altLang="en-US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x-none" altLang="en-US">
                <a:solidFill>
                  <a:schemeClr val="accent2">
                    <a:lumMod val="75000"/>
                  </a:schemeClr>
                </a:solidFill>
              </a:rPr>
              <a:t>cat stack_max_size</a:t>
            </a:r>
            <a:endParaRPr lang="x-none" altLang="en-US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x-none" altLang="en-US">
                <a:solidFill>
                  <a:schemeClr val="accent2">
                    <a:lumMod val="75000"/>
                  </a:schemeClr>
                </a:solidFill>
              </a:rPr>
              <a:t>cat stack_trace</a:t>
            </a:r>
            <a:endParaRPr lang="x-none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22695" y="3248660"/>
            <a:ext cx="543560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       Depth    Size   Location    (11 entries)</a:t>
            </a:r>
            <a:endParaRPr lang="en-US" sz="1200"/>
          </a:p>
          <a:p>
            <a:r>
              <a:rPr lang="en-US" sz="1200"/>
              <a:t>        -----    ----   --------</a:t>
            </a:r>
            <a:endParaRPr lang="en-US" sz="1200"/>
          </a:p>
          <a:p>
            <a:r>
              <a:rPr lang="en-US" sz="1200"/>
              <a:t>  0)     2008       4   __msecs_to_jiffies+0x14/0x34</a:t>
            </a:r>
            <a:endParaRPr lang="en-US" sz="1200"/>
          </a:p>
          <a:p>
            <a:r>
              <a:rPr lang="en-US" sz="1200"/>
              <a:t>  1)     2004      76   update_group_capacity+0x30/0x210</a:t>
            </a:r>
            <a:endParaRPr lang="en-US" sz="1200"/>
          </a:p>
          <a:p>
            <a:r>
              <a:rPr lang="en-US" sz="1200"/>
              <a:t>  2)     1928     248   find_busiest_group+0x110/0x91c</a:t>
            </a:r>
            <a:endParaRPr lang="en-US" sz="1200"/>
          </a:p>
          <a:p>
            <a:r>
              <a:rPr lang="en-US" sz="1200"/>
              <a:t>  3)     1680     192   load_balance+0x174/0x9b8</a:t>
            </a:r>
            <a:endParaRPr lang="en-US" sz="1200"/>
          </a:p>
          <a:p>
            <a:r>
              <a:rPr lang="en-US" sz="1200"/>
              <a:t>  4)     1488     120   pick_next_task_fair+0x2cc/0x56c</a:t>
            </a:r>
            <a:endParaRPr lang="en-US" sz="1200"/>
          </a:p>
          <a:p>
            <a:r>
              <a:rPr lang="en-US" sz="1200"/>
              <a:t>  5)     1368      36   __schedule+0x104/0x710</a:t>
            </a:r>
            <a:endParaRPr lang="en-US" sz="1200"/>
          </a:p>
          <a:p>
            <a:r>
              <a:rPr lang="en-US" sz="1200"/>
              <a:t>  6)     1332      68   schedule+0x50/0xa8</a:t>
            </a:r>
            <a:endParaRPr lang="en-US" sz="1200"/>
          </a:p>
          <a:p>
            <a:r>
              <a:rPr lang="en-US" sz="1200"/>
              <a:t>  7)     1264     120   schedule_hrtimeout_range_clock+0x130/0x138</a:t>
            </a:r>
            <a:endParaRPr lang="en-US" sz="1200"/>
          </a:p>
          <a:p>
            <a:r>
              <a:rPr lang="en-US" sz="1200"/>
              <a:t>  8)     1144      16   schedule_hrtimeout_range+0x1c/0x20</a:t>
            </a:r>
            <a:endParaRPr lang="en-US" sz="1200"/>
          </a:p>
          <a:p>
            <a:r>
              <a:rPr lang="en-US" sz="1200"/>
              <a:t>  9)     1128      24   poll_schedule_timeout+0x48/0x74</a:t>
            </a:r>
            <a:endParaRPr lang="en-US" sz="1200"/>
          </a:p>
          <a:p>
            <a:r>
              <a:rPr lang="en-US" sz="1200"/>
              <a:t> 10)     1104    1104   return_to_handler+0x0/0x18</a:t>
            </a:r>
            <a:endParaRPr lang="en-US" sz="1200"/>
          </a:p>
          <a:p>
            <a:r>
              <a:rPr lang="en-US" sz="1200"/>
              <a:t> 11)     1360      24   irq_exit+0xdc/0x140</a:t>
            </a:r>
            <a:endParaRPr lang="en-US" sz="1200"/>
          </a:p>
          <a:p>
            <a:r>
              <a:rPr lang="en-US" sz="1200"/>
              <a:t> 12)     1336      40   __handle_domain_irq+0x70/0xc4</a:t>
            </a:r>
            <a:endParaRPr 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5025390" y="6285865"/>
            <a:ext cx="2143760" cy="351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600"/>
              <a:t>当前内核栈总大小</a:t>
            </a:r>
            <a:endParaRPr lang="x-none" alt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7336790" y="6298565"/>
            <a:ext cx="1988820" cy="351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600"/>
              <a:t>此函数栈大小</a:t>
            </a:r>
            <a:endParaRPr lang="x-none" altLang="en-US" sz="160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32880" y="5975350"/>
            <a:ext cx="352425" cy="32448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Straight Arrow Connector 8"/>
          <p:cNvCxnSpPr/>
          <p:nvPr/>
        </p:nvCxnSpPr>
        <p:spPr>
          <a:xfrm flipH="1" flipV="1">
            <a:off x="7746365" y="6031230"/>
            <a:ext cx="84455" cy="2825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" name="Text Box 9"/>
          <p:cNvSpPr txBox="1"/>
          <p:nvPr/>
        </p:nvSpPr>
        <p:spPr>
          <a:xfrm>
            <a:off x="9384030" y="6312535"/>
            <a:ext cx="2158365" cy="351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600"/>
              <a:t>函数返回地址 offset</a:t>
            </a:r>
            <a:endParaRPr lang="x-none" altLang="en-US" sz="160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905365" y="5961380"/>
            <a:ext cx="240030" cy="33845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介绍 - ftrace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kernel function trace  - ftrace</a:t>
            </a:r>
            <a:endParaRPr lang="x-none" altLang="en-US"/>
          </a:p>
          <a:p>
            <a:pPr lvl="1"/>
            <a:r>
              <a:rPr lang="x-none" altLang="en-US"/>
              <a:t> </a:t>
            </a:r>
            <a:r>
              <a:rPr lang="x-none" altLang="en-US">
                <a:sym typeface="+mn-ea"/>
              </a:rPr>
              <a:t>probe point: </a:t>
            </a:r>
            <a:r>
              <a:rPr lang="x-none" altLang="en-US"/>
              <a:t>参数 -pg</a:t>
            </a:r>
            <a:endParaRPr lang="x-none" altLang="en-US"/>
          </a:p>
          <a:p>
            <a:pPr lvl="1"/>
            <a:r>
              <a:rPr lang="x-none" altLang="en-US"/>
              <a:t> probe function: 各自实现</a:t>
            </a:r>
            <a:endParaRPr lang="x-none" altLang="en-US"/>
          </a:p>
          <a:p>
            <a:pPr lvl="2"/>
            <a:r>
              <a:rPr lang="x-none" altLang="en-US"/>
              <a:t> _mcount: 与平台和 ABI 密切相关</a:t>
            </a:r>
            <a:endParaRPr lang="x-none" altLang="en-US"/>
          </a:p>
          <a:p>
            <a:pPr lvl="2"/>
            <a:r>
              <a:rPr lang="x-none" altLang="en-US"/>
              <a:t> 其他</a:t>
            </a:r>
            <a:endParaRPr lang="x-none" altLang="en-US"/>
          </a:p>
          <a:p>
            <a:pPr lvl="1"/>
            <a:r>
              <a:rPr lang="x-none" altLang="en-US"/>
              <a:t>ring buffer : 管理和保存 log 数据</a:t>
            </a:r>
            <a:endParaRPr lang="x-none" altLang="en-US"/>
          </a:p>
          <a:p>
            <a:pPr lvl="1"/>
            <a:r>
              <a:rPr lang="x-none" altLang="en-US"/>
              <a:t>debugfs : 提供与用户层接口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其它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 sz="2000">
                <a:sym typeface="+mn-ea"/>
              </a:rPr>
              <a:t> trace_pipe</a:t>
            </a:r>
            <a:endParaRPr lang="x-none" altLang="en-US" sz="2000"/>
          </a:p>
          <a:p>
            <a:r>
              <a:rPr lang="x-none" altLang="en-US" sz="2000"/>
              <a:t> buffer_size_kb: </a:t>
            </a:r>
            <a:endParaRPr lang="x-none" altLang="en-US" sz="2000"/>
          </a:p>
          <a:p>
            <a:r>
              <a:rPr lang="x-none" altLang="en-US" sz="2000"/>
              <a:t> per_cpu/</a:t>
            </a:r>
            <a:endParaRPr lang="x-none" altLang="en-US" sz="2000"/>
          </a:p>
          <a:p>
            <a:r>
              <a:rPr lang="x-none" altLang="en-US" sz="2000"/>
              <a:t> buffer_total_size_kb</a:t>
            </a:r>
            <a:endParaRPr lang="x-none" altLang="en-US" sz="2000"/>
          </a:p>
          <a:p>
            <a:r>
              <a:rPr lang="x-none" altLang="en-US" sz="2000"/>
              <a:t> dyn_ftrace_total_info</a:t>
            </a:r>
            <a:endParaRPr lang="x-none" altLang="en-US" sz="2000"/>
          </a:p>
          <a:p>
            <a:r>
              <a:rPr lang="x-none" altLang="en-US" sz="2000"/>
              <a:t> saved_cmdlines/ saved_cmdlines_size</a:t>
            </a:r>
            <a:endParaRPr lang="x-none" altLang="en-US" sz="2000"/>
          </a:p>
          <a:p>
            <a:r>
              <a:rPr lang="x-none" altLang="en-US" sz="2000"/>
              <a:t> trace_clock : tracer 记录时间使用的 clock</a:t>
            </a:r>
            <a:endParaRPr lang="x-none" altLang="en-US" sz="2000"/>
          </a:p>
          <a:p>
            <a:r>
              <a:rPr lang="x-none" altLang="en-US" sz="2000"/>
              <a:t> trace_marker:</a:t>
            </a:r>
            <a:r>
              <a:rPr lang="x-none" altLang="en-US"/>
              <a:t> </a:t>
            </a:r>
            <a:endParaRPr lang="x-none" altLang="en-US"/>
          </a:p>
          <a:p>
            <a:r>
              <a:rPr lang="x-none" altLang="en-US" sz="2000">
                <a:sym typeface="+mn-ea"/>
              </a:rPr>
              <a:t> options</a:t>
            </a:r>
            <a:endParaRPr lang="x-none" altLang="en-US" sz="2000"/>
          </a:p>
          <a:p>
            <a:pPr lvl="1"/>
            <a:r>
              <a:rPr lang="x-none" altLang="en-US" sz="2000">
                <a:sym typeface="+mn-ea"/>
              </a:rPr>
              <a:t>raw</a:t>
            </a:r>
            <a:endParaRPr lang="x-none" altLang="en-US" sz="2000"/>
          </a:p>
          <a:p>
            <a:pPr lvl="1"/>
            <a:r>
              <a:rPr lang="x-none" altLang="en-US" sz="2000">
                <a:sym typeface="+mn-ea"/>
              </a:rPr>
              <a:t>bin</a:t>
            </a:r>
            <a:endParaRPr lang="x-none" altLang="en-US" sz="2000"/>
          </a:p>
          <a:p>
            <a:pPr lvl="1"/>
            <a:r>
              <a:rPr lang="x-none" altLang="en-US" sz="2000">
                <a:sym typeface="+mn-ea"/>
              </a:rPr>
              <a:t>hex</a:t>
            </a:r>
            <a:endParaRPr lang="x-none" altLang="en-US" sz="2000"/>
          </a:p>
          <a:p>
            <a:pPr marL="0" indent="0">
              <a:buNone/>
            </a:pPr>
            <a:endParaRPr lang="x-none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其它 - </a:t>
            </a:r>
            <a:r>
              <a:rPr lang="x-none" altLang="en-US">
                <a:sym typeface="+mn-ea"/>
              </a:rPr>
              <a:t>trace_marker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ym typeface="+mn-ea"/>
              </a:rPr>
              <a:t>trace_marker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 sz="2000">
                <a:sym typeface="+mn-ea"/>
              </a:rPr>
              <a:t>synchronizing user space with events happening in the kernel.</a:t>
            </a:r>
            <a:endParaRPr lang="x-none" altLang="en-US" sz="2000">
              <a:sym typeface="+mn-ea"/>
            </a:endParaRPr>
          </a:p>
          <a:p>
            <a:endParaRPr lang="x-none" altLang="en-US">
              <a:sym typeface="+mn-ea"/>
            </a:endParaRPr>
          </a:p>
          <a:p>
            <a:r>
              <a:rPr lang="x-none" altLang="en-US">
                <a:sym typeface="+mn-ea"/>
              </a:rPr>
              <a:t>options/marks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 sz="2000">
                <a:sym typeface="+mn-ea"/>
              </a:rPr>
              <a:t>控制 trace_marker 是否可用</a:t>
            </a:r>
            <a:endParaRPr lang="x-none" altLang="en-US" sz="2000">
              <a:sym typeface="+mn-ea"/>
            </a:endParaRPr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477000" y="2489200"/>
            <a:ext cx="5375910" cy="33832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x-none" altLang="en-US" sz="1200"/>
              <a:t>example: </a:t>
            </a:r>
            <a:endParaRPr lang="x-none" altLang="en-US" sz="1200"/>
          </a:p>
          <a:p>
            <a:endParaRPr lang="x-none" altLang="en-US" sz="1200"/>
          </a:p>
          <a:p>
            <a:r>
              <a:rPr lang="en-US" sz="1200"/>
              <a:t>void trace_write(const char *fmt, ...)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	va_list ap;</a:t>
            </a:r>
            <a:endParaRPr lang="en-US" sz="1200"/>
          </a:p>
          <a:p>
            <a:r>
              <a:rPr lang="en-US" sz="1200"/>
              <a:t>	char buf[256];</a:t>
            </a:r>
            <a:endParaRPr lang="en-US" sz="1200"/>
          </a:p>
          <a:p>
            <a:r>
              <a:rPr lang="en-US" sz="1200"/>
              <a:t>	int n;</a:t>
            </a:r>
            <a:endParaRPr lang="en-US" sz="1200"/>
          </a:p>
          <a:p>
            <a:endParaRPr lang="en-US" sz="1200"/>
          </a:p>
          <a:p>
            <a:r>
              <a:rPr lang="en-US" sz="1200"/>
              <a:t>	if (trace_fd &lt; 0)</a:t>
            </a:r>
            <a:endParaRPr lang="en-US" sz="1200"/>
          </a:p>
          <a:p>
            <a:r>
              <a:rPr lang="en-US" sz="1200"/>
              <a:t>	    return;</a:t>
            </a:r>
            <a:endParaRPr lang="en-US" sz="1200"/>
          </a:p>
          <a:p>
            <a:r>
              <a:rPr lang="en-US" sz="1200"/>
              <a:t>	va_start(ap, fmt);</a:t>
            </a:r>
            <a:endParaRPr lang="en-US" sz="1200"/>
          </a:p>
          <a:p>
            <a:r>
              <a:rPr lang="en-US" sz="1200"/>
              <a:t>	n = vsnprintf(buf, 256, fmt, ap);</a:t>
            </a:r>
            <a:endParaRPr lang="en-US" sz="1200"/>
          </a:p>
          <a:p>
            <a:r>
              <a:rPr lang="en-US" sz="1200"/>
              <a:t>	va_end(ap);</a:t>
            </a:r>
            <a:endParaRPr lang="en-US" sz="1200"/>
          </a:p>
          <a:p>
            <a:r>
              <a:rPr lang="en-US" sz="1200"/>
              <a:t>	write(trace_fd, buf, n);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  <a:p>
            <a:r>
              <a:rPr lang="en-US" sz="1200"/>
              <a:t>start:</a:t>
            </a:r>
            <a:endParaRPr lang="en-US" sz="1200"/>
          </a:p>
          <a:p>
            <a:endParaRPr lang="en-US" sz="1200"/>
          </a:p>
          <a:p>
            <a:r>
              <a:rPr lang="en-US" sz="1200"/>
              <a:t>	trace_fd = open("trace_marker", WR_ONLY);</a:t>
            </a:r>
            <a:endParaRPr lang="en-US" sz="1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其它 - </a:t>
            </a:r>
            <a:r>
              <a:rPr lang="x-none" altLang="en-US">
                <a:sym typeface="+mn-ea"/>
              </a:rPr>
              <a:t>trace_printk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trace_printk</a:t>
            </a:r>
            <a:endParaRPr lang="en-US">
              <a:sym typeface="+mn-ea"/>
            </a:endParaRPr>
          </a:p>
          <a:p>
            <a:pPr lvl="1"/>
            <a:r>
              <a:rPr lang="en-US" sz="2000"/>
              <a:t>https://lwn.net/Articles/365835/     </a:t>
            </a:r>
            <a:r>
              <a:rPr lang="x-none" altLang="en-US" sz="2000"/>
              <a:t>[ </a:t>
            </a:r>
            <a:r>
              <a:rPr lang="x-none" altLang="en-US" sz="2000">
                <a:sym typeface="+mn-ea"/>
              </a:rPr>
              <a:t>Using trace_printk()</a:t>
            </a:r>
            <a:r>
              <a:rPr lang="x-none" altLang="en-US" sz="2000"/>
              <a:t>]</a:t>
            </a:r>
            <a:endParaRPr lang="x-none" altLang="en-US" sz="2000"/>
          </a:p>
          <a:p>
            <a:endParaRPr lang="en-US"/>
          </a:p>
          <a:p>
            <a:r>
              <a:rPr lang="en-US"/>
              <a:t>options/trace_printk</a:t>
            </a:r>
            <a:endParaRPr lang="en-US"/>
          </a:p>
          <a:p>
            <a:pPr lvl="1"/>
            <a:r>
              <a:rPr lang="en-US" sz="2000"/>
              <a:t>Can disable trace_printk() from writing into the buffer.</a:t>
            </a:r>
            <a:endParaRPr lang="en-US"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参考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参考</a:t>
            </a:r>
            <a:endParaRPr lang="x-none" altLang="en-US"/>
          </a:p>
          <a:p>
            <a:pPr lvl="1"/>
            <a:r>
              <a:rPr lang="x-none" altLang="en-US" sz="2000"/>
              <a:t>kernel/Documentation/trace/ftrace.txt</a:t>
            </a:r>
            <a:endParaRPr lang="x-none" altLang="en-US" sz="2000"/>
          </a:p>
          <a:p>
            <a:pPr lvl="1"/>
            <a:r>
              <a:rPr lang="x-none" altLang="en-US" sz="2000">
                <a:sym typeface="+mn-ea"/>
              </a:rPr>
              <a:t>kernel/Documentation/trace/event.txt</a:t>
            </a:r>
            <a:endParaRPr lang="x-none" altLang="en-US" sz="2000">
              <a:sym typeface="+mn-ea"/>
            </a:endParaRPr>
          </a:p>
          <a:p>
            <a:pPr lvl="1"/>
            <a:r>
              <a:rPr lang="x-none" altLang="en-US" sz="2000">
                <a:sym typeface="+mn-ea"/>
              </a:rPr>
              <a:t>kernel/Documentation/trace/</a:t>
            </a:r>
            <a:endParaRPr lang="x-none" altLang="en-US" sz="2000">
              <a:sym typeface="+mn-ea"/>
            </a:endParaRPr>
          </a:p>
          <a:p>
            <a:pPr lvl="1"/>
            <a:r>
              <a:rPr lang="x-none" altLang="en-US" sz="2000"/>
              <a:t>https://www.ibm.com/developerworks/cn/linux/l-cn-ftrace/</a:t>
            </a:r>
            <a:endParaRPr lang="x-none" altLang="en-US" sz="2000"/>
          </a:p>
          <a:p>
            <a:pPr lvl="1"/>
            <a:endParaRPr lang="x-none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970" y="172085"/>
            <a:ext cx="10972800" cy="582613"/>
          </a:xfrm>
        </p:spPr>
        <p:txBody>
          <a:bodyPr/>
          <a:p>
            <a:r>
              <a:rPr lang="x-none" altLang="en-US"/>
              <a:t>介绍 -  </a:t>
            </a:r>
            <a:r>
              <a:rPr lang="x-none" altLang="en-US">
                <a:sym typeface="+mn-ea"/>
              </a:rPr>
              <a:t>gcc function trace</a:t>
            </a:r>
            <a:endParaRPr lang="x-none" altLang="en-US"/>
          </a:p>
        </p:txBody>
      </p:sp>
      <p:sp>
        <p:nvSpPr>
          <p:cNvPr id="15" name="Flowchart: Process 14"/>
          <p:cNvSpPr/>
          <p:nvPr/>
        </p:nvSpPr>
        <p:spPr>
          <a:xfrm flipH="1">
            <a:off x="1661795" y="3620135"/>
            <a:ext cx="76200" cy="163004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33395" y="3920490"/>
            <a:ext cx="1581150" cy="60452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</p:txBody>
      </p:sp>
      <p:sp>
        <p:nvSpPr>
          <p:cNvPr id="17" name="Donut 16"/>
          <p:cNvSpPr/>
          <p:nvPr/>
        </p:nvSpPr>
        <p:spPr>
          <a:xfrm>
            <a:off x="5687060" y="3702685"/>
            <a:ext cx="1308100" cy="929005"/>
          </a:xfrm>
          <a:prstGeom prst="donut">
            <a:avLst>
              <a:gd name="adj" fmla="val 1034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028305" y="3916045"/>
            <a:ext cx="1436370" cy="75628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10332720" y="3645535"/>
            <a:ext cx="76200" cy="1662430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721485" y="3971290"/>
            <a:ext cx="1241425" cy="6711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1" name="Straight Arrow Connector 20"/>
          <p:cNvCxnSpPr/>
          <p:nvPr/>
        </p:nvCxnSpPr>
        <p:spPr>
          <a:xfrm flipV="1">
            <a:off x="1777365" y="4563745"/>
            <a:ext cx="1213485" cy="711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2" name="Text Box 21"/>
          <p:cNvSpPr txBox="1"/>
          <p:nvPr/>
        </p:nvSpPr>
        <p:spPr>
          <a:xfrm>
            <a:off x="486410" y="5093335"/>
            <a:ext cx="195199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A: </a:t>
            </a:r>
            <a:endParaRPr lang="x-none" altLang="en-US" sz="2000"/>
          </a:p>
          <a:p>
            <a:r>
              <a:rPr lang="x-none" altLang="en-US" sz="2000"/>
              <a:t>probe point</a:t>
            </a:r>
            <a:endParaRPr lang="x-none" altLang="en-US" sz="2000"/>
          </a:p>
        </p:txBody>
      </p:sp>
      <p:sp>
        <p:nvSpPr>
          <p:cNvPr id="23" name="Text Box 22"/>
          <p:cNvSpPr txBox="1"/>
          <p:nvPr/>
        </p:nvSpPr>
        <p:spPr>
          <a:xfrm>
            <a:off x="3109595" y="4055110"/>
            <a:ext cx="1565910" cy="415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probe 函数</a:t>
            </a:r>
            <a:endParaRPr lang="x-none" altLang="en-US" sz="2000"/>
          </a:p>
        </p:txBody>
      </p:sp>
      <p:sp>
        <p:nvSpPr>
          <p:cNvPr id="25" name="Text Box 24"/>
          <p:cNvSpPr txBox="1"/>
          <p:nvPr/>
        </p:nvSpPr>
        <p:spPr>
          <a:xfrm>
            <a:off x="8123555" y="4079875"/>
            <a:ext cx="130746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debugfs</a:t>
            </a:r>
            <a:endParaRPr lang="x-none" altLang="en-US" sz="2000"/>
          </a:p>
        </p:txBody>
      </p:sp>
      <p:sp>
        <p:nvSpPr>
          <p:cNvPr id="26" name="Text Box 25"/>
          <p:cNvSpPr txBox="1"/>
          <p:nvPr/>
        </p:nvSpPr>
        <p:spPr>
          <a:xfrm>
            <a:off x="3203575" y="5243830"/>
            <a:ext cx="8077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B</a:t>
            </a:r>
            <a:endParaRPr lang="x-none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5713730" y="5290820"/>
            <a:ext cx="18884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C: </a:t>
            </a:r>
            <a:r>
              <a:rPr lang="x-none" altLang="en-US">
                <a:sym typeface="+mn-ea"/>
              </a:rPr>
              <a:t>ring buffer</a:t>
            </a:r>
            <a:endParaRPr lang="x-none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7935595" y="5246370"/>
            <a:ext cx="8077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D</a:t>
            </a:r>
            <a:endParaRPr lang="x-none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8328660" y="5299710"/>
            <a:ext cx="16617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kernel space</a:t>
            </a:r>
            <a:endParaRPr lang="x-none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10420985" y="5463540"/>
            <a:ext cx="18878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user space</a:t>
            </a:r>
            <a:endParaRPr lang="x-none" alt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0582910" y="3334385"/>
            <a:ext cx="592455" cy="21145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2" name="Straight Arrow Connector 31"/>
          <p:cNvCxnSpPr/>
          <p:nvPr/>
        </p:nvCxnSpPr>
        <p:spPr>
          <a:xfrm flipH="1">
            <a:off x="10667365" y="3517900"/>
            <a:ext cx="635000" cy="2819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3" name="Text Box 32"/>
          <p:cNvSpPr txBox="1"/>
          <p:nvPr/>
        </p:nvSpPr>
        <p:spPr>
          <a:xfrm>
            <a:off x="10813415" y="3890645"/>
            <a:ext cx="11144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Read/</a:t>
            </a:r>
            <a:endParaRPr lang="x-none" altLang="en-US"/>
          </a:p>
          <a:p>
            <a:r>
              <a:rPr lang="x-none" altLang="en-US"/>
              <a:t>wirte</a:t>
            </a:r>
            <a:endParaRPr lang="x-none" altLang="en-US"/>
          </a:p>
        </p:txBody>
      </p:sp>
      <p:cxnSp>
        <p:nvCxnSpPr>
          <p:cNvPr id="34" name="Straight Arrow Connector 33"/>
          <p:cNvCxnSpPr>
            <a:endCxn id="17" idx="2"/>
          </p:cNvCxnSpPr>
          <p:nvPr/>
        </p:nvCxnSpPr>
        <p:spPr>
          <a:xfrm flipV="1">
            <a:off x="4636135" y="4167505"/>
            <a:ext cx="1050925" cy="6223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5" name="Straight Arrow Connector 34"/>
          <p:cNvCxnSpPr>
            <a:stCxn id="17" idx="6"/>
          </p:cNvCxnSpPr>
          <p:nvPr/>
        </p:nvCxnSpPr>
        <p:spPr>
          <a:xfrm>
            <a:off x="6995160" y="4167505"/>
            <a:ext cx="1036320" cy="762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6" name="Text Box 35"/>
          <p:cNvSpPr txBox="1"/>
          <p:nvPr/>
        </p:nvSpPr>
        <p:spPr>
          <a:xfrm>
            <a:off x="311785" y="1125855"/>
            <a:ext cx="350075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 b="1">
                <a:solidFill>
                  <a:schemeClr val="accent2">
                    <a:lumMod val="75000"/>
                  </a:schemeClr>
                </a:solidFill>
              </a:rPr>
              <a:t>kernel function trace</a:t>
            </a:r>
            <a:endParaRPr lang="x-none" alt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介绍 - ftrace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55" y="935990"/>
            <a:ext cx="10972800" cy="4953000"/>
          </a:xfrm>
        </p:spPr>
        <p:txBody>
          <a:bodyPr/>
          <a:p>
            <a:r>
              <a:rPr lang="x-none" altLang="en-US"/>
              <a:t>ftrace</a:t>
            </a:r>
            <a:endParaRPr lang="x-none" altLang="en-US"/>
          </a:p>
          <a:p>
            <a:pPr lvl="1"/>
            <a:r>
              <a:rPr lang="x-none" altLang="en-US"/>
              <a:t>function trace</a:t>
            </a:r>
            <a:endParaRPr lang="x-none" altLang="en-US"/>
          </a:p>
          <a:p>
            <a:pPr lvl="1"/>
            <a:r>
              <a:rPr lang="x-none" altLang="en-US"/>
              <a:t>ftrace 框架</a:t>
            </a:r>
            <a:endParaRPr lang="x-none" altLang="en-US"/>
          </a:p>
          <a:p>
            <a:pPr lvl="2"/>
            <a:r>
              <a:rPr lang="x-none" altLang="en-US" sz="2400"/>
              <a:t>复用 ring buffer  和 debugfs</a:t>
            </a:r>
            <a:endParaRPr lang="x-none" altLang="en-US" sz="2400"/>
          </a:p>
          <a:p>
            <a:pPr lvl="2"/>
            <a:r>
              <a:rPr lang="x-none" altLang="en-US" sz="2400"/>
              <a:t>分类: probe point 和 probe 函数实现不同</a:t>
            </a:r>
            <a:endParaRPr lang="x-none" altLang="en-US" sz="2400"/>
          </a:p>
          <a:p>
            <a:pPr lvl="3"/>
            <a:r>
              <a:rPr lang="x-none" altLang="en-US" sz="2000"/>
              <a:t>plugin tracer:   (available_tracer)</a:t>
            </a:r>
            <a:endParaRPr lang="x-none" altLang="en-US" sz="2000"/>
          </a:p>
          <a:p>
            <a:pPr lvl="3"/>
            <a:r>
              <a:rPr lang="x-none" altLang="en-US" sz="2000"/>
              <a:t>event tracer :   </a:t>
            </a:r>
            <a:r>
              <a:rPr lang="x-none" altLang="en-US">
                <a:sym typeface="+mn-ea"/>
              </a:rPr>
              <a:t>  (available_event)</a:t>
            </a:r>
            <a:endParaRPr lang="x-none" altLang="en-US" sz="2000"/>
          </a:p>
          <a:p>
            <a:endParaRPr lang="x-none" altLang="en-US"/>
          </a:p>
          <a:p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410835" y="6445250"/>
            <a:ext cx="10452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ftrace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640330" y="4799965"/>
            <a:ext cx="2236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trace_irqsoff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658745" y="4394200"/>
            <a:ext cx="29502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trace_functions_graph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660650" y="5206365"/>
            <a:ext cx="2236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trace_function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2658110" y="5604510"/>
            <a:ext cx="2860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trace_sched_wakeup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751455" y="5971540"/>
            <a:ext cx="21634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........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856730" y="5766435"/>
            <a:ext cx="18516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trace_event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6049010" y="4878705"/>
            <a:ext cx="36296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tracepoint:  TRACE_EVENT()</a:t>
            </a:r>
            <a:endParaRPr lang="x-none" alt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5774690" y="4331970"/>
            <a:ext cx="174625" cy="4190365"/>
          </a:xfrm>
          <a:prstGeom prst="leftBrac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</p:txBody>
      </p:sp>
      <p:sp>
        <p:nvSpPr>
          <p:cNvPr id="14" name="Left Brace 13"/>
          <p:cNvSpPr/>
          <p:nvPr/>
        </p:nvSpPr>
        <p:spPr>
          <a:xfrm rot="16200000">
            <a:off x="7741920" y="4243070"/>
            <a:ext cx="76200" cy="2623820"/>
          </a:xfrm>
          <a:prstGeom prst="leftBrac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介绍 - ftrace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55" y="935990"/>
            <a:ext cx="10972800" cy="4953000"/>
          </a:xfrm>
        </p:spPr>
        <p:txBody>
          <a:bodyPr/>
          <a:p>
            <a:r>
              <a:rPr lang="x-none" altLang="en-US"/>
              <a:t>ftrace</a:t>
            </a:r>
            <a:endParaRPr lang="x-none" altLang="en-US"/>
          </a:p>
          <a:p>
            <a:pPr lvl="1"/>
            <a:r>
              <a:rPr lang="x-none" altLang="en-US"/>
              <a:t>plugin trace 实现:</a:t>
            </a:r>
            <a:endParaRPr lang="x-none" altLang="en-US"/>
          </a:p>
          <a:p>
            <a:pPr lvl="2"/>
            <a:r>
              <a:rPr lang="x-none" altLang="en-US" sz="2400"/>
              <a:t> Documentation/trace/ftrace-design.txt</a:t>
            </a:r>
            <a:endParaRPr lang="x-none" altLang="en-US" sz="2400"/>
          </a:p>
          <a:p>
            <a:pPr lvl="2"/>
            <a:endParaRPr lang="x-none" altLang="en-US" sz="2400"/>
          </a:p>
          <a:p>
            <a:pPr lvl="1"/>
            <a:r>
              <a:rPr lang="x-none" altLang="en-US"/>
              <a:t>event trace 实现:</a:t>
            </a:r>
            <a:endParaRPr lang="x-none" altLang="en-US"/>
          </a:p>
          <a:p>
            <a:pPr lvl="2"/>
            <a:r>
              <a:rPr lang="x-none" altLang="en-US"/>
              <a:t>Documentation/trace/tracepoint-analysis.txt</a:t>
            </a:r>
            <a:endParaRPr lang="x-none" altLang="en-US"/>
          </a:p>
          <a:p>
            <a:pPr lvl="2"/>
            <a:r>
              <a:rPr lang="x-none" altLang="en-US"/>
              <a:t>Documentation/trace/tracepoint.txt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使用 -  kernel 配置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55" y="935990"/>
            <a:ext cx="10972800" cy="4953000"/>
          </a:xfrm>
        </p:spPr>
        <p:txBody>
          <a:bodyPr/>
          <a:p>
            <a:r>
              <a:rPr lang="x-none" altLang="en-US">
                <a:sym typeface="+mn-ea"/>
              </a:rPr>
              <a:t>kernel Hacking - Tracers</a:t>
            </a:r>
            <a:endParaRPr lang="x-none" altLang="en-US"/>
          </a:p>
          <a:p>
            <a:endParaRPr lang="x-none" altLang="en-US"/>
          </a:p>
        </p:txBody>
      </p:sp>
      <p:pic>
        <p:nvPicPr>
          <p:cNvPr id="4" name="Picture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70" y="1887855"/>
            <a:ext cx="5567680" cy="4401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使用 -  基本使用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ym typeface="+mn-ea"/>
              </a:rPr>
              <a:t>基于 debugfs 文件系统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mount -t debugfs debugfs /sys/kernel/debug</a:t>
            </a:r>
            <a:endParaRPr lang="x-none" altLang="en-US">
              <a:sym typeface="+mn-ea"/>
            </a:endParaRPr>
          </a:p>
          <a:p>
            <a:endParaRPr lang="x-none" altLang="en-US">
              <a:sym typeface="+mn-ea"/>
            </a:endParaRPr>
          </a:p>
          <a:p>
            <a:r>
              <a:rPr lang="x-none" altLang="en-US">
                <a:sym typeface="+mn-ea"/>
              </a:rPr>
              <a:t>ftrace 目录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/sys/kernel/debug/tracing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20132</Words>
  <Application>Kingsoft Office WPP</Application>
  <PresentationFormat>Widescreen</PresentationFormat>
  <Paragraphs>977</Paragraphs>
  <Slides>43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Communications and Dialogues</vt:lpstr>
      <vt:lpstr>PowerPoint 演示文稿</vt:lpstr>
      <vt:lpstr>PowerPoint 演示文稿</vt:lpstr>
      <vt:lpstr>介绍 -  gcc - function trace</vt:lpstr>
      <vt:lpstr>介绍 - kernel function trace</vt:lpstr>
      <vt:lpstr>介绍 -  gcc - function trace</vt:lpstr>
      <vt:lpstr>PowerPoint 演示文稿</vt:lpstr>
      <vt:lpstr>PowerPoint 演示文稿</vt:lpstr>
      <vt:lpstr>介绍 - ftrace</vt:lpstr>
      <vt:lpstr>PowerPoint 演示文稿</vt:lpstr>
      <vt:lpstr>ftrace 基础 -  function (graph) tracer</vt:lpstr>
      <vt:lpstr>PowerPoint 演示文稿</vt:lpstr>
      <vt:lpstr>PowerPoint 演示文稿</vt:lpstr>
      <vt:lpstr>PowerPoint 演示文稿</vt:lpstr>
      <vt:lpstr>PowerPoint 演示文稿</vt:lpstr>
      <vt:lpstr>使用 -  function tracer</vt:lpstr>
      <vt:lpstr>PowerPoint 演示文稿</vt:lpstr>
      <vt:lpstr>使用 -  function graph tracer</vt:lpstr>
      <vt:lpstr>PowerPoint 演示文稿</vt:lpstr>
      <vt:lpstr>使用 -  function graph tracer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 -  概要分析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FTRACE</dc:title>
  <dc:creator>qianliu</dc:creator>
  <cp:lastModifiedBy>qianliu</cp:lastModifiedBy>
  <cp:revision>51</cp:revision>
  <dcterms:created xsi:type="dcterms:W3CDTF">2018-03-13T12:56:27Z</dcterms:created>
  <dcterms:modified xsi:type="dcterms:W3CDTF">2018-03-13T12:56:27Z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