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8" r:id="rId4"/>
    <p:sldId id="257" r:id="rId5"/>
    <p:sldId id="273" r:id="rId6"/>
    <p:sldId id="269" r:id="rId7"/>
    <p:sldId id="258" r:id="rId8"/>
    <p:sldId id="275" r:id="rId9"/>
    <p:sldId id="270" r:id="rId10"/>
    <p:sldId id="276" r:id="rId11"/>
    <p:sldId id="274" r:id="rId12"/>
    <p:sldId id="265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7872E-9DCF-433D-A134-B7B31EFB4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2FDBB-E184-4AF1-9C9C-D1FFB1517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6A213-8A4C-4A5D-8025-34CF465A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BD80-5CA2-4449-B792-DC1FFE2B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A4EA3-D06F-4034-898C-C01B9D12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1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8C86E-9AA3-42E6-BE03-85CA57BF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72ED2-F57D-41AC-84B0-69286595B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6D3B3-930A-4CA9-9DEA-1F069838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69E1E-22DD-4DF0-BE59-F2BC6878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AF55F-50C4-428A-A855-2E66AA0D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7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7D7157-840A-468C-A93F-DC106EA8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4D5D-5DD0-4ADD-B28D-E119247A8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20CDC-2899-4142-97AE-4F782B3C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A177B-F32F-4648-AA01-EE2D5FC3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73305-7F46-4B3B-9F98-0C023F51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1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8B6C0-0036-4DE6-8FFD-0013CD87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105EF-0978-48D4-9EAD-B7EC8D1B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BA638-6570-4B3B-9630-DD1957F4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D6315-15CE-4254-B4B3-0EEFC423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FC7AA-79D2-479A-ADFC-91A1E29E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9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11E47-15EF-474B-983C-B15ADB87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0CD8B-D372-40D4-AFB3-493C80CE0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C8AE8-BB90-450C-9614-D40E3B59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70FAD-AF31-46CC-BBD6-22EE921A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98DA7-616B-4A6C-8333-9A3AEEDE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13F52-71EF-44EE-9337-82C4B852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714E6-EBA4-4458-B496-64C99CCCA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E9537-0220-4978-AE41-F96E32D6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853A4-6F19-43A6-8D79-04B4719F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1307B-ADB3-464F-9379-4847A3C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1699A-897A-463A-B14F-E34D6DB0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A7AA-8CB6-4157-9AE4-C3E53240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DDC00-0F92-41DC-A9FA-3D38A6FF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DA9BC-BE3F-440F-8DCD-8E622C96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5641C3-91F7-4578-9424-D67F46DB9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11D220-6892-4EF5-A09B-E1F60C298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2186CA-762F-4569-B841-83434389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EED1C-CC85-4420-924C-132211B2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B1688-4C9C-4977-89B0-EADD92DB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3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310B-B41A-483C-9D50-49A3D784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AD2292-70C6-4561-9767-67A1C3AD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99D674-BFE7-40AE-B636-91A7B6D7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3C2F96-D0C7-40AF-A8B5-5897ACCB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23CA03-3FC5-46C0-B081-4D95E725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29F1DD-4E6D-4022-BC11-CDF97E16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0D9D1-9DCD-4369-9E62-AB27DECD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9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74229-8F00-4B2B-AD71-AD038CDE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3033A-3D75-4E42-A155-B4AEF9F3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785C6-9466-45F1-A6CB-60ECD19AE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5EFF2-8DB2-49F2-A7A3-1BD07F2B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27C2B-BEF4-49DA-9C38-BB46F418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35D88-65A8-46FB-AF0A-53153EDF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2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7AD39-2645-4449-A131-DE065013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39E1B6-FF8C-4E4F-B1B3-EFCA91CED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ABC581-73A5-450D-B68C-ECC88461F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596FD-6D9B-48A9-81AB-A03C75CA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8BF46-ED90-46A9-A126-77B92D8B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79977-BA8B-4BDA-A203-C2F27C9F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1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43D4CA-A95E-438A-AA63-F9269E65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80A46-2E28-4B09-A9F3-6D5B9273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E8CFA-78FD-4A65-8910-C5CDCD77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710B-523B-45F5-9868-4382B5EFACA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963EF-F921-4515-AE06-062F626A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4935A-4BA3-4622-951A-0B3A910C1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6315-E7BF-4506-99C3-1E3E1422D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35D6624-4E6B-4801-B966-BF87CFA097C0}"/>
              </a:ext>
            </a:extLst>
          </p:cNvPr>
          <p:cNvSpPr txBox="1"/>
          <p:nvPr/>
        </p:nvSpPr>
        <p:spPr>
          <a:xfrm>
            <a:off x="1339730" y="1502118"/>
            <a:ext cx="95125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/>
              <a:t>Partition Problem (Number Partition</a:t>
            </a:r>
            <a:br>
              <a:rPr lang="en-US" altLang="zh-CN" sz="4400" b="1" dirty="0"/>
            </a:br>
            <a:r>
              <a:rPr lang="en-US" altLang="zh-CN" sz="4400" b="1" dirty="0"/>
              <a:t> Problem)</a:t>
            </a:r>
            <a:endParaRPr lang="zh-CN" altLang="en-US" sz="4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5949A6-4D4D-4FB5-9A01-8A68D7C96C7A}"/>
              </a:ext>
            </a:extLst>
          </p:cNvPr>
          <p:cNvSpPr txBox="1"/>
          <p:nvPr/>
        </p:nvSpPr>
        <p:spPr>
          <a:xfrm>
            <a:off x="4721264" y="3587262"/>
            <a:ext cx="2749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报告人：沈浩靖</a:t>
            </a:r>
            <a:endParaRPr lang="en-US" altLang="zh-CN" sz="2000" dirty="0"/>
          </a:p>
          <a:p>
            <a:r>
              <a:rPr lang="zh-CN" altLang="en-US" sz="2000" dirty="0"/>
              <a:t>学号：</a:t>
            </a:r>
            <a:r>
              <a:rPr lang="en-US" altLang="zh-CN" sz="2000" dirty="0"/>
              <a:t>1900271023</a:t>
            </a:r>
          </a:p>
          <a:p>
            <a:r>
              <a:rPr lang="zh-CN" altLang="en-US" sz="2000" dirty="0"/>
              <a:t>课程：大数据并行算法</a:t>
            </a:r>
            <a:endParaRPr lang="en-US" altLang="zh-CN" sz="2000" dirty="0"/>
          </a:p>
          <a:p>
            <a:r>
              <a:rPr lang="zh-CN" altLang="en-US" sz="2000" dirty="0"/>
              <a:t>指导老师：廖好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3046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C2E6B-20B6-4CA3-94D7-7066534C3F5B}"/>
              </a:ext>
            </a:extLst>
          </p:cNvPr>
          <p:cNvCxnSpPr/>
          <p:nvPr/>
        </p:nvCxnSpPr>
        <p:spPr>
          <a:xfrm>
            <a:off x="0" y="87219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20C5341-E022-4580-8138-BB02A834F777}"/>
              </a:ext>
            </a:extLst>
          </p:cNvPr>
          <p:cNvSpPr txBox="1"/>
          <p:nvPr/>
        </p:nvSpPr>
        <p:spPr>
          <a:xfrm>
            <a:off x="7254" y="225866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动态规划</a:t>
            </a:r>
            <a:r>
              <a:rPr lang="en-US" altLang="zh-CN" sz="3600" b="1" dirty="0"/>
              <a:t>+</a:t>
            </a:r>
            <a:r>
              <a:rPr lang="zh-CN" altLang="en-US" sz="3600" b="1" dirty="0"/>
              <a:t>回溯法与并行策略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24AF22-68BE-4890-B5F5-19EBDA32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33" y="1205476"/>
            <a:ext cx="3333750" cy="52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63B9EA-B1A8-4D33-BE17-E057C5F38DFA}"/>
                  </a:ext>
                </a:extLst>
              </p:cNvPr>
              <p:cNvSpPr txBox="1"/>
              <p:nvPr/>
            </p:nvSpPr>
            <p:spPr>
              <a:xfrm>
                <a:off x="264545" y="1205476"/>
                <a:ext cx="47998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划分问题的复杂度取决于：</a:t>
                </a:r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集合的长度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集合中最大的元素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63B9EA-B1A8-4D33-BE17-E057C5F3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5" y="1205476"/>
                <a:ext cx="4799824" cy="1200329"/>
              </a:xfrm>
              <a:prstGeom prst="rect">
                <a:avLst/>
              </a:prstGeom>
              <a:blipFill>
                <a:blip r:embed="rId3"/>
                <a:stretch>
                  <a:fillRect l="-1650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810CE4-B7C6-4190-8839-6816A19832D2}"/>
                  </a:ext>
                </a:extLst>
              </p:cNvPr>
              <p:cNvSpPr txBox="1"/>
              <p:nvPr/>
            </p:nvSpPr>
            <p:spPr>
              <a:xfrm>
                <a:off x="264545" y="3938471"/>
                <a:ext cx="479982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比值大，集合比较稠密的，倾向于用动态规划。</a:t>
                </a:r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比值小，集合比较稀疏，倾向于用回溯</a:t>
                </a:r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810CE4-B7C6-4190-8839-6816A198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5" y="3938471"/>
                <a:ext cx="4799824" cy="2308324"/>
              </a:xfrm>
              <a:prstGeom prst="rect">
                <a:avLst/>
              </a:prstGeom>
              <a:blipFill>
                <a:blip r:embed="rId4"/>
                <a:stretch>
                  <a:fillRect l="-1650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8445ED-E818-4577-A9AD-AE65DE01C2A5}"/>
                  </a:ext>
                </a:extLst>
              </p:cNvPr>
              <p:cNvSpPr txBox="1"/>
              <p:nvPr/>
            </p:nvSpPr>
            <p:spPr>
              <a:xfrm>
                <a:off x="264545" y="2549256"/>
                <a:ext cx="51396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动态规划</a:t>
                </a:r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时间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复杂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度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8445ED-E818-4577-A9AD-AE65DE01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5" y="2549256"/>
                <a:ext cx="5139617" cy="1200329"/>
              </a:xfrm>
              <a:prstGeom prst="rect">
                <a:avLst/>
              </a:prstGeom>
              <a:blipFill>
                <a:blip r:embed="rId5"/>
                <a:stretch>
                  <a:fillRect l="-1540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922DFC-9ADC-4EDC-A848-E608AA634942}"/>
              </a:ext>
            </a:extLst>
          </p:cNvPr>
          <p:cNvCxnSpPr>
            <a:stCxn id="8" idx="2"/>
          </p:cNvCxnSpPr>
          <p:nvPr/>
        </p:nvCxnSpPr>
        <p:spPr>
          <a:xfrm flipH="1">
            <a:off x="7849772" y="1729351"/>
            <a:ext cx="944736" cy="6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622C21-82FA-49A0-B723-7948A33E31A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794508" y="1729351"/>
            <a:ext cx="855929" cy="6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E0FBAA3-7FB1-406B-94A7-AABF7397D8E6}"/>
              </a:ext>
            </a:extLst>
          </p:cNvPr>
          <p:cNvSpPr txBox="1"/>
          <p:nvPr/>
        </p:nvSpPr>
        <p:spPr>
          <a:xfrm>
            <a:off x="7103914" y="2549256"/>
            <a:ext cx="121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4C1642-2B8F-41A0-9CC7-B384D92B142A}"/>
              </a:ext>
            </a:extLst>
          </p:cNvPr>
          <p:cNvSpPr txBox="1"/>
          <p:nvPr/>
        </p:nvSpPr>
        <p:spPr>
          <a:xfrm>
            <a:off x="9041324" y="2549255"/>
            <a:ext cx="121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CB9C6-843D-4C71-9EA1-38F62ACCFECD}"/>
                  </a:ext>
                </a:extLst>
              </p:cNvPr>
              <p:cNvSpPr txBox="1"/>
              <p:nvPr/>
            </p:nvSpPr>
            <p:spPr>
              <a:xfrm>
                <a:off x="9222472" y="1752556"/>
                <a:ext cx="2670664" cy="98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/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CB9C6-843D-4C71-9EA1-38F62ACC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472" y="1752556"/>
                <a:ext cx="2670664" cy="9882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B9A260F4-CC4E-44A3-B1AE-7509B5A7830C}"/>
              </a:ext>
            </a:extLst>
          </p:cNvPr>
          <p:cNvSpPr/>
          <p:nvPr/>
        </p:nvSpPr>
        <p:spPr>
          <a:xfrm>
            <a:off x="8965322" y="3010920"/>
            <a:ext cx="1744394" cy="12003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动态规划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08D7919-2E58-4EE7-927E-FF867C3C180F}"/>
              </a:ext>
            </a:extLst>
          </p:cNvPr>
          <p:cNvSpPr/>
          <p:nvPr/>
        </p:nvSpPr>
        <p:spPr>
          <a:xfrm>
            <a:off x="6881135" y="2980015"/>
            <a:ext cx="1744394" cy="12003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78BA525-695E-4567-91CE-5773DA23E176}"/>
                  </a:ext>
                </a:extLst>
              </p:cNvPr>
              <p:cNvSpPr txBox="1"/>
              <p:nvPr/>
            </p:nvSpPr>
            <p:spPr>
              <a:xfrm>
                <a:off x="6393765" y="4296465"/>
                <a:ext cx="1167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78BA525-695E-4567-91CE-5773DA23E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765" y="4296465"/>
                <a:ext cx="116762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668DE5B-19A8-4401-BB9C-2DC26F7F35C6}"/>
                  </a:ext>
                </a:extLst>
              </p:cNvPr>
              <p:cNvSpPr txBox="1"/>
              <p:nvPr/>
            </p:nvSpPr>
            <p:spPr>
              <a:xfrm>
                <a:off x="7778947" y="4296465"/>
                <a:ext cx="1167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668DE5B-19A8-4401-BB9C-2DC26F7F3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947" y="4296465"/>
                <a:ext cx="116762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0A737-41A7-4919-B0B9-ECEAD6321B17}"/>
                  </a:ext>
                </a:extLst>
              </p:cNvPr>
              <p:cNvSpPr txBox="1"/>
              <p:nvPr/>
            </p:nvSpPr>
            <p:spPr>
              <a:xfrm>
                <a:off x="8639597" y="4703635"/>
                <a:ext cx="2980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0A737-41A7-4919-B0B9-ECEAD632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597" y="4703635"/>
                <a:ext cx="2980888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36D5DE5-8534-4B89-BB66-4AA1D3A7BC16}"/>
                  </a:ext>
                </a:extLst>
              </p:cNvPr>
              <p:cNvSpPr txBox="1"/>
              <p:nvPr/>
            </p:nvSpPr>
            <p:spPr>
              <a:xfrm>
                <a:off x="5799753" y="5125587"/>
                <a:ext cx="56515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400" b="1" dirty="0"/>
                  <a:t> :</a:t>
                </a:r>
                <a:r>
                  <a:rPr lang="zh-CN" altLang="en-US" sz="2400" b="1" dirty="0"/>
                  <a:t>  剪枝</a:t>
                </a:r>
                <a:endParaRPr lang="en-US" altLang="zh-CN" sz="2400" b="1" dirty="0"/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: </a:t>
                </a:r>
                <a:r>
                  <a:rPr lang="zh-CN" altLang="en-US" sz="2400" b="1" dirty="0"/>
                  <a:t>如果</a:t>
                </a:r>
                <a:r>
                  <a:rPr lang="en-US" altLang="zh-CN" sz="2400" b="1" dirty="0"/>
                  <a:t>B</a:t>
                </a:r>
                <a:r>
                  <a:rPr lang="zh-CN" altLang="en-US" sz="2400" b="1" dirty="0"/>
                  <a:t>中也能划分成两个子集，其子集和的差的绝对值等于</a:t>
                </a:r>
                <a:r>
                  <a:rPr lang="en-US" altLang="zh-CN" sz="2400" b="1" dirty="0"/>
                  <a:t>T</a:t>
                </a:r>
                <a:r>
                  <a:rPr lang="zh-CN" altLang="en-US" sz="2400" b="1" dirty="0"/>
                  <a:t>，则返回</a:t>
                </a:r>
                <a:r>
                  <a:rPr lang="en-US" altLang="zh-CN" sz="2400" b="1" dirty="0"/>
                  <a:t>True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36D5DE5-8534-4B89-BB66-4AA1D3A7B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53" y="5125587"/>
                <a:ext cx="5651552" cy="1569660"/>
              </a:xfrm>
              <a:prstGeom prst="rect">
                <a:avLst/>
              </a:prstGeom>
              <a:blipFill>
                <a:blip r:embed="rId10"/>
                <a:stretch>
                  <a:fillRect t="-3502" r="-5070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433DD718-8E13-4787-98F5-198CEBF48DF6}"/>
              </a:ext>
            </a:extLst>
          </p:cNvPr>
          <p:cNvSpPr/>
          <p:nvPr/>
        </p:nvSpPr>
        <p:spPr>
          <a:xfrm rot="2654471">
            <a:off x="6048931" y="2628786"/>
            <a:ext cx="1130395" cy="33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6BC9DE-5938-4DEA-B3CA-7B6D0369AD54}"/>
              </a:ext>
            </a:extLst>
          </p:cNvPr>
          <p:cNvSpPr txBox="1"/>
          <p:nvPr/>
        </p:nvSpPr>
        <p:spPr>
          <a:xfrm>
            <a:off x="5251511" y="1899819"/>
            <a:ext cx="145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可并行</a:t>
            </a:r>
          </a:p>
        </p:txBody>
      </p:sp>
    </p:spTree>
    <p:extLst>
      <p:ext uri="{BB962C8B-B14F-4D97-AF65-F5344CB8AC3E}">
        <p14:creationId xmlns:p14="http://schemas.microsoft.com/office/powerpoint/2010/main" val="5299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5" grpId="0"/>
      <p:bldP spid="26" grpId="0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C2E6B-20B6-4CA3-94D7-7066534C3F5B}"/>
              </a:ext>
            </a:extLst>
          </p:cNvPr>
          <p:cNvCxnSpPr/>
          <p:nvPr/>
        </p:nvCxnSpPr>
        <p:spPr>
          <a:xfrm>
            <a:off x="0" y="87219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20C5341-E022-4580-8138-BB02A834F777}"/>
              </a:ext>
            </a:extLst>
          </p:cNvPr>
          <p:cNvSpPr txBox="1"/>
          <p:nvPr/>
        </p:nvSpPr>
        <p:spPr>
          <a:xfrm>
            <a:off x="7254" y="225866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变领域遗传算法与并行策略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D2819E-812E-4D56-8032-ACAFD20A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" y="1042571"/>
            <a:ext cx="3981450" cy="518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B9FD97-5E9A-41CA-874D-ED57754B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353" y="1080233"/>
            <a:ext cx="3333750" cy="5238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11C88F-A27F-402D-9743-F04374E4E721}"/>
              </a:ext>
            </a:extLst>
          </p:cNvPr>
          <p:cNvSpPr txBox="1"/>
          <p:nvPr/>
        </p:nvSpPr>
        <p:spPr>
          <a:xfrm>
            <a:off x="8787458" y="1581928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1   0   1   0  1  1   0   0   0   1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162A38-CA30-4A0D-B956-2A0078C8EA5D}"/>
              </a:ext>
            </a:extLst>
          </p:cNvPr>
          <p:cNvSpPr txBox="1"/>
          <p:nvPr/>
        </p:nvSpPr>
        <p:spPr>
          <a:xfrm>
            <a:off x="6942847" y="1612706"/>
            <a:ext cx="19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个体（基因型）：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BB6526-DE02-41CC-AE90-E5FEB3B06AF0}"/>
              </a:ext>
            </a:extLst>
          </p:cNvPr>
          <p:cNvSpPr txBox="1"/>
          <p:nvPr/>
        </p:nvSpPr>
        <p:spPr>
          <a:xfrm>
            <a:off x="6942847" y="2028205"/>
            <a:ext cx="19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个体（表现型）：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239655-CD99-4019-8CD9-9047B9A93C6B}"/>
              </a:ext>
            </a:extLst>
          </p:cNvPr>
          <p:cNvSpPr txBox="1"/>
          <p:nvPr/>
        </p:nvSpPr>
        <p:spPr>
          <a:xfrm>
            <a:off x="8767829" y="1982038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{2</a:t>
            </a:r>
            <a:r>
              <a:rPr lang="zh-CN" altLang="en-US" sz="2000" dirty="0">
                <a:solidFill>
                  <a:srgbClr val="FF0000"/>
                </a:solidFill>
              </a:rPr>
              <a:t>， 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， 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， 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>
                <a:solidFill>
                  <a:srgbClr val="FF0000"/>
                </a:solidFill>
              </a:rPr>
              <a:t>， </a:t>
            </a:r>
            <a:r>
              <a:rPr lang="en-US" altLang="zh-CN" sz="2000" dirty="0">
                <a:solidFill>
                  <a:srgbClr val="FF0000"/>
                </a:solidFill>
              </a:rPr>
              <a:t>2}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C4A5F27-1858-4AA2-9B18-6CBFA44D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707" y="3509125"/>
            <a:ext cx="7038975" cy="2733675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CE036C1A-883B-4191-BB9F-E1C33164EECE}"/>
              </a:ext>
            </a:extLst>
          </p:cNvPr>
          <p:cNvSpPr/>
          <p:nvPr/>
        </p:nvSpPr>
        <p:spPr>
          <a:xfrm>
            <a:off x="4091500" y="1463040"/>
            <a:ext cx="2464045" cy="36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F2752EB-256A-43CD-AC0F-67223C028F9B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 flipH="1">
            <a:off x="5261701" y="3052306"/>
            <a:ext cx="432842" cy="5948146"/>
          </a:xfrm>
          <a:prstGeom prst="bentConnector4">
            <a:avLst>
              <a:gd name="adj1" fmla="val -52814"/>
              <a:gd name="adj2" fmla="val 597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F1D257C-EB01-439B-9D68-F6B35E444D31}"/>
              </a:ext>
            </a:extLst>
          </p:cNvPr>
          <p:cNvSpPr txBox="1"/>
          <p:nvPr/>
        </p:nvSpPr>
        <p:spPr>
          <a:xfrm>
            <a:off x="8036271" y="5866680"/>
            <a:ext cx="139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VNS</a:t>
            </a:r>
            <a:endParaRPr lang="zh-CN" altLang="en-US" sz="2400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133FE9A-7B90-47D9-BCC2-7C9DC0FEEFBC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63706" y="3276407"/>
            <a:ext cx="2230336" cy="775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7E77103-11FF-466A-9F8C-D7F11FD859B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63706" y="3276407"/>
            <a:ext cx="2230336" cy="138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4FB18EC-C30B-4B9E-B3AF-C56592D199CD}"/>
              </a:ext>
            </a:extLst>
          </p:cNvPr>
          <p:cNvSpPr txBox="1"/>
          <p:nvPr/>
        </p:nvSpPr>
        <p:spPr>
          <a:xfrm>
            <a:off x="4892083" y="2814742"/>
            <a:ext cx="120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可并行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2957EE-75A6-40F7-8DA0-8DAAA1195B34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63706" y="3276407"/>
            <a:ext cx="2230336" cy="2118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9209B85-635E-4600-B193-85EC41438F50}"/>
              </a:ext>
            </a:extLst>
          </p:cNvPr>
          <p:cNvCxnSpPr>
            <a:cxnSpLocks/>
            <a:stCxn id="34" idx="2"/>
            <a:endCxn id="28" idx="1"/>
          </p:cNvCxnSpPr>
          <p:nvPr/>
        </p:nvCxnSpPr>
        <p:spPr>
          <a:xfrm>
            <a:off x="5494042" y="3276407"/>
            <a:ext cx="2542229" cy="2821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21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C2E6B-20B6-4CA3-94D7-7066534C3F5B}"/>
              </a:ext>
            </a:extLst>
          </p:cNvPr>
          <p:cNvCxnSpPr/>
          <p:nvPr/>
        </p:nvCxnSpPr>
        <p:spPr>
          <a:xfrm>
            <a:off x="0" y="87219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20C5341-E022-4580-8138-BB02A834F777}"/>
              </a:ext>
            </a:extLst>
          </p:cNvPr>
          <p:cNvSpPr txBox="1"/>
          <p:nvPr/>
        </p:nvSpPr>
        <p:spPr>
          <a:xfrm>
            <a:off x="7254" y="225866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VNS</a:t>
            </a:r>
            <a:endParaRPr lang="zh-CN" altLang="en-US" sz="36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AA3361-4C46-45C0-A877-A4D0A9B7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1097284"/>
            <a:ext cx="11760591" cy="50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C2E6B-20B6-4CA3-94D7-7066534C3F5B}"/>
              </a:ext>
            </a:extLst>
          </p:cNvPr>
          <p:cNvCxnSpPr/>
          <p:nvPr/>
        </p:nvCxnSpPr>
        <p:spPr>
          <a:xfrm>
            <a:off x="0" y="87219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20C5341-E022-4580-8138-BB02A834F777}"/>
              </a:ext>
            </a:extLst>
          </p:cNvPr>
          <p:cNvSpPr txBox="1"/>
          <p:nvPr/>
        </p:nvSpPr>
        <p:spPr>
          <a:xfrm>
            <a:off x="7254" y="22586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引用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5C364-4297-4A9C-9E22-79956ECAC18C}"/>
              </a:ext>
            </a:extLst>
          </p:cNvPr>
          <p:cNvSpPr/>
          <p:nvPr/>
        </p:nvSpPr>
        <p:spPr>
          <a:xfrm>
            <a:off x="561251" y="-4745489"/>
            <a:ext cx="84702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Hayes B. Computing science: The easiest hard problem[J]. American Scientist, 2002, 90(2): 113-117.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Fuksz</a:t>
            </a:r>
            <a:r>
              <a:rPr lang="en-US" altLang="zh-CN" dirty="0"/>
              <a:t> L, Pop P C. A hybrid genetic algorithm with variable neighborhood search approach to the number partitioning problem[C]//International Conference on Hybrid Artificial Intelligence Systems. Springer, Berlin, Heidelberg, 2013: 649-658.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Junkermeier</a:t>
            </a:r>
            <a:r>
              <a:rPr lang="en-US" altLang="zh-CN" dirty="0"/>
              <a:t> J. A Genetic Algorithm for the Number Partitioning Problem[J].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Hansen, P., Mladenovic, N.: Variable neighborhood search: Principles and applications. European Journal of Operational Research 130(3), 449–467 (2001)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3C5B27-A459-4644-BAFB-BFAAA0F2B158}"/>
              </a:ext>
            </a:extLst>
          </p:cNvPr>
          <p:cNvSpPr/>
          <p:nvPr/>
        </p:nvSpPr>
        <p:spPr>
          <a:xfrm>
            <a:off x="350236" y="1411569"/>
            <a:ext cx="107351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Hayes B. Computing science: The easiest hard problem[J]. American Scientist, 2002, 90(2): 113-117.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Karmarkar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N., Karp, R.M.: The differencing method of set partitioning, Technical Report UCB/CSD         82/113, Computer Science Division, University of California, Berkeley (1982)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Johnson, D.S., Aragon, C.R.,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McGeoch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L.A.,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Schevon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C.: Optimization by simulated annealing: An experimental evaluation; Part II: Graph coloring and number partitioning. Operations Research 39(3), 378–406 (1991) 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Ruml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W., Ngo, J.T., Marks, J.,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Shieber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S.M.: Easily searched encodings for number partitioning. Journal of Optimization Theory and Applications 89(2), 251–291</a:t>
            </a:r>
            <a:b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(1996)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R. Stearns and H. Hunt. “Power Indices and Easier Hard Problems”. Mathematical Systems Theory 23, pp.</a:t>
            </a:r>
            <a:b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209-225, 1990. 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Fuksz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L, Pop P C. A hybrid genetic algorithm with variable neighborhood search approach to the number partitioning problem[C]//International Conference on Hybrid Artificial Intelligence Systems. Springer, Berlin, Heidelberg, 2013: 649-658</a:t>
            </a:r>
            <a:b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br>
              <a:rPr lang="en-US" altLang="zh-CN" dirty="0"/>
            </a:br>
            <a:b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</a:br>
            <a:br>
              <a:rPr lang="en-US" altLang="zh-CN" dirty="0"/>
            </a:b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27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C2E6B-20B6-4CA3-94D7-7066534C3F5B}"/>
              </a:ext>
            </a:extLst>
          </p:cNvPr>
          <p:cNvCxnSpPr/>
          <p:nvPr/>
        </p:nvCxnSpPr>
        <p:spPr>
          <a:xfrm>
            <a:off x="0" y="87219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20C5341-E022-4580-8138-BB02A834F777}"/>
              </a:ext>
            </a:extLst>
          </p:cNvPr>
          <p:cNvSpPr txBox="1"/>
          <p:nvPr/>
        </p:nvSpPr>
        <p:spPr>
          <a:xfrm>
            <a:off x="7254" y="22586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目录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5FAF43-E988-4A1E-BCF3-E4966F283EC5}"/>
              </a:ext>
            </a:extLst>
          </p:cNvPr>
          <p:cNvSpPr txBox="1"/>
          <p:nvPr/>
        </p:nvSpPr>
        <p:spPr>
          <a:xfrm>
            <a:off x="561252" y="1659285"/>
            <a:ext cx="50216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问题描述</a:t>
            </a:r>
            <a:br>
              <a:rPr lang="en-US" altLang="zh-CN" sz="3200" b="1" dirty="0"/>
            </a:br>
            <a:endParaRPr lang="en-US" altLang="zh-CN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解决方法</a:t>
            </a:r>
            <a:br>
              <a:rPr lang="en-US" altLang="zh-CN" sz="3200" b="1" dirty="0"/>
            </a:br>
            <a:endParaRPr lang="en-US" altLang="zh-CN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并行策略</a:t>
            </a:r>
            <a:br>
              <a:rPr lang="en-US" altLang="zh-CN" sz="3200" b="1" dirty="0"/>
            </a:br>
            <a:endParaRPr lang="en-US" altLang="zh-CN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引用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0406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65FAF43-E988-4A1E-BCF3-E4966F283EC5}"/>
              </a:ext>
            </a:extLst>
          </p:cNvPr>
          <p:cNvSpPr txBox="1"/>
          <p:nvPr/>
        </p:nvSpPr>
        <p:spPr>
          <a:xfrm>
            <a:off x="4568927" y="2659559"/>
            <a:ext cx="3054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问题描述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7336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C2E6B-20B6-4CA3-94D7-7066534C3F5B}"/>
              </a:ext>
            </a:extLst>
          </p:cNvPr>
          <p:cNvCxnSpPr/>
          <p:nvPr/>
        </p:nvCxnSpPr>
        <p:spPr>
          <a:xfrm>
            <a:off x="0" y="87219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20C5341-E022-4580-8138-BB02A834F777}"/>
              </a:ext>
            </a:extLst>
          </p:cNvPr>
          <p:cNvSpPr txBox="1"/>
          <p:nvPr/>
        </p:nvSpPr>
        <p:spPr>
          <a:xfrm>
            <a:off x="7254" y="225866"/>
            <a:ext cx="1218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问题描述：</a:t>
            </a:r>
            <a:r>
              <a:rPr lang="en-US" altLang="zh-CN" sz="3600" b="1" dirty="0"/>
              <a:t>Partition Problem (Number Partition Problem)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B5A557-9D40-44E1-8002-1BD246A55405}"/>
                  </a:ext>
                </a:extLst>
              </p:cNvPr>
              <p:cNvSpPr txBox="1"/>
              <p:nvPr/>
            </p:nvSpPr>
            <p:spPr>
              <a:xfrm>
                <a:off x="534572" y="1477108"/>
                <a:ext cx="5981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positive integer numbers: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B5A557-9D40-44E1-8002-1BD246A55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" y="1477108"/>
                <a:ext cx="5981574" cy="461665"/>
              </a:xfrm>
              <a:prstGeom prst="rect">
                <a:avLst/>
              </a:prstGeom>
              <a:blipFill>
                <a:blip r:embed="rId2"/>
                <a:stretch>
                  <a:fillRect l="-1427" t="-9211" r="-71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27543CA-9556-49C9-9AF7-E6AC1341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95" y="2090569"/>
            <a:ext cx="2771775" cy="5524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49EE129-37AF-4EDC-8A65-C267CDCD93A7}"/>
              </a:ext>
            </a:extLst>
          </p:cNvPr>
          <p:cNvSpPr/>
          <p:nvPr/>
        </p:nvSpPr>
        <p:spPr>
          <a:xfrm>
            <a:off x="731519" y="2756941"/>
            <a:ext cx="10916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then the two-way number partitioning problem consists in splitting the elements</a:t>
            </a:r>
            <a:br>
              <a:rPr lang="en-US" altLang="zh-CN" sz="2400" dirty="0"/>
            </a:br>
            <a:r>
              <a:rPr lang="en-US" altLang="zh-CN" sz="2400" dirty="0"/>
              <a:t>of S into two sets, S1 and S2 such that </a:t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A79A1-63E9-4C09-BAA4-C0D53636F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68" y="3760855"/>
            <a:ext cx="8696325" cy="91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7A1301-D76C-49F6-BDFE-C6E3E1C1A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042" y="5465635"/>
            <a:ext cx="3333750" cy="523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5A4897-20B4-4ACB-9FF8-6F55DEBC1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755" y="6051109"/>
            <a:ext cx="4124325" cy="5810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C70470-86DD-461E-8268-32795BE09922}"/>
              </a:ext>
            </a:extLst>
          </p:cNvPr>
          <p:cNvSpPr txBox="1"/>
          <p:nvPr/>
        </p:nvSpPr>
        <p:spPr>
          <a:xfrm>
            <a:off x="534572" y="480508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For example: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F7675A-11E1-4721-AACF-0A2145B5E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2748" y="6075726"/>
            <a:ext cx="2800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C2E6B-20B6-4CA3-94D7-7066534C3F5B}"/>
              </a:ext>
            </a:extLst>
          </p:cNvPr>
          <p:cNvCxnSpPr/>
          <p:nvPr/>
        </p:nvCxnSpPr>
        <p:spPr>
          <a:xfrm>
            <a:off x="0" y="87219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20C5341-E022-4580-8138-BB02A834F777}"/>
              </a:ext>
            </a:extLst>
          </p:cNvPr>
          <p:cNvSpPr txBox="1"/>
          <p:nvPr/>
        </p:nvSpPr>
        <p:spPr>
          <a:xfrm>
            <a:off x="7254" y="225866"/>
            <a:ext cx="1218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问题描述：</a:t>
            </a:r>
            <a:r>
              <a:rPr lang="en-US" altLang="zh-CN" sz="3600" b="1" dirty="0"/>
              <a:t>Partition Problem (Number Partition Problem)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B5A557-9D40-44E1-8002-1BD246A55405}"/>
                  </a:ext>
                </a:extLst>
              </p:cNvPr>
              <p:cNvSpPr txBox="1"/>
              <p:nvPr/>
            </p:nvSpPr>
            <p:spPr>
              <a:xfrm>
                <a:off x="731520" y="1779682"/>
                <a:ext cx="42273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NP-hard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穷举时间复杂度：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B5A557-9D40-44E1-8002-1BD246A55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779682"/>
                <a:ext cx="4227311" cy="830997"/>
              </a:xfrm>
              <a:prstGeom prst="rect">
                <a:avLst/>
              </a:prstGeom>
              <a:blipFill>
                <a:blip r:embed="rId2"/>
                <a:stretch>
                  <a:fillRect l="-1876" t="-5147" r="-433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232587FE-1185-48C3-A5F2-83FF68A5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353" y="1405204"/>
            <a:ext cx="3333750" cy="5238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9FA5FF-9D9F-4802-A3E2-716351424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972" y="3900753"/>
            <a:ext cx="4124325" cy="5810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FB7CD1-EDAF-4DC8-881F-7CCBEA3E5D2E}"/>
              </a:ext>
            </a:extLst>
          </p:cNvPr>
          <p:cNvSpPr txBox="1"/>
          <p:nvPr/>
        </p:nvSpPr>
        <p:spPr>
          <a:xfrm>
            <a:off x="7940611" y="1929079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1   0   1   0  1  1   0   0   0   1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8751DFC-F9BD-435E-9A75-E7CF99BC7EDF}"/>
              </a:ext>
            </a:extLst>
          </p:cNvPr>
          <p:cNvCxnSpPr>
            <a:stCxn id="16" idx="2"/>
          </p:cNvCxnSpPr>
          <p:nvPr/>
        </p:nvCxnSpPr>
        <p:spPr>
          <a:xfrm flipH="1">
            <a:off x="8384344" y="2329189"/>
            <a:ext cx="1203513" cy="162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321AC9D-EA57-4B0F-868A-2C628F2C31DC}"/>
              </a:ext>
            </a:extLst>
          </p:cNvPr>
          <p:cNvSpPr txBox="1"/>
          <p:nvPr/>
        </p:nvSpPr>
        <p:spPr>
          <a:xfrm>
            <a:off x="731520" y="3013501"/>
            <a:ext cx="4782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问题的复杂度跟两个因素有关：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0" dirty="0"/>
              <a:t>集合的长度</a:t>
            </a:r>
            <a:endParaRPr lang="en-US" altLang="zh-CN" sz="2400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集合元素的大小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33706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65FAF43-E988-4A1E-BCF3-E4966F283EC5}"/>
              </a:ext>
            </a:extLst>
          </p:cNvPr>
          <p:cNvSpPr txBox="1"/>
          <p:nvPr/>
        </p:nvSpPr>
        <p:spPr>
          <a:xfrm>
            <a:off x="4568927" y="2659559"/>
            <a:ext cx="3054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解决方法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77970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C2E6B-20B6-4CA3-94D7-7066534C3F5B}"/>
              </a:ext>
            </a:extLst>
          </p:cNvPr>
          <p:cNvCxnSpPr/>
          <p:nvPr/>
        </p:nvCxnSpPr>
        <p:spPr>
          <a:xfrm>
            <a:off x="0" y="87219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20C5341-E022-4580-8138-BB02A834F777}"/>
              </a:ext>
            </a:extLst>
          </p:cNvPr>
          <p:cNvSpPr txBox="1"/>
          <p:nvPr/>
        </p:nvSpPr>
        <p:spPr>
          <a:xfrm>
            <a:off x="7254" y="225866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解决方法 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A1FA77-EF85-4AAC-8FBC-84CEAC205F36}"/>
              </a:ext>
            </a:extLst>
          </p:cNvPr>
          <p:cNvSpPr txBox="1"/>
          <p:nvPr/>
        </p:nvSpPr>
        <p:spPr>
          <a:xfrm>
            <a:off x="473393" y="1405993"/>
            <a:ext cx="4844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贪婪算法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当集合的元素比较小时能保证求得完美解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90CE81-DA73-4A7B-AA86-54B39959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5993"/>
            <a:ext cx="5486591" cy="22419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27BBE5-99E7-4CE9-90B4-6126F47923FE}"/>
              </a:ext>
            </a:extLst>
          </p:cNvPr>
          <p:cNvSpPr txBox="1"/>
          <p:nvPr/>
        </p:nvSpPr>
        <p:spPr>
          <a:xfrm>
            <a:off x="473392" y="3140117"/>
            <a:ext cx="484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Karmarkar</a:t>
            </a:r>
            <a:r>
              <a:rPr lang="en-US" altLang="zh-CN" sz="2400" dirty="0"/>
              <a:t>-Karp </a:t>
            </a:r>
            <a:r>
              <a:rPr lang="zh-CN" altLang="en-US" sz="2400" dirty="0"/>
              <a:t>算法 </a:t>
            </a:r>
            <a:r>
              <a:rPr lang="en-US" altLang="zh-CN" sz="2400" dirty="0"/>
              <a:t>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1D4EB6D-EFD5-4C1B-9EB4-80F061CC9513}"/>
                  </a:ext>
                </a:extLst>
              </p:cNvPr>
              <p:cNvSpPr txBox="1"/>
              <p:nvPr/>
            </p:nvSpPr>
            <p:spPr>
              <a:xfrm>
                <a:off x="473392" y="3904744"/>
                <a:ext cx="51396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动态规划</a:t>
                </a:r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时间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复杂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度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1D4EB6D-EFD5-4C1B-9EB4-80F061CC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2" y="3904744"/>
                <a:ext cx="5139617" cy="1200329"/>
              </a:xfrm>
              <a:prstGeom prst="rect">
                <a:avLst/>
              </a:prstGeom>
              <a:blipFill>
                <a:blip r:embed="rId3"/>
                <a:stretch>
                  <a:fillRect l="-1661" t="-3571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8F0AB25-DD14-419A-A8B0-E916C5611030}"/>
              </a:ext>
            </a:extLst>
          </p:cNvPr>
          <p:cNvSpPr txBox="1"/>
          <p:nvPr/>
        </p:nvSpPr>
        <p:spPr>
          <a:xfrm>
            <a:off x="473392" y="5269536"/>
            <a:ext cx="4844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退化算法 </a:t>
            </a:r>
            <a:r>
              <a:rPr lang="en-US" altLang="zh-CN" sz="2400" dirty="0"/>
              <a:t>[3]</a:t>
            </a:r>
            <a:br>
              <a:rPr lang="en-US" altLang="zh-CN" sz="2400" dirty="0"/>
            </a:b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遗传算法 </a:t>
            </a:r>
            <a:r>
              <a:rPr lang="en-US" altLang="zh-CN" sz="2400" dirty="0"/>
              <a:t>[4]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9F1AAE-A53D-4559-A51B-C39F6A76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75492"/>
            <a:ext cx="5584754" cy="2502207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1B1AB97E-1F77-49E3-ABBD-044012BB50C7}"/>
              </a:ext>
            </a:extLst>
          </p:cNvPr>
          <p:cNvGrpSpPr/>
          <p:nvPr/>
        </p:nvGrpSpPr>
        <p:grpSpPr>
          <a:xfrm>
            <a:off x="6095999" y="2433319"/>
            <a:ext cx="5364671" cy="3018688"/>
            <a:chOff x="1477107" y="-4091244"/>
            <a:chExt cx="5364671" cy="30186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1AB0D2-7F78-4ED5-8EE3-522F1C83E81F}"/>
                </a:ext>
              </a:extLst>
            </p:cNvPr>
            <p:cNvSpPr/>
            <p:nvPr/>
          </p:nvSpPr>
          <p:spPr>
            <a:xfrm>
              <a:off x="1477107" y="-4091244"/>
              <a:ext cx="5364671" cy="30186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554E5EC-E30B-4651-9B29-D88D5B61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1552" y="-4049016"/>
              <a:ext cx="3333750" cy="523875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208631A-6505-419C-94CF-ECEDAB51813F}"/>
                </a:ext>
              </a:extLst>
            </p:cNvPr>
            <p:cNvSpPr txBox="1"/>
            <p:nvPr/>
          </p:nvSpPr>
          <p:spPr>
            <a:xfrm>
              <a:off x="1528318" y="-3626778"/>
              <a:ext cx="1786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m=27</a:t>
              </a:r>
            </a:p>
            <a:p>
              <a:r>
                <a:rPr lang="en-US" altLang="zh-CN" sz="2400" dirty="0"/>
                <a:t>n=10</a:t>
              </a:r>
              <a:endParaRPr lang="zh-CN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5AEE011-96C1-48BF-91EA-A949C5B2A31C}"/>
                </a:ext>
              </a:extLst>
            </p:cNvPr>
            <p:cNvSpPr/>
            <p:nvPr/>
          </p:nvSpPr>
          <p:spPr>
            <a:xfrm>
              <a:off x="1674055" y="-2581900"/>
              <a:ext cx="4909625" cy="3551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A297EEF-DAF2-486E-8675-4F7198A87299}"/>
                </a:ext>
              </a:extLst>
            </p:cNvPr>
            <p:cNvCxnSpPr/>
            <p:nvPr/>
          </p:nvCxnSpPr>
          <p:spPr>
            <a:xfrm>
              <a:off x="2138289" y="-2581900"/>
              <a:ext cx="0" cy="35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A29F773-4B02-4FF2-A241-9C4A0C8F1200}"/>
                </a:ext>
              </a:extLst>
            </p:cNvPr>
            <p:cNvCxnSpPr/>
            <p:nvPr/>
          </p:nvCxnSpPr>
          <p:spPr>
            <a:xfrm>
              <a:off x="2616590" y="-2581900"/>
              <a:ext cx="0" cy="35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6AE8340-5527-40F3-8FA5-65F6261AFF98}"/>
                </a:ext>
              </a:extLst>
            </p:cNvPr>
            <p:cNvCxnSpPr/>
            <p:nvPr/>
          </p:nvCxnSpPr>
          <p:spPr>
            <a:xfrm>
              <a:off x="3066756" y="-2581900"/>
              <a:ext cx="0" cy="35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D36A0D1-9FCD-40DD-B07B-28089829F994}"/>
                </a:ext>
              </a:extLst>
            </p:cNvPr>
            <p:cNvCxnSpPr/>
            <p:nvPr/>
          </p:nvCxnSpPr>
          <p:spPr>
            <a:xfrm>
              <a:off x="6138202" y="-2581900"/>
              <a:ext cx="0" cy="35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67E26DB-6DC8-45E5-B139-6B7E27724C8D}"/>
                </a:ext>
              </a:extLst>
            </p:cNvPr>
            <p:cNvCxnSpPr/>
            <p:nvPr/>
          </p:nvCxnSpPr>
          <p:spPr>
            <a:xfrm>
              <a:off x="5617697" y="-2581900"/>
              <a:ext cx="0" cy="35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95786B3-C94B-4B95-B681-C74B65EE8ED4}"/>
                </a:ext>
              </a:extLst>
            </p:cNvPr>
            <p:cNvCxnSpPr/>
            <p:nvPr/>
          </p:nvCxnSpPr>
          <p:spPr>
            <a:xfrm>
              <a:off x="5139395" y="-2581900"/>
              <a:ext cx="0" cy="35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3749D5B-AA81-4BA9-A5AF-2B893B05593C}"/>
                </a:ext>
              </a:extLst>
            </p:cNvPr>
            <p:cNvSpPr txBox="1"/>
            <p:nvPr/>
          </p:nvSpPr>
          <p:spPr>
            <a:xfrm>
              <a:off x="3680803" y="-2635143"/>
              <a:ext cx="708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……</a:t>
              </a:r>
              <a:endParaRPr lang="zh-CN" altLang="en-US" sz="2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F7074ED-571C-456E-B290-F6E5482562E9}"/>
                </a:ext>
              </a:extLst>
            </p:cNvPr>
            <p:cNvSpPr txBox="1"/>
            <p:nvPr/>
          </p:nvSpPr>
          <p:spPr>
            <a:xfrm>
              <a:off x="1802474" y="-2129099"/>
              <a:ext cx="4909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1      2      3                                           25     26     27</a:t>
              </a:r>
              <a:endParaRPr lang="zh-CN" altLang="en-US" sz="1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79CC53B-9DC6-470B-8724-757FA92C377C}"/>
                </a:ext>
              </a:extLst>
            </p:cNvPr>
            <p:cNvSpPr txBox="1"/>
            <p:nvPr/>
          </p:nvSpPr>
          <p:spPr>
            <a:xfrm>
              <a:off x="6227960" y="-2581325"/>
              <a:ext cx="335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662DCC6-FEF2-4A0E-A56D-E6AAF0AB3284}"/>
                </a:ext>
              </a:extLst>
            </p:cNvPr>
            <p:cNvSpPr txBox="1"/>
            <p:nvPr/>
          </p:nvSpPr>
          <p:spPr>
            <a:xfrm>
              <a:off x="5707455" y="-2581325"/>
              <a:ext cx="335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0</a:t>
              </a:r>
              <a:endParaRPr lang="zh-CN" altLang="en-US" sz="16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5647091-F464-4C82-958F-42EEC4699656}"/>
                </a:ext>
              </a:extLst>
            </p:cNvPr>
            <p:cNvSpPr txBox="1"/>
            <p:nvPr/>
          </p:nvSpPr>
          <p:spPr>
            <a:xfrm>
              <a:off x="3647735" y="-2216765"/>
              <a:ext cx="708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……</a:t>
              </a:r>
              <a:endParaRPr lang="zh-CN" altLang="en-US" sz="24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11F1273-1887-4E83-B6D1-26702EEBB064}"/>
                </a:ext>
              </a:extLst>
            </p:cNvPr>
            <p:cNvSpPr txBox="1"/>
            <p:nvPr/>
          </p:nvSpPr>
          <p:spPr>
            <a:xfrm>
              <a:off x="1782569" y="-2591854"/>
              <a:ext cx="335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0</a:t>
              </a:r>
              <a:endParaRPr lang="zh-CN" altLang="en-US" sz="16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332E0C0-6148-44F1-B94F-B8028532A90F}"/>
                </a:ext>
              </a:extLst>
            </p:cNvPr>
            <p:cNvSpPr txBox="1"/>
            <p:nvPr/>
          </p:nvSpPr>
          <p:spPr>
            <a:xfrm>
              <a:off x="2220390" y="-2591854"/>
              <a:ext cx="335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5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C2E6B-20B6-4CA3-94D7-7066534C3F5B}"/>
              </a:ext>
            </a:extLst>
          </p:cNvPr>
          <p:cNvCxnSpPr/>
          <p:nvPr/>
        </p:nvCxnSpPr>
        <p:spPr>
          <a:xfrm>
            <a:off x="0" y="87219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20C5341-E022-4580-8138-BB02A834F777}"/>
              </a:ext>
            </a:extLst>
          </p:cNvPr>
          <p:cNvSpPr txBox="1"/>
          <p:nvPr/>
        </p:nvSpPr>
        <p:spPr>
          <a:xfrm>
            <a:off x="7254" y="225866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解决方法 </a:t>
            </a:r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33F0C40-D69F-48B2-B428-FBA1CAEE8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91" y="3740789"/>
            <a:ext cx="6343650" cy="19145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4D86E8-FDBB-488A-B217-20798EA4A9A3}"/>
              </a:ext>
            </a:extLst>
          </p:cNvPr>
          <p:cNvSpPr txBox="1"/>
          <p:nvPr/>
        </p:nvSpPr>
        <p:spPr>
          <a:xfrm>
            <a:off x="318648" y="2075660"/>
            <a:ext cx="363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动态规划</a:t>
            </a:r>
            <a:r>
              <a:rPr lang="en-US" altLang="zh-CN" sz="2400" b="1" dirty="0">
                <a:solidFill>
                  <a:srgbClr val="FF0000"/>
                </a:solidFill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</a:rPr>
              <a:t>回溯法 </a:t>
            </a:r>
            <a:r>
              <a:rPr lang="en-US" altLang="zh-CN" sz="2400" b="1" dirty="0">
                <a:solidFill>
                  <a:srgbClr val="FF0000"/>
                </a:solidFill>
              </a:rPr>
              <a:t>[5]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A9B121-1943-4803-981C-469618D58FE8}"/>
              </a:ext>
            </a:extLst>
          </p:cNvPr>
          <p:cNvSpPr txBox="1"/>
          <p:nvPr/>
        </p:nvSpPr>
        <p:spPr>
          <a:xfrm>
            <a:off x="318648" y="4467218"/>
            <a:ext cx="347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变领域遗传算法 </a:t>
            </a:r>
            <a:r>
              <a:rPr lang="en-US" altLang="zh-CN" sz="2400" b="1" dirty="0">
                <a:solidFill>
                  <a:srgbClr val="FF0000"/>
                </a:solidFill>
              </a:rPr>
              <a:t>[6]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38D215-969F-4578-A1EF-714E9D4B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91" y="1470632"/>
            <a:ext cx="60388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65FAF43-E988-4A1E-BCF3-E4966F283EC5}"/>
              </a:ext>
            </a:extLst>
          </p:cNvPr>
          <p:cNvSpPr txBox="1"/>
          <p:nvPr/>
        </p:nvSpPr>
        <p:spPr>
          <a:xfrm>
            <a:off x="4568927" y="2659559"/>
            <a:ext cx="3054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并行策略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291232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603</Words>
  <Application>Microsoft Office PowerPoint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akoky winddy</dc:creator>
  <cp:lastModifiedBy>akoky winddy</cp:lastModifiedBy>
  <cp:revision>30</cp:revision>
  <dcterms:created xsi:type="dcterms:W3CDTF">2019-11-23T06:09:52Z</dcterms:created>
  <dcterms:modified xsi:type="dcterms:W3CDTF">2019-12-31T08:26:39Z</dcterms:modified>
</cp:coreProperties>
</file>