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0" autoAdjust="0"/>
    <p:restoredTop sz="94660"/>
  </p:normalViewPr>
  <p:slideViewPr>
    <p:cSldViewPr snapToGrid="0">
      <p:cViewPr>
        <p:scale>
          <a:sx n="70" d="100"/>
          <a:sy n="70" d="100"/>
        </p:scale>
        <p:origin x="35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B5F9-34B7-4E1B-9F2F-6E14436EB0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D57B22-DF6C-4480-93ED-C1D1BFCAD8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D2D2BB-BD35-4D1D-B777-15C89B07E160}"/>
              </a:ext>
            </a:extLst>
          </p:cNvPr>
          <p:cNvSpPr>
            <a:spLocks noGrp="1"/>
          </p:cNvSpPr>
          <p:nvPr>
            <p:ph type="dt" sz="half" idx="10"/>
          </p:nvPr>
        </p:nvSpPr>
        <p:spPr/>
        <p:txBody>
          <a:bodyPr/>
          <a:lstStyle/>
          <a:p>
            <a:fld id="{236DF6B2-7619-45A8-9A51-FDC5D0A448FC}" type="datetimeFigureOut">
              <a:rPr lang="en-US" smtClean="0"/>
              <a:t>28/04/2023</a:t>
            </a:fld>
            <a:endParaRPr lang="en-US"/>
          </a:p>
        </p:txBody>
      </p:sp>
      <p:sp>
        <p:nvSpPr>
          <p:cNvPr id="5" name="Footer Placeholder 4">
            <a:extLst>
              <a:ext uri="{FF2B5EF4-FFF2-40B4-BE49-F238E27FC236}">
                <a16:creationId xmlns:a16="http://schemas.microsoft.com/office/drawing/2014/main" id="{DC5A7176-749B-4039-B7DC-15A0A1F57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AFCBF-DA6E-4769-935F-251A20967ACE}"/>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992093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D00B-8E87-45AB-B122-CEA656A4CD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857210-6680-46D6-9C9B-774ED4440D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EDDDE-8D24-4E08-9448-D42F8E23ED47}"/>
              </a:ext>
            </a:extLst>
          </p:cNvPr>
          <p:cNvSpPr>
            <a:spLocks noGrp="1"/>
          </p:cNvSpPr>
          <p:nvPr>
            <p:ph type="dt" sz="half" idx="10"/>
          </p:nvPr>
        </p:nvSpPr>
        <p:spPr/>
        <p:txBody>
          <a:bodyPr/>
          <a:lstStyle/>
          <a:p>
            <a:fld id="{236DF6B2-7619-45A8-9A51-FDC5D0A448FC}" type="datetimeFigureOut">
              <a:rPr lang="en-US" smtClean="0"/>
              <a:t>28/04/2023</a:t>
            </a:fld>
            <a:endParaRPr lang="en-US"/>
          </a:p>
        </p:txBody>
      </p:sp>
      <p:sp>
        <p:nvSpPr>
          <p:cNvPr id="5" name="Footer Placeholder 4">
            <a:extLst>
              <a:ext uri="{FF2B5EF4-FFF2-40B4-BE49-F238E27FC236}">
                <a16:creationId xmlns:a16="http://schemas.microsoft.com/office/drawing/2014/main" id="{292607A3-1E06-4E0E-90AA-85D57B7CA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17321-ABCB-4124-B00B-C1DD8DD4228B}"/>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169375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C83BC-F558-4B93-A253-B0B532D61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29D3E5-E1FB-4BFA-939E-69784599F0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4B8E9-CE1A-4F10-91C4-3B3E54A1ED52}"/>
              </a:ext>
            </a:extLst>
          </p:cNvPr>
          <p:cNvSpPr>
            <a:spLocks noGrp="1"/>
          </p:cNvSpPr>
          <p:nvPr>
            <p:ph type="dt" sz="half" idx="10"/>
          </p:nvPr>
        </p:nvSpPr>
        <p:spPr/>
        <p:txBody>
          <a:bodyPr/>
          <a:lstStyle/>
          <a:p>
            <a:fld id="{236DF6B2-7619-45A8-9A51-FDC5D0A448FC}" type="datetimeFigureOut">
              <a:rPr lang="en-US" smtClean="0"/>
              <a:t>28/04/2023</a:t>
            </a:fld>
            <a:endParaRPr lang="en-US"/>
          </a:p>
        </p:txBody>
      </p:sp>
      <p:sp>
        <p:nvSpPr>
          <p:cNvPr id="5" name="Footer Placeholder 4">
            <a:extLst>
              <a:ext uri="{FF2B5EF4-FFF2-40B4-BE49-F238E27FC236}">
                <a16:creationId xmlns:a16="http://schemas.microsoft.com/office/drawing/2014/main" id="{DE7B8128-E62B-4BF0-B5EE-050224B0F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38F57-46AC-4BDF-B806-3B70422541FC}"/>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407711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632C-48D5-41F4-9E88-C1C82576E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E9C73-85ED-40BC-AC9D-7992BD2441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6C825-B634-4B1C-9376-49FD073F8335}"/>
              </a:ext>
            </a:extLst>
          </p:cNvPr>
          <p:cNvSpPr>
            <a:spLocks noGrp="1"/>
          </p:cNvSpPr>
          <p:nvPr>
            <p:ph type="dt" sz="half" idx="10"/>
          </p:nvPr>
        </p:nvSpPr>
        <p:spPr/>
        <p:txBody>
          <a:bodyPr/>
          <a:lstStyle/>
          <a:p>
            <a:fld id="{236DF6B2-7619-45A8-9A51-FDC5D0A448FC}" type="datetimeFigureOut">
              <a:rPr lang="en-US" smtClean="0"/>
              <a:t>28/04/2023</a:t>
            </a:fld>
            <a:endParaRPr lang="en-US"/>
          </a:p>
        </p:txBody>
      </p:sp>
      <p:sp>
        <p:nvSpPr>
          <p:cNvPr id="5" name="Footer Placeholder 4">
            <a:extLst>
              <a:ext uri="{FF2B5EF4-FFF2-40B4-BE49-F238E27FC236}">
                <a16:creationId xmlns:a16="http://schemas.microsoft.com/office/drawing/2014/main" id="{8E518B3B-6815-47FE-B3E8-3A3A9020B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E4C11-B8E8-4052-9478-C5496E51FCE6}"/>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371567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A57B-B58F-47F4-95FD-853E10A6D3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1F4EA3-0BF3-4AD3-9643-014B44625C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7326CA-786D-4DCC-8827-F8BD70CAB6B0}"/>
              </a:ext>
            </a:extLst>
          </p:cNvPr>
          <p:cNvSpPr>
            <a:spLocks noGrp="1"/>
          </p:cNvSpPr>
          <p:nvPr>
            <p:ph type="dt" sz="half" idx="10"/>
          </p:nvPr>
        </p:nvSpPr>
        <p:spPr/>
        <p:txBody>
          <a:bodyPr/>
          <a:lstStyle/>
          <a:p>
            <a:fld id="{236DF6B2-7619-45A8-9A51-FDC5D0A448FC}" type="datetimeFigureOut">
              <a:rPr lang="en-US" smtClean="0"/>
              <a:t>28/04/2023</a:t>
            </a:fld>
            <a:endParaRPr lang="en-US"/>
          </a:p>
        </p:txBody>
      </p:sp>
      <p:sp>
        <p:nvSpPr>
          <p:cNvPr id="5" name="Footer Placeholder 4">
            <a:extLst>
              <a:ext uri="{FF2B5EF4-FFF2-40B4-BE49-F238E27FC236}">
                <a16:creationId xmlns:a16="http://schemas.microsoft.com/office/drawing/2014/main" id="{31730D37-5F21-49A9-8682-5EDAACDB2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97EA-6A78-4EDE-AC35-8C2A500AD462}"/>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131802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5F4A-0CAF-4A77-8DF4-2CC7E5329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9F63B-5999-4E46-A221-6A8BB2E21D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4D4EDC-0EBD-43A8-8B15-934C20DA78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421D6D-9801-4DCA-8092-61274BD649DA}"/>
              </a:ext>
            </a:extLst>
          </p:cNvPr>
          <p:cNvSpPr>
            <a:spLocks noGrp="1"/>
          </p:cNvSpPr>
          <p:nvPr>
            <p:ph type="dt" sz="half" idx="10"/>
          </p:nvPr>
        </p:nvSpPr>
        <p:spPr/>
        <p:txBody>
          <a:bodyPr/>
          <a:lstStyle/>
          <a:p>
            <a:fld id="{236DF6B2-7619-45A8-9A51-FDC5D0A448FC}" type="datetimeFigureOut">
              <a:rPr lang="en-US" smtClean="0"/>
              <a:t>28/04/2023</a:t>
            </a:fld>
            <a:endParaRPr lang="en-US"/>
          </a:p>
        </p:txBody>
      </p:sp>
      <p:sp>
        <p:nvSpPr>
          <p:cNvPr id="6" name="Footer Placeholder 5">
            <a:extLst>
              <a:ext uri="{FF2B5EF4-FFF2-40B4-BE49-F238E27FC236}">
                <a16:creationId xmlns:a16="http://schemas.microsoft.com/office/drawing/2014/main" id="{4189C010-DEE1-43CA-855E-C1F5937C0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F45B0-9E36-4E99-A8EC-875168E1F201}"/>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338719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7EB7-5166-4C3E-83FA-7D59B057F4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0BD9EE-B432-4690-827F-70BCA504AB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21046D-A2D3-4890-8840-1B3C1094AE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57F24-D22F-42F8-B3EC-AB40C121F0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E81381-5CA6-4951-ADD9-B47F95AA8E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ADFA28-88F3-4830-9049-6FF664677071}"/>
              </a:ext>
            </a:extLst>
          </p:cNvPr>
          <p:cNvSpPr>
            <a:spLocks noGrp="1"/>
          </p:cNvSpPr>
          <p:nvPr>
            <p:ph type="dt" sz="half" idx="10"/>
          </p:nvPr>
        </p:nvSpPr>
        <p:spPr/>
        <p:txBody>
          <a:bodyPr/>
          <a:lstStyle/>
          <a:p>
            <a:fld id="{236DF6B2-7619-45A8-9A51-FDC5D0A448FC}" type="datetimeFigureOut">
              <a:rPr lang="en-US" smtClean="0"/>
              <a:t>28/04/2023</a:t>
            </a:fld>
            <a:endParaRPr lang="en-US"/>
          </a:p>
        </p:txBody>
      </p:sp>
      <p:sp>
        <p:nvSpPr>
          <p:cNvPr id="8" name="Footer Placeholder 7">
            <a:extLst>
              <a:ext uri="{FF2B5EF4-FFF2-40B4-BE49-F238E27FC236}">
                <a16:creationId xmlns:a16="http://schemas.microsoft.com/office/drawing/2014/main" id="{6DC2787B-0E89-49DF-BB9F-AAD5165526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CBC9B-FA27-4342-8ED1-2A0F957CCCE7}"/>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34101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FF15-CDAF-4A1B-87F2-2CDF5630C8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F8C3B7-EC23-419F-B96A-000E7383B9C2}"/>
              </a:ext>
            </a:extLst>
          </p:cNvPr>
          <p:cNvSpPr>
            <a:spLocks noGrp="1"/>
          </p:cNvSpPr>
          <p:nvPr>
            <p:ph type="dt" sz="half" idx="10"/>
          </p:nvPr>
        </p:nvSpPr>
        <p:spPr/>
        <p:txBody>
          <a:bodyPr/>
          <a:lstStyle/>
          <a:p>
            <a:fld id="{236DF6B2-7619-45A8-9A51-FDC5D0A448FC}" type="datetimeFigureOut">
              <a:rPr lang="en-US" smtClean="0"/>
              <a:t>28/04/2023</a:t>
            </a:fld>
            <a:endParaRPr lang="en-US"/>
          </a:p>
        </p:txBody>
      </p:sp>
      <p:sp>
        <p:nvSpPr>
          <p:cNvPr id="4" name="Footer Placeholder 3">
            <a:extLst>
              <a:ext uri="{FF2B5EF4-FFF2-40B4-BE49-F238E27FC236}">
                <a16:creationId xmlns:a16="http://schemas.microsoft.com/office/drawing/2014/main" id="{E019D5D9-CE71-4279-9311-83E93A8032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6BEF54-747A-4931-AA29-EFE4EDEB941A}"/>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49933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8FCD5-6718-4085-94F2-8C1F85E2D717}"/>
              </a:ext>
            </a:extLst>
          </p:cNvPr>
          <p:cNvSpPr>
            <a:spLocks noGrp="1"/>
          </p:cNvSpPr>
          <p:nvPr>
            <p:ph type="dt" sz="half" idx="10"/>
          </p:nvPr>
        </p:nvSpPr>
        <p:spPr/>
        <p:txBody>
          <a:bodyPr/>
          <a:lstStyle/>
          <a:p>
            <a:fld id="{236DF6B2-7619-45A8-9A51-FDC5D0A448FC}" type="datetimeFigureOut">
              <a:rPr lang="en-US" smtClean="0"/>
              <a:t>28/04/2023</a:t>
            </a:fld>
            <a:endParaRPr lang="en-US"/>
          </a:p>
        </p:txBody>
      </p:sp>
      <p:sp>
        <p:nvSpPr>
          <p:cNvPr id="3" name="Footer Placeholder 2">
            <a:extLst>
              <a:ext uri="{FF2B5EF4-FFF2-40B4-BE49-F238E27FC236}">
                <a16:creationId xmlns:a16="http://schemas.microsoft.com/office/drawing/2014/main" id="{52FEAD16-4B66-4B3C-91DA-93B474B2A1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53991-3EA5-4CCB-88D7-EB6F15347DF0}"/>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90275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C1BF-DD9B-41F2-B81B-E5170019A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F24C44-E016-4C43-BCF6-764743D53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2F8CE1-B4E7-4597-A296-EF67C7521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C049F0-8FC1-4337-931D-BB89ACC87D85}"/>
              </a:ext>
            </a:extLst>
          </p:cNvPr>
          <p:cNvSpPr>
            <a:spLocks noGrp="1"/>
          </p:cNvSpPr>
          <p:nvPr>
            <p:ph type="dt" sz="half" idx="10"/>
          </p:nvPr>
        </p:nvSpPr>
        <p:spPr/>
        <p:txBody>
          <a:bodyPr/>
          <a:lstStyle/>
          <a:p>
            <a:fld id="{236DF6B2-7619-45A8-9A51-FDC5D0A448FC}" type="datetimeFigureOut">
              <a:rPr lang="en-US" smtClean="0"/>
              <a:t>28/04/2023</a:t>
            </a:fld>
            <a:endParaRPr lang="en-US"/>
          </a:p>
        </p:txBody>
      </p:sp>
      <p:sp>
        <p:nvSpPr>
          <p:cNvPr id="6" name="Footer Placeholder 5">
            <a:extLst>
              <a:ext uri="{FF2B5EF4-FFF2-40B4-BE49-F238E27FC236}">
                <a16:creationId xmlns:a16="http://schemas.microsoft.com/office/drawing/2014/main" id="{4481B961-74E8-4DC3-B3A2-C0514695E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3E3F0-5153-421B-AC59-D2C7EAA45779}"/>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174188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ABEE-A5B9-4369-B6F0-8BAA86CA8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1A4AAE-0505-4394-9C7F-DABF5A38E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4177B2-9844-4DC8-A5DC-D4143AC32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626E10-2039-47D3-A867-24688ADC79B6}"/>
              </a:ext>
            </a:extLst>
          </p:cNvPr>
          <p:cNvSpPr>
            <a:spLocks noGrp="1"/>
          </p:cNvSpPr>
          <p:nvPr>
            <p:ph type="dt" sz="half" idx="10"/>
          </p:nvPr>
        </p:nvSpPr>
        <p:spPr/>
        <p:txBody>
          <a:bodyPr/>
          <a:lstStyle/>
          <a:p>
            <a:fld id="{236DF6B2-7619-45A8-9A51-FDC5D0A448FC}" type="datetimeFigureOut">
              <a:rPr lang="en-US" smtClean="0"/>
              <a:t>28/04/2023</a:t>
            </a:fld>
            <a:endParaRPr lang="en-US"/>
          </a:p>
        </p:txBody>
      </p:sp>
      <p:sp>
        <p:nvSpPr>
          <p:cNvPr id="6" name="Footer Placeholder 5">
            <a:extLst>
              <a:ext uri="{FF2B5EF4-FFF2-40B4-BE49-F238E27FC236}">
                <a16:creationId xmlns:a16="http://schemas.microsoft.com/office/drawing/2014/main" id="{04E03C72-AFBF-4BBB-8D54-D29A62001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82456-A53E-4C08-B845-C7015DF77D4F}"/>
              </a:ext>
            </a:extLst>
          </p:cNvPr>
          <p:cNvSpPr>
            <a:spLocks noGrp="1"/>
          </p:cNvSpPr>
          <p:nvPr>
            <p:ph type="sldNum" sz="quarter" idx="12"/>
          </p:nvPr>
        </p:nvSpPr>
        <p:spPr/>
        <p:txBody>
          <a:bodyPr/>
          <a:lstStyle/>
          <a:p>
            <a:fld id="{D585A083-E842-4A9E-A5C7-6CD538124407}" type="slidenum">
              <a:rPr lang="en-US" smtClean="0"/>
              <a:t>‹#›</a:t>
            </a:fld>
            <a:endParaRPr lang="en-US"/>
          </a:p>
        </p:txBody>
      </p:sp>
    </p:spTree>
    <p:extLst>
      <p:ext uri="{BB962C8B-B14F-4D97-AF65-F5344CB8AC3E}">
        <p14:creationId xmlns:p14="http://schemas.microsoft.com/office/powerpoint/2010/main" val="210989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49B25-6286-4897-9E16-C64B9DDC6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A3FFB-ED50-46A1-A719-E4A74CC59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97158-43C2-4DC9-A869-5AD32EA1B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DF6B2-7619-45A8-9A51-FDC5D0A448FC}" type="datetimeFigureOut">
              <a:rPr lang="en-US" smtClean="0"/>
              <a:t>28/04/2023</a:t>
            </a:fld>
            <a:endParaRPr lang="en-US"/>
          </a:p>
        </p:txBody>
      </p:sp>
      <p:sp>
        <p:nvSpPr>
          <p:cNvPr id="5" name="Footer Placeholder 4">
            <a:extLst>
              <a:ext uri="{FF2B5EF4-FFF2-40B4-BE49-F238E27FC236}">
                <a16:creationId xmlns:a16="http://schemas.microsoft.com/office/drawing/2014/main" id="{23883DF6-8C66-4243-9B3D-6558D9A08B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6C6BC-317A-4048-BD45-FEFADDEC0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A083-E842-4A9E-A5C7-6CD538124407}" type="slidenum">
              <a:rPr lang="en-US" smtClean="0"/>
              <a:t>‹#›</a:t>
            </a:fld>
            <a:endParaRPr lang="en-US"/>
          </a:p>
        </p:txBody>
      </p:sp>
    </p:spTree>
    <p:extLst>
      <p:ext uri="{BB962C8B-B14F-4D97-AF65-F5344CB8AC3E}">
        <p14:creationId xmlns:p14="http://schemas.microsoft.com/office/powerpoint/2010/main" val="561168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6B28-00E7-42B5-A197-1DF8D46FE74C}"/>
              </a:ext>
            </a:extLst>
          </p:cNvPr>
          <p:cNvSpPr>
            <a:spLocks noGrp="1"/>
          </p:cNvSpPr>
          <p:nvPr>
            <p:ph type="ctrTitle"/>
          </p:nvPr>
        </p:nvSpPr>
        <p:spPr>
          <a:xfrm>
            <a:off x="1524000" y="1122361"/>
            <a:ext cx="9668256" cy="4630046"/>
          </a:xfrm>
        </p:spPr>
        <p:txBody>
          <a:bodyPr>
            <a:normAutofit fontScale="90000"/>
          </a:bodyPr>
          <a:lstStyle/>
          <a:p>
            <a:r>
              <a:rPr lang="en-US" b="1" err="1">
                <a:latin typeface="Arial" panose="020B0604020202020204" pitchFamily="34" charset="0"/>
                <a:cs typeface="Arial" panose="020B0604020202020204" pitchFamily="34" charset="0"/>
              </a:rPr>
              <a:t>Bài</a:t>
            </a:r>
            <a:r>
              <a:rPr lang="en-US" b="1">
                <a:latin typeface="Arial" panose="020B0604020202020204" pitchFamily="34" charset="0"/>
                <a:cs typeface="Arial" panose="020B0604020202020204" pitchFamily="34" charset="0"/>
              </a:rPr>
              <a:t> </a:t>
            </a:r>
            <a:r>
              <a:rPr lang="en-US" b="1" smtClean="0">
                <a:latin typeface="Arial" panose="020B0604020202020204" pitchFamily="34" charset="0"/>
                <a:cs typeface="Arial" panose="020B0604020202020204" pitchFamily="34" charset="0"/>
              </a:rPr>
              <a:t>tập kiểm tra quá trình</a:t>
            </a:r>
            <a:r>
              <a:rPr lang="en-US" b="1">
                <a:latin typeface="Arial" panose="020B0604020202020204" pitchFamily="34" charset="0"/>
                <a:cs typeface="Arial" panose="020B0604020202020204" pitchFamily="34" charset="0"/>
              </a:rPr>
              <a:t/>
            </a:r>
            <a:br>
              <a:rPr lang="en-US" b="1">
                <a:latin typeface="Arial" panose="020B0604020202020204" pitchFamily="34" charset="0"/>
                <a:cs typeface="Arial" panose="020B0604020202020204" pitchFamily="34" charset="0"/>
              </a:rPr>
            </a:br>
            <a:r>
              <a:rPr lang="en-US" b="1" smtClean="0">
                <a:latin typeface="Arial" panose="020B0604020202020204" pitchFamily="34" charset="0"/>
                <a:cs typeface="Arial" panose="020B0604020202020204" pitchFamily="34" charset="0"/>
              </a:rPr>
              <a:t/>
            </a:r>
            <a:br>
              <a:rPr lang="en-US" b="1" smtClean="0">
                <a:latin typeface="Arial" panose="020B0604020202020204" pitchFamily="34" charset="0"/>
                <a:cs typeface="Arial" panose="020B0604020202020204" pitchFamily="34" charset="0"/>
              </a:rPr>
            </a:br>
            <a:r>
              <a:rPr lang="en-US" i="1" smtClean="0">
                <a:solidFill>
                  <a:srgbClr val="FF0000"/>
                </a:solidFill>
                <a:latin typeface="Arial" panose="020B0604020202020204" pitchFamily="34" charset="0"/>
                <a:cs typeface="Arial" panose="020B0604020202020204" pitchFamily="34" charset="0"/>
              </a:rPr>
              <a:t>Nộp trên courses môn học.</a:t>
            </a:r>
            <a:r>
              <a:rPr lang="en-US" i="1" smtClean="0">
                <a:solidFill>
                  <a:srgbClr val="FF0000"/>
                </a:solidFill>
                <a:latin typeface="Arial" panose="020B0604020202020204" pitchFamily="34" charset="0"/>
                <a:cs typeface="Arial" panose="020B0604020202020204" pitchFamily="34" charset="0"/>
              </a:rPr>
              <a:t/>
            </a:r>
            <a:br>
              <a:rPr lang="en-US" i="1" smtClean="0">
                <a:solidFill>
                  <a:srgbClr val="FF0000"/>
                </a:solidFill>
                <a:latin typeface="Arial" panose="020B0604020202020204" pitchFamily="34" charset="0"/>
                <a:cs typeface="Arial" panose="020B0604020202020204" pitchFamily="34" charset="0"/>
              </a:rPr>
            </a:br>
            <a:r>
              <a:rPr lang="en-US" i="1" smtClean="0">
                <a:solidFill>
                  <a:srgbClr val="FF0000"/>
                </a:solidFill>
                <a:latin typeface="Arial" panose="020B0604020202020204" pitchFamily="34" charset="0"/>
                <a:cs typeface="Arial" panose="020B0604020202020204" pitchFamily="34" charset="0"/>
              </a:rPr>
              <a:t>Thời gian : Hoàn thành và nộp trước buổi học lý thuyết tiếp theo.</a:t>
            </a:r>
            <a:endParaRPr lang="en-US" i="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76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6B28-00E7-42B5-A197-1DF8D46FE74C}"/>
              </a:ext>
            </a:extLst>
          </p:cNvPr>
          <p:cNvSpPr>
            <a:spLocks noGrp="1"/>
          </p:cNvSpPr>
          <p:nvPr>
            <p:ph type="ctrTitle"/>
          </p:nvPr>
        </p:nvSpPr>
        <p:spPr>
          <a:xfrm>
            <a:off x="1161288" y="950977"/>
            <a:ext cx="9921240" cy="4672584"/>
          </a:xfrm>
        </p:spPr>
        <p:txBody>
          <a:bodyPr>
            <a:normAutofit fontScale="90000"/>
          </a:bodyPr>
          <a:lstStyle/>
          <a:p>
            <a:r>
              <a:rPr lang="en-US" smtClean="0">
                <a:solidFill>
                  <a:srgbClr val="FF0000"/>
                </a:solidFill>
                <a:latin typeface="Arial" panose="020B0604020202020204" pitchFamily="34" charset="0"/>
                <a:cs typeface="Arial" panose="020B0604020202020204" pitchFamily="34" charset="0"/>
              </a:rPr>
              <a:t>Lưu ý: Sử dụng kiến thức OOP đã học để thực hiện các bài tập sau, </a:t>
            </a:r>
            <a:r>
              <a:rPr lang="en-US" i="1" u="sng" smtClean="0">
                <a:solidFill>
                  <a:srgbClr val="FF0000"/>
                </a:solidFill>
                <a:latin typeface="Arial" panose="020B0604020202020204" pitchFamily="34" charset="0"/>
                <a:cs typeface="Arial" panose="020B0604020202020204" pitchFamily="34" charset="0"/>
              </a:rPr>
              <a:t>không sử dụng kế thừa</a:t>
            </a:r>
            <a:r>
              <a:rPr lang="en-US" smtClean="0">
                <a:solidFill>
                  <a:srgbClr val="FF0000"/>
                </a:solidFill>
                <a:latin typeface="Arial" panose="020B0604020202020204" pitchFamily="34" charset="0"/>
                <a:cs typeface="Arial" panose="020B0604020202020204" pitchFamily="34" charset="0"/>
              </a:rPr>
              <a:t>.</a:t>
            </a:r>
            <a:br>
              <a:rPr lang="en-US" smtClean="0">
                <a:solidFill>
                  <a:srgbClr val="FF0000"/>
                </a:solidFill>
                <a:latin typeface="Arial" panose="020B0604020202020204" pitchFamily="34" charset="0"/>
                <a:cs typeface="Arial" panose="020B0604020202020204" pitchFamily="34" charset="0"/>
              </a:rPr>
            </a:br>
            <a:r>
              <a:rPr lang="en-US" smtClean="0">
                <a:solidFill>
                  <a:srgbClr val="FF0000"/>
                </a:solidFill>
                <a:latin typeface="Arial" panose="020B0604020202020204" pitchFamily="34" charset="0"/>
                <a:cs typeface="Arial" panose="020B0604020202020204" pitchFamily="34" charset="0"/>
              </a:rPr>
              <a:t/>
            </a:r>
            <a:br>
              <a:rPr lang="en-US" smtClean="0">
                <a:solidFill>
                  <a:srgbClr val="FF0000"/>
                </a:solidFill>
                <a:latin typeface="Arial" panose="020B0604020202020204" pitchFamily="34" charset="0"/>
                <a:cs typeface="Arial" panose="020B0604020202020204" pitchFamily="34" charset="0"/>
              </a:rPr>
            </a:br>
            <a:r>
              <a:rPr lang="en-US" u="sng" smtClean="0">
                <a:solidFill>
                  <a:srgbClr val="FF0000"/>
                </a:solidFill>
                <a:latin typeface="Arial" panose="020B0604020202020204" pitchFamily="34" charset="0"/>
                <a:cs typeface="Arial" panose="020B0604020202020204" pitchFamily="34" charset="0"/>
              </a:rPr>
              <a:t>Những sinh viên chép bài của nhau sẽ bị xử lý theo quy định.</a:t>
            </a:r>
            <a:endParaRPr lang="en-US" u="sng"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3592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669" y="676655"/>
            <a:ext cx="11749635" cy="6071617"/>
          </a:xfrm>
        </p:spPr>
        <p:txBody>
          <a:bodyPr>
            <a:noAutofit/>
          </a:bodyPr>
          <a:lstStyle/>
          <a:p>
            <a:pPr algn="just">
              <a:lnSpc>
                <a:spcPct val="120000"/>
              </a:lnSpc>
              <a:spcBef>
                <a:spcPts val="300"/>
              </a:spcBef>
              <a:spcAft>
                <a:spcPts val="300"/>
              </a:spcAft>
            </a:pPr>
            <a:r>
              <a:rPr lang="vi-VN" sz="2000">
                <a:latin typeface="Arial (Body)"/>
              </a:rPr>
              <a:t>Áp dụng kiến thức OOP đã </a:t>
            </a:r>
            <a:r>
              <a:rPr lang="vi-VN" sz="2000" smtClean="0">
                <a:latin typeface="Arial (Body)"/>
              </a:rPr>
              <a:t>học</a:t>
            </a:r>
            <a:r>
              <a:rPr lang="en-US" sz="2000" smtClean="0">
                <a:latin typeface="Arial (Body)"/>
              </a:rPr>
              <a:t> </a:t>
            </a:r>
            <a:r>
              <a:rPr lang="en-US" sz="2000" smtClean="0">
                <a:latin typeface="Arial (Body)"/>
                <a:cs typeface="Times New Roman" panose="02020603050405020304" pitchFamily="18" charset="0"/>
              </a:rPr>
              <a:t>(không </a:t>
            </a:r>
            <a:r>
              <a:rPr lang="en-US" sz="2000" smtClean="0">
                <a:latin typeface="Arial (Body)"/>
                <a:cs typeface="Times New Roman" panose="02020603050405020304" pitchFamily="18" charset="0"/>
              </a:rPr>
              <a:t>sử dụng kế </a:t>
            </a:r>
            <a:r>
              <a:rPr lang="en-US" sz="2000" smtClean="0">
                <a:latin typeface="Arial (Body)"/>
                <a:cs typeface="Times New Roman" panose="02020603050405020304" pitchFamily="18" charset="0"/>
              </a:rPr>
              <a:t>thừa)</a:t>
            </a:r>
            <a:r>
              <a:rPr lang="vi-VN" sz="2000" smtClean="0">
                <a:latin typeface="Arial (Body)"/>
              </a:rPr>
              <a:t>, </a:t>
            </a:r>
            <a:r>
              <a:rPr lang="vi-VN" sz="2000">
                <a:latin typeface="Arial (Body)"/>
              </a:rPr>
              <a:t>viết chương trình quản lý </a:t>
            </a:r>
            <a:r>
              <a:rPr lang="en-US" sz="2000" smtClean="0">
                <a:latin typeface="Arial (Body)"/>
              </a:rPr>
              <a:t>danh sách</a:t>
            </a:r>
            <a:r>
              <a:rPr lang="vi-VN" sz="2000" smtClean="0">
                <a:latin typeface="Arial (Body)"/>
              </a:rPr>
              <a:t> </a:t>
            </a:r>
            <a:r>
              <a:rPr lang="vi-VN" sz="2000">
                <a:latin typeface="Arial (Body)"/>
              </a:rPr>
              <a:t>sinh viên </a:t>
            </a:r>
            <a:r>
              <a:rPr lang="vi-VN" sz="2000" smtClean="0">
                <a:latin typeface="Arial (Body)"/>
              </a:rPr>
              <a:t>trường </a:t>
            </a:r>
            <a:r>
              <a:rPr lang="vi-VN" sz="2000">
                <a:latin typeface="Arial (Body)"/>
              </a:rPr>
              <a:t>đại học CNTT, </a:t>
            </a:r>
            <a:r>
              <a:rPr lang="vi-VN" sz="2000">
                <a:latin typeface="Arial (Body)"/>
              </a:rPr>
              <a:t>Giả sử Trường ĐH CNTT TP.HCM đào tạo sinh viên theo 2 hệ là hệ </a:t>
            </a:r>
            <a:r>
              <a:rPr lang="vi-VN" sz="2000" b="1">
                <a:latin typeface="Arial (Body)"/>
              </a:rPr>
              <a:t>cao đẳng</a:t>
            </a:r>
            <a:r>
              <a:rPr lang="vi-VN" sz="2000">
                <a:latin typeface="Arial (Body)"/>
              </a:rPr>
              <a:t> và hệ </a:t>
            </a:r>
            <a:r>
              <a:rPr lang="vi-VN" sz="2000" b="1">
                <a:latin typeface="Arial (Body)"/>
              </a:rPr>
              <a:t>đại học</a:t>
            </a:r>
            <a:r>
              <a:rPr lang="vi-VN" sz="2000">
                <a:latin typeface="Arial (Body)"/>
              </a:rPr>
              <a:t>. Thông tin cần </a:t>
            </a:r>
            <a:r>
              <a:rPr lang="vi-VN" sz="2000">
                <a:latin typeface="Arial (Body)"/>
              </a:rPr>
              <a:t>quản </a:t>
            </a:r>
            <a:r>
              <a:rPr lang="vi-VN" sz="2000" smtClean="0">
                <a:latin typeface="Arial (Body)"/>
              </a:rPr>
              <a:t>l</a:t>
            </a:r>
            <a:r>
              <a:rPr lang="en-US" sz="2000">
                <a:latin typeface="Arial (Body)"/>
              </a:rPr>
              <a:t>ý</a:t>
            </a:r>
            <a:r>
              <a:rPr lang="vi-VN" sz="2000" smtClean="0">
                <a:latin typeface="Arial (Body)"/>
              </a:rPr>
              <a:t> </a:t>
            </a:r>
            <a:r>
              <a:rPr lang="vi-VN" sz="2000">
                <a:latin typeface="Arial (Body)"/>
              </a:rPr>
              <a:t>của một sinh viên cao đẳng bao gồm: </a:t>
            </a:r>
            <a:r>
              <a:rPr lang="vi-VN" sz="2000" b="1">
                <a:latin typeface="Arial (Body)"/>
              </a:rPr>
              <a:t>mã số sinh viên, họ tên, địa chỉ, tổng số tín chỉ, điểm trung bình, điểm thi tốt nghiệp</a:t>
            </a:r>
            <a:r>
              <a:rPr lang="vi-VN" sz="2000">
                <a:latin typeface="Arial (Body)"/>
              </a:rPr>
              <a:t>. Thông tin cần </a:t>
            </a:r>
            <a:r>
              <a:rPr lang="vi-VN" sz="2000">
                <a:latin typeface="Arial (Body)"/>
              </a:rPr>
              <a:t>quản </a:t>
            </a:r>
            <a:r>
              <a:rPr lang="vi-VN" sz="2000" smtClean="0">
                <a:latin typeface="Arial (Body)"/>
              </a:rPr>
              <a:t>l</a:t>
            </a:r>
            <a:r>
              <a:rPr lang="en-US" sz="2000">
                <a:latin typeface="Arial (Body)"/>
              </a:rPr>
              <a:t>ý</a:t>
            </a:r>
            <a:r>
              <a:rPr lang="vi-VN" sz="2000" smtClean="0">
                <a:latin typeface="Arial (Body)"/>
              </a:rPr>
              <a:t> </a:t>
            </a:r>
            <a:r>
              <a:rPr lang="vi-VN" sz="2000">
                <a:latin typeface="Arial (Body)"/>
              </a:rPr>
              <a:t>của một sinh viên đại học bao gồm: </a:t>
            </a:r>
            <a:r>
              <a:rPr lang="vi-VN" sz="2000" b="1">
                <a:latin typeface="Arial (Body)"/>
              </a:rPr>
              <a:t>mã số sinh viên, họ tên, địa chỉ, tổng số tín chỉ, điểm trung bình, tên luận văn, điểm luận văn</a:t>
            </a:r>
            <a:r>
              <a:rPr lang="vi-VN" sz="2000">
                <a:latin typeface="Arial (Body)"/>
              </a:rPr>
              <a:t>.</a:t>
            </a:r>
            <a:endParaRPr lang="vi-VN" sz="2000">
              <a:latin typeface="Arial (Body)"/>
            </a:endParaRPr>
          </a:p>
          <a:p>
            <a:pPr algn="just">
              <a:lnSpc>
                <a:spcPct val="120000"/>
              </a:lnSpc>
              <a:spcBef>
                <a:spcPts val="300"/>
              </a:spcBef>
              <a:spcAft>
                <a:spcPts val="300"/>
              </a:spcAft>
            </a:pPr>
            <a:r>
              <a:rPr lang="vi-VN" sz="2000">
                <a:latin typeface="Arial (Body)"/>
              </a:rPr>
              <a:t>Chương trình cho phép người dùng thực hiện các chức năng sau:</a:t>
            </a:r>
          </a:p>
          <a:p>
            <a:pPr lvl="1" algn="just">
              <a:lnSpc>
                <a:spcPct val="120000"/>
              </a:lnSpc>
              <a:spcBef>
                <a:spcPts val="300"/>
              </a:spcBef>
              <a:spcAft>
                <a:spcPts val="300"/>
              </a:spcAft>
            </a:pPr>
            <a:r>
              <a:rPr lang="vi-VN" sz="1600" smtClean="0">
                <a:latin typeface="Arial (Body)"/>
              </a:rPr>
              <a:t>Nhập</a:t>
            </a:r>
            <a:r>
              <a:rPr lang="en-US" sz="1600" smtClean="0">
                <a:latin typeface="Arial (Body)"/>
              </a:rPr>
              <a:t> vào</a:t>
            </a:r>
            <a:r>
              <a:rPr lang="vi-VN" sz="1600" smtClean="0">
                <a:latin typeface="Arial (Body)"/>
              </a:rPr>
              <a:t> </a:t>
            </a:r>
            <a:r>
              <a:rPr lang="en-US" sz="1600" smtClean="0">
                <a:latin typeface="Arial (Body)"/>
              </a:rPr>
              <a:t>danh sách </a:t>
            </a:r>
            <a:r>
              <a:rPr lang="vi-VN" sz="1600" smtClean="0">
                <a:latin typeface="Arial (Body)"/>
              </a:rPr>
              <a:t>sinh viên</a:t>
            </a:r>
            <a:r>
              <a:rPr lang="en-US" sz="1600" smtClean="0">
                <a:latin typeface="Arial (Body)"/>
              </a:rPr>
              <a:t> (gồm sinh viên cao đẳng và sinh viên đại học)</a:t>
            </a:r>
            <a:endParaRPr lang="vi-VN" sz="1600">
              <a:latin typeface="Arial (Body)"/>
            </a:endParaRPr>
          </a:p>
          <a:p>
            <a:pPr lvl="1" algn="just">
              <a:lnSpc>
                <a:spcPct val="120000"/>
              </a:lnSpc>
              <a:spcBef>
                <a:spcPts val="300"/>
              </a:spcBef>
              <a:spcAft>
                <a:spcPts val="300"/>
              </a:spcAft>
            </a:pPr>
            <a:r>
              <a:rPr lang="vi-VN" sz="1600" smtClean="0">
                <a:latin typeface="Arial (Body)"/>
              </a:rPr>
              <a:t>Xuất </a:t>
            </a:r>
            <a:r>
              <a:rPr lang="en-US" sz="1600" smtClean="0">
                <a:latin typeface="Arial (Body)"/>
              </a:rPr>
              <a:t>danh sách </a:t>
            </a:r>
            <a:r>
              <a:rPr lang="vi-VN" sz="1600" smtClean="0">
                <a:latin typeface="Arial (Body)"/>
              </a:rPr>
              <a:t>sinh viên</a:t>
            </a:r>
            <a:r>
              <a:rPr lang="en-US" sz="1600">
                <a:latin typeface="Arial (Body)"/>
              </a:rPr>
              <a:t> (gồm sinh viên cao đẳng và sinh viên đại học)</a:t>
            </a:r>
            <a:endParaRPr lang="en-US" sz="1600" smtClean="0">
              <a:latin typeface="Arial (Body)"/>
            </a:endParaRPr>
          </a:p>
          <a:p>
            <a:pPr lvl="1" algn="just">
              <a:lnSpc>
                <a:spcPct val="120000"/>
              </a:lnSpc>
              <a:spcBef>
                <a:spcPts val="300"/>
              </a:spcBef>
              <a:spcAft>
                <a:spcPts val="300"/>
              </a:spcAft>
            </a:pPr>
            <a:r>
              <a:rPr lang="vi-VN" sz="1600" smtClean="0">
                <a:latin typeface="Arial (Body)"/>
              </a:rPr>
              <a:t>Cho </a:t>
            </a:r>
            <a:r>
              <a:rPr lang="vi-VN" sz="1600">
                <a:latin typeface="Arial (Body)"/>
              </a:rPr>
              <a:t>biết có bao nhiêu sinh viên đủ điều kiện tốt nhiệp</a:t>
            </a:r>
            <a:r>
              <a:rPr lang="vi-VN" sz="1600" smtClean="0">
                <a:latin typeface="Arial (Body)"/>
              </a:rPr>
              <a:t>?</a:t>
            </a:r>
            <a:endParaRPr lang="en-US" sz="1600" smtClean="0">
              <a:latin typeface="Arial (Body)"/>
            </a:endParaRPr>
          </a:p>
          <a:p>
            <a:pPr lvl="1" algn="just">
              <a:lnSpc>
                <a:spcPct val="120000"/>
              </a:lnSpc>
              <a:spcBef>
                <a:spcPts val="300"/>
              </a:spcBef>
              <a:spcAft>
                <a:spcPts val="300"/>
              </a:spcAft>
            </a:pPr>
            <a:r>
              <a:rPr lang="en-US" sz="1600">
                <a:latin typeface="Arial (Body)"/>
              </a:rPr>
              <a:t>Cho biết sinh viên đại học nào có điểm trung bình cao nhất?</a:t>
            </a:r>
            <a:endParaRPr lang="vi-VN" sz="1600" smtClean="0">
              <a:latin typeface="Arial (Body)"/>
            </a:endParaRPr>
          </a:p>
          <a:p>
            <a:pPr algn="just">
              <a:lnSpc>
                <a:spcPct val="120000"/>
              </a:lnSpc>
              <a:spcBef>
                <a:spcPts val="300"/>
              </a:spcBef>
              <a:spcAft>
                <a:spcPts val="300"/>
              </a:spcAft>
            </a:pPr>
            <a:r>
              <a:rPr lang="vi-VN" sz="2000">
                <a:latin typeface="Arial (Body)"/>
              </a:rPr>
              <a:t>Cách xét tốt nghiệp của sinh viên mỗi hệ là khác nhau:</a:t>
            </a:r>
          </a:p>
          <a:p>
            <a:pPr lvl="1" algn="just">
              <a:lnSpc>
                <a:spcPct val="120000"/>
              </a:lnSpc>
              <a:spcBef>
                <a:spcPts val="300"/>
              </a:spcBef>
              <a:spcAft>
                <a:spcPts val="300"/>
              </a:spcAft>
            </a:pPr>
            <a:r>
              <a:rPr lang="vi-VN" sz="1600" smtClean="0">
                <a:latin typeface="Arial (Body)"/>
              </a:rPr>
              <a:t>Sinh </a:t>
            </a:r>
            <a:r>
              <a:rPr lang="vi-VN" sz="1600">
                <a:latin typeface="Arial (Body)"/>
              </a:rPr>
              <a:t>viên hệ </a:t>
            </a:r>
            <a:r>
              <a:rPr lang="vi-VN" sz="1600">
                <a:latin typeface="Arial (Body)"/>
              </a:rPr>
              <a:t>cao </a:t>
            </a:r>
            <a:r>
              <a:rPr lang="vi-VN" sz="1600" smtClean="0">
                <a:latin typeface="Arial (Body)"/>
              </a:rPr>
              <a:t>đẳng</a:t>
            </a:r>
            <a:r>
              <a:rPr lang="en-US" sz="1600" smtClean="0">
                <a:latin typeface="Arial (Body)"/>
              </a:rPr>
              <a:t> đủ điều kiện</a:t>
            </a:r>
            <a:r>
              <a:rPr lang="vi-VN" sz="1600" smtClean="0">
                <a:latin typeface="Arial (Body)"/>
              </a:rPr>
              <a:t> </a:t>
            </a:r>
            <a:r>
              <a:rPr lang="vi-VN" sz="1600">
                <a:latin typeface="Arial (Body)"/>
              </a:rPr>
              <a:t>tốt nghiệp khi có tổng số tín chỉ từ 120 trở lên, điểm trung bình từ 5 trở lên và điểm thi tốt nghiệp phải đạt từ 5 trở lên.</a:t>
            </a:r>
          </a:p>
          <a:p>
            <a:pPr lvl="1" algn="just">
              <a:lnSpc>
                <a:spcPct val="120000"/>
              </a:lnSpc>
              <a:spcBef>
                <a:spcPts val="300"/>
              </a:spcBef>
              <a:spcAft>
                <a:spcPts val="300"/>
              </a:spcAft>
            </a:pPr>
            <a:r>
              <a:rPr lang="vi-VN" sz="1600" smtClean="0">
                <a:latin typeface="Arial (Body)"/>
              </a:rPr>
              <a:t>Sinh </a:t>
            </a:r>
            <a:r>
              <a:rPr lang="vi-VN" sz="1600">
                <a:latin typeface="Arial (Body)"/>
              </a:rPr>
              <a:t>viên hệ </a:t>
            </a:r>
            <a:r>
              <a:rPr lang="vi-VN" sz="1600">
                <a:latin typeface="Arial (Body)"/>
              </a:rPr>
              <a:t>đại </a:t>
            </a:r>
            <a:r>
              <a:rPr lang="vi-VN" sz="1600" smtClean="0">
                <a:latin typeface="Arial (Body)"/>
              </a:rPr>
              <a:t>học</a:t>
            </a:r>
            <a:r>
              <a:rPr lang="en-US" sz="1600" smtClean="0">
                <a:latin typeface="Arial (Body)"/>
              </a:rPr>
              <a:t> đủ điều kiện</a:t>
            </a:r>
            <a:r>
              <a:rPr lang="vi-VN" sz="1600" smtClean="0">
                <a:latin typeface="Arial (Body)"/>
              </a:rPr>
              <a:t> </a:t>
            </a:r>
            <a:r>
              <a:rPr lang="vi-VN" sz="1600">
                <a:latin typeface="Arial (Body)"/>
              </a:rPr>
              <a:t>tốt nghiệp khi có tổng số tín chỉ </a:t>
            </a:r>
            <a:r>
              <a:rPr lang="vi-VN" sz="1600">
                <a:latin typeface="Arial (Body)"/>
              </a:rPr>
              <a:t>từ </a:t>
            </a:r>
            <a:r>
              <a:rPr lang="vi-VN" sz="1600" smtClean="0">
                <a:latin typeface="Arial (Body)"/>
              </a:rPr>
              <a:t>1</a:t>
            </a:r>
            <a:r>
              <a:rPr lang="en-US" sz="1600" smtClean="0">
                <a:latin typeface="Arial (Body)"/>
              </a:rPr>
              <a:t>5</a:t>
            </a:r>
            <a:r>
              <a:rPr lang="vi-VN" sz="1600" smtClean="0">
                <a:latin typeface="Arial (Body)"/>
              </a:rPr>
              <a:t>0 </a:t>
            </a:r>
            <a:r>
              <a:rPr lang="vi-VN" sz="1600">
                <a:latin typeface="Arial (Body)"/>
              </a:rPr>
              <a:t>trở lên, điểm trung bình từ 5 trở lên và phải bảo vệ luận văn với điểm số đạt được từ 5 điểm trở </a:t>
            </a:r>
            <a:r>
              <a:rPr lang="vi-VN" sz="1600">
                <a:latin typeface="Arial (Body)"/>
              </a:rPr>
              <a:t>lên</a:t>
            </a:r>
            <a:r>
              <a:rPr lang="vi-VN" sz="1600" smtClean="0">
                <a:latin typeface="Arial (Body)"/>
              </a:rPr>
              <a:t>.</a:t>
            </a:r>
            <a:endParaRPr lang="vi-VN" sz="1600">
              <a:latin typeface="Arial (Body)"/>
            </a:endParaRPr>
          </a:p>
        </p:txBody>
      </p:sp>
      <p:sp>
        <p:nvSpPr>
          <p:cNvPr id="2" name="TextBox 1"/>
          <p:cNvSpPr txBox="1"/>
          <p:nvPr/>
        </p:nvSpPr>
        <p:spPr>
          <a:xfrm>
            <a:off x="3895344" y="133587"/>
            <a:ext cx="4151376"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Bài tập 01</a:t>
            </a:r>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900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669" y="685799"/>
            <a:ext cx="11749635" cy="5733289"/>
          </a:xfrm>
        </p:spPr>
        <p:txBody>
          <a:bodyPr>
            <a:normAutofit/>
          </a:bodyPr>
          <a:lstStyle/>
          <a:p>
            <a:pPr algn="just">
              <a:lnSpc>
                <a:spcPct val="120000"/>
              </a:lnSpc>
              <a:spcBef>
                <a:spcPts val="300"/>
              </a:spcBef>
              <a:spcAft>
                <a:spcPts val="300"/>
              </a:spcAft>
            </a:pPr>
            <a:r>
              <a:rPr lang="vi-VN" sz="2000">
                <a:latin typeface="Arial (Body)"/>
              </a:rPr>
              <a:t>Áp dụng kiến thức OOP đã </a:t>
            </a:r>
            <a:r>
              <a:rPr lang="vi-VN" sz="2000" smtClean="0">
                <a:latin typeface="Arial (Body)"/>
              </a:rPr>
              <a:t>học</a:t>
            </a:r>
            <a:r>
              <a:rPr lang="en-US" sz="2000" smtClean="0">
                <a:latin typeface="Arial (Body)"/>
              </a:rPr>
              <a:t> </a:t>
            </a:r>
            <a:r>
              <a:rPr lang="en-US" sz="2000" smtClean="0">
                <a:latin typeface="Arial (Body)"/>
                <a:cs typeface="Times New Roman" panose="02020603050405020304" pitchFamily="18" charset="0"/>
              </a:rPr>
              <a:t>(không </a:t>
            </a:r>
            <a:r>
              <a:rPr lang="en-US" sz="2000" smtClean="0">
                <a:latin typeface="Arial (Body)"/>
                <a:cs typeface="Times New Roman" panose="02020603050405020304" pitchFamily="18" charset="0"/>
              </a:rPr>
              <a:t>sử dụng kế </a:t>
            </a:r>
            <a:r>
              <a:rPr lang="en-US" sz="2000" smtClean="0">
                <a:latin typeface="Arial (Body)"/>
                <a:cs typeface="Times New Roman" panose="02020603050405020304" pitchFamily="18" charset="0"/>
              </a:rPr>
              <a:t>thừa)</a:t>
            </a:r>
            <a:r>
              <a:rPr lang="vi-VN" sz="2000" smtClean="0">
                <a:latin typeface="Arial (Body)"/>
              </a:rPr>
              <a:t>, </a:t>
            </a:r>
            <a:r>
              <a:rPr lang="vi-VN" sz="2000">
                <a:latin typeface="Arial (Body)"/>
              </a:rPr>
              <a:t>viết chương trình quản lý </a:t>
            </a:r>
            <a:r>
              <a:rPr lang="en-US" sz="2000" smtClean="0">
                <a:latin typeface="Arial (Body)"/>
              </a:rPr>
              <a:t>sách</a:t>
            </a:r>
            <a:r>
              <a:rPr lang="vi-VN" sz="2000" smtClean="0">
                <a:latin typeface="Arial (Body)"/>
              </a:rPr>
              <a:t> </a:t>
            </a:r>
            <a:r>
              <a:rPr lang="en-US" sz="2000" smtClean="0">
                <a:latin typeface="Arial (Body)"/>
              </a:rPr>
              <a:t>cho thư viện </a:t>
            </a:r>
            <a:r>
              <a:rPr lang="vi-VN" sz="2000" smtClean="0">
                <a:latin typeface="Arial (Body)"/>
              </a:rPr>
              <a:t>trường </a:t>
            </a:r>
            <a:r>
              <a:rPr lang="en-US" sz="2000" smtClean="0">
                <a:latin typeface="Arial (Body)"/>
              </a:rPr>
              <a:t>học</a:t>
            </a:r>
            <a:r>
              <a:rPr lang="en-US" sz="2000" smtClean="0">
                <a:latin typeface="Arial (Body)"/>
              </a:rPr>
              <a:t>. </a:t>
            </a:r>
            <a:r>
              <a:rPr lang="vi-VN" sz="2000">
                <a:latin typeface="Arial (Body)"/>
              </a:rPr>
              <a:t>Thư viện trường học là trung tâm văn hóa, khoa học của nhà trường nhằm mở rộng kiến thức, góp phần nâng cao hiệu quả dạy - học và nghiên cứu khoa học của giáo viên và học </a:t>
            </a:r>
            <a:r>
              <a:rPr lang="vi-VN" sz="2000">
                <a:latin typeface="Arial (Body)"/>
              </a:rPr>
              <a:t>sinh</a:t>
            </a:r>
            <a:r>
              <a:rPr lang="vi-VN" sz="2000" smtClean="0">
                <a:latin typeface="Arial (Body)"/>
              </a:rPr>
              <a:t>.</a:t>
            </a:r>
            <a:r>
              <a:rPr lang="en-US" sz="2000" smtClean="0">
                <a:latin typeface="Arial (Body)"/>
              </a:rPr>
              <a:t> T</a:t>
            </a:r>
            <a:r>
              <a:rPr lang="vi-VN" sz="2000" smtClean="0">
                <a:latin typeface="Arial (Body)"/>
              </a:rPr>
              <a:t>hư </a:t>
            </a:r>
            <a:r>
              <a:rPr lang="vi-VN" sz="2000">
                <a:latin typeface="Arial (Body)"/>
              </a:rPr>
              <a:t>viện trường học cần quản lý danh sách các loại sách gồm 2 loại như sau:</a:t>
            </a:r>
          </a:p>
          <a:p>
            <a:pPr lvl="1" algn="just">
              <a:lnSpc>
                <a:spcPct val="120000"/>
              </a:lnSpc>
              <a:spcBef>
                <a:spcPts val="300"/>
              </a:spcBef>
              <a:spcAft>
                <a:spcPts val="300"/>
              </a:spcAft>
            </a:pPr>
            <a:r>
              <a:rPr lang="vi-VN" sz="1800" b="1" smtClean="0">
                <a:latin typeface="Arial (Body)"/>
              </a:rPr>
              <a:t>Sách </a:t>
            </a:r>
            <a:r>
              <a:rPr lang="vi-VN" sz="1800" b="1">
                <a:latin typeface="Arial (Body)"/>
              </a:rPr>
              <a:t>giáo khoa: </a:t>
            </a:r>
            <a:r>
              <a:rPr lang="vi-VN" sz="1800">
                <a:latin typeface="Arial (Body)"/>
              </a:rPr>
              <a:t>mã sách, tên sách, nhà xuất bản, số lượng, đơn giá và tình trạng (0: cũ, 1: mới).</a:t>
            </a:r>
          </a:p>
          <a:p>
            <a:pPr lvl="2" algn="just">
              <a:lnSpc>
                <a:spcPct val="120000"/>
              </a:lnSpc>
              <a:spcBef>
                <a:spcPts val="300"/>
              </a:spcBef>
              <a:spcAft>
                <a:spcPts val="300"/>
              </a:spcAft>
            </a:pPr>
            <a:r>
              <a:rPr lang="vi-VN" sz="1600" smtClean="0">
                <a:latin typeface="Arial (Body)"/>
              </a:rPr>
              <a:t>Nếu </a:t>
            </a:r>
            <a:r>
              <a:rPr lang="vi-VN" sz="1600">
                <a:latin typeface="Arial (Body)"/>
              </a:rPr>
              <a:t>tình trạng sách là mới thì: Thành tiền = số lượng * đơn giá.  </a:t>
            </a:r>
          </a:p>
          <a:p>
            <a:pPr lvl="2" algn="just">
              <a:lnSpc>
                <a:spcPct val="120000"/>
              </a:lnSpc>
              <a:spcBef>
                <a:spcPts val="300"/>
              </a:spcBef>
              <a:spcAft>
                <a:spcPts val="300"/>
              </a:spcAft>
            </a:pPr>
            <a:r>
              <a:rPr lang="vi-VN" sz="1600" smtClean="0">
                <a:latin typeface="Arial (Body)"/>
              </a:rPr>
              <a:t>Nếu </a:t>
            </a:r>
            <a:r>
              <a:rPr lang="vi-VN" sz="1600">
                <a:latin typeface="Arial (Body)"/>
              </a:rPr>
              <a:t>tình trạng sách là cũ thì: Thành tiền = số lượng * đơn giá * 50%</a:t>
            </a:r>
          </a:p>
          <a:p>
            <a:pPr lvl="1" algn="just">
              <a:lnSpc>
                <a:spcPct val="120000"/>
              </a:lnSpc>
              <a:spcBef>
                <a:spcPts val="300"/>
              </a:spcBef>
              <a:spcAft>
                <a:spcPts val="300"/>
              </a:spcAft>
            </a:pPr>
            <a:r>
              <a:rPr lang="vi-VN" sz="1800" b="1" smtClean="0">
                <a:latin typeface="Arial (Body)"/>
              </a:rPr>
              <a:t>Sách </a:t>
            </a:r>
            <a:r>
              <a:rPr lang="vi-VN" sz="1800" b="1">
                <a:latin typeface="Arial (Body)"/>
              </a:rPr>
              <a:t>tham khảo: </a:t>
            </a:r>
            <a:r>
              <a:rPr lang="vi-VN" sz="1800">
                <a:latin typeface="Arial (Body)"/>
              </a:rPr>
              <a:t>mã sách, tên sách, nhà xuất bản, số lượng, đơn giá và tiền thuế.</a:t>
            </a:r>
          </a:p>
          <a:p>
            <a:pPr lvl="2" algn="just">
              <a:lnSpc>
                <a:spcPct val="120000"/>
              </a:lnSpc>
              <a:spcBef>
                <a:spcPts val="300"/>
              </a:spcBef>
              <a:spcAft>
                <a:spcPts val="300"/>
              </a:spcAft>
            </a:pPr>
            <a:r>
              <a:rPr lang="vi-VN" sz="1600" smtClean="0">
                <a:latin typeface="Arial (Body)"/>
              </a:rPr>
              <a:t>Thành </a:t>
            </a:r>
            <a:r>
              <a:rPr lang="vi-VN" sz="1600">
                <a:latin typeface="Arial (Body)"/>
              </a:rPr>
              <a:t>tiền = số lượng * đơn giá + thuế</a:t>
            </a:r>
          </a:p>
          <a:p>
            <a:pPr algn="just">
              <a:lnSpc>
                <a:spcPct val="120000"/>
              </a:lnSpc>
              <a:spcBef>
                <a:spcPts val="300"/>
              </a:spcBef>
              <a:spcAft>
                <a:spcPts val="300"/>
              </a:spcAft>
            </a:pPr>
            <a:r>
              <a:rPr lang="vi-VN" sz="2000">
                <a:latin typeface="Arial (Body)"/>
              </a:rPr>
              <a:t>Chương trình cho phép người dùng thực hiện các chức năng sau:</a:t>
            </a:r>
          </a:p>
          <a:p>
            <a:pPr lvl="1" algn="just">
              <a:lnSpc>
                <a:spcPct val="120000"/>
              </a:lnSpc>
              <a:spcBef>
                <a:spcPts val="300"/>
              </a:spcBef>
              <a:spcAft>
                <a:spcPts val="300"/>
              </a:spcAft>
            </a:pPr>
            <a:r>
              <a:rPr lang="en-US" sz="1600" smtClean="0">
                <a:latin typeface="Arial (Body)"/>
              </a:rPr>
              <a:t>Nhập vào danh sách các sách giáo khoa và sách tham khảo của thư viện trường.</a:t>
            </a:r>
          </a:p>
          <a:p>
            <a:pPr lvl="1" algn="just">
              <a:lnSpc>
                <a:spcPct val="120000"/>
              </a:lnSpc>
              <a:spcBef>
                <a:spcPts val="300"/>
              </a:spcBef>
              <a:spcAft>
                <a:spcPts val="300"/>
              </a:spcAft>
            </a:pPr>
            <a:r>
              <a:rPr lang="en-US" sz="1600" smtClean="0">
                <a:latin typeface="Arial (Body)"/>
              </a:rPr>
              <a:t>Xuất </a:t>
            </a:r>
            <a:r>
              <a:rPr lang="en-US" sz="1600">
                <a:latin typeface="Arial (Body)"/>
              </a:rPr>
              <a:t>danh sách các sách giáo khoa và sách tham khảo của thư </a:t>
            </a:r>
            <a:r>
              <a:rPr lang="en-US" sz="1600">
                <a:latin typeface="Arial (Body)"/>
              </a:rPr>
              <a:t>viện </a:t>
            </a:r>
            <a:r>
              <a:rPr lang="en-US" sz="1600" smtClean="0">
                <a:latin typeface="Arial (Body)"/>
              </a:rPr>
              <a:t>trường.</a:t>
            </a:r>
          </a:p>
          <a:p>
            <a:pPr lvl="1" algn="just">
              <a:lnSpc>
                <a:spcPct val="120000"/>
              </a:lnSpc>
              <a:spcBef>
                <a:spcPts val="300"/>
              </a:spcBef>
              <a:spcAft>
                <a:spcPts val="300"/>
              </a:spcAft>
            </a:pPr>
            <a:r>
              <a:rPr lang="vi-VN" sz="1600">
                <a:latin typeface="Arial (Body)"/>
              </a:rPr>
              <a:t>Tính thành tiền mà thư viện trường học phải trả cho từng loại sách và hiển thị thông tin chi tiết những sách nào có thành tiền phải trả ít </a:t>
            </a:r>
            <a:r>
              <a:rPr lang="vi-VN" sz="1600">
                <a:latin typeface="Arial (Body)"/>
              </a:rPr>
              <a:t>nhất</a:t>
            </a:r>
            <a:r>
              <a:rPr lang="vi-VN" sz="1600" smtClean="0">
                <a:latin typeface="Arial (Body)"/>
              </a:rPr>
              <a:t>.</a:t>
            </a:r>
            <a:endParaRPr lang="en-US" sz="1600" smtClean="0">
              <a:latin typeface="Arial (Body)"/>
            </a:endParaRPr>
          </a:p>
          <a:p>
            <a:pPr lvl="1" algn="just">
              <a:lnSpc>
                <a:spcPct val="120000"/>
              </a:lnSpc>
              <a:spcBef>
                <a:spcPts val="300"/>
              </a:spcBef>
              <a:spcAft>
                <a:spcPts val="300"/>
              </a:spcAft>
            </a:pPr>
            <a:r>
              <a:rPr lang="vi-VN" sz="1600">
                <a:latin typeface="Arial (Body)"/>
              </a:rPr>
              <a:t>Tìm thông tin các sách giáo khoa của nhà xuất bản có tên do người dùng nhập vào.</a:t>
            </a:r>
            <a:endParaRPr lang="vi-VN" sz="1600">
              <a:latin typeface="Arial (Body)"/>
            </a:endParaRPr>
          </a:p>
        </p:txBody>
      </p:sp>
      <p:sp>
        <p:nvSpPr>
          <p:cNvPr id="2" name="TextBox 1"/>
          <p:cNvSpPr txBox="1"/>
          <p:nvPr/>
        </p:nvSpPr>
        <p:spPr>
          <a:xfrm>
            <a:off x="3895344" y="133587"/>
            <a:ext cx="4151376"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Bài tập 02</a:t>
            </a:r>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959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671</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(Body)</vt:lpstr>
      <vt:lpstr>Calibri</vt:lpstr>
      <vt:lpstr>Calibri Light</vt:lpstr>
      <vt:lpstr>Times New Roman</vt:lpstr>
      <vt:lpstr>Office Theme</vt:lpstr>
      <vt:lpstr>Bài tập kiểm tra quá trình  Nộp trên courses môn học. Thời gian : Hoàn thành và nộp trước buổi học lý thuyết tiếp theo.</vt:lpstr>
      <vt:lpstr>Lưu ý: Sử dụng kiến thức OOP đã học để thực hiện các bài tập sau, không sử dụng kế thừa.  Những sinh viên chép bài của nhau sẽ bị xử lý theo quy định.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Thi Vuong</dc:creator>
  <cp:lastModifiedBy>hp</cp:lastModifiedBy>
  <cp:revision>23</cp:revision>
  <dcterms:created xsi:type="dcterms:W3CDTF">2018-04-06T01:23:08Z</dcterms:created>
  <dcterms:modified xsi:type="dcterms:W3CDTF">2023-04-28T02:08:00Z</dcterms:modified>
</cp:coreProperties>
</file>