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1706" r:id="rId4"/>
    <p:sldId id="1721" r:id="rId5"/>
    <p:sldId id="1671" r:id="rId6"/>
    <p:sldId id="1740" r:id="rId7"/>
    <p:sldId id="1691" r:id="rId8"/>
    <p:sldId id="1735" r:id="rId9"/>
    <p:sldId id="1690" r:id="rId10"/>
    <p:sldId id="1684" r:id="rId11"/>
    <p:sldId id="1724" r:id="rId12"/>
    <p:sldId id="1718" r:id="rId13"/>
    <p:sldId id="1712" r:id="rId14"/>
    <p:sldId id="1738" r:id="rId15"/>
    <p:sldId id="1733" r:id="rId16"/>
    <p:sldId id="1734" r:id="rId17"/>
    <p:sldId id="1731" r:id="rId18"/>
    <p:sldId id="1686" r:id="rId19"/>
    <p:sldId id="1727" r:id="rId20"/>
    <p:sldId id="1699" r:id="rId21"/>
    <p:sldId id="1698" r:id="rId22"/>
    <p:sldId id="1682" r:id="rId23"/>
    <p:sldId id="1729" r:id="rId24"/>
    <p:sldId id="1701" r:id="rId25"/>
    <p:sldId id="1730" r:id="rId26"/>
    <p:sldId id="1715" r:id="rId27"/>
    <p:sldId id="1714" r:id="rId28"/>
    <p:sldId id="1722" r:id="rId29"/>
    <p:sldId id="1670" r:id="rId30"/>
    <p:sldId id="1726" r:id="rId31"/>
    <p:sldId id="1716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27T11:12:52.405" idx="2">
    <p:pos x="6638" y="2228"/>
    <p:text>Permet de synchroniser le state Ngrx avec le local storage selon certain paramètre</p:text>
    <p:extLst>
      <p:ext uri="{C676402C-5697-4E1C-873F-D02D1690AC5C}">
        <p15:threadingInfo xmlns:p15="http://schemas.microsoft.com/office/powerpoint/2012/main" timeZoneBias="-60"/>
      </p:ext>
    </p:extLst>
  </p:cm>
  <p:cm authorId="2" dt="2022-02-05T12:55:05.022" idx="3">
    <p:pos x="3348" y="2466"/>
    <p:text>Luxon est un remplaçant + moderne de Moment.js
(Dixit les créateur de moment.js -&gt; https://momentjs.com/docs/)
ll est basé sur l'API d'Internationalisation de JS : Intl</p:text>
    <p:extLst>
      <p:ext uri="{C676402C-5697-4E1C-873F-D02D1690AC5C}">
        <p15:threadingInfo xmlns:p15="http://schemas.microsoft.com/office/powerpoint/2012/main" timeZoneBias="-60"/>
      </p:ext>
    </p:extLst>
  </p:cm>
  <p:cm authorId="2" dt="2022-03-15T21:43:56.157" idx="6">
    <p:pos x="1753" y="1044"/>
    <p:text>Fournit les concepts de base d'angular :
&gt; Component, Injectable, Directive...
&gt; ngIf, ngFor...</p:text>
    <p:extLst>
      <p:ext uri="{C676402C-5697-4E1C-873F-D02D1690AC5C}">
        <p15:threadingInfo xmlns:p15="http://schemas.microsoft.com/office/powerpoint/2012/main" timeZoneBias="-60"/>
      </p:ext>
    </p:extLst>
  </p:cm>
  <p:cm authorId="2" dt="2022-03-23T22:29:05.762" idx="10">
    <p:pos x="1842" y="1202"/>
    <p:text>Note : ce module est utilisé que pour la dépendance que la lib ngrx-forms a sur lui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2-22T15:05:43.546" idx="4">
    <p:pos x="3863" y="176"/>
    <p:text>La notion de module est très générique et peut désigner des choses différentes selon le contexte.
En effet on trouve des définitions de Module au sein :
- De la spécif EcmaScript
- Du language Javascript
- Du language Typescript
- Du framework Angular
- De la conception de K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24T16:03:20.796" idx="1">
    <p:pos x="2052" y="2797"/>
    <p:text>Dynamique &lt;=&gt; Qui dépend de l'état du formulaire</p:text>
    <p:extLst>
      <p:ext uri="{C676402C-5697-4E1C-873F-D02D1690AC5C}">
        <p15:threadingInfo xmlns:p15="http://schemas.microsoft.com/office/powerpoint/2012/main" timeZoneBias="-60"/>
      </p:ext>
    </p:extLst>
  </p:cm>
  <p:cm authorId="2" dt="2022-03-18T16:05:33.486" idx="9">
    <p:pos x="4478" y="1377"/>
    <p:text>Devrait être dans un autre module ? (@button)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3-14T11:02:56.807" idx="5">
    <p:pos x="3075" y="1894"/>
    <p:text>Note : actuellement le [formId] ne peut pas contenir de "." !</p:text>
    <p:extLst>
      <p:ext uri="{C676402C-5697-4E1C-873F-D02D1690AC5C}">
        <p15:threadingInfo xmlns:p15="http://schemas.microsoft.com/office/powerpoint/2012/main" timeZoneBias="-60"/>
      </p:ext>
    </p:extLst>
  </p:cm>
  <p:cm authorId="2" dt="2022-03-15T23:32:24.619" idx="8">
    <p:pos x="5867" y="690"/>
    <p:text>Ajoutez les champs &amp; boutons dans le fichier "x.component.html" entre les 2 balises &lt;k-form&gt;&lt;/k-form&gt;</p:text>
    <p:extLst>
      <p:ext uri="{C676402C-5697-4E1C-873F-D02D1690AC5C}">
        <p15:threadingInfo xmlns:p15="http://schemas.microsoft.com/office/powerpoint/2012/main" timeZoneBias="-60"/>
      </p:ext>
    </p:extLst>
  </p:cm>
  <p:cm authorId="2" dt="2022-04-03T20:58:19.208" idx="13">
    <p:pos x="2696" y="1678"/>
    <p:text>Au sein du « x.component.html » que vous avez créé</p:text>
    <p:extLst>
      <p:ext uri="{C676402C-5697-4E1C-873F-D02D1690AC5C}">
        <p15:threadingInfo xmlns:p15="http://schemas.microsoft.com/office/powerpoint/2012/main" timeZoneBias="-120"/>
      </p:ext>
    </p:extLst>
  </p:cm>
  <p:cm authorId="2" dt="2022-04-03T21:28:40.455" idx="14">
    <p:pos x="6324" y="2164"/>
    <p:text>Les fonctions de validation spécifiables peuvent être de 2 types :
 - Statique : voir 'ngrx-forms/validation'
- Dynamique : qui dépendent de valeurs présentes dans le formaulaire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87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5D11B-0242-421F-A54B-8A2F6741ECD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45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5D11B-0242-421F-A54B-8A2F6741ECD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3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Designed By -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C6318-DEA6-469E-95F4-D7F52DF57A02}"/>
              </a:ext>
            </a:extLst>
          </p:cNvPr>
          <p:cNvSpPr txBox="1"/>
          <p:nvPr userDrawn="1"/>
        </p:nvSpPr>
        <p:spPr>
          <a:xfrm>
            <a:off x="9374819" y="566442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C8BB51DA-F20C-43FD-84DC-0866C476D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angular.io/guide/lazy-loading-ngmodules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edux.js.org/usage/structuring-reducers/immutable-update-patterns" TargetMode="External"/><Relationship Id="rId3" Type="http://schemas.openxmlformats.org/officeDocument/2006/relationships/hyperlink" Target="https://ngrx.io/guide/store/actions" TargetMode="External"/><Relationship Id="rId7" Type="http://schemas.openxmlformats.org/officeDocument/2006/relationships/hyperlink" Target="https://redux.js.org/faq/organizing-state#can-i-put-functions-promises-or-other-non-serializable-items-in-my-store-state" TargetMode="External"/><Relationship Id="rId2" Type="http://schemas.openxmlformats.org/officeDocument/2006/relationships/hyperlink" Target="https://dev.to/this-is-angular/ngrx-tips-i-needed-in-the-beginning-4hno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dux.js.org/usage/structuring-reducers/normalizing-state-shape" TargetMode="External"/><Relationship Id="rId5" Type="http://schemas.openxmlformats.org/officeDocument/2006/relationships/hyperlink" Target="https://stackoverflow.com/questions/60282687/how-to-use-withlatestfrom-with-a-selector-in-ngrx" TargetMode="External"/><Relationship Id="rId4" Type="http://schemas.openxmlformats.org/officeDocument/2006/relationships/hyperlink" Target="https://dev.to/this-is-angular/manipulating-ngrx-effects-400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burleson-layouts-demos.firebaseapp.com/#/docs" TargetMode="External"/><Relationship Id="rId2" Type="http://schemas.openxmlformats.org/officeDocument/2006/relationships/hyperlink" Target="https://medium.com/ngconf/angular-flex-layout-ddf1c8fad37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btroncone/ngrx-store-logger" TargetMode="External"/><Relationship Id="rId5" Type="http://schemas.openxmlformats.org/officeDocument/2006/relationships/hyperlink" Target="https://github.com/angular/flex-layout/wiki/Responsive-API" TargetMode="External"/><Relationship Id="rId4" Type="http://schemas.openxmlformats.org/officeDocument/2006/relationships/hyperlink" Target="https://github.com/angular/flex-layout/wiki/Declarative-API-Overvie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categories" TargetMode="External"/><Relationship Id="rId2" Type="http://schemas.openxmlformats.org/officeDocument/2006/relationships/hyperlink" Target="https://ngrx-forms.readthedocs.io/en/master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-forms.readthedocs.io/en/master/user-guide/valid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rwolfz.github.io/ngrx-forms/syncValidation" TargetMode="External"/><Relationship Id="rId13" Type="http://schemas.openxmlformats.org/officeDocument/2006/relationships/hyperlink" Target="https://ngrx.io/guide/store/actions" TargetMode="External"/><Relationship Id="rId3" Type="http://schemas.openxmlformats.org/officeDocument/2006/relationships/hyperlink" Target="https://angular.io/guide/component-overview" TargetMode="External"/><Relationship Id="rId7" Type="http://schemas.openxmlformats.org/officeDocument/2006/relationships/hyperlink" Target="https://angular.io/guide/component-interaction" TargetMode="External"/><Relationship Id="rId12" Type="http://schemas.openxmlformats.org/officeDocument/2006/relationships/hyperlink" Target="https://v7.ngrx.io/guide/store/actions" TargetMode="External"/><Relationship Id="rId2" Type="http://schemas.openxmlformats.org/officeDocument/2006/relationships/hyperlink" Target="https://ngrx-forms.readthedocs.io/en/master/user-guide/validation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ngular.io/guide/content-projection" TargetMode="External"/><Relationship Id="rId11" Type="http://schemas.openxmlformats.org/officeDocument/2006/relationships/hyperlink" Target="https://github.com/MrWolfZ/ngrx-forms/tree/master/example-app/src/app" TargetMode="External"/><Relationship Id="rId5" Type="http://schemas.openxmlformats.org/officeDocument/2006/relationships/hyperlink" Target="https://stackoverflow.com/questions/46014761/how-to-access-host-component-from-directive" TargetMode="External"/><Relationship Id="rId10" Type="http://schemas.openxmlformats.org/officeDocument/2006/relationships/hyperlink" Target="https://github.com/MrWolfZ/ngrx-forms" TargetMode="External"/><Relationship Id="rId4" Type="http://schemas.openxmlformats.org/officeDocument/2006/relationships/hyperlink" Target="https://angular.io/guide/dependency-injection" TargetMode="External"/><Relationship Id="rId9" Type="http://schemas.openxmlformats.org/officeDocument/2006/relationships/hyperlink" Target="https://github.com/MrWolfZ/ngrx-forms/blob/master/src/actions.t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material-design-icons/#getting-icons" TargetMode="External"/><Relationship Id="rId2" Type="http://schemas.openxmlformats.org/officeDocument/2006/relationships/hyperlink" Target="https://fonts.google.com/icons?selected=Material+Icons&amp;icon.query=user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oiane/angular-ngrx-example" TargetMode="External"/><Relationship Id="rId13" Type="http://schemas.openxmlformats.org/officeDocument/2006/relationships/hyperlink" Target="https://redux.js.org/introduction/getting-started" TargetMode="External"/><Relationship Id="rId18" Type="http://schemas.openxmlformats.org/officeDocument/2006/relationships/hyperlink" Target="https://karma-runner.github.io/6.3/index.html" TargetMode="External"/><Relationship Id="rId26" Type="http://schemas.openxmlformats.org/officeDocument/2006/relationships/hyperlink" Target="https://ngrx-forms.readthedocs.io/en/master/" TargetMode="External"/><Relationship Id="rId3" Type="http://schemas.openxmlformats.org/officeDocument/2006/relationships/hyperlink" Target="https://www.typescriptlang.org/docs/" TargetMode="External"/><Relationship Id="rId21" Type="http://schemas.openxmlformats.org/officeDocument/2006/relationships/hyperlink" Target="https://prettier.io/docs/en/index.html" TargetMode="External"/><Relationship Id="rId7" Type="http://schemas.openxmlformats.org/officeDocument/2006/relationships/hyperlink" Target="https://jasonwatmore.com/post/2020/07/16/angular-10-alert-notifications-example" TargetMode="External"/><Relationship Id="rId12" Type="http://schemas.openxmlformats.org/officeDocument/2006/relationships/hyperlink" Target="https://ngrx.io/docs" TargetMode="External"/><Relationship Id="rId17" Type="http://schemas.openxmlformats.org/officeDocument/2006/relationships/hyperlink" Target="https://jasmine.github.io/pages/docs_home.html" TargetMode="External"/><Relationship Id="rId25" Type="http://schemas.openxmlformats.org/officeDocument/2006/relationships/hyperlink" Target="https://firebase.google.com/?gclid=Cj0KCQiA3fiPBhCCARIsAFQ8QzUNmCT91A2aIfHKnZANkZYr09-WNRiTeOmVQ4rh_gTMLp84CiDGKqQaAlnjEALw_wcB&amp;gclsrc=aw.ds" TargetMode="External"/><Relationship Id="rId2" Type="http://schemas.openxmlformats.org/officeDocument/2006/relationships/hyperlink" Target="https://docs.npmjs.com/about-npm" TargetMode="External"/><Relationship Id="rId16" Type="http://schemas.openxmlformats.org/officeDocument/2006/relationships/hyperlink" Target="https://code.visualstudio.com/" TargetMode="External"/><Relationship Id="rId20" Type="http://schemas.openxmlformats.org/officeDocument/2006/relationships/hyperlink" Target="https://www.cypress.io/featur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ass-lang.com/guide" TargetMode="External"/><Relationship Id="rId11" Type="http://schemas.openxmlformats.org/officeDocument/2006/relationships/hyperlink" Target="https://material.angular.io/components/categories" TargetMode="External"/><Relationship Id="rId24" Type="http://schemas.openxmlformats.org/officeDocument/2006/relationships/hyperlink" Target="https://github.com/angular-eslint/angular-eslint" TargetMode="External"/><Relationship Id="rId5" Type="http://schemas.openxmlformats.org/officeDocument/2006/relationships/hyperlink" Target="https://developer.mozilla.org/fr/docs/Glossary/CSS_preprocessor" TargetMode="External"/><Relationship Id="rId15" Type="http://schemas.openxmlformats.org/officeDocument/2006/relationships/hyperlink" Target="https://angular-enterprise.com/en/ngpost/resources/libraries/ngrx/" TargetMode="External"/><Relationship Id="rId23" Type="http://schemas.openxmlformats.org/officeDocument/2006/relationships/hyperlink" Target="https://www.npmjs.com/package/tslint" TargetMode="External"/><Relationship Id="rId28" Type="http://schemas.openxmlformats.org/officeDocument/2006/relationships/hyperlink" Target="https://github.com/btroncone/ngrx-store-logger" TargetMode="External"/><Relationship Id="rId10" Type="http://schemas.openxmlformats.org/officeDocument/2006/relationships/hyperlink" Target="https://angular.io/docs" TargetMode="External"/><Relationship Id="rId19" Type="http://schemas.openxmlformats.org/officeDocument/2006/relationships/hyperlink" Target="https://www.protractortest.org/#/tutorial" TargetMode="External"/><Relationship Id="rId4" Type="http://schemas.openxmlformats.org/officeDocument/2006/relationships/hyperlink" Target="https://developer.mozilla.org/fr/docs/Web/HTML" TargetMode="External"/><Relationship Id="rId9" Type="http://schemas.openxmlformats.org/officeDocument/2006/relationships/hyperlink" Target="https://github.com/ultimatecourses/ngrx-store-effects-app/tree/27-testing-effects" TargetMode="External"/><Relationship Id="rId14" Type="http://schemas.openxmlformats.org/officeDocument/2006/relationships/hyperlink" Target="https://rxjs.dev/guide/overview" TargetMode="External"/><Relationship Id="rId22" Type="http://schemas.openxmlformats.org/officeDocument/2006/relationships/hyperlink" Target="https://www.npmjs.com/package/codelyzer" TargetMode="External"/><Relationship Id="rId27" Type="http://schemas.openxmlformats.org/officeDocument/2006/relationships/hyperlink" Target="https://ngrx-entity-relationship.sudo.eu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angular.io/components/categories" TargetMode="External"/><Relationship Id="rId13" Type="http://schemas.openxmlformats.org/officeDocument/2006/relationships/hyperlink" Target="https://moment.github.io/luxon/#/?id=luxon" TargetMode="External"/><Relationship Id="rId18" Type="http://schemas.openxmlformats.org/officeDocument/2006/relationships/hyperlink" Target="https://lodash.com/" TargetMode="External"/><Relationship Id="rId3" Type="http://schemas.openxmlformats.org/officeDocument/2006/relationships/hyperlink" Target="https://ngrx-forms.readthedocs.io/en/master/" TargetMode="External"/><Relationship Id="rId7" Type="http://schemas.openxmlformats.org/officeDocument/2006/relationships/hyperlink" Target="https://angular.io/guide/forms-overview" TargetMode="External"/><Relationship Id="rId12" Type="http://schemas.openxmlformats.org/officeDocument/2006/relationships/hyperlink" Target="https://github.com/zalmoxisus/redux-devtools-extension/blob/master/docs/API/Arguments.md#features" TargetMode="External"/><Relationship Id="rId17" Type="http://schemas.openxmlformats.org/officeDocument/2006/relationships/hyperlink" Target="https://github.com/paularmstrong/normalizr/blob/master/README.md" TargetMode="External"/><Relationship Id="rId2" Type="http://schemas.openxmlformats.org/officeDocument/2006/relationships/hyperlink" Target="https://github.com/brandonroberts/ngrx-store-freeze" TargetMode="External"/><Relationship Id="rId16" Type="http://schemas.openxmlformats.org/officeDocument/2006/relationships/hyperlink" Target="https://github.com/angular/flex-layout/wiki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btroncone/ngrx-store-localstorage/blob/master/README.md" TargetMode="External"/><Relationship Id="rId11" Type="http://schemas.openxmlformats.org/officeDocument/2006/relationships/hyperlink" Target="https://angular.io/guide/animations" TargetMode="External"/><Relationship Id="rId5" Type="http://schemas.openxmlformats.org/officeDocument/2006/relationships/hyperlink" Target="https://ngrx-entity-relationship.sudo.eu/" TargetMode="External"/><Relationship Id="rId15" Type="http://schemas.openxmlformats.org/officeDocument/2006/relationships/hyperlink" Target="https://fonts.google.com/icons" TargetMode="External"/><Relationship Id="rId10" Type="http://schemas.openxmlformats.org/officeDocument/2006/relationships/hyperlink" Target="https://angular.io/guide/router" TargetMode="External"/><Relationship Id="rId19" Type="http://schemas.openxmlformats.org/officeDocument/2006/relationships/comments" Target="../comments/comment1.xml"/><Relationship Id="rId4" Type="http://schemas.openxmlformats.org/officeDocument/2006/relationships/hyperlink" Target="https://github.com/btroncone/ngrx-store-logger" TargetMode="External"/><Relationship Id="rId9" Type="http://schemas.openxmlformats.org/officeDocument/2006/relationships/hyperlink" Target="https://www.npmjs.com/package/@angular/material-luxon-adapter" TargetMode="External"/><Relationship Id="rId14" Type="http://schemas.openxmlformats.org/officeDocument/2006/relationships/hyperlink" Target="https://developer.mozilla.org/fr/docs/Web/JavaScript/Reference/Global_Objects/Int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in-memory-web-api/blob/master/README.md" TargetMode="External"/><Relationship Id="rId3" Type="http://schemas.openxmlformats.org/officeDocument/2006/relationships/hyperlink" Target="https://valor-software.com/ngx-bootstrap/#/components" TargetMode="External"/><Relationship Id="rId7" Type="http://schemas.openxmlformats.org/officeDocument/2006/relationships/hyperlink" Target="https://ionicframework.com/docs/components" TargetMode="External"/><Relationship Id="rId2" Type="http://schemas.openxmlformats.org/officeDocument/2006/relationships/hyperlink" Target="https://js.devexpress.com/Documentation/Guide/Angular_Components/Getting_Started/Add_DevExtreme_to_an_Angular_CLI_Application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yncfusion.com/" TargetMode="External"/><Relationship Id="rId11" Type="http://schemas.openxmlformats.org/officeDocument/2006/relationships/hyperlink" Target="https://postcss.org/" TargetMode="External"/><Relationship Id="rId5" Type="http://schemas.openxmlformats.org/officeDocument/2006/relationships/hyperlink" Target="https://bulma.io/documentation/" TargetMode="External"/><Relationship Id="rId10" Type="http://schemas.openxmlformats.org/officeDocument/2006/relationships/hyperlink" Target="https://stylus-lang.com/" TargetMode="External"/><Relationship Id="rId4" Type="http://schemas.openxmlformats.org/officeDocument/2006/relationships/hyperlink" Target="https://getbootstrap.com/docs/3.4/getting-started/" TargetMode="External"/><Relationship Id="rId9" Type="http://schemas.openxmlformats.org/officeDocument/2006/relationships/hyperlink" Target="https://lesscs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usschulz.com/blog/the-strict-compiler-option-in-typescrip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STD </a:t>
            </a:r>
            <a:r>
              <a:rPr lang="fr-FR" sz="4800" b="1" dirty="0"/>
              <a:t>–</a:t>
            </a:r>
            <a:r>
              <a:rPr lang="fr-FR" dirty="0"/>
              <a:t> FRONT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2947386"/>
            <a:ext cx="6863181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AngulaR / Material / Ngrx / rxjS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Cycle de Vie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2A335AB-BD86-4BB0-9E88-FFB66016DE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Tester c’est Douter ;p</a:t>
            </a:r>
          </a:p>
          <a:p>
            <a:endParaRPr lang="fr-FR" dirty="0"/>
          </a:p>
          <a:p>
            <a:r>
              <a:rPr lang="fr-FR" dirty="0"/>
              <a:t>Test UI ?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Test Unitaire</a:t>
            </a:r>
          </a:p>
          <a:p>
            <a:pPr lvl="1"/>
            <a:r>
              <a:rPr lang="fr-FR" sz="1600" b="0" dirty="0"/>
              <a:t>Test des méthodes « publiques » &amp; « de plus d’une ligne »</a:t>
            </a:r>
          </a:p>
          <a:p>
            <a:pPr lvl="1"/>
            <a:r>
              <a:rPr lang="fr-FR" sz="1600" b="0" dirty="0"/>
              <a:t>Pas de test des librairies tierces</a:t>
            </a:r>
          </a:p>
          <a:p>
            <a:pPr lvl="1"/>
            <a:r>
              <a:rPr lang="fr-FR" sz="1600" b="0" dirty="0"/>
              <a:t>Couverture : XX%</a:t>
            </a:r>
          </a:p>
          <a:p>
            <a:pPr lvl="1"/>
            <a:endParaRPr lang="fr-FR" b="0" dirty="0">
              <a:highlight>
                <a:srgbClr val="FFFF00"/>
              </a:highlight>
            </a:endParaRPr>
          </a:p>
          <a:p>
            <a:r>
              <a:rPr lang="fr-FR" dirty="0"/>
              <a:t>Sonar</a:t>
            </a:r>
          </a:p>
          <a:p>
            <a:pPr lvl="1"/>
            <a:endParaRPr lang="fr-FR" b="0" dirty="0">
              <a:highlight>
                <a:srgbClr val="FFFF00"/>
              </a:highlight>
            </a:endParaRPr>
          </a:p>
          <a:p>
            <a:pPr lvl="1"/>
            <a:endParaRPr lang="fr-FR" dirty="0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95B40993-68D8-4A34-A221-987AB4163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47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Développement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B37A04-E7E1-45F6-9A7F-4D850BDB5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4DC1F-8AC9-4280-AA3A-B875114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86AB9553-271D-4AA6-A723-B1E05E7344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4892075"/>
          </a:xfrm>
          <a:prstGeom prst="roundRect">
            <a:avLst>
              <a:gd name="adj" fmla="val 5331"/>
            </a:avLst>
          </a:prstGeom>
        </p:spPr>
        <p:txBody>
          <a:bodyPr/>
          <a:lstStyle/>
          <a:p>
            <a:r>
              <a:rPr lang="fr-FR" dirty="0"/>
              <a:t>Dossier / Fichier</a:t>
            </a:r>
          </a:p>
          <a:p>
            <a:pPr marL="540000" lvl="1" indent="-288000"/>
            <a:r>
              <a:rPr lang="fr-FR" sz="1600" b="0" dirty="0"/>
              <a:t>Minuscule + Séparateur = « - »</a:t>
            </a:r>
          </a:p>
          <a:p>
            <a:pPr marL="540000" lvl="1" indent="-288000"/>
            <a:r>
              <a:rPr lang="fr-FR" sz="1600" b="0" dirty="0"/>
              <a:t>Nom : &lt;nom-fichier&gt;.&lt;composant&gt;.ts (Ex: )</a:t>
            </a:r>
            <a:br>
              <a:rPr lang="fr-FR" sz="1600" b="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</a:br>
            <a:endParaRPr lang="fr-FR" sz="1600" b="0" dirty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r>
              <a:rPr lang="fr-FR" dirty="0"/>
              <a:t>Module</a:t>
            </a:r>
          </a:p>
          <a:p>
            <a:pPr marL="540000" lvl="1" indent="-288000"/>
            <a:r>
              <a:rPr lang="fr-FR" sz="1600" dirty="0"/>
              <a:t>Alias :</a:t>
            </a:r>
            <a:r>
              <a:rPr lang="fr-FR" sz="1600" b="0" dirty="0"/>
              <a:t> Préfixé par « @ »</a:t>
            </a:r>
            <a:br>
              <a:rPr lang="fr-FR" sz="1600" b="0" dirty="0"/>
            </a:br>
            <a:endParaRPr lang="fr-FR" sz="1600" b="0" dirty="0"/>
          </a:p>
          <a:p>
            <a:r>
              <a:rPr lang="fr-FR" dirty="0"/>
              <a:t>Classe / Object / Type / Variable</a:t>
            </a:r>
          </a:p>
          <a:p>
            <a:pPr marL="540000" lvl="1" indent="-288000"/>
            <a:r>
              <a:rPr lang="fr-FR" sz="1600" b="0" dirty="0"/>
              <a:t>Casse : CamelCase (</a:t>
            </a:r>
            <a:r>
              <a:rPr lang="fr-FR" sz="1600" b="0" dirty="0" err="1"/>
              <a:t>maVariable</a:t>
            </a:r>
            <a:r>
              <a:rPr lang="fr-FR" sz="1600" b="0" dirty="0"/>
              <a:t>, </a:t>
            </a:r>
            <a:r>
              <a:rPr lang="fr-FR" sz="1600" b="0" dirty="0" err="1"/>
              <a:t>monObjet</a:t>
            </a:r>
            <a:r>
              <a:rPr lang="fr-FR" sz="1600" b="0" dirty="0"/>
              <a:t>)</a:t>
            </a:r>
          </a:p>
          <a:p>
            <a:pPr marL="540000" lvl="1" indent="-288000"/>
            <a:r>
              <a:rPr lang="fr-FR" sz="1600" b="0" dirty="0"/>
              <a:t>Observable : Suffixé par « $ » (</a:t>
            </a:r>
            <a:r>
              <a:rPr lang="fr-FR" sz="1600" b="0" dirty="0" err="1"/>
              <a:t>obs</a:t>
            </a:r>
            <a:r>
              <a:rPr lang="fr-FR" sz="1600" b="0" dirty="0"/>
              <a:t>$)</a:t>
            </a:r>
          </a:p>
          <a:p>
            <a:pPr marL="540000" lvl="1" indent="-288000"/>
            <a:r>
              <a:rPr lang="fr-FR" sz="1600" b="0" dirty="0" err="1"/>
              <a:t>Private</a:t>
            </a:r>
            <a:r>
              <a:rPr lang="fr-FR" sz="1600" b="0" dirty="0"/>
              <a:t> : Préfixé par « _ »  (_</a:t>
            </a:r>
            <a:r>
              <a:rPr lang="fr-FR" sz="1600" b="0" dirty="0" err="1"/>
              <a:t>maVar</a:t>
            </a:r>
            <a:r>
              <a:rPr lang="fr-FR" sz="1600" b="0" dirty="0"/>
              <a:t>)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78B4799-3DAC-4491-8115-58E0F17D3E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Développement</a:t>
            </a: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556EBF27-9DE7-401E-BF35-6EECB5FF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B0D1DD0-9D3E-4556-A39B-E54D41263E2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Alias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@alert, @env, @enum, @material, @layout, @form, @loader, @router, @timer, @token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@core, @account, @shoppingList, @product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@action,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@package, @log, @deploy, @style, @lint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B04C9580-AB14-4DB6-A237-F1118D3E8D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Annotation</a:t>
            </a:r>
          </a:p>
          <a:p>
            <a:pPr marL="360000" lvl="1" indent="-288000"/>
            <a:r>
              <a:rPr lang="fr-FR" dirty="0"/>
              <a:t>TODO </a:t>
            </a:r>
            <a:r>
              <a:rPr lang="fr-FR" sz="1600" b="0" dirty="0"/>
              <a:t>: Code à retravailler</a:t>
            </a:r>
          </a:p>
          <a:p>
            <a:pPr marL="360000" lvl="1" indent="-288000"/>
            <a:r>
              <a:rPr lang="fr-FR" dirty="0"/>
              <a:t>TO_CONF </a:t>
            </a:r>
            <a:r>
              <a:rPr lang="fr-FR" sz="1600" b="0" dirty="0"/>
              <a:t>: Code à adapter selon le besoin</a:t>
            </a:r>
          </a:p>
        </p:txBody>
      </p:sp>
    </p:spTree>
    <p:extLst>
      <p:ext uri="{BB962C8B-B14F-4D97-AF65-F5344CB8AC3E}">
        <p14:creationId xmlns:p14="http://schemas.microsoft.com/office/powerpoint/2010/main" val="136872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/>
              <a:t>Base Technique</a:t>
            </a:r>
          </a:p>
          <a:p>
            <a:pPr lvl="1"/>
            <a:r>
              <a:rPr lang="fr-FR" b="0" dirty="0"/>
              <a:t>Essentiellement des </a:t>
            </a:r>
            <a:r>
              <a:rPr lang="fr-FR" u="sng" dirty="0"/>
              <a:t>modules Angular</a:t>
            </a:r>
            <a:br>
              <a:rPr lang="fr-FR" dirty="0"/>
            </a:br>
            <a:endParaRPr lang="fr-FR" dirty="0"/>
          </a:p>
          <a:p>
            <a:r>
              <a:rPr lang="fr-FR" dirty="0"/>
              <a:t>Type</a:t>
            </a:r>
          </a:p>
          <a:p>
            <a:pPr lvl="1"/>
            <a:r>
              <a:rPr lang="fr-FR" sz="1600" b="0" dirty="0" err="1"/>
              <a:t>Shared</a:t>
            </a:r>
            <a:r>
              <a:rPr lang="fr-FR" sz="1600" b="0" dirty="0"/>
              <a:t> : modules partagés</a:t>
            </a:r>
          </a:p>
          <a:p>
            <a:pPr lvl="1"/>
            <a:r>
              <a:rPr lang="fr-FR" sz="1600" b="0" dirty="0" err="1"/>
              <a:t>Core</a:t>
            </a:r>
            <a:r>
              <a:rPr lang="fr-FR" sz="1600" b="0" dirty="0"/>
              <a:t> : Cœur de l’application</a:t>
            </a:r>
          </a:p>
          <a:p>
            <a:pPr lvl="1"/>
            <a:r>
              <a:rPr lang="fr-FR" sz="1600" b="0" dirty="0"/>
              <a:t>Feature : Fonctionnalités</a:t>
            </a:r>
            <a:br>
              <a:rPr lang="fr-FR" sz="1600" b="0" dirty="0"/>
            </a:br>
            <a:endParaRPr lang="fr-FR" dirty="0"/>
          </a:p>
          <a:p>
            <a:r>
              <a:rPr lang="fr-FR" dirty="0"/>
              <a:t>Import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1 Alias : @NomModule</a:t>
            </a:r>
            <a:endParaRPr lang="fr-FR" sz="1600" b="0" dirty="0"/>
          </a:p>
          <a:p>
            <a:pPr lvl="1"/>
            <a:r>
              <a:rPr lang="fr-FR" sz="1600" b="0" dirty="0"/>
              <a:t>Import * as </a:t>
            </a:r>
            <a:r>
              <a:rPr lang="fr-FR" sz="1600" b="0" dirty="0" err="1"/>
              <a:t>from</a:t>
            </a:r>
            <a:r>
              <a:rPr lang="fr-FR" sz="1600" b="0" dirty="0"/>
              <a:t> &lt;Module&gt; </a:t>
            </a:r>
            <a:r>
              <a:rPr lang="fr-FR" sz="1600" b="0" dirty="0" err="1"/>
              <a:t>from</a:t>
            </a:r>
            <a:r>
              <a:rPr lang="fr-FR" sz="1600" b="0" dirty="0"/>
              <a:t> ‘&lt;alias&gt;…’</a:t>
            </a:r>
          </a:p>
          <a:p>
            <a:pPr lvl="1"/>
            <a:r>
              <a:rPr lang="fr-FR" sz="1600" b="0" dirty="0"/>
              <a:t>« </a:t>
            </a:r>
            <a:r>
              <a:rPr lang="fr-FR" sz="1600" b="0" dirty="0" err="1"/>
              <a:t>index.ts</a:t>
            </a:r>
            <a:r>
              <a:rPr lang="fr-FR" sz="1600" b="0" dirty="0"/>
              <a:t> » : Référence Effects, Composants</a:t>
            </a:r>
          </a:p>
          <a:p>
            <a:pPr lvl="1"/>
            <a:r>
              <a:rPr lang="fr-FR" sz="1600" b="0" dirty="0" err="1"/>
              <a:t>Lazy-Loadés</a:t>
            </a:r>
            <a:r>
              <a:rPr lang="fr-FR" sz="1600" b="0" dirty="0"/>
              <a:t> -&gt; cf. </a:t>
            </a:r>
            <a:r>
              <a:rPr lang="fr-FR" sz="16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 angular</a:t>
            </a:r>
            <a:endParaRPr lang="fr-FR" sz="1800" b="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Développement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Arborescence Code</a:t>
            </a:r>
            <a:endParaRPr lang="fr-FR" dirty="0">
              <a:ea typeface="+mn-ea"/>
              <a:cs typeface="+mn-cs"/>
            </a:endParaRPr>
          </a:p>
          <a:p>
            <a:pPr lvl="1">
              <a:lnSpc>
                <a:spcPct val="50000"/>
              </a:lnSpc>
            </a:pPr>
            <a:r>
              <a:rPr lang="fr-FR" dirty="0"/>
              <a:t>Component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Effect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Guard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Model </a:t>
            </a:r>
            <a:r>
              <a:rPr lang="fr-FR" sz="1600" b="0" dirty="0"/>
              <a:t>(Contient Model &amp; Enum)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Page </a:t>
            </a:r>
            <a:r>
              <a:rPr lang="fr-FR" sz="1600" b="0" dirty="0">
                <a:highlight>
                  <a:srgbClr val="FFFF00"/>
                </a:highlight>
              </a:rPr>
              <a:t>(/!\ != « Page » dans SPA</a:t>
            </a:r>
            <a:r>
              <a:rPr lang="fr-FR" sz="1600" b="0" dirty="0"/>
              <a:t>)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Service </a:t>
            </a:r>
            <a:r>
              <a:rPr lang="fr-FR" sz="1600" b="0" dirty="0"/>
              <a:t>(Contient les API)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Store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Actions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Reducers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Selectors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State</a:t>
            </a:r>
          </a:p>
          <a:p>
            <a:pPr marL="900000" lvl="3">
              <a:lnSpc>
                <a:spcPct val="50000"/>
              </a:lnSpc>
            </a:pPr>
            <a:r>
              <a:rPr lang="fr-FR" dirty="0" err="1"/>
              <a:t>index.ts</a:t>
            </a:r>
            <a:br>
              <a:rPr lang="fr-FR" dirty="0"/>
            </a:br>
            <a:endParaRPr lang="fr-FR" dirty="0"/>
          </a:p>
          <a:p>
            <a:pPr lvl="1">
              <a:lnSpc>
                <a:spcPct val="50000"/>
              </a:lnSpc>
            </a:pPr>
            <a:r>
              <a:rPr lang="fr-FR" sz="1400" b="0" dirty="0"/>
              <a:t>&lt;Feature&gt;-</a:t>
            </a:r>
            <a:r>
              <a:rPr lang="fr-FR" sz="1400" b="0" dirty="0" err="1"/>
              <a:t>router.module.ts</a:t>
            </a:r>
            <a:endParaRPr lang="fr-FR" sz="1400" b="0" dirty="0"/>
          </a:p>
          <a:p>
            <a:pPr lvl="1">
              <a:lnSpc>
                <a:spcPct val="50000"/>
              </a:lnSpc>
            </a:pPr>
            <a:r>
              <a:rPr lang="fr-FR" sz="1400" b="0" dirty="0"/>
              <a:t>&lt;Feature&gt;.</a:t>
            </a:r>
            <a:r>
              <a:rPr lang="fr-FR" sz="1400" b="0" dirty="0" err="1"/>
              <a:t>module.ts</a:t>
            </a:r>
            <a:endParaRPr lang="fr-FR" sz="1400" b="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5952E065-3946-4A8C-86BF-931CF390A3EF}"/>
              </a:ext>
            </a:extLst>
          </p:cNvPr>
          <p:cNvSpPr txBox="1">
            <a:spLocks/>
          </p:cNvSpPr>
          <p:nvPr/>
        </p:nvSpPr>
        <p:spPr>
          <a:xfrm>
            <a:off x="2772867" y="255349"/>
            <a:ext cx="3363595" cy="575908"/>
          </a:xfrm>
          <a:prstGeom prst="roundRect">
            <a:avLst>
              <a:gd name="adj" fmla="val 234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highlight>
                  <a:srgbClr val="FFFF00"/>
                </a:highlight>
              </a:rPr>
              <a:t>Module (/!\ ES/JS/TS/Ng/K)</a:t>
            </a:r>
          </a:p>
        </p:txBody>
      </p:sp>
    </p:spTree>
    <p:extLst>
      <p:ext uri="{BB962C8B-B14F-4D97-AF65-F5344CB8AC3E}">
        <p14:creationId xmlns:p14="http://schemas.microsoft.com/office/powerpoint/2010/main" val="32175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1810613" y="1089214"/>
            <a:ext cx="4925065" cy="4898875"/>
          </a:xfrm>
          <a:prstGeom prst="roundRect">
            <a:avLst>
              <a:gd name="adj" fmla="val 438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 err="1">
                <a:solidFill>
                  <a:schemeClr val="bg1"/>
                </a:solidFill>
              </a:rPr>
              <a:t>Front-End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Module / Dépendance</a:t>
            </a:r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20CF46-1256-4335-9AE8-F1536097B6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Développement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19E02-8941-46E1-9409-49E721AE08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95831" y="1089499"/>
            <a:ext cx="4284943" cy="488517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Architecture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369510" y="1089215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à coins arrondis 5">
            <a:extLst>
              <a:ext uri="{FF2B5EF4-FFF2-40B4-BE49-F238E27FC236}">
                <a16:creationId xmlns:a16="http://schemas.microsoft.com/office/drawing/2014/main" id="{6A2C5BD9-475F-4314-A09B-61B5D7858172}"/>
              </a:ext>
            </a:extLst>
          </p:cNvPr>
          <p:cNvSpPr/>
          <p:nvPr/>
        </p:nvSpPr>
        <p:spPr>
          <a:xfrm>
            <a:off x="417671" y="1352148"/>
            <a:ext cx="1245109" cy="557040"/>
          </a:xfrm>
          <a:prstGeom prst="roundRect">
            <a:avLst>
              <a:gd name="adj" fmla="val 27605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@module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70275-3BBB-4D3D-8E2D-E37C1C5CA9D2}"/>
              </a:ext>
            </a:extLst>
          </p:cNvPr>
          <p:cNvGrpSpPr/>
          <p:nvPr/>
        </p:nvGrpSpPr>
        <p:grpSpPr>
          <a:xfrm>
            <a:off x="2468472" y="3014937"/>
            <a:ext cx="1357375" cy="907998"/>
            <a:chOff x="1864439" y="1632648"/>
            <a:chExt cx="1357375" cy="907998"/>
          </a:xfrm>
        </p:grpSpPr>
        <p:sp>
          <p:nvSpPr>
            <p:cNvPr id="36" name="Rectangle : coins arrondis 66">
              <a:extLst>
                <a:ext uri="{FF2B5EF4-FFF2-40B4-BE49-F238E27FC236}">
                  <a16:creationId xmlns:a16="http://schemas.microsoft.com/office/drawing/2014/main" id="{517203C4-D584-43F4-883C-3DDAFABD6759}"/>
                </a:ext>
              </a:extLst>
            </p:cNvPr>
            <p:cNvSpPr/>
            <p:nvPr/>
          </p:nvSpPr>
          <p:spPr>
            <a:xfrm>
              <a:off x="1864439" y="1632648"/>
              <a:ext cx="1357375" cy="907998"/>
            </a:xfrm>
            <a:prstGeom prst="roundRect">
              <a:avLst>
                <a:gd name="adj" fmla="val 1035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Core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à coins arrondis 5">
              <a:extLst>
                <a:ext uri="{FF2B5EF4-FFF2-40B4-BE49-F238E27FC236}">
                  <a16:creationId xmlns:a16="http://schemas.microsoft.com/office/drawing/2014/main" id="{4625DA23-A00F-49AD-892D-502EEC763180}"/>
                </a:ext>
              </a:extLst>
            </p:cNvPr>
            <p:cNvSpPr>
              <a:spLocks/>
            </p:cNvSpPr>
            <p:nvPr/>
          </p:nvSpPr>
          <p:spPr>
            <a:xfrm>
              <a:off x="1969978" y="1724309"/>
              <a:ext cx="833562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@core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CD6D60-A68C-4504-90D5-2D9EE4D9F329}"/>
              </a:ext>
            </a:extLst>
          </p:cNvPr>
          <p:cNvGrpSpPr/>
          <p:nvPr/>
        </p:nvGrpSpPr>
        <p:grpSpPr>
          <a:xfrm>
            <a:off x="1902310" y="1618566"/>
            <a:ext cx="4580443" cy="907510"/>
            <a:chOff x="1870599" y="1694660"/>
            <a:chExt cx="4580443" cy="907510"/>
          </a:xfrm>
        </p:grpSpPr>
        <p:sp>
          <p:nvSpPr>
            <p:cNvPr id="38" name="Rectangle : coins arrondis 66">
              <a:extLst>
                <a:ext uri="{FF2B5EF4-FFF2-40B4-BE49-F238E27FC236}">
                  <a16:creationId xmlns:a16="http://schemas.microsoft.com/office/drawing/2014/main" id="{BBCB4B36-F334-437D-A653-94C88DD7CA1C}"/>
                </a:ext>
              </a:extLst>
            </p:cNvPr>
            <p:cNvSpPr/>
            <p:nvPr/>
          </p:nvSpPr>
          <p:spPr>
            <a:xfrm>
              <a:off x="1870599" y="1694660"/>
              <a:ext cx="4580443" cy="907510"/>
            </a:xfrm>
            <a:prstGeom prst="roundRect">
              <a:avLst>
                <a:gd name="adj" fmla="val 1035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Feature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à coins arrondis 5">
              <a:extLst>
                <a:ext uri="{FF2B5EF4-FFF2-40B4-BE49-F238E27FC236}">
                  <a16:creationId xmlns:a16="http://schemas.microsoft.com/office/drawing/2014/main" id="{FFE27220-EF4F-4300-A721-10586C9C3231}"/>
                </a:ext>
              </a:extLst>
            </p:cNvPr>
            <p:cNvSpPr>
              <a:spLocks/>
            </p:cNvSpPr>
            <p:nvPr/>
          </p:nvSpPr>
          <p:spPr>
            <a:xfrm>
              <a:off x="2157325" y="1782979"/>
              <a:ext cx="934169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@demo</a:t>
              </a:r>
            </a:p>
          </p:txBody>
        </p:sp>
        <p:sp>
          <p:nvSpPr>
            <p:cNvPr id="45" name="Rectangle à coins arrondis 5">
              <a:extLst>
                <a:ext uri="{FF2B5EF4-FFF2-40B4-BE49-F238E27FC236}">
                  <a16:creationId xmlns:a16="http://schemas.microsoft.com/office/drawing/2014/main" id="{E32C86AC-34F3-4D22-8FAB-793823129572}"/>
                </a:ext>
              </a:extLst>
            </p:cNvPr>
            <p:cNvSpPr>
              <a:spLocks/>
            </p:cNvSpPr>
            <p:nvPr/>
          </p:nvSpPr>
          <p:spPr>
            <a:xfrm>
              <a:off x="4565165" y="1787268"/>
              <a:ext cx="1650569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@shoppingList</a:t>
              </a:r>
            </a:p>
          </p:txBody>
        </p:sp>
        <p:sp>
          <p:nvSpPr>
            <p:cNvPr id="46" name="Rectangle à coins arrondis 5">
              <a:extLst>
                <a:ext uri="{FF2B5EF4-FFF2-40B4-BE49-F238E27FC236}">
                  <a16:creationId xmlns:a16="http://schemas.microsoft.com/office/drawing/2014/main" id="{CA295B51-DD60-4492-B1A0-4F9351444023}"/>
                </a:ext>
              </a:extLst>
            </p:cNvPr>
            <p:cNvSpPr>
              <a:spLocks/>
            </p:cNvSpPr>
            <p:nvPr/>
          </p:nvSpPr>
          <p:spPr>
            <a:xfrm>
              <a:off x="3227974" y="1783329"/>
              <a:ext cx="1231788" cy="32998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@account</a:t>
              </a:r>
            </a:p>
          </p:txBody>
        </p:sp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288F0905-9556-43AE-96CD-8D159789C1C6}"/>
              </a:ext>
            </a:extLst>
          </p:cNvPr>
          <p:cNvSpPr/>
          <p:nvPr/>
        </p:nvSpPr>
        <p:spPr>
          <a:xfrm rot="5400000">
            <a:off x="4297844" y="3257859"/>
            <a:ext cx="1856097" cy="392536"/>
          </a:xfrm>
          <a:prstGeom prst="rightArrow">
            <a:avLst>
              <a:gd name="adj1" fmla="val 50000"/>
              <a:gd name="adj2" fmla="val 3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BF4E19-B2D2-4C27-B053-2321503E9116}"/>
              </a:ext>
            </a:extLst>
          </p:cNvPr>
          <p:cNvGrpSpPr/>
          <p:nvPr/>
        </p:nvGrpSpPr>
        <p:grpSpPr>
          <a:xfrm>
            <a:off x="1902311" y="4382173"/>
            <a:ext cx="4580443" cy="924482"/>
            <a:chOff x="1887252" y="4204852"/>
            <a:chExt cx="4580443" cy="924482"/>
          </a:xfrm>
        </p:grpSpPr>
        <p:sp>
          <p:nvSpPr>
            <p:cNvPr id="58" name="Rectangle : coins arrondis 9">
              <a:extLst>
                <a:ext uri="{FF2B5EF4-FFF2-40B4-BE49-F238E27FC236}">
                  <a16:creationId xmlns:a16="http://schemas.microsoft.com/office/drawing/2014/main" id="{3DD5C8FC-8D69-429F-B90D-2589F2DD3666}"/>
                </a:ext>
              </a:extLst>
            </p:cNvPr>
            <p:cNvSpPr/>
            <p:nvPr/>
          </p:nvSpPr>
          <p:spPr>
            <a:xfrm>
              <a:off x="1887252" y="4204852"/>
              <a:ext cx="4580443" cy="924482"/>
            </a:xfrm>
            <a:prstGeom prst="roundRect">
              <a:avLst>
                <a:gd name="adj" fmla="val 1132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Shared</a:t>
              </a:r>
            </a:p>
          </p:txBody>
        </p:sp>
        <p:sp>
          <p:nvSpPr>
            <p:cNvPr id="41" name="Rectangle : coins arrondis 9">
              <a:extLst>
                <a:ext uri="{FF2B5EF4-FFF2-40B4-BE49-F238E27FC236}">
                  <a16:creationId xmlns:a16="http://schemas.microsoft.com/office/drawing/2014/main" id="{3839AEB3-5794-42F4-BC72-1DC832FFEC92}"/>
                </a:ext>
              </a:extLst>
            </p:cNvPr>
            <p:cNvSpPr/>
            <p:nvPr/>
          </p:nvSpPr>
          <p:spPr>
            <a:xfrm>
              <a:off x="4221931" y="4710182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@router</a:t>
              </a:r>
            </a:p>
          </p:txBody>
        </p:sp>
        <p:sp>
          <p:nvSpPr>
            <p:cNvPr id="42" name="Rectangle : coins arrondis 9">
              <a:extLst>
                <a:ext uri="{FF2B5EF4-FFF2-40B4-BE49-F238E27FC236}">
                  <a16:creationId xmlns:a16="http://schemas.microsoft.com/office/drawing/2014/main" id="{A6860067-3214-4BD5-A2E2-732592540757}"/>
                </a:ext>
              </a:extLst>
            </p:cNvPr>
            <p:cNvSpPr/>
            <p:nvPr/>
          </p:nvSpPr>
          <p:spPr>
            <a:xfrm>
              <a:off x="2044521" y="4710251"/>
              <a:ext cx="1000260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@token</a:t>
              </a:r>
            </a:p>
          </p:txBody>
        </p:sp>
        <p:sp>
          <p:nvSpPr>
            <p:cNvPr id="43" name="Rectangle : coins arrondis 9">
              <a:extLst>
                <a:ext uri="{FF2B5EF4-FFF2-40B4-BE49-F238E27FC236}">
                  <a16:creationId xmlns:a16="http://schemas.microsoft.com/office/drawing/2014/main" id="{DD2C5AFE-0516-4F01-9864-7794EAF4D33F}"/>
                </a:ext>
              </a:extLst>
            </p:cNvPr>
            <p:cNvSpPr/>
            <p:nvPr/>
          </p:nvSpPr>
          <p:spPr>
            <a:xfrm>
              <a:off x="2036690" y="4290882"/>
              <a:ext cx="1000260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@loader</a:t>
              </a:r>
            </a:p>
          </p:txBody>
        </p:sp>
        <p:sp>
          <p:nvSpPr>
            <p:cNvPr id="47" name="Rectangle : coins arrondis 9">
              <a:extLst>
                <a:ext uri="{FF2B5EF4-FFF2-40B4-BE49-F238E27FC236}">
                  <a16:creationId xmlns:a16="http://schemas.microsoft.com/office/drawing/2014/main" id="{23A925C4-BC81-4F04-B059-DD60161530CA}"/>
                </a:ext>
              </a:extLst>
            </p:cNvPr>
            <p:cNvSpPr/>
            <p:nvPr/>
          </p:nvSpPr>
          <p:spPr>
            <a:xfrm>
              <a:off x="5141131" y="4303360"/>
              <a:ext cx="84446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@alert</a:t>
              </a:r>
            </a:p>
          </p:txBody>
        </p:sp>
        <p:sp>
          <p:nvSpPr>
            <p:cNvPr id="48" name="Rectangle : coins arrondis 9">
              <a:extLst>
                <a:ext uri="{FF2B5EF4-FFF2-40B4-BE49-F238E27FC236}">
                  <a16:creationId xmlns:a16="http://schemas.microsoft.com/office/drawing/2014/main" id="{A74FB17F-52AC-494F-B142-E52442F28DE4}"/>
                </a:ext>
              </a:extLst>
            </p:cNvPr>
            <p:cNvSpPr>
              <a:spLocks/>
            </p:cNvSpPr>
            <p:nvPr/>
          </p:nvSpPr>
          <p:spPr>
            <a:xfrm>
              <a:off x="3132101" y="4290882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@enum</a:t>
              </a:r>
            </a:p>
          </p:txBody>
        </p:sp>
        <p:sp>
          <p:nvSpPr>
            <p:cNvPr id="49" name="Rectangle : coins arrondis 9">
              <a:extLst>
                <a:ext uri="{FF2B5EF4-FFF2-40B4-BE49-F238E27FC236}">
                  <a16:creationId xmlns:a16="http://schemas.microsoft.com/office/drawing/2014/main" id="{1111A289-388E-4107-80C3-381E702BC5BF}"/>
                </a:ext>
              </a:extLst>
            </p:cNvPr>
            <p:cNvSpPr/>
            <p:nvPr/>
          </p:nvSpPr>
          <p:spPr>
            <a:xfrm>
              <a:off x="3132101" y="4698727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@timer</a:t>
              </a:r>
            </a:p>
          </p:txBody>
        </p:sp>
        <p:sp>
          <p:nvSpPr>
            <p:cNvPr id="50" name="Rectangle : coins arrondis 9">
              <a:extLst>
                <a:ext uri="{FF2B5EF4-FFF2-40B4-BE49-F238E27FC236}">
                  <a16:creationId xmlns:a16="http://schemas.microsoft.com/office/drawing/2014/main" id="{A72FE576-4BBF-4911-8C0F-E4A58B10122D}"/>
                </a:ext>
              </a:extLst>
            </p:cNvPr>
            <p:cNvSpPr/>
            <p:nvPr/>
          </p:nvSpPr>
          <p:spPr>
            <a:xfrm>
              <a:off x="4208836" y="4283985"/>
              <a:ext cx="84446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@form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7CF4CCF-F936-458E-87B8-1B10F116462E}"/>
              </a:ext>
            </a:extLst>
          </p:cNvPr>
          <p:cNvSpPr/>
          <p:nvPr/>
        </p:nvSpPr>
        <p:spPr>
          <a:xfrm rot="5400000">
            <a:off x="2871584" y="2574240"/>
            <a:ext cx="488863" cy="392536"/>
          </a:xfrm>
          <a:prstGeom prst="rightArrow">
            <a:avLst>
              <a:gd name="adj1" fmla="val 50000"/>
              <a:gd name="adj2" fmla="val 3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B35F970-9442-49E8-8A6F-422606F41014}"/>
              </a:ext>
            </a:extLst>
          </p:cNvPr>
          <p:cNvSpPr/>
          <p:nvPr/>
        </p:nvSpPr>
        <p:spPr>
          <a:xfrm rot="5400000">
            <a:off x="2886398" y="3956288"/>
            <a:ext cx="459235" cy="392536"/>
          </a:xfrm>
          <a:prstGeom prst="rightArrow">
            <a:avLst>
              <a:gd name="adj1" fmla="val 50000"/>
              <a:gd name="adj2" fmla="val 3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space réservé du numéro de diapositive 1">
            <a:extLst>
              <a:ext uri="{FF2B5EF4-FFF2-40B4-BE49-F238E27FC236}">
                <a16:creationId xmlns:a16="http://schemas.microsoft.com/office/drawing/2014/main" id="{0FA4AD56-F8B0-4FC4-BC59-AA2513484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4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0520E-E343-4444-8E30-EC7848135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DFD06-5BD0-419A-8C66-F4F003A1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9919C-7775-424D-9B0D-8072CA26A9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5" y="1089500"/>
            <a:ext cx="5060188" cy="1118441"/>
          </a:xfrm>
          <a:prstGeom prst="roundRect">
            <a:avLst>
              <a:gd name="adj" fmla="val 16728"/>
            </a:avLst>
          </a:prstGeom>
        </p:spPr>
        <p:txBody>
          <a:bodyPr/>
          <a:lstStyle/>
          <a:p>
            <a:pPr marL="180000" indent="0" algn="ctr">
              <a:buNone/>
            </a:pPr>
            <a:r>
              <a:rPr lang="fr-FR" dirty="0"/>
              <a:t>Store</a:t>
            </a:r>
          </a:p>
          <a:p>
            <a:pPr>
              <a:lnSpc>
                <a:spcPct val="50000"/>
              </a:lnSpc>
            </a:pPr>
            <a:r>
              <a:rPr lang="fr-FR" sz="1600" b="0" dirty="0">
                <a:solidFill>
                  <a:schemeClr val="tx2"/>
                </a:solidFill>
              </a:rPr>
              <a:t>Un fichier index pour référencer ce que le store fourni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 </a:t>
            </a:r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rules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C251B-62EA-4DEE-B739-12835FC3B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Développement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6F6A6E-864C-41E0-8998-20B4F2D1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Ngrx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84732-D4A3-47C5-AEE0-0916FF7D45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909" y="1101633"/>
            <a:ext cx="5189866" cy="2327367"/>
          </a:xfrm>
          <a:prstGeom prst="roundRect">
            <a:avLst>
              <a:gd name="adj" fmla="val 7148"/>
            </a:avLst>
          </a:prstGeom>
        </p:spPr>
        <p:txBody>
          <a:bodyPr/>
          <a:lstStyle/>
          <a:p>
            <a:pPr indent="0" algn="ctr">
              <a:lnSpc>
                <a:spcPct val="100000"/>
              </a:lnSpc>
              <a:buNone/>
            </a:pPr>
            <a:r>
              <a:rPr lang="fr-FR" dirty="0"/>
              <a:t>Action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dirty="0">
                <a:solidFill>
                  <a:schemeClr val="tx2"/>
                </a:solidFill>
              </a:rPr>
              <a:t>Nom.</a:t>
            </a:r>
            <a:r>
              <a:rPr lang="fr-FR" sz="1600" b="0" dirty="0">
                <a:solidFill>
                  <a:schemeClr val="tx2"/>
                </a:solidFill>
              </a:rPr>
              <a:t> &lt;action&gt;&lt;Entité&gt;Action </a:t>
            </a:r>
            <a:r>
              <a:rPr lang="fr-FR" sz="1400" b="0" dirty="0">
                <a:solidFill>
                  <a:schemeClr val="tx2"/>
                </a:solidFill>
              </a:rPr>
              <a:t>(ex : submitFormAction)</a:t>
            </a:r>
            <a:br>
              <a:rPr lang="fr-FR" sz="1400" b="0" dirty="0">
                <a:solidFill>
                  <a:schemeClr val="tx2"/>
                </a:solidFill>
              </a:rPr>
            </a:br>
            <a:endParaRPr lang="fr-FR" sz="14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dirty="0">
                <a:solidFill>
                  <a:schemeClr val="tx2"/>
                </a:solidFill>
              </a:rPr>
              <a:t>Définition.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fr-FR" sz="1600" dirty="0">
                <a:solidFill>
                  <a:schemeClr val="tx2"/>
                </a:solidFill>
                <a:hlinkClick r:id="rId3"/>
              </a:rPr>
              <a:t>ngrx (Version &gt;8.x)</a:t>
            </a:r>
            <a:endParaRPr lang="fr-FR" sz="16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Emissible par : « </a:t>
            </a:r>
            <a:r>
              <a:rPr lang="fr-FR" sz="1600" dirty="0">
                <a:solidFill>
                  <a:schemeClr val="tx2"/>
                </a:solidFill>
              </a:rPr>
              <a:t>Component</a:t>
            </a:r>
            <a:r>
              <a:rPr lang="fr-FR" sz="1600" b="0" dirty="0">
                <a:solidFill>
                  <a:schemeClr val="tx2"/>
                </a:solidFill>
              </a:rPr>
              <a:t> » / « </a:t>
            </a:r>
            <a:r>
              <a:rPr lang="fr-FR" sz="1600" dirty="0">
                <a:solidFill>
                  <a:schemeClr val="tx2"/>
                </a:solidFill>
              </a:rPr>
              <a:t>Api</a:t>
            </a:r>
            <a:r>
              <a:rPr lang="fr-FR" sz="1600" b="0" dirty="0">
                <a:solidFill>
                  <a:schemeClr val="tx2"/>
                </a:solidFill>
              </a:rPr>
              <a:t> » / « </a:t>
            </a:r>
            <a:r>
              <a:rPr lang="fr-FR" sz="1600" dirty="0">
                <a:solidFill>
                  <a:schemeClr val="tx2"/>
                </a:solidFill>
              </a:rPr>
              <a:t>Store</a:t>
            </a:r>
            <a:r>
              <a:rPr lang="fr-FR" sz="1600" b="0" dirty="0">
                <a:solidFill>
                  <a:schemeClr val="tx2"/>
                </a:solidFill>
              </a:rPr>
              <a:t> »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Créer </a:t>
            </a:r>
            <a:r>
              <a:rPr lang="fr-FR" sz="1600" b="0" u="sng" dirty="0">
                <a:solidFill>
                  <a:schemeClr val="tx2"/>
                </a:solidFill>
              </a:rPr>
              <a:t>au plus prés de l’émetteur</a:t>
            </a:r>
            <a:endParaRPr lang="fr-FR" sz="16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Module @action fournit des helpers</a:t>
            </a:r>
            <a:br>
              <a:rPr lang="fr-FR" sz="16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dirty="0">
                <a:solidFill>
                  <a:schemeClr val="tx2"/>
                </a:solidFill>
              </a:rPr>
              <a:t>Action prédéfinis.</a:t>
            </a:r>
            <a:r>
              <a:rPr lang="fr-FR" sz="1600" b="0" dirty="0">
                <a:solidFill>
                  <a:schemeClr val="tx2"/>
                </a:solidFill>
              </a:rPr>
              <a:t> @form / @button</a:t>
            </a:r>
            <a:endParaRPr lang="en-GB" sz="1600" b="0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91C75E-96BB-45A3-A962-C7152E0D76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910" y="3589599"/>
            <a:ext cx="5189864" cy="2396004"/>
          </a:xfrm>
          <a:prstGeom prst="roundRect">
            <a:avLst>
              <a:gd name="adj" fmla="val 7953"/>
            </a:avLst>
          </a:prstGeom>
        </p:spPr>
        <p:txBody>
          <a:bodyPr/>
          <a:lstStyle/>
          <a:p>
            <a:pPr indent="0" algn="ctr">
              <a:lnSpc>
                <a:spcPct val="100000"/>
              </a:lnSpc>
              <a:buNone/>
            </a:pPr>
            <a:r>
              <a:rPr lang="fr-FR" dirty="0"/>
              <a:t>Effect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tx2"/>
                </a:solidFill>
              </a:rPr>
              <a:t>Nom.</a:t>
            </a:r>
            <a:r>
              <a:rPr lang="fr-FR" sz="1600" b="0" dirty="0">
                <a:solidFill>
                  <a:schemeClr val="tx2"/>
                </a:solidFill>
              </a:rPr>
              <a:t> Nommer selon ce que fait l’effect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tx2"/>
                </a:solidFill>
              </a:rPr>
              <a:t>Règle.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manipulating effects</a:t>
            </a: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fr-FR" sz="1600" b="0" dirty="0">
                <a:solidFill>
                  <a:schemeClr val="tx2"/>
                </a:solidFill>
              </a:rPr>
              <a:t>Gérez l’activation de l’effect via</a:t>
            </a:r>
          </a:p>
          <a:p>
            <a:pPr lvl="1">
              <a:lnSpc>
                <a:spcPct val="50000"/>
              </a:lnSpc>
            </a:pPr>
            <a:r>
              <a:rPr lang="fr-FR" sz="1400" dirty="0" err="1">
                <a:solidFill>
                  <a:schemeClr val="tx2"/>
                </a:solidFill>
              </a:rPr>
              <a:t>ofType</a:t>
            </a:r>
            <a:r>
              <a:rPr lang="fr-FR" sz="1400" dirty="0">
                <a:solidFill>
                  <a:schemeClr val="tx2"/>
                </a:solidFill>
              </a:rPr>
              <a:t>()</a:t>
            </a:r>
            <a:r>
              <a:rPr lang="fr-FR" sz="1400" b="0" dirty="0">
                <a:solidFill>
                  <a:schemeClr val="tx2"/>
                </a:solidFill>
              </a:rPr>
              <a:t> pour filtrer selon le type de l’action</a:t>
            </a:r>
          </a:p>
          <a:p>
            <a:pPr lvl="1">
              <a:lnSpc>
                <a:spcPct val="50000"/>
              </a:lnSpc>
            </a:pPr>
            <a:r>
              <a:rPr lang="fr-FR" sz="1400" dirty="0">
                <a:solidFill>
                  <a:schemeClr val="tx2"/>
                </a:solidFill>
              </a:rPr>
              <a:t>Filter(Fn) </a:t>
            </a:r>
            <a:r>
              <a:rPr lang="fr-FR" sz="1400" b="0" dirty="0">
                <a:solidFill>
                  <a:schemeClr val="tx2"/>
                </a:solidFill>
              </a:rPr>
              <a:t>pour le payload de l’action ou autre</a:t>
            </a:r>
          </a:p>
          <a:p>
            <a:pPr lvl="1">
              <a:lnSpc>
                <a:spcPct val="50000"/>
              </a:lnSpc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withLatestFrom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400" b="0" dirty="0">
                <a:solidFill>
                  <a:schemeClr val="tx2"/>
                </a:solidFill>
              </a:rPr>
              <a:t>si besoin du state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BFAD78-31B7-4112-8B0B-EB9A585669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195" y="2361019"/>
            <a:ext cx="5060188" cy="1431292"/>
          </a:xfrm>
          <a:prstGeom prst="roundRect">
            <a:avLst>
              <a:gd name="adj" fmla="val 14883"/>
            </a:avLst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/>
              <a:t>State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Un </a:t>
            </a:r>
            <a:r>
              <a:rPr lang="fr-FR" sz="1600" dirty="0">
                <a:solidFill>
                  <a:schemeClr val="tx2"/>
                </a:solidFill>
              </a:rPr>
              <a:t>global state</a:t>
            </a:r>
            <a:r>
              <a:rPr lang="fr-FR" sz="1600" b="0" dirty="0">
                <a:solidFill>
                  <a:schemeClr val="tx2"/>
                </a:solidFill>
              </a:rPr>
              <a:t> (</a:t>
            </a:r>
            <a:r>
              <a:rPr lang="fr-FR" sz="1600" b="0" dirty="0">
                <a:solidFill>
                  <a:schemeClr val="tx2"/>
                </a:solidFill>
                <a:highlight>
                  <a:srgbClr val="FFFF00"/>
                </a:highlight>
              </a:rPr>
              <a:t>pas de local pour l’instant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Data </a:t>
            </a:r>
            <a:r>
              <a:rPr lang="fr-FR" sz="1600" dirty="0">
                <a:solidFill>
                  <a:schemeClr val="tx2"/>
                </a:solidFill>
              </a:rPr>
              <a:t>normalisés</a:t>
            </a:r>
            <a:r>
              <a:rPr lang="fr-FR" sz="1600" b="0" dirty="0">
                <a:solidFill>
                  <a:schemeClr val="tx2"/>
                </a:solidFill>
              </a:rPr>
              <a:t> (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cf.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6"/>
              </a:rPr>
              <a:t>redux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Ne mettre que des plain object dans le state -&gt; (=&gt; pas de method, d’action…) (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cf.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7"/>
              </a:rPr>
              <a:t>redux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en-GB" sz="1600" b="0" dirty="0">
              <a:solidFill>
                <a:schemeClr val="tx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B83168D-C902-4AF0-9AA8-D1DDC529C513}"/>
              </a:ext>
            </a:extLst>
          </p:cNvPr>
          <p:cNvSpPr txBox="1">
            <a:spLocks/>
          </p:cNvSpPr>
          <p:nvPr/>
        </p:nvSpPr>
        <p:spPr>
          <a:xfrm>
            <a:off x="790784" y="5046795"/>
            <a:ext cx="5105743" cy="938808"/>
          </a:xfrm>
          <a:prstGeom prst="roundRect">
            <a:avLst>
              <a:gd name="adj" fmla="val 246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Selector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tx2"/>
                </a:solidFill>
              </a:rPr>
              <a:t>?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961C708-D617-4362-830D-CA0192CE82C2}"/>
              </a:ext>
            </a:extLst>
          </p:cNvPr>
          <p:cNvSpPr txBox="1">
            <a:spLocks/>
          </p:cNvSpPr>
          <p:nvPr/>
        </p:nvSpPr>
        <p:spPr>
          <a:xfrm>
            <a:off x="836338" y="3945389"/>
            <a:ext cx="5060188" cy="948328"/>
          </a:xfrm>
          <a:prstGeom prst="roundRect">
            <a:avLst>
              <a:gd name="adj" fmla="val 246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Reducer</a:t>
            </a:r>
          </a:p>
          <a:p>
            <a:pPr>
              <a:lnSpc>
                <a:spcPct val="50000"/>
              </a:lnSpc>
            </a:pPr>
            <a:r>
              <a:rPr lang="fr-FR" sz="1600" b="0" dirty="0">
                <a:solidFill>
                  <a:schemeClr val="tx2"/>
                </a:solidFill>
              </a:rPr>
              <a:t>Comment update le state ? (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cf.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8"/>
              </a:rPr>
              <a:t>redux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1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7E22DE-05B3-4BAB-9916-4EF605F22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16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2D4A5-824D-4A1D-807B-F4DE72D3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B67E4-0162-41DB-94DC-CFE2410B46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8" y="2867721"/>
            <a:ext cx="5144311" cy="3131143"/>
          </a:xfrm>
          <a:prstGeom prst="roundRect">
            <a:avLst>
              <a:gd name="adj" fmla="val 8292"/>
            </a:avLst>
          </a:prstGeom>
        </p:spPr>
        <p:txBody>
          <a:bodyPr/>
          <a:lstStyle/>
          <a:p>
            <a:pPr marL="180000" indent="0" algn="ctr">
              <a:buNone/>
            </a:pPr>
            <a:r>
              <a:rPr lang="fr-FR" dirty="0"/>
              <a:t>Composant</a:t>
            </a:r>
          </a:p>
          <a:p>
            <a:pPr>
              <a:lnSpc>
                <a:spcPct val="50000"/>
              </a:lnSpc>
            </a:pPr>
            <a:r>
              <a:rPr lang="fr-FR" sz="1800" dirty="0"/>
              <a:t>Selector</a:t>
            </a:r>
          </a:p>
          <a:p>
            <a:pPr lvl="2">
              <a:lnSpc>
                <a:spcPct val="50000"/>
              </a:lnSpc>
            </a:pP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Dans 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« </a:t>
            </a:r>
            <a:r>
              <a:rPr lang="fr-FR" dirty="0" err="1">
                <a:solidFill>
                  <a:schemeClr val="tx2"/>
                </a:solidFill>
                <a:ea typeface="+mn-ea"/>
                <a:cs typeface="+mn-cs"/>
              </a:rPr>
              <a:t>Shared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 »</a:t>
            </a: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 : </a:t>
            </a:r>
          </a:p>
          <a:p>
            <a:pPr lvl="3">
              <a:lnSpc>
                <a:spcPct val="50000"/>
              </a:lnSpc>
            </a:pPr>
            <a:r>
              <a:rPr lang="fr-FR" sz="1300" b="1" dirty="0"/>
              <a:t>Modèle :</a:t>
            </a:r>
            <a:r>
              <a:rPr lang="fr-FR" sz="1300" dirty="0"/>
              <a:t> </a:t>
            </a:r>
            <a:r>
              <a:rPr lang="fr-FR" sz="1300" b="0" dirty="0"/>
              <a:t>&lt;k-&lt;</a:t>
            </a:r>
            <a:r>
              <a:rPr lang="fr-FR" sz="1300" b="0" dirty="0" err="1"/>
              <a:t>nomModule</a:t>
            </a:r>
            <a:r>
              <a:rPr lang="fr-FR" sz="1300" b="0" dirty="0"/>
              <a:t>&gt;-&lt;</a:t>
            </a:r>
            <a:r>
              <a:rPr lang="fr-FR" sz="1300" b="0" dirty="0" err="1"/>
              <a:t>nomComposant</a:t>
            </a:r>
            <a:r>
              <a:rPr lang="fr-FR" sz="1300" b="0" dirty="0"/>
              <a:t>&gt;&gt;</a:t>
            </a:r>
            <a:endParaRPr lang="fr-FR" b="0" dirty="0"/>
          </a:p>
          <a:p>
            <a:pPr lvl="3">
              <a:lnSpc>
                <a:spcPct val="50000"/>
              </a:lnSpc>
            </a:pPr>
            <a:r>
              <a:rPr lang="fr-FR" sz="1300" b="1" dirty="0"/>
              <a:t>Example : </a:t>
            </a:r>
            <a:r>
              <a:rPr lang="fr-FR" sz="1300" dirty="0"/>
              <a:t>&lt;k-</a:t>
            </a:r>
            <a:r>
              <a:rPr lang="fr-FR" sz="1300" dirty="0" err="1"/>
              <a:t>form</a:t>
            </a:r>
            <a:r>
              <a:rPr lang="fr-FR" sz="1300" dirty="0"/>
              <a:t>-field-input&gt;</a:t>
            </a:r>
            <a:br>
              <a:rPr lang="fr-FR" sz="1300" dirty="0"/>
            </a:br>
            <a:endParaRPr lang="fr-FR" sz="1300" dirty="0"/>
          </a:p>
          <a:p>
            <a:pPr lvl="1">
              <a:lnSpc>
                <a:spcPct val="50000"/>
              </a:lnSpc>
            </a:pPr>
            <a:r>
              <a:rPr lang="fr-FR" sz="1400" b="0" dirty="0"/>
              <a:t>Dans « </a:t>
            </a:r>
            <a:r>
              <a:rPr lang="fr-FR" sz="1400" b="0" dirty="0" err="1"/>
              <a:t>Feature</a:t>
            </a:r>
            <a:r>
              <a:rPr lang="fr-FR" sz="1400" b="0" dirty="0"/>
              <a:t> » :</a:t>
            </a:r>
          </a:p>
          <a:p>
            <a:pPr lvl="3">
              <a:lnSpc>
                <a:spcPct val="50000"/>
              </a:lnSpc>
            </a:pPr>
            <a:r>
              <a:rPr lang="fr-FR" sz="1200" b="1" dirty="0"/>
              <a:t>Modèle :</a:t>
            </a:r>
            <a:r>
              <a:rPr lang="fr-FR" sz="1200" dirty="0"/>
              <a:t> </a:t>
            </a:r>
            <a:r>
              <a:rPr lang="fr-FR" sz="1200" b="0" dirty="0"/>
              <a:t>&lt;</a:t>
            </a:r>
            <a:r>
              <a:rPr lang="fr-FR" sz="1200" b="0" i="1" dirty="0"/>
              <a:t>&lt;</a:t>
            </a:r>
            <a:r>
              <a:rPr lang="fr-FR" sz="1200" b="0" i="1" dirty="0" err="1"/>
              <a:t>nomFeature</a:t>
            </a:r>
            <a:r>
              <a:rPr lang="fr-FR" sz="1200" b="0" i="1" dirty="0"/>
              <a:t>&gt;</a:t>
            </a:r>
            <a:r>
              <a:rPr lang="fr-FR" sz="1200" b="0" dirty="0"/>
              <a:t>-&lt;</a:t>
            </a:r>
            <a:r>
              <a:rPr lang="fr-FR" sz="1200" i="1" dirty="0" err="1"/>
              <a:t>nomComposant</a:t>
            </a:r>
            <a:r>
              <a:rPr lang="fr-FR" sz="1200" b="0" dirty="0"/>
              <a:t>&gt;&gt;</a:t>
            </a:r>
          </a:p>
          <a:p>
            <a:pPr lvl="3">
              <a:lnSpc>
                <a:spcPct val="50000"/>
              </a:lnSpc>
            </a:pPr>
            <a:r>
              <a:rPr lang="fr-FR" sz="1200" b="1" dirty="0"/>
              <a:t>Ex :</a:t>
            </a:r>
            <a:r>
              <a:rPr lang="fr-FR" sz="1200" b="0" dirty="0"/>
              <a:t> &lt;</a:t>
            </a:r>
            <a:r>
              <a:rPr lang="fr-FR" sz="1200" b="0" dirty="0" err="1"/>
              <a:t>demo-alert</a:t>
            </a:r>
            <a:r>
              <a:rPr lang="fr-FR" sz="1200" b="0" dirty="0"/>
              <a:t>&gt;</a:t>
            </a:r>
          </a:p>
          <a:p>
            <a:pPr lvl="1">
              <a:lnSpc>
                <a:spcPct val="50000"/>
              </a:lnSpc>
            </a:pPr>
            <a:endParaRPr lang="fr-FR" sz="1400" b="0" dirty="0">
              <a:solidFill>
                <a:schemeClr val="tx2"/>
              </a:solidFill>
            </a:endParaRPr>
          </a:p>
          <a:p>
            <a:pPr>
              <a:lnSpc>
                <a:spcPct val="50000"/>
              </a:lnSpc>
            </a:pPr>
            <a:r>
              <a:rPr lang="fr-FR" sz="1800" dirty="0"/>
              <a:t>Héritage</a:t>
            </a:r>
          </a:p>
          <a:p>
            <a:pPr>
              <a:lnSpc>
                <a:spcPct val="50000"/>
              </a:lnSpc>
            </a:pPr>
            <a:endParaRPr lang="fr-FR" sz="1600" b="0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EB62-D93B-4AE1-9433-40F53BE103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Développement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AC8F4B-DEC4-46F6-BF73-D73820A0F9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2" y="1100573"/>
            <a:ext cx="5144311" cy="2328427"/>
          </a:xfrm>
          <a:prstGeom prst="roundRect">
            <a:avLst>
              <a:gd name="adj" fmla="val 7409"/>
            </a:avLst>
          </a:prstGeom>
        </p:spPr>
        <p:txBody>
          <a:bodyPr/>
          <a:lstStyle/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Module. </a:t>
            </a:r>
            <a:r>
              <a:rPr lang="fr-FR" b="0" dirty="0" err="1"/>
              <a:t>l</a:t>
            </a:r>
            <a:r>
              <a:rPr lang="fr-FR" b="0" dirty="0" err="1">
                <a:ea typeface="+mn-ea"/>
                <a:cs typeface="+mn-cs"/>
              </a:rPr>
              <a:t>oad</a:t>
            </a:r>
            <a:r>
              <a:rPr lang="fr-FR" b="0" dirty="0">
                <a:ea typeface="+mn-ea"/>
                <a:cs typeface="+mn-cs"/>
              </a:rPr>
              <a:t> method -&gt; </a:t>
            </a:r>
            <a:r>
              <a:rPr lang="fr-FR" b="0" dirty="0" err="1">
                <a:ea typeface="+mn-ea"/>
                <a:cs typeface="+mn-cs"/>
              </a:rPr>
              <a:t>lazyloaded</a:t>
            </a:r>
            <a:endParaRPr lang="fr-FR" b="0" dirty="0">
              <a:ea typeface="+mn-ea"/>
              <a:cs typeface="+mn-cs"/>
            </a:endParaRP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Router. </a:t>
            </a:r>
            <a:r>
              <a:rPr lang="fr-FR" b="0" dirty="0"/>
              <a:t>Sync avec ngrx-router-store</a:t>
            </a: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Form. </a:t>
            </a:r>
            <a:r>
              <a:rPr lang="fr-FR" b="0" dirty="0"/>
              <a:t>Reactive Form / Forms </a:t>
            </a:r>
            <a:r>
              <a:rPr lang="fr-FR" b="0" dirty="0">
                <a:highlight>
                  <a:srgbClr val="FFFF00"/>
                </a:highlight>
              </a:rPr>
              <a:t>(NON)</a:t>
            </a: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I18n. </a:t>
            </a:r>
            <a:r>
              <a:rPr lang="fr-FR" b="0" dirty="0">
                <a:highlight>
                  <a:srgbClr val="FFFF00"/>
                </a:highlight>
              </a:rPr>
              <a:t>Tag… (à creuser)</a:t>
            </a: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Accessibilité. </a:t>
            </a:r>
            <a:r>
              <a:rPr lang="fr-FR" b="0" dirty="0">
                <a:highlight>
                  <a:srgbClr val="FFFF00"/>
                </a:highlight>
              </a:rPr>
              <a:t>aria-label… (à creuser)</a:t>
            </a: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Resolvers. </a:t>
            </a:r>
            <a:r>
              <a:rPr lang="fr-FR" b="0" dirty="0">
                <a:highlight>
                  <a:srgbClr val="FFFF00"/>
                </a:highlight>
              </a:rPr>
              <a:t>(à creuser)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7783E9-0043-4914-99DA-FB875FB1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45FB6EB-BFDC-4A1B-B37C-16B530B3178D}"/>
              </a:ext>
            </a:extLst>
          </p:cNvPr>
          <p:cNvSpPr txBox="1">
            <a:spLocks/>
          </p:cNvSpPr>
          <p:nvPr/>
        </p:nvSpPr>
        <p:spPr>
          <a:xfrm>
            <a:off x="6136464" y="3577212"/>
            <a:ext cx="2515167" cy="2421653"/>
          </a:xfrm>
          <a:prstGeom prst="roundRect">
            <a:avLst>
              <a:gd name="adj" fmla="val 70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Autre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Service (DI)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Router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Guard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Directive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HTTP Client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HTTP Interceptor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Pipe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Resolver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3BF66C-4773-40F1-A15F-AF70F0DA690B}"/>
              </a:ext>
            </a:extLst>
          </p:cNvPr>
          <p:cNvSpPr txBox="1">
            <a:spLocks/>
          </p:cNvSpPr>
          <p:nvPr/>
        </p:nvSpPr>
        <p:spPr>
          <a:xfrm>
            <a:off x="838199" y="1106189"/>
            <a:ext cx="5144311" cy="1556624"/>
          </a:xfrm>
          <a:prstGeom prst="roundRect">
            <a:avLst>
              <a:gd name="adj" fmla="val 170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ctr">
              <a:buFont typeface="Arial" panose="020B0604020202020204" pitchFamily="34" charset="0"/>
              <a:buNone/>
            </a:pPr>
            <a:r>
              <a:rPr lang="fr-FR" dirty="0"/>
              <a:t>Module</a:t>
            </a:r>
          </a:p>
          <a:p>
            <a:pPr>
              <a:lnSpc>
                <a:spcPct val="50000"/>
              </a:lnSpc>
            </a:pPr>
            <a:r>
              <a:rPr lang="fr-FR" sz="1800" dirty="0"/>
              <a:t>Nom. </a:t>
            </a:r>
            <a:r>
              <a:rPr lang="fr-FR" sz="1400" b="0" dirty="0">
                <a:solidFill>
                  <a:schemeClr val="tx2"/>
                </a:solidFill>
              </a:rPr>
              <a:t>&lt;</a:t>
            </a:r>
            <a:r>
              <a:rPr lang="fr-FR" sz="1400" b="0" dirty="0" err="1">
                <a:solidFill>
                  <a:schemeClr val="tx2"/>
                </a:solidFill>
              </a:rPr>
              <a:t>Xxxx</a:t>
            </a:r>
            <a:r>
              <a:rPr lang="fr-FR" sz="1400" b="0" dirty="0">
                <a:solidFill>
                  <a:schemeClr val="tx2"/>
                </a:solidFill>
              </a:rPr>
              <a:t>&gt;Module</a:t>
            </a:r>
            <a:r>
              <a:rPr lang="fr-FR" sz="1800" dirty="0"/>
              <a:t> </a:t>
            </a:r>
            <a:r>
              <a:rPr lang="fr-FR" sz="1400" b="0" dirty="0">
                <a:solidFill>
                  <a:schemeClr val="tx2"/>
                </a:solidFill>
              </a:rPr>
              <a:t>(Ex : FormModule)</a:t>
            </a:r>
          </a:p>
          <a:p>
            <a:pPr>
              <a:lnSpc>
                <a:spcPct val="50000"/>
              </a:lnSpc>
            </a:pPr>
            <a:r>
              <a:rPr lang="fr-FR" sz="1800" dirty="0"/>
              <a:t>Import : </a:t>
            </a:r>
            <a:r>
              <a:rPr lang="fr-FR" sz="1400" b="0" dirty="0">
                <a:solidFill>
                  <a:schemeClr val="tx2"/>
                </a:solidFill>
              </a:rPr>
              <a:t>Effect / Store / Component</a:t>
            </a:r>
          </a:p>
          <a:p>
            <a:endParaRPr lang="fr-FR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BFCCEF2-D393-42E6-8E2F-061F07569719}"/>
              </a:ext>
            </a:extLst>
          </p:cNvPr>
          <p:cNvSpPr txBox="1">
            <a:spLocks/>
          </p:cNvSpPr>
          <p:nvPr/>
        </p:nvSpPr>
        <p:spPr>
          <a:xfrm>
            <a:off x="8805586" y="3588539"/>
            <a:ext cx="2475187" cy="2421653"/>
          </a:xfrm>
          <a:prstGeom prst="roundRect">
            <a:avLst>
              <a:gd name="adj" fmla="val 70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A Creuser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Web Worker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Service Worker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Pour PWA !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Angular Universal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64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4832080"/>
          </a:xfrm>
          <a:prstGeom prst="roundRect">
            <a:avLst>
              <a:gd name="adj" fmla="val 4339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Layout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Library.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angular-</a:t>
            </a:r>
            <a:r>
              <a:rPr lang="fr-FR" sz="16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sz="16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Example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/ </a:t>
            </a:r>
            <a:r>
              <a:rPr lang="fr-FR" sz="14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otherDoc</a:t>
            </a:r>
            <a:endParaRPr lang="fr-FR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Declarative API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/ 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Responsive API</a:t>
            </a:r>
            <a:br>
              <a:rPr lang="fr-FR" sz="1600" dirty="0">
                <a:solidFill>
                  <a:schemeClr val="bg1">
                    <a:lumMod val="75000"/>
                  </a:schemeClr>
                </a:solidFill>
              </a:rPr>
            </a:b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600" b="0" dirty="0">
                <a:solidFill>
                  <a:schemeClr val="tx2"/>
                </a:solidFill>
              </a:rPr>
              <a:t>Chaque </a:t>
            </a:r>
            <a:r>
              <a:rPr lang="fr-FR" sz="1600" b="0" dirty="0" err="1">
                <a:solidFill>
                  <a:schemeClr val="tx2"/>
                </a:solidFill>
              </a:rPr>
              <a:t>feature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fr-FR" sz="1600" b="0" dirty="0" err="1">
                <a:solidFill>
                  <a:schemeClr val="tx2"/>
                </a:solidFill>
              </a:rPr>
              <a:t>HomePage</a:t>
            </a:r>
            <a:r>
              <a:rPr lang="fr-FR" sz="1600" b="0" dirty="0">
                <a:solidFill>
                  <a:schemeClr val="tx2"/>
                </a:solidFill>
              </a:rPr>
              <a:t> à la responsabilité de son </a:t>
            </a:r>
            <a:r>
              <a:rPr lang="fr-FR" sz="1600" b="0" dirty="0" err="1">
                <a:solidFill>
                  <a:schemeClr val="tx2"/>
                </a:solidFill>
              </a:rPr>
              <a:t>layout</a:t>
            </a:r>
            <a:r>
              <a:rPr lang="fr-FR" sz="1600" b="0" dirty="0">
                <a:solidFill>
                  <a:schemeClr val="tx2"/>
                </a:solidFill>
              </a:rPr>
              <a:t> (à noter que le root Component d’un module se trouve de facto dans un Flex/Column)</a:t>
            </a:r>
            <a:br>
              <a:rPr lang="fr-FR" sz="16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600" b="0" dirty="0">
                <a:solidFill>
                  <a:schemeClr val="tx2"/>
                </a:solidFill>
              </a:rPr>
              <a:t>Distinction de 2 usage (Choix Conception) :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>
                <a:solidFill>
                  <a:schemeClr val="tx2"/>
                </a:solidFill>
              </a:rPr>
              <a:t>Mobile : -&gt; </a:t>
            </a:r>
            <a:r>
              <a:rPr lang="fr-FR" sz="1400" dirty="0">
                <a:solidFill>
                  <a:schemeClr val="tx2"/>
                </a:solidFill>
              </a:rPr>
              <a:t>.</a:t>
            </a:r>
            <a:r>
              <a:rPr lang="fr-FR" sz="1400" dirty="0" err="1">
                <a:solidFill>
                  <a:schemeClr val="tx2"/>
                </a:solidFill>
              </a:rPr>
              <a:t>xs</a:t>
            </a:r>
            <a:r>
              <a:rPr lang="fr-FR" sz="1400" dirty="0"/>
              <a:t> 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/>
              <a:t>Le reste -&gt; </a:t>
            </a:r>
            <a:r>
              <a:rPr lang="fr-FR" sz="1400" dirty="0"/>
              <a:t>.gt-</a:t>
            </a:r>
            <a:r>
              <a:rPr lang="fr-FR" sz="1400" dirty="0" err="1"/>
              <a:t>xs</a:t>
            </a:r>
            <a:br>
              <a:rPr lang="fr-FR" sz="1400" dirty="0"/>
            </a:br>
            <a:endParaRPr lang="fr-FR" sz="1400" dirty="0"/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600" b="0" dirty="0">
                <a:solidFill>
                  <a:schemeClr val="tx2"/>
                </a:solidFill>
              </a:rPr>
              <a:t>Implémentation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/>
              <a:t>Soit dans un composant commun </a:t>
            </a:r>
            <a:r>
              <a:rPr lang="fr-FR" sz="1400" b="0" dirty="0" err="1"/>
              <a:t>ac</a:t>
            </a:r>
            <a:r>
              <a:rPr lang="fr-FR" sz="1400" b="0" dirty="0"/>
              <a:t> </a:t>
            </a:r>
            <a:r>
              <a:rPr lang="fr-FR" sz="1400" b="0" dirty="0" err="1"/>
              <a:t>flex-layout</a:t>
            </a:r>
            <a:endParaRPr lang="fr-FR" sz="1400" b="0" dirty="0"/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endParaRPr lang="fr-FR" sz="1400" b="0" dirty="0">
              <a:solidFill>
                <a:schemeClr val="tx2"/>
              </a:solidFill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Développement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753BBA-F840-44A9-ACA1-E7A42B66D6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2" y="2532185"/>
            <a:ext cx="5144311" cy="1043614"/>
          </a:xfrm>
          <a:prstGeom prst="roundRect">
            <a:avLst>
              <a:gd name="adj" fmla="val 2080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Log</a:t>
            </a:r>
            <a:endParaRPr lang="fr-FR" sz="1400" dirty="0">
              <a:ea typeface="+mn-lt"/>
              <a:cs typeface="+mn-lt"/>
            </a:endParaRP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Library. </a:t>
            </a:r>
            <a:r>
              <a:rPr lang="fr-FR" sz="1600" dirty="0">
                <a:solidFill>
                  <a:schemeClr val="tx2"/>
                </a:solidFill>
                <a:highlight>
                  <a:srgbClr val="FFFF00"/>
                </a:highlight>
                <a:hlinkClick r:id="rId6"/>
              </a:rPr>
              <a:t>ngrx-store-logger</a:t>
            </a:r>
            <a:endParaRPr lang="fr-FR" sz="16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  <a:highlight>
                  <a:srgbClr val="FFFF00"/>
                </a:highlight>
              </a:rPr>
              <a:t>TODO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Fonctionnalités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BA2638B8-202C-402D-8C53-A870D6874601}"/>
              </a:ext>
            </a:extLst>
          </p:cNvPr>
          <p:cNvSpPr txBox="1">
            <a:spLocks/>
          </p:cNvSpPr>
          <p:nvPr/>
        </p:nvSpPr>
        <p:spPr>
          <a:xfrm>
            <a:off x="6136463" y="1084887"/>
            <a:ext cx="5144310" cy="1284997"/>
          </a:xfrm>
          <a:prstGeom prst="roundRect">
            <a:avLst>
              <a:gd name="adj" fmla="val 155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Code Quality</a:t>
            </a:r>
          </a:p>
          <a:p>
            <a:pPr marL="288000" indent="-288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Analyse Statique</a:t>
            </a:r>
          </a:p>
          <a:p>
            <a:pPr marL="576000" lvl="1" indent="-288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Formatage du code</a:t>
            </a:r>
            <a:endParaRPr lang="fr-FR" sz="1400" b="0" dirty="0">
              <a:solidFill>
                <a:schemeClr val="bg1">
                  <a:lumMod val="75000"/>
                </a:schemeClr>
              </a:solidFill>
            </a:endParaRPr>
          </a:p>
          <a:p>
            <a:pPr marL="576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>
                <a:solidFill>
                  <a:schemeClr val="tx2"/>
                </a:solidFill>
              </a:rPr>
              <a:t>Utilisation Prettier &amp; ESLint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58B1F148-205C-49B6-A7C4-024464474F3C}"/>
              </a:ext>
            </a:extLst>
          </p:cNvPr>
          <p:cNvSpPr txBox="1">
            <a:spLocks/>
          </p:cNvSpPr>
          <p:nvPr/>
        </p:nvSpPr>
        <p:spPr>
          <a:xfrm>
            <a:off x="6136462" y="3737986"/>
            <a:ext cx="5144311" cy="2183593"/>
          </a:xfrm>
          <a:prstGeom prst="roundRect">
            <a:avLst>
              <a:gd name="adj" fmla="val 87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Environnement Supporté</a:t>
            </a:r>
            <a:endParaRPr lang="fr-FR" sz="1400" dirty="0">
              <a:ea typeface="+mn-lt"/>
              <a:cs typeface="+mn-lt"/>
            </a:endParaRPr>
          </a:p>
          <a:p>
            <a:pPr marL="360000" lvl="1" indent="-288000">
              <a:buFont typeface="Arial,Sans-Serif" panose="020B0604020202020204" pitchFamily="34" charset="0"/>
              <a:buChar char="•"/>
            </a:pPr>
            <a:r>
              <a:rPr lang="fr-FR" sz="1600" dirty="0"/>
              <a:t>Browser :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Chrome, Edge, Firefox, Opera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pPr marL="360000" lvl="1" indent="-288000">
              <a:buFont typeface="Arial,Sans-Serif" panose="020B0604020202020204" pitchFamily="34" charset="0"/>
              <a:buChar char="•"/>
            </a:pPr>
            <a:r>
              <a:rPr lang="fr-FR" sz="1600" dirty="0"/>
              <a:t>Device :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PC, Mobile, Tablette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endParaRPr lang="fr-FR" sz="1400" b="0" dirty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pPr marL="360000" lvl="1" indent="-288000">
              <a:buFont typeface="Arial,Sans-Serif" panose="020B0604020202020204" pitchFamily="34" charset="0"/>
              <a:buChar char="•"/>
            </a:pPr>
            <a:r>
              <a:rPr lang="fr-FR" sz="1600" dirty="0"/>
              <a:t>Ecran :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Longueur, largeur, définition, résolution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endParaRPr lang="fr-FR" sz="14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3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Modules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8759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4341-600A-493D-8E0D-3A72284A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CBC9E-E120-4CBA-8C2D-716DD3CF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1A3E6-1253-4624-9C8C-DEB318491F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F0E1DC-B7A7-4D75-906B-E2F89029A0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@action. </a:t>
            </a:r>
            <a:r>
              <a:rPr lang="fr-FR" sz="1600" b="0" dirty="0">
                <a:solidFill>
                  <a:schemeClr val="tx2"/>
                </a:solidFill>
              </a:rPr>
              <a:t>Standardise le nom des actions Ngrx et la façon de les créer</a:t>
            </a:r>
          </a:p>
          <a:p>
            <a:r>
              <a:rPr lang="fr-FR" dirty="0"/>
              <a:t>@alert. </a:t>
            </a:r>
            <a:r>
              <a:rPr lang="fr-FR" sz="1600" b="0" dirty="0">
                <a:solidFill>
                  <a:schemeClr val="tx2"/>
                </a:solidFill>
              </a:rPr>
              <a:t>Gère les alertes pour l’utilisateur avec différents niveaux de criticité</a:t>
            </a:r>
          </a:p>
          <a:p>
            <a:r>
              <a:rPr lang="fr-FR" dirty="0"/>
              <a:t>@enum.</a:t>
            </a:r>
          </a:p>
          <a:p>
            <a:r>
              <a:rPr lang="fr-FR" dirty="0"/>
              <a:t>@form. </a:t>
            </a:r>
            <a:r>
              <a:rPr lang="fr-FR" sz="1600" b="0" dirty="0">
                <a:solidFill>
                  <a:schemeClr val="tx2"/>
                </a:solidFill>
              </a:rPr>
              <a:t>Gère les formulaires (état, validation, persistance…) (Basé sur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ngrx-forms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</a:p>
          <a:p>
            <a:r>
              <a:rPr lang="fr-FR" dirty="0"/>
              <a:t>@loader. </a:t>
            </a:r>
            <a:r>
              <a:rPr lang="fr-FR" sz="1600" b="0" dirty="0">
                <a:solidFill>
                  <a:schemeClr val="tx2"/>
                </a:solidFill>
              </a:rPr>
              <a:t>Gère l’état de chargement de l’application et l’affichage des indicateurs correspondants</a:t>
            </a:r>
          </a:p>
          <a:p>
            <a:r>
              <a:rPr lang="fr-FR" dirty="0"/>
              <a:t>@material. </a:t>
            </a:r>
            <a:r>
              <a:rPr lang="fr-FR" sz="1600" b="0" dirty="0">
                <a:solidFill>
                  <a:schemeClr val="tx2"/>
                </a:solidFill>
              </a:rPr>
              <a:t>Fournit des composants graphiques (Bouton, tableau…) (Basé sur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angular.material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</a:p>
          <a:p>
            <a:r>
              <a:rPr lang="fr-FR" dirty="0"/>
              <a:t>@router.</a:t>
            </a:r>
          </a:p>
          <a:p>
            <a:r>
              <a:rPr lang="fr-FR" dirty="0"/>
              <a:t>@timer.</a:t>
            </a:r>
          </a:p>
          <a:p>
            <a:r>
              <a:rPr lang="fr-FR" dirty="0"/>
              <a:t>@token.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978FE186-3B0C-4869-B719-02DDBBDF7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5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724676" cy="32676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Technologie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Cycle de Vie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Développement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Modules</a:t>
            </a:r>
          </a:p>
          <a:p>
            <a:pPr marL="514350" indent="-514350">
              <a:buAutoNum type="arabicPeriod"/>
            </a:pPr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 – Base Technique</a:t>
            </a:r>
          </a:p>
          <a:p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  <a:br>
              <a:rPr lang="fr-FR" dirty="0"/>
            </a:br>
            <a:endParaRPr lang="fr-FR" dirty="0"/>
          </a:p>
          <a:p>
            <a:pPr>
              <a:spcBef>
                <a:spcPts val="600"/>
              </a:spcBef>
            </a:pPr>
            <a:r>
              <a:rPr lang="fr-FR" sz="1800" dirty="0"/>
              <a:t>Thread. </a:t>
            </a:r>
            <a:r>
              <a:rPr lang="fr-FR" sz="1600" b="0" dirty="0">
                <a:solidFill>
                  <a:schemeClr val="tx2"/>
                </a:solidFill>
              </a:rPr>
              <a:t>Zone d’écran ou s’affiche des alertes</a:t>
            </a:r>
          </a:p>
          <a:p>
            <a:pPr lvl="1">
              <a:spcBef>
                <a:spcPts val="600"/>
              </a:spcBef>
            </a:pPr>
            <a:r>
              <a:rPr lang="fr-FR" sz="1600" dirty="0"/>
              <a:t>Nb thread affichable : </a:t>
            </a:r>
            <a:r>
              <a:rPr lang="fr-FR" sz="1400" b="0" dirty="0">
                <a:solidFill>
                  <a:schemeClr val="tx2"/>
                </a:solidFill>
              </a:rPr>
              <a:t>1</a:t>
            </a:r>
          </a:p>
          <a:p>
            <a:pPr lvl="1">
              <a:spcBef>
                <a:spcPts val="600"/>
              </a:spcBef>
            </a:pPr>
            <a:r>
              <a:rPr lang="fr-FR" sz="1600" dirty="0"/>
              <a:t>Nb Alert / Thread : </a:t>
            </a:r>
            <a:r>
              <a:rPr lang="fr-FR" sz="1400" b="0" dirty="0">
                <a:solidFill>
                  <a:schemeClr val="tx2"/>
                </a:solidFill>
              </a:rPr>
              <a:t>1</a:t>
            </a:r>
            <a:br>
              <a:rPr lang="fr-FR" sz="1400" b="0" dirty="0">
                <a:solidFill>
                  <a:schemeClr val="tx2"/>
                </a:solidFill>
              </a:rPr>
            </a:br>
            <a:endParaRPr lang="fr-FR" sz="14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800" dirty="0"/>
              <a:t>Dismissal.</a:t>
            </a:r>
          </a:p>
          <a:p>
            <a:pPr lvl="2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Manuelle : OUI -&gt; Appui icone « X »</a:t>
            </a:r>
          </a:p>
          <a:p>
            <a:pPr lvl="2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Auto : OUI -&gt; Après chgt de route / Après X sec</a:t>
            </a:r>
          </a:p>
          <a:p>
            <a:pPr lvl="2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Style (Instant / Fade) : Fade</a:t>
            </a:r>
            <a:b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</a:br>
            <a:endParaRPr lang="fr-FR" sz="1600" b="0" dirty="0">
              <a:solidFill>
                <a:schemeClr val="tx2"/>
              </a:solidFill>
              <a:ea typeface="+mn-ea"/>
              <a:cs typeface="+mn-cs"/>
            </a:endParaRPr>
          </a:p>
          <a:p>
            <a:pPr>
              <a:spcBef>
                <a:spcPts val="600"/>
              </a:spcBef>
            </a:pPr>
            <a:r>
              <a:rPr lang="fr-FR" sz="1800" dirty="0"/>
              <a:t>Component.</a:t>
            </a:r>
          </a:p>
          <a:p>
            <a:pPr lvl="1">
              <a:spcBef>
                <a:spcPts val="600"/>
              </a:spcBef>
            </a:pPr>
            <a:r>
              <a:rPr lang="fr-FR" sz="1600" b="0" dirty="0"/>
              <a:t>Style : Couleur selon Criticité</a:t>
            </a:r>
          </a:p>
          <a:p>
            <a:pPr lvl="1">
              <a:spcBef>
                <a:spcPts val="600"/>
              </a:spcBef>
            </a:pPr>
            <a:r>
              <a:rPr lang="fr-FR" sz="1600" b="0" dirty="0"/>
              <a:t>Criticité : « </a:t>
            </a:r>
            <a:r>
              <a:rPr lang="fr-FR" sz="1600" b="0" dirty="0" err="1"/>
              <a:t>success</a:t>
            </a:r>
            <a:r>
              <a:rPr lang="fr-FR" sz="1600" b="0" dirty="0"/>
              <a:t>, info, </a:t>
            </a:r>
            <a:r>
              <a:rPr lang="fr-FR" sz="1600" b="0" dirty="0" err="1"/>
              <a:t>warn</a:t>
            </a:r>
            <a:r>
              <a:rPr lang="fr-FR" sz="1600" b="0" dirty="0"/>
              <a:t>, </a:t>
            </a:r>
            <a:r>
              <a:rPr lang="fr-FR" sz="1600" b="0" dirty="0" err="1"/>
              <a:t>error</a:t>
            </a:r>
            <a:r>
              <a:rPr lang="fr-FR" sz="1600" b="0" dirty="0"/>
              <a:t> »</a:t>
            </a:r>
          </a:p>
          <a:p>
            <a:pPr lvl="1">
              <a:spcBef>
                <a:spcPts val="600"/>
              </a:spcBef>
            </a:pPr>
            <a:r>
              <a:rPr lang="fr-FR" sz="1600" b="0" dirty="0"/>
              <a:t>Contenu : message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753BBA-F840-44A9-ACA1-E7A42B66D6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9"/>
            <a:ext cx="5144311" cy="2339501"/>
          </a:xfrm>
          <a:prstGeom prst="roundRect">
            <a:avLst>
              <a:gd name="adj" fmla="val 1250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Implémentation</a:t>
            </a:r>
            <a:br>
              <a:rPr lang="fr-FR" dirty="0"/>
            </a:br>
            <a:endParaRPr lang="fr-FR" sz="1600" b="0" dirty="0">
              <a:solidFill>
                <a:schemeClr val="tx2"/>
              </a:solidFill>
            </a:endParaRPr>
          </a:p>
          <a:p>
            <a:pPr marL="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Material snackbar</a:t>
            </a:r>
          </a:p>
          <a:p>
            <a:pPr marL="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Couleur selon criticité : Bootstrap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@alert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4FA65A32-2216-4021-89E2-464BA70FE60E}"/>
              </a:ext>
            </a:extLst>
          </p:cNvPr>
          <p:cNvSpPr txBox="1">
            <a:spLocks/>
          </p:cNvSpPr>
          <p:nvPr/>
        </p:nvSpPr>
        <p:spPr>
          <a:xfrm>
            <a:off x="6136463" y="3586632"/>
            <a:ext cx="5144311" cy="2391969"/>
          </a:xfrm>
          <a:prstGeom prst="roundRect">
            <a:avLst>
              <a:gd name="adj" fmla="val 125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Action</a:t>
            </a:r>
            <a:br>
              <a:rPr lang="fr-FR" dirty="0"/>
            </a:br>
            <a:endParaRPr lang="fr-FR" dirty="0"/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4FC1FF"/>
                </a:solidFill>
                <a:latin typeface="Consolas" panose="020B0609020204030204" pitchFamily="49" charset="0"/>
              </a:rPr>
              <a:t>triggerAlertAction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4FC1FF"/>
                </a:solidFill>
                <a:latin typeface="Consolas" panose="020B0609020204030204" pitchFamily="49" charset="0"/>
              </a:rPr>
              <a:t>dismissAlertAction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4FC1FF"/>
                </a:solidFill>
                <a:latin typeface="Consolas" panose="020B0609020204030204" pitchFamily="49" charset="0"/>
              </a:rPr>
              <a:t>keptAfterRouteChangeAction</a:t>
            </a:r>
          </a:p>
        </p:txBody>
      </p:sp>
    </p:spTree>
    <p:extLst>
      <p:ext uri="{BB962C8B-B14F-4D97-AF65-F5344CB8AC3E}">
        <p14:creationId xmlns:p14="http://schemas.microsoft.com/office/powerpoint/2010/main" val="259480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r>
              <a:rPr lang="fr-FR" sz="1800" dirty="0">
                <a:solidFill>
                  <a:schemeClr val="tx2"/>
                </a:solidFill>
              </a:rPr>
              <a:t>Gère des énumérations dynamiques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Implémentation</a:t>
            </a:r>
          </a:p>
          <a:p>
            <a:r>
              <a:rPr lang="fr-FR" sz="1800" dirty="0">
                <a:solidFill>
                  <a:schemeClr val="tx2"/>
                </a:solidFill>
              </a:rPr>
              <a:t>1 API REST</a:t>
            </a:r>
          </a:p>
          <a:p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@enum</a:t>
            </a:r>
          </a:p>
        </p:txBody>
      </p:sp>
    </p:spTree>
    <p:extLst>
      <p:ext uri="{BB962C8B-B14F-4D97-AF65-F5344CB8AC3E}">
        <p14:creationId xmlns:p14="http://schemas.microsoft.com/office/powerpoint/2010/main" val="747402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8" y="1089500"/>
            <a:ext cx="4221814" cy="4868838"/>
          </a:xfrm>
          <a:prstGeom prst="roundRect">
            <a:avLst>
              <a:gd name="adj" fmla="val 559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Concept</a:t>
            </a:r>
          </a:p>
          <a:p>
            <a:pPr>
              <a:spcBef>
                <a:spcPts val="800"/>
              </a:spcBef>
            </a:pPr>
            <a:r>
              <a:rPr lang="fr-FR" sz="1800" dirty="0"/>
              <a:t>Form.</a:t>
            </a:r>
          </a:p>
          <a:p>
            <a:pPr marL="540000" lvl="2">
              <a:spcBef>
                <a:spcPts val="800"/>
              </a:spcBef>
            </a:pP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Est un 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composant configurable</a:t>
            </a:r>
          </a:p>
          <a:p>
            <a:pPr marL="540000" lvl="2">
              <a:spcBef>
                <a:spcPts val="800"/>
              </a:spcBef>
            </a:pP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Peut contenir [1 ou *] 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Field</a:t>
            </a:r>
          </a:p>
          <a:p>
            <a:pPr marL="540000" lvl="2">
              <a:spcBef>
                <a:spcPts val="800"/>
              </a:spcBef>
            </a:pP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A un état </a:t>
            </a: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résultant de l’état de ses fields</a:t>
            </a:r>
          </a:p>
          <a:p>
            <a:pPr marL="540000" lvl="2">
              <a:spcBef>
                <a:spcPts val="800"/>
              </a:spcBef>
            </a:pP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Est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 persistable </a:t>
            </a: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&amp;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 validable</a:t>
            </a:r>
            <a:endParaRPr lang="fr-FR" b="0" dirty="0">
              <a:solidFill>
                <a:schemeClr val="tx2"/>
              </a:solidFill>
              <a:ea typeface="+mn-ea"/>
              <a:cs typeface="+mn-cs"/>
            </a:endParaRPr>
          </a:p>
          <a:p>
            <a:pPr marL="540000" lvl="2">
              <a:spcBef>
                <a:spcPts val="800"/>
              </a:spcBef>
            </a:pP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Emet une action à la soumission</a:t>
            </a:r>
          </a:p>
          <a:p>
            <a:pPr marL="540000" lvl="2">
              <a:spcBef>
                <a:spcPts val="600"/>
              </a:spcBef>
            </a:pPr>
            <a:endParaRPr lang="fr-FR" sz="1600" b="0" dirty="0">
              <a:solidFill>
                <a:schemeClr val="tx2"/>
              </a:solidFill>
              <a:ea typeface="+mn-ea"/>
              <a:cs typeface="+mn-cs"/>
            </a:endParaRPr>
          </a:p>
          <a:p>
            <a:pPr>
              <a:spcBef>
                <a:spcPts val="600"/>
              </a:spcBef>
            </a:pPr>
            <a:r>
              <a:rPr lang="fr-FR" sz="1800" dirty="0"/>
              <a:t>Field.</a:t>
            </a:r>
          </a:p>
          <a:p>
            <a:pPr marL="540000" lvl="1">
              <a:spcBef>
                <a:spcPts val="600"/>
              </a:spcBef>
            </a:pPr>
            <a:r>
              <a:rPr lang="fr-FR" sz="1400" b="0" dirty="0"/>
              <a:t>Est un </a:t>
            </a:r>
            <a:r>
              <a:rPr lang="fr-FR" sz="1400" dirty="0"/>
              <a:t>composant configurable</a:t>
            </a:r>
          </a:p>
          <a:p>
            <a:pPr marL="540000" lvl="1">
              <a:spcBef>
                <a:spcPts val="600"/>
              </a:spcBef>
            </a:pPr>
            <a:r>
              <a:rPr lang="fr-FR" sz="1400" dirty="0"/>
              <a:t>Type :</a:t>
            </a:r>
            <a:r>
              <a:rPr lang="fr-FR" sz="1400" b="0" dirty="0"/>
              <a:t> Input, Select, Date, Checkbox…</a:t>
            </a:r>
          </a:p>
          <a:p>
            <a:pPr marL="540000" lvl="2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Validation :</a:t>
            </a:r>
            <a:endParaRPr lang="fr-FR" b="0" dirty="0">
              <a:solidFill>
                <a:schemeClr val="tx2"/>
              </a:solidFill>
              <a:ea typeface="+mn-ea"/>
              <a:cs typeface="+mn-cs"/>
            </a:endParaRPr>
          </a:p>
          <a:p>
            <a:pPr marL="648000" lvl="3">
              <a:spcBef>
                <a:spcPts val="600"/>
              </a:spcBef>
            </a:pPr>
            <a:r>
              <a:rPr lang="fr-FR" sz="1300" dirty="0"/>
              <a:t>Statique &amp; Dynamique</a:t>
            </a:r>
          </a:p>
          <a:p>
            <a:pPr marL="648000" lvl="3">
              <a:spcBef>
                <a:spcPts val="600"/>
              </a:spcBef>
            </a:pPr>
            <a:r>
              <a:rPr lang="fr-FR" sz="1300" dirty="0"/>
              <a:t>Configurable</a:t>
            </a:r>
          </a:p>
          <a:p>
            <a:pPr marL="648000" lvl="3">
              <a:spcBef>
                <a:spcPts val="600"/>
              </a:spcBef>
            </a:pPr>
            <a:r>
              <a:rPr lang="fr-FR" sz="1300" dirty="0"/>
              <a:t>Message d’erreur </a:t>
            </a:r>
            <a:r>
              <a:rPr lang="fr-FR" sz="1300" b="1" dirty="0">
                <a:highlight>
                  <a:srgbClr val="FFFF00"/>
                </a:highlight>
              </a:rPr>
              <a:t>-&gt; injecter module ?</a:t>
            </a:r>
          </a:p>
          <a:p>
            <a:pPr marL="540000" lvl="2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Persistance :</a:t>
            </a: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 désactivable (ex : Password)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753BBA-F840-44A9-ACA1-E7A42B66D6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5191" y="1084887"/>
            <a:ext cx="6045582" cy="1475178"/>
          </a:xfrm>
          <a:prstGeom prst="roundRect">
            <a:avLst>
              <a:gd name="adj" fmla="val 1457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Composant</a:t>
            </a:r>
          </a:p>
          <a:p>
            <a:pPr marL="0" lvl="2" indent="-288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Form. </a:t>
            </a:r>
            <a:r>
              <a:rPr lang="fr-FR" sz="1400" b="0" dirty="0">
                <a:solidFill>
                  <a:schemeClr val="tx2"/>
                </a:solidFill>
                <a:ea typeface="+mn-ea"/>
                <a:cs typeface="+mn-cs"/>
              </a:rPr>
              <a:t>&lt;k-</a:t>
            </a:r>
            <a:r>
              <a:rPr lang="fr-FR" sz="1400" b="0" dirty="0" err="1">
                <a:solidFill>
                  <a:schemeClr val="tx2"/>
                </a:solidFill>
                <a:ea typeface="+mn-ea"/>
                <a:cs typeface="+mn-cs"/>
              </a:rPr>
              <a:t>form</a:t>
            </a:r>
            <a:r>
              <a:rPr lang="fr-FR" sz="1400" b="0" dirty="0">
                <a:solidFill>
                  <a:schemeClr val="tx2"/>
                </a:solidFill>
                <a:ea typeface="+mn-ea"/>
                <a:cs typeface="+mn-cs"/>
              </a:rPr>
              <a:t>&gt;</a:t>
            </a:r>
            <a:endParaRPr lang="fr-FR" sz="1400" dirty="0">
              <a:solidFill>
                <a:schemeClr val="tx2"/>
              </a:solidFill>
            </a:endParaRPr>
          </a:p>
          <a:p>
            <a:pPr marL="0" lvl="2" indent="-288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Field.</a:t>
            </a:r>
            <a:r>
              <a:rPr lang="fr-FR" sz="1400" b="0" dirty="0">
                <a:solidFill>
                  <a:schemeClr val="tx2"/>
                </a:solidFill>
              </a:rPr>
              <a:t> &lt;k-</a:t>
            </a:r>
            <a:r>
              <a:rPr lang="fr-FR" sz="1400" b="0" dirty="0" err="1">
                <a:solidFill>
                  <a:schemeClr val="tx2"/>
                </a:solidFill>
              </a:rPr>
              <a:t>form</a:t>
            </a:r>
            <a:r>
              <a:rPr lang="fr-FR" sz="1400" b="0" dirty="0">
                <a:solidFill>
                  <a:schemeClr val="tx2"/>
                </a:solidFill>
              </a:rPr>
              <a:t>-field-</a:t>
            </a:r>
            <a:r>
              <a:rPr lang="fr-FR" sz="1400" i="1" dirty="0">
                <a:solidFill>
                  <a:schemeClr val="tx2"/>
                </a:solidFill>
              </a:rPr>
              <a:t>&lt;type&gt;</a:t>
            </a:r>
            <a:r>
              <a:rPr lang="fr-FR" sz="1400" b="0" dirty="0">
                <a:solidFill>
                  <a:schemeClr val="tx2"/>
                </a:solidFill>
              </a:rPr>
              <a:t>&gt;</a:t>
            </a:r>
          </a:p>
          <a:p>
            <a:pPr marL="0" lvl="2" indent="-288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GroupField.</a:t>
            </a:r>
            <a:r>
              <a:rPr lang="fr-FR" sz="1400" b="0" dirty="0">
                <a:solidFill>
                  <a:schemeClr val="tx2"/>
                </a:solidFill>
              </a:rPr>
              <a:t> &lt;k-</a:t>
            </a:r>
            <a:r>
              <a:rPr lang="fr-FR" sz="1400" b="0" dirty="0" err="1">
                <a:solidFill>
                  <a:schemeClr val="tx2"/>
                </a:solidFill>
              </a:rPr>
              <a:t>form</a:t>
            </a:r>
            <a:r>
              <a:rPr lang="fr-FR" sz="1400" b="0" dirty="0">
                <a:solidFill>
                  <a:schemeClr val="tx2"/>
                </a:solidFill>
              </a:rPr>
              <a:t>-group-field-</a:t>
            </a:r>
            <a:r>
              <a:rPr lang="fr-FR" sz="1400" i="1" dirty="0">
                <a:solidFill>
                  <a:schemeClr val="tx2"/>
                </a:solidFill>
              </a:rPr>
              <a:t>&lt;</a:t>
            </a:r>
            <a:r>
              <a:rPr lang="fr-FR" sz="1400" i="1" dirty="0" err="1">
                <a:solidFill>
                  <a:schemeClr val="tx2"/>
                </a:solidFill>
              </a:rPr>
              <a:t>name</a:t>
            </a:r>
            <a:r>
              <a:rPr lang="fr-FR" sz="1400" dirty="0">
                <a:solidFill>
                  <a:schemeClr val="tx2"/>
                </a:solidFill>
              </a:rPr>
              <a:t>&gt;</a:t>
            </a:r>
            <a:r>
              <a:rPr lang="fr-FR" sz="1400" b="0" dirty="0">
                <a:solidFill>
                  <a:schemeClr val="tx2"/>
                </a:solidFill>
              </a:rPr>
              <a:t>&gt; (</a:t>
            </a:r>
            <a:r>
              <a:rPr lang="fr-FR" sz="1400" b="0" dirty="0" err="1">
                <a:solidFill>
                  <a:schemeClr val="tx2"/>
                </a:solidFill>
              </a:rPr>
              <a:t>password</a:t>
            </a:r>
            <a:r>
              <a:rPr lang="fr-FR" sz="1400" b="0" dirty="0">
                <a:solidFill>
                  <a:schemeClr val="tx2"/>
                </a:solidFill>
              </a:rPr>
              <a:t>)</a:t>
            </a:r>
          </a:p>
          <a:p>
            <a:pPr marL="0" lvl="2" indent="-288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Button.</a:t>
            </a:r>
            <a:r>
              <a:rPr lang="fr-FR" sz="1400" b="0" dirty="0">
                <a:solidFill>
                  <a:schemeClr val="tx2"/>
                </a:solidFill>
              </a:rPr>
              <a:t> &lt;k-</a:t>
            </a:r>
            <a:r>
              <a:rPr lang="fr-FR" sz="1400" b="0" dirty="0" err="1">
                <a:solidFill>
                  <a:schemeClr val="tx2"/>
                </a:solidFill>
              </a:rPr>
              <a:t>button</a:t>
            </a:r>
            <a:r>
              <a:rPr lang="fr-FR" sz="1400" b="0" dirty="0">
                <a:solidFill>
                  <a:schemeClr val="tx2"/>
                </a:solidFill>
              </a:rPr>
              <a:t>&gt;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0514"/>
            <a:ext cx="7160583" cy="575908"/>
          </a:xfrm>
        </p:spPr>
        <p:txBody>
          <a:bodyPr/>
          <a:lstStyle/>
          <a:p>
            <a:r>
              <a:rPr lang="fr-FR" dirty="0"/>
              <a:t>@form / Présentation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1054CED8-2055-4A2E-B151-A36051E31DC2}"/>
              </a:ext>
            </a:extLst>
          </p:cNvPr>
          <p:cNvSpPr txBox="1">
            <a:spLocks/>
          </p:cNvSpPr>
          <p:nvPr/>
        </p:nvSpPr>
        <p:spPr>
          <a:xfrm>
            <a:off x="5231789" y="4357140"/>
            <a:ext cx="2530504" cy="1601198"/>
          </a:xfrm>
          <a:prstGeom prst="roundRect">
            <a:avLst>
              <a:gd name="adj" fmla="val 1238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dirty="0"/>
              <a:t>Action</a:t>
            </a:r>
            <a:endParaRPr lang="fr-FR" dirty="0"/>
          </a:p>
          <a:p>
            <a:pPr marL="288000" indent="-288000">
              <a:spcBef>
                <a:spcPts val="0"/>
              </a:spcBef>
            </a:pPr>
            <a:r>
              <a:rPr lang="en-GB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resetFormAction</a:t>
            </a:r>
            <a:endParaRPr lang="en-GB" sz="14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288000" indent="-288000">
              <a:spcBef>
                <a:spcPts val="0"/>
              </a:spcBef>
            </a:pPr>
            <a:r>
              <a:rPr lang="en-GB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clearFormValueAction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8000" indent="-288000">
              <a:spcBef>
                <a:spcPts val="0"/>
              </a:spcBef>
            </a:pPr>
            <a:r>
              <a:rPr lang="en-GB" sz="1400" b="0" dirty="0">
                <a:solidFill>
                  <a:srgbClr val="4FC1FF"/>
                </a:solidFill>
                <a:latin typeface="Consolas" panose="020B0609020204030204" pitchFamily="49" charset="0"/>
              </a:rPr>
              <a:t>formValidatedAction</a:t>
            </a:r>
            <a:endParaRPr lang="en-GB" sz="14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288000" indent="-288000">
              <a:spcBef>
                <a:spcPts val="0"/>
              </a:spcBef>
            </a:pPr>
            <a:r>
              <a:rPr lang="en-GB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submitFormAction</a:t>
            </a:r>
            <a:endParaRPr lang="fr-FR" sz="1400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 marL="288000" indent="-288000">
              <a:spcBef>
                <a:spcPts val="0"/>
              </a:spcBef>
            </a:pPr>
            <a:r>
              <a:rPr lang="en-GB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validateFormAction…</a:t>
            </a:r>
            <a:endParaRPr lang="fr-FR" sz="1400" b="0" dirty="0">
              <a:solidFill>
                <a:srgbClr val="4FC1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1725760-29B9-40B6-AEE1-263505D75838}"/>
              </a:ext>
            </a:extLst>
          </p:cNvPr>
          <p:cNvSpPr txBox="1">
            <a:spLocks/>
          </p:cNvSpPr>
          <p:nvPr/>
        </p:nvSpPr>
        <p:spPr>
          <a:xfrm>
            <a:off x="7934070" y="4367524"/>
            <a:ext cx="3346703" cy="1590814"/>
          </a:xfrm>
          <a:prstGeom prst="roundRect">
            <a:avLst>
              <a:gd name="adj" fmla="val 1142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Validation</a:t>
            </a:r>
          </a:p>
          <a:p>
            <a:pPr marL="180000" indent="-180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Fonction </a:t>
            </a:r>
            <a:r>
              <a:rPr lang="fr-FR" sz="1400" b="0" dirty="0">
                <a:solidFill>
                  <a:schemeClr val="tx2"/>
                </a:solidFill>
                <a:hlinkClick r:id="rId3"/>
              </a:rPr>
              <a:t>« ngrx-forms »</a:t>
            </a:r>
            <a:r>
              <a:rPr lang="fr-FR" sz="1400" b="0" dirty="0">
                <a:solidFill>
                  <a:schemeClr val="tx2"/>
                </a:solidFill>
              </a:rPr>
              <a:t> </a:t>
            </a:r>
          </a:p>
          <a:p>
            <a:pPr marL="180000" indent="-180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HomeMade</a:t>
            </a:r>
            <a:r>
              <a:rPr lang="fr-FR" sz="1400" b="0" dirty="0">
                <a:solidFill>
                  <a:schemeClr val="tx2"/>
                </a:solidFill>
              </a:rPr>
              <a:t> </a:t>
            </a:r>
          </a:p>
          <a:p>
            <a:pPr marL="468000" lvl="1" indent="-180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mustMatch</a:t>
            </a:r>
            <a:r>
              <a:rPr lang="fr-FR" sz="1200" b="0" dirty="0"/>
              <a:t>(ctrl, </a:t>
            </a:r>
            <a:r>
              <a:rPr lang="fr-FR" sz="1200" b="0" dirty="0" err="1"/>
              <a:t>ctrlRef</a:t>
            </a:r>
            <a:r>
              <a:rPr lang="fr-FR" sz="1200" b="0" dirty="0"/>
              <a:t>)</a:t>
            </a:r>
            <a:endParaRPr lang="fr-FR" sz="1200" b="0" dirty="0">
              <a:solidFill>
                <a:schemeClr val="tx2"/>
              </a:solidFill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889682B-0056-4B39-AA1B-284AFD0594DD}"/>
              </a:ext>
            </a:extLst>
          </p:cNvPr>
          <p:cNvSpPr txBox="1">
            <a:spLocks/>
          </p:cNvSpPr>
          <p:nvPr/>
        </p:nvSpPr>
        <p:spPr>
          <a:xfrm>
            <a:off x="5231789" y="2726206"/>
            <a:ext cx="3717943" cy="1475178"/>
          </a:xfrm>
          <a:prstGeom prst="roundRect">
            <a:avLst>
              <a:gd name="adj" fmla="val 1368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Selector</a:t>
            </a:r>
            <a:endParaRPr lang="fr-FR" dirty="0"/>
          </a:p>
          <a:p>
            <a:pPr marL="216000" indent="-216000">
              <a:spcBef>
                <a:spcPts val="600"/>
              </a:spcBef>
            </a:pPr>
            <a:r>
              <a:rPr lang="en-GB" sz="1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selectForm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(formId)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16000" indent="-216000">
              <a:spcBef>
                <a:spcPts val="600"/>
              </a:spcBef>
            </a:pP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selectFormValue(formId)</a:t>
            </a:r>
          </a:p>
          <a:p>
            <a:pPr marL="216000" indent="-216000">
              <a:spcBef>
                <a:spcPts val="600"/>
              </a:spcBef>
            </a:pP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selectControl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formId, ctrlId)</a:t>
            </a:r>
          </a:p>
          <a:p>
            <a:pPr marL="216000" indent="-216000">
              <a:spcBef>
                <a:spcPts val="600"/>
              </a:spcBef>
            </a:pP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selectControlValue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formId, ctrlId)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EA7EAEC-6E34-41CD-9695-62B5B2F098AF}"/>
              </a:ext>
            </a:extLst>
          </p:cNvPr>
          <p:cNvSpPr txBox="1">
            <a:spLocks/>
          </p:cNvSpPr>
          <p:nvPr/>
        </p:nvSpPr>
        <p:spPr>
          <a:xfrm>
            <a:off x="9128207" y="2703919"/>
            <a:ext cx="2152566" cy="1475177"/>
          </a:xfrm>
          <a:prstGeom prst="roundRect">
            <a:avLst>
              <a:gd name="adj" fmla="val 1457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Layout</a:t>
            </a:r>
          </a:p>
          <a:p>
            <a:pPr marL="180000" indent="-180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1 grid / 1 column</a:t>
            </a:r>
          </a:p>
          <a:p>
            <a:pPr marL="180000" indent="-180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Field </a:t>
            </a:r>
          </a:p>
          <a:p>
            <a:pPr marL="360000" lvl="1" indent="-180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Min-</a:t>
            </a:r>
            <a:r>
              <a:rPr lang="fr-FR" sz="1200" b="0" dirty="0" err="1">
                <a:solidFill>
                  <a:schemeClr val="tx2"/>
                </a:solidFill>
              </a:rPr>
              <a:t>width</a:t>
            </a:r>
            <a:r>
              <a:rPr lang="fr-FR" sz="1200" b="0" dirty="0">
                <a:solidFill>
                  <a:schemeClr val="tx2"/>
                </a:solidFill>
              </a:rPr>
              <a:t> : </a:t>
            </a:r>
            <a:r>
              <a:rPr lang="fr-FR" sz="1200" dirty="0">
                <a:solidFill>
                  <a:schemeClr val="tx2"/>
                </a:solidFill>
              </a:rPr>
              <a:t>240px</a:t>
            </a:r>
          </a:p>
          <a:p>
            <a:pPr marL="360000" lvl="1" indent="-180000">
              <a:spcBef>
                <a:spcPts val="600"/>
              </a:spcBef>
            </a:pPr>
            <a:r>
              <a:rPr lang="fr-FR" sz="1200" b="0" dirty="0" err="1"/>
              <a:t>Width</a:t>
            </a:r>
            <a:r>
              <a:rPr lang="fr-FR" sz="1200" b="0" dirty="0"/>
              <a:t> : </a:t>
            </a:r>
            <a:r>
              <a:rPr lang="fr-FR" sz="1200" dirty="0"/>
              <a:t>100%</a:t>
            </a:r>
            <a:endParaRPr lang="fr-FR" sz="120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6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30EF1A-9BD3-4A99-B3E2-7FC300CDB5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11202-3715-4291-9F02-BD2526A5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020C31-90FD-48B5-BFCD-B406F5EB42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1206589"/>
          </a:xfrm>
          <a:prstGeom prst="roundRect">
            <a:avLst>
              <a:gd name="adj" fmla="val 13647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sz="1800" dirty="0"/>
              <a:t>1. Module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Importez le module « </a:t>
            </a:r>
            <a:r>
              <a:rPr lang="en-GB" sz="1400" b="0" dirty="0"/>
              <a:t>FormModule</a:t>
            </a:r>
            <a:r>
              <a:rPr lang="fr-FR" sz="1400" b="0" dirty="0"/>
              <a:t> »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Créez un </a:t>
            </a:r>
            <a:r>
              <a:rPr lang="fr-FR" sz="1400" dirty="0"/>
              <a:t>component</a:t>
            </a:r>
            <a:r>
              <a:rPr lang="fr-FR" sz="1400" b="0" dirty="0"/>
              <a:t> (</a:t>
            </a:r>
            <a:r>
              <a:rPr lang="fr-FR" sz="1400" dirty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fr-FR" sz="1400" b="0" dirty="0"/>
              <a:t>.component.ts + .html)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Créez un </a:t>
            </a:r>
            <a:r>
              <a:rPr lang="fr-FR" sz="1400" dirty="0"/>
              <a:t>effect </a:t>
            </a:r>
            <a:r>
              <a:rPr lang="fr-FR" sz="1400" b="0" dirty="0"/>
              <a:t>(</a:t>
            </a:r>
            <a:r>
              <a:rPr lang="fr-FR" sz="1400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fr-FR" sz="1400" b="0" dirty="0" err="1"/>
              <a:t>.effect.ts</a:t>
            </a:r>
            <a:r>
              <a:rPr lang="fr-FR" sz="1400" b="0" dirty="0"/>
              <a:t>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5990EC8-9CA1-437B-8427-506A737312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1E447ED-7935-40A6-9EB7-BD9B72D9AE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9"/>
            <a:ext cx="5144312" cy="3221244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4. Contenu</a:t>
            </a:r>
          </a:p>
          <a:p>
            <a:pPr marL="252000" indent="-288000">
              <a:spcBef>
                <a:spcPts val="600"/>
              </a:spcBef>
            </a:pPr>
            <a:r>
              <a:rPr lang="fr-FR" sz="1400" dirty="0"/>
              <a:t>Champ(s). </a:t>
            </a:r>
            <a:r>
              <a:rPr lang="fr-FR" sz="1400" b="0" dirty="0">
                <a:solidFill>
                  <a:schemeClr val="tx2"/>
                </a:solidFill>
              </a:rPr>
              <a:t>Placez [1..*] </a:t>
            </a:r>
            <a:r>
              <a:rPr lang="fr-F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k-</a:t>
            </a:r>
            <a:r>
              <a:rPr lang="fr-F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fr-F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-field-XXX</a:t>
            </a:r>
            <a:r>
              <a:rPr lang="fr-F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dirty="0"/>
              <a:t> </a:t>
            </a:r>
            <a:r>
              <a:rPr lang="fr-FR" sz="1400" b="0" dirty="0">
                <a:solidFill>
                  <a:schemeClr val="tx2"/>
                </a:solidFill>
              </a:rPr>
              <a:t>&amp; spécifiez :</a:t>
            </a: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endParaRPr lang="en-GB" sz="1600" dirty="0"/>
          </a:p>
          <a:p>
            <a:pPr marL="252000" indent="-288000">
              <a:spcBef>
                <a:spcPts val="600"/>
              </a:spcBef>
            </a:pPr>
            <a:r>
              <a:rPr lang="en-GB" sz="1400" dirty="0"/>
              <a:t>Bouton(s). </a:t>
            </a:r>
            <a:r>
              <a:rPr lang="fr-FR" sz="1400" b="0" dirty="0">
                <a:solidFill>
                  <a:schemeClr val="tx2"/>
                </a:solidFill>
              </a:rPr>
              <a:t>Placez [1..*] &lt;k-</a:t>
            </a:r>
            <a:r>
              <a:rPr lang="fr-FR" sz="1400" b="0" dirty="0" err="1">
                <a:solidFill>
                  <a:schemeClr val="tx2"/>
                </a:solidFill>
              </a:rPr>
              <a:t>button</a:t>
            </a:r>
            <a:r>
              <a:rPr lang="fr-FR" sz="1400" b="0" dirty="0">
                <a:solidFill>
                  <a:schemeClr val="tx2"/>
                </a:solidFill>
              </a:rPr>
              <a:t>&gt; de soumission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7B8268-3DA9-4204-8D6C-655706C6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@form / Utilisation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0347D460-6935-4D9B-87F7-B53AF83257D8}"/>
              </a:ext>
            </a:extLst>
          </p:cNvPr>
          <p:cNvSpPr txBox="1">
            <a:spLocks/>
          </p:cNvSpPr>
          <p:nvPr/>
        </p:nvSpPr>
        <p:spPr>
          <a:xfrm>
            <a:off x="6136463" y="4463821"/>
            <a:ext cx="5144311" cy="1516320"/>
          </a:xfrm>
          <a:prstGeom prst="roundRect">
            <a:avLst>
              <a:gd name="adj" fmla="val 135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5. Effet </a:t>
            </a:r>
            <a:r>
              <a:rPr lang="fr-FR" sz="1800" b="0" dirty="0"/>
              <a:t>(</a:t>
            </a:r>
            <a:r>
              <a:rPr lang="fr-FR" sz="1800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fr-FR" sz="1800" b="0" dirty="0" err="1"/>
              <a:t>.effect.ts</a:t>
            </a:r>
            <a:r>
              <a:rPr lang="fr-FR" sz="1800" b="0" dirty="0"/>
              <a:t>)</a:t>
            </a:r>
            <a:endParaRPr lang="fr-FR" sz="1800" dirty="0"/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Ecoutez une action (Ex : </a:t>
            </a:r>
            <a:r>
              <a:rPr lang="en-GB" sz="1400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formValidatedAction</a:t>
            </a:r>
            <a:r>
              <a:rPr lang="en-GB" sz="1400" b="0" dirty="0"/>
              <a:t>)</a:t>
            </a:r>
            <a:endParaRPr lang="fr-FR" sz="1400" b="0" dirty="0"/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Filtrez sur l’</a:t>
            </a:r>
            <a:r>
              <a:rPr lang="fr-FR" sz="1400" dirty="0"/>
              <a:t>identifiant du formulaire </a:t>
            </a:r>
            <a:r>
              <a:rPr lang="fr-FR" sz="1400" b="0" dirty="0"/>
              <a:t>(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400" b="0" dirty="0"/>
              <a:t>)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Récupérez les </a:t>
            </a:r>
            <a:r>
              <a:rPr lang="fr-FR" sz="1400" dirty="0"/>
              <a:t>valeurs du formulaires</a:t>
            </a:r>
            <a:r>
              <a:rPr lang="fr-FR" sz="1400" b="0" dirty="0"/>
              <a:t> dans l’</a:t>
            </a:r>
            <a:r>
              <a:rPr lang="fr-FR" sz="1400" dirty="0"/>
              <a:t>action</a:t>
            </a:r>
            <a:r>
              <a:rPr lang="fr-FR" sz="1400" b="0" dirty="0"/>
              <a:t> ou via un </a:t>
            </a:r>
            <a:r>
              <a:rPr lang="fr-FR" sz="1400" dirty="0"/>
              <a:t>selector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1117CDFC-B6C8-4473-8709-3DBED24AA8A1}"/>
              </a:ext>
            </a:extLst>
          </p:cNvPr>
          <p:cNvSpPr txBox="1">
            <a:spLocks/>
          </p:cNvSpPr>
          <p:nvPr/>
        </p:nvSpPr>
        <p:spPr>
          <a:xfrm>
            <a:off x="838199" y="4602223"/>
            <a:ext cx="5144311" cy="1377917"/>
          </a:xfrm>
          <a:prstGeom prst="roundRect">
            <a:avLst>
              <a:gd name="adj" fmla="val 13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3. Layout</a:t>
            </a:r>
          </a:p>
          <a:p>
            <a:pPr marL="360000" lvl="1" indent="-288000">
              <a:spcBef>
                <a:spcPts val="600"/>
              </a:spcBef>
            </a:pPr>
            <a:r>
              <a:rPr lang="en-US" sz="1400" b="0" dirty="0"/>
              <a:t>Par défaut, un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k-form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/>
              <a:t> </a:t>
            </a:r>
            <a:r>
              <a:rPr lang="fr-FR" sz="1400" b="0" dirty="0"/>
              <a:t>est une grid d’une colonne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Vous pouvez redéfinir </a:t>
            </a:r>
            <a:r>
              <a:rPr lang="en-GB" sz="1400" b="0" dirty="0"/>
              <a:t>le layout du </a:t>
            </a:r>
            <a:r>
              <a:rPr lang="fr-FR" sz="1400" b="0" dirty="0"/>
              <a:t>formulaire en ajoutant un &lt;div&gt; et en utilisant ‘a</a:t>
            </a:r>
            <a:r>
              <a:rPr lang="en-GB" sz="1400" b="0" dirty="0" err="1"/>
              <a:t>ngular</a:t>
            </a:r>
            <a:r>
              <a:rPr lang="en-GB" sz="1400" b="0" dirty="0"/>
              <a:t>-flex-layout’</a:t>
            </a:r>
            <a:endParaRPr lang="fr-FR" sz="1400" b="0" dirty="0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7F257264-6475-499D-AAB0-9DA0AE2484B5}"/>
              </a:ext>
            </a:extLst>
          </p:cNvPr>
          <p:cNvSpPr txBox="1">
            <a:spLocks/>
          </p:cNvSpPr>
          <p:nvPr/>
        </p:nvSpPr>
        <p:spPr>
          <a:xfrm>
            <a:off x="838199" y="2443696"/>
            <a:ext cx="5144311" cy="2003986"/>
          </a:xfrm>
          <a:prstGeom prst="roundRect">
            <a:avLst>
              <a:gd name="adj" fmla="val 119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2. Formulaire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600" b="0" dirty="0"/>
              <a:t>Placez un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k-form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sz="1600" b="0" dirty="0"/>
              <a:t> et </a:t>
            </a:r>
            <a:r>
              <a:rPr lang="fr-FR" sz="1600" b="0" dirty="0"/>
              <a:t>spécifiez</a:t>
            </a:r>
            <a:r>
              <a:rPr lang="en-GB" sz="1600" b="0" dirty="0"/>
              <a:t> :</a:t>
            </a:r>
            <a:endParaRPr lang="fr-FR" sz="1600" b="0" dirty="0"/>
          </a:p>
          <a:p>
            <a:pPr marL="612000" lvl="3" indent="-288000">
              <a:spcBef>
                <a:spcPts val="600"/>
              </a:spcBef>
            </a:pPr>
            <a:r>
              <a:rPr lang="fr-FR" sz="1400" b="1" u="sng" dirty="0">
                <a:highlight>
                  <a:srgbClr val="FFFF00"/>
                </a:highlight>
              </a:rPr>
              <a:t>(obligatoire)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/>
              <a:t>un identifiant </a:t>
            </a:r>
            <a:r>
              <a:rPr lang="fr-FR" sz="1400" u="sng" dirty="0"/>
              <a:t>unique</a:t>
            </a:r>
            <a:r>
              <a:rPr lang="fr-FR" sz="1400" dirty="0"/>
              <a:t> </a:t>
            </a:r>
            <a:r>
              <a:rPr lang="fr-FR" sz="1400" b="1" dirty="0">
                <a:highlight>
                  <a:srgbClr val="FFFF00"/>
                </a:highlight>
              </a:rPr>
              <a:t>[formId]</a:t>
            </a:r>
            <a:endParaRPr lang="fr-FR" sz="1400" u="sng" dirty="0"/>
          </a:p>
          <a:p>
            <a:pPr marL="612000" lvl="3" indent="-288000">
              <a:spcBef>
                <a:spcPts val="600"/>
              </a:spcBef>
            </a:pPr>
            <a:r>
              <a:rPr lang="fr-FR" sz="1400" dirty="0"/>
              <a:t>la persistance dans le global state (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no-persist</a:t>
            </a:r>
            <a:r>
              <a:rPr lang="fr-FR" sz="1400" dirty="0"/>
              <a:t>)</a:t>
            </a:r>
          </a:p>
          <a:p>
            <a:pPr marL="612000" lvl="3" indent="-288000">
              <a:spcBef>
                <a:spcPts val="600"/>
              </a:spcBef>
            </a:pPr>
            <a:r>
              <a:rPr lang="fr-FR" sz="1400" dirty="0"/>
              <a:t>la validation des champs </a:t>
            </a:r>
            <a:r>
              <a:rPr lang="fr-FR" sz="1200" dirty="0"/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no-validate</a:t>
            </a:r>
            <a:r>
              <a:rPr lang="fr-FR" sz="1200" dirty="0"/>
              <a:t>)</a:t>
            </a:r>
            <a:endParaRPr lang="fr-FR" sz="1400" dirty="0"/>
          </a:p>
          <a:p>
            <a:pPr marL="612000" lvl="3" indent="-288000">
              <a:spcBef>
                <a:spcPts val="600"/>
              </a:spcBef>
            </a:pPr>
            <a:r>
              <a:rPr lang="en-GB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Ex :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k-form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[formId]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’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my_form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’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no-persist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no-validate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k-form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1400" dirty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88C124BC-B8DA-42FD-84F5-34D02FE2BE38}"/>
              </a:ext>
            </a:extLst>
          </p:cNvPr>
          <p:cNvSpPr txBox="1">
            <a:spLocks/>
          </p:cNvSpPr>
          <p:nvPr/>
        </p:nvSpPr>
        <p:spPr>
          <a:xfrm>
            <a:off x="6294642" y="1770475"/>
            <a:ext cx="2462932" cy="910729"/>
          </a:xfrm>
          <a:prstGeom prst="roundRect">
            <a:avLst>
              <a:gd name="adj" fmla="val 13647"/>
            </a:avLst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400" dirty="0">
                <a:solidFill>
                  <a:schemeClr val="tx2"/>
                </a:solidFill>
              </a:rPr>
              <a:t>Identification</a:t>
            </a:r>
          </a:p>
          <a:p>
            <a:pPr marL="288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</a:rPr>
              <a:t>un [formId]</a:t>
            </a:r>
            <a:endParaRPr lang="fr-FR" sz="1200" b="0" dirty="0">
              <a:solidFill>
                <a:schemeClr val="bg1">
                  <a:lumMod val="65000"/>
                </a:schemeClr>
              </a:solidFill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200" u="sng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(obligatoire)</a:t>
            </a:r>
            <a:r>
              <a:rPr lang="fr-FR" sz="1200" b="0" dirty="0">
                <a:solidFill>
                  <a:schemeClr val="bg1">
                    <a:lumMod val="65000"/>
                  </a:schemeClr>
                </a:solidFill>
              </a:rPr>
              <a:t> nom </a:t>
            </a:r>
            <a:r>
              <a:rPr lang="fr-FR" sz="1200" b="0" u="sng" dirty="0">
                <a:solidFill>
                  <a:schemeClr val="bg1">
                    <a:lumMod val="65000"/>
                  </a:schemeClr>
                </a:solidFill>
              </a:rPr>
              <a:t>unique dans le formulaire</a:t>
            </a:r>
            <a:r>
              <a:rPr lang="fr-FR" sz="12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</a:rPr>
              <a:t>ctrlName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35E3A6A6-498A-439D-93A7-71C4C46EDF3C}"/>
              </a:ext>
            </a:extLst>
          </p:cNvPr>
          <p:cNvSpPr txBox="1">
            <a:spLocks/>
          </p:cNvSpPr>
          <p:nvPr/>
        </p:nvSpPr>
        <p:spPr>
          <a:xfrm>
            <a:off x="6299950" y="2807932"/>
            <a:ext cx="1264417" cy="1026422"/>
          </a:xfrm>
          <a:prstGeom prst="roundRect">
            <a:avLst>
              <a:gd name="adj" fmla="val 13647"/>
            </a:avLst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288000" lvl="1" indent="-216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b="0">
                <a:solidFill>
                  <a:schemeClr val="bg1">
                    <a:lumMod val="65000"/>
                  </a:schemeClr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b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Usage Info</a:t>
            </a:r>
          </a:p>
          <a:p>
            <a:pPr lvl="1"/>
            <a:r>
              <a:rPr lang="en-US" dirty="0"/>
              <a:t>Label</a:t>
            </a:r>
            <a:endParaRPr lang="fr-FR" dirty="0"/>
          </a:p>
          <a:p>
            <a:pPr lvl="1"/>
            <a:r>
              <a:rPr lang="fr-FR" dirty="0"/>
              <a:t>Placeholder</a:t>
            </a:r>
          </a:p>
          <a:p>
            <a:pPr lvl="1"/>
            <a:r>
              <a:rPr lang="fr-FR" dirty="0"/>
              <a:t>Value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D7EE4578-7B37-4DD4-B1D0-2A7BF182FEDE}"/>
              </a:ext>
            </a:extLst>
          </p:cNvPr>
          <p:cNvSpPr txBox="1">
            <a:spLocks/>
          </p:cNvSpPr>
          <p:nvPr/>
        </p:nvSpPr>
        <p:spPr>
          <a:xfrm>
            <a:off x="7727853" y="2806106"/>
            <a:ext cx="3410317" cy="1026422"/>
          </a:xfrm>
          <a:prstGeom prst="roundRect">
            <a:avLst>
              <a:gd name="adj" fmla="val 13647"/>
            </a:avLst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288000" lvl="1" indent="-216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b="0">
                <a:solidFill>
                  <a:schemeClr val="bg1">
                    <a:lumMod val="65000"/>
                  </a:schemeClr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b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Validation Rules</a:t>
            </a:r>
          </a:p>
          <a:p>
            <a:pPr lvl="1"/>
            <a:r>
              <a:rPr lang="en-US" dirty="0"/>
              <a:t>Format (password, email, number)</a:t>
            </a:r>
            <a:endParaRPr lang="fr-FR" dirty="0"/>
          </a:p>
          <a:p>
            <a:pPr lvl="1"/>
            <a:r>
              <a:rPr lang="fr-FR" dirty="0" err="1"/>
              <a:t>Required</a:t>
            </a:r>
            <a:endParaRPr lang="fr-FR" dirty="0"/>
          </a:p>
          <a:p>
            <a:pPr lvl="1"/>
            <a:r>
              <a:rPr lang="fr-FR" dirty="0"/>
              <a:t>[1 ou * ] fonction de validation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BE0A433B-0734-4C3A-98DC-2B83DC749996}"/>
              </a:ext>
            </a:extLst>
          </p:cNvPr>
          <p:cNvSpPr txBox="1">
            <a:spLocks/>
          </p:cNvSpPr>
          <p:nvPr/>
        </p:nvSpPr>
        <p:spPr>
          <a:xfrm>
            <a:off x="8911525" y="1770475"/>
            <a:ext cx="2226645" cy="882553"/>
          </a:xfrm>
          <a:prstGeom prst="roundRect">
            <a:avLst>
              <a:gd name="adj" fmla="val 13647"/>
            </a:avLst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288000" lvl="1" indent="-216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b="0">
                <a:solidFill>
                  <a:schemeClr val="bg1">
                    <a:lumMod val="65000"/>
                  </a:schemeClr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b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Persistance</a:t>
            </a:r>
          </a:p>
          <a:p>
            <a:pPr lvl="1"/>
            <a:r>
              <a:rPr lang="en-US" dirty="0"/>
              <a:t>Un [</a:t>
            </a:r>
            <a:r>
              <a:rPr lang="en-US" dirty="0" err="1"/>
              <a:t>unpersist</a:t>
            </a:r>
            <a:r>
              <a:rPr lang="en-US" dirty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00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DA66C4-5E70-4238-8F31-BD6CFDC4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D5A4CB-0C2C-480F-87F5-5D3E882C3E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1605037"/>
          </a:xfrm>
          <a:prstGeom prst="roundRect">
            <a:avLst>
              <a:gd name="adj" fmla="val 14627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Module en Dépendance</a:t>
            </a:r>
          </a:p>
          <a:p>
            <a:pPr marL="288000" lvl="1" indent="-288000">
              <a:spcBef>
                <a:spcPts val="600"/>
              </a:spcBef>
            </a:pPr>
            <a:r>
              <a:rPr lang="fr-FR" sz="1600" b="0" dirty="0"/>
              <a:t>LoaderModule (Pour </a:t>
            </a:r>
            <a:r>
              <a:rPr lang="fr-FR" sz="1600" b="0" dirty="0" err="1"/>
              <a:t>BasicButton</a:t>
            </a:r>
            <a:r>
              <a:rPr lang="fr-FR" sz="1600" b="0" dirty="0"/>
              <a:t>)</a:t>
            </a:r>
          </a:p>
          <a:p>
            <a:pPr marL="288000" lvl="1" indent="-288000">
              <a:spcBef>
                <a:spcPts val="600"/>
              </a:spcBef>
            </a:pPr>
            <a:r>
              <a:rPr lang="en-GB" sz="1600" b="0" dirty="0"/>
              <a:t>LuxonModule (Pour </a:t>
            </a:r>
            <a:r>
              <a:rPr lang="fr-FR" sz="1600" b="0" dirty="0" err="1"/>
              <a:t>DateField</a:t>
            </a:r>
            <a:r>
              <a:rPr lang="fr-FR" sz="1600" b="0" dirty="0"/>
              <a:t>)</a:t>
            </a:r>
          </a:p>
          <a:p>
            <a:pPr marL="288000" lvl="1" indent="-288000">
              <a:spcBef>
                <a:spcPts val="600"/>
              </a:spcBef>
            </a:pPr>
            <a:r>
              <a:rPr lang="fr-FR" sz="1600" b="0" dirty="0"/>
              <a:t>MaterialModule (mat-</a:t>
            </a:r>
            <a:r>
              <a:rPr lang="fr-FR" sz="1600" b="0" dirty="0" err="1"/>
              <a:t>form</a:t>
            </a:r>
            <a:r>
              <a:rPr lang="fr-FR" sz="1600" b="0" dirty="0"/>
              <a:t>-field, mat-</a:t>
            </a:r>
            <a:r>
              <a:rPr lang="fr-FR" sz="1600" b="0" dirty="0" err="1"/>
              <a:t>button</a:t>
            </a:r>
            <a:r>
              <a:rPr lang="fr-FR" sz="1600" b="0" dirty="0"/>
              <a:t>…)</a:t>
            </a:r>
            <a:endParaRPr lang="en-GB" sz="1600" dirty="0">
              <a:hlinkClick r:id="rId2"/>
            </a:endParaRPr>
          </a:p>
          <a:p>
            <a:pPr marL="288000" lvl="1" indent="-288000">
              <a:spcBef>
                <a:spcPts val="600"/>
              </a:spcBef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NgrxFormsModule</a:t>
            </a:r>
            <a:r>
              <a:rPr lang="en-GB" sz="1600" b="0" dirty="0"/>
              <a:t> (FormGroupState, …)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7D6935-84FA-46DD-B35D-3853554C4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14E931-036C-4994-8FD7-437BF1CE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@form / Implémentation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E77620-B6FE-4DD9-9FC7-A5B75CEBBB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24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FABE1F0-8D80-4333-BCD8-26EE841AEC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Contenu</a:t>
            </a:r>
          </a:p>
          <a:p>
            <a:pPr marL="252000" indent="-288000">
              <a:spcBef>
                <a:spcPts val="600"/>
              </a:spcBef>
            </a:pPr>
            <a:r>
              <a:rPr lang="fr-FR" sz="1800" dirty="0"/>
              <a:t>Composant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Model : FormComponent &amp; FieldComponent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Button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Field 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Field-group</a:t>
            </a:r>
            <a:br>
              <a:rPr lang="fr-FR" sz="1600" dirty="0"/>
            </a:br>
            <a:endParaRPr lang="fr-FR" sz="1600" dirty="0"/>
          </a:p>
          <a:p>
            <a:pPr marL="252000" indent="-288000">
              <a:spcBef>
                <a:spcPts val="600"/>
              </a:spcBef>
            </a:pPr>
            <a:r>
              <a:rPr lang="fr-FR" sz="1800" dirty="0"/>
              <a:t>Service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dirty="0" err="1">
                <a:solidFill>
                  <a:schemeClr val="tx2"/>
                </a:solidFill>
              </a:rPr>
              <a:t>error</a:t>
            </a:r>
            <a:r>
              <a:rPr lang="fr-FR" sz="1600" dirty="0">
                <a:solidFill>
                  <a:schemeClr val="tx2"/>
                </a:solidFill>
              </a:rPr>
              <a:t>-message :</a:t>
            </a:r>
            <a:r>
              <a:rPr lang="fr-FR" sz="1600" b="0" dirty="0">
                <a:solidFill>
                  <a:schemeClr val="tx2"/>
                </a:solidFill>
              </a:rPr>
              <a:t> Gère les messages des erreurs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validation-</a:t>
            </a:r>
            <a:r>
              <a:rPr lang="fr-FR" sz="1600" dirty="0" err="1">
                <a:solidFill>
                  <a:schemeClr val="tx2"/>
                </a:solidFill>
              </a:rPr>
              <a:t>fns</a:t>
            </a:r>
            <a:r>
              <a:rPr lang="fr-FR" sz="1600" dirty="0">
                <a:solidFill>
                  <a:schemeClr val="tx2"/>
                </a:solidFill>
              </a:rPr>
              <a:t> :</a:t>
            </a:r>
            <a:r>
              <a:rPr lang="fr-FR" sz="1600" b="0" dirty="0">
                <a:solidFill>
                  <a:schemeClr val="tx2"/>
                </a:solidFill>
              </a:rPr>
              <a:t> Gère les fonctions de validation</a:t>
            </a:r>
            <a:br>
              <a:rPr lang="fr-FR" sz="16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pPr marL="252000" indent="-288000">
              <a:spcBef>
                <a:spcPts val="600"/>
              </a:spcBef>
            </a:pPr>
            <a:r>
              <a:rPr lang="fr-FR" sz="1800" dirty="0"/>
              <a:t>Store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75097687-FF0D-4250-BB6F-E4D929550418}"/>
              </a:ext>
            </a:extLst>
          </p:cNvPr>
          <p:cNvSpPr txBox="1">
            <a:spLocks/>
          </p:cNvSpPr>
          <p:nvPr/>
        </p:nvSpPr>
        <p:spPr>
          <a:xfrm>
            <a:off x="838199" y="2843684"/>
            <a:ext cx="5144311" cy="3134917"/>
          </a:xfrm>
          <a:prstGeom prst="roundRect">
            <a:avLst>
              <a:gd name="adj" fmla="val 715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Technique</a:t>
            </a:r>
            <a:endParaRPr lang="fr-FR" sz="1600" b="0" dirty="0"/>
          </a:p>
          <a:p>
            <a:pPr marL="288000" lvl="1" indent="-288000">
              <a:spcBef>
                <a:spcPts val="600"/>
              </a:spcBef>
            </a:pPr>
            <a:r>
              <a:rPr lang="fr-FR" sz="1600" dirty="0"/>
              <a:t>Angular</a:t>
            </a:r>
            <a:r>
              <a:rPr lang="fr-FR" sz="1600" b="0" dirty="0"/>
              <a:t> </a:t>
            </a:r>
          </a:p>
          <a:p>
            <a:pPr marL="360000" lvl="3" indent="-288000">
              <a:spcBef>
                <a:spcPts val="600"/>
              </a:spcBef>
            </a:pPr>
            <a:r>
              <a:rPr lang="fr-FR" sz="1400" b="1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FR" sz="1400" dirty="0"/>
              <a:t>, 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Dependancy Injection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</a:t>
            </a:r>
            <a:endParaRPr lang="fr-FR" sz="1400" b="1" dirty="0">
              <a:solidFill>
                <a:schemeClr val="bg1">
                  <a:lumMod val="75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FR" sz="1400" b="1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 Projection</a:t>
            </a:r>
            <a:r>
              <a:rPr lang="fr-FR" sz="1400" dirty="0"/>
              <a:t>, 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 Interaction</a:t>
            </a:r>
            <a:br>
              <a:rPr lang="fr-FR" sz="1400" dirty="0"/>
            </a:br>
            <a:endParaRPr lang="fr-FR" sz="1400" b="0" dirty="0"/>
          </a:p>
          <a:p>
            <a:pPr marL="288000" lvl="1" indent="-288000">
              <a:spcBef>
                <a:spcPts val="600"/>
              </a:spcBef>
            </a:pPr>
            <a:r>
              <a:rPr lang="fr-FR" sz="1600" dirty="0"/>
              <a:t>Typescript</a:t>
            </a:r>
            <a:r>
              <a:rPr lang="fr-FR" sz="1600" b="0" dirty="0"/>
              <a:t> : Classe/Héritage</a:t>
            </a:r>
          </a:p>
          <a:p>
            <a:pPr marL="288000" lvl="1" indent="-288000">
              <a:spcBef>
                <a:spcPts val="600"/>
              </a:spcBef>
            </a:pPr>
            <a:r>
              <a:rPr lang="fr-FR" sz="1600" dirty="0"/>
              <a:t>Ngrx-forms</a:t>
            </a:r>
            <a:r>
              <a:rPr lang="fr-FR" sz="1600" b="0" dirty="0"/>
              <a:t> :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Ex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/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Actions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/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/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Ex</a:t>
            </a:r>
            <a:endParaRPr lang="fr-FR" sz="1600" b="0" dirty="0"/>
          </a:p>
          <a:p>
            <a:pPr marL="360000" lvl="3" indent="-288000">
              <a:spcBef>
                <a:spcPts val="600"/>
              </a:spcBef>
            </a:pPr>
            <a:r>
              <a:rPr lang="fr-FR" sz="1200" dirty="0"/>
              <a:t>* actions existantes </a:t>
            </a:r>
            <a:r>
              <a:rPr lang="fr-FR" sz="1200" dirty="0" err="1"/>
              <a:t>ds</a:t>
            </a:r>
            <a:r>
              <a:rPr lang="fr-FR" sz="1200" dirty="0"/>
              <a:t> « ngrx-forms » ont été redéfinies dans le module @form (la maj de l’état en résultant aussi via un </a:t>
            </a:r>
            <a:r>
              <a:rPr lang="fr-FR" sz="1200" dirty="0" err="1"/>
              <a:t>reducer</a:t>
            </a:r>
            <a:r>
              <a:rPr lang="fr-FR" sz="1200" dirty="0"/>
              <a:t>), Ceci parce que les actions ‘ngrx-forms’ sont implémentées avec la méthode de Ngrx </a:t>
            </a:r>
            <a:r>
              <a:rPr lang="fr-FR" sz="1200" b="1" dirty="0">
                <a:hlinkClick r:id="rId12"/>
              </a:rPr>
              <a:t>V&lt;8.x</a:t>
            </a:r>
            <a:r>
              <a:rPr lang="fr-FR" sz="1200" dirty="0"/>
              <a:t> (</a:t>
            </a:r>
            <a:r>
              <a:rPr lang="fr-FR" sz="1200" b="1" dirty="0">
                <a:hlinkClick r:id="rId13"/>
              </a:rPr>
              <a:t>Version actuelle</a:t>
            </a:r>
            <a:r>
              <a:rPr lang="fr-FR" sz="1200" dirty="0"/>
              <a:t> |) alors que les actions de l’app sont basés sur la version post 8.x</a:t>
            </a:r>
          </a:p>
          <a:p>
            <a:pPr marL="360000" lvl="3" indent="-288000">
              <a:spcBef>
                <a:spcPts val="600"/>
              </a:spcBef>
            </a:pPr>
            <a:r>
              <a:rPr lang="fr-FR" sz="1200" b="0" dirty="0"/>
              <a:t>/!\ </a:t>
            </a:r>
            <a:r>
              <a:rPr lang="fr-FR" sz="1200" b="0" dirty="0" err="1"/>
              <a:t>ngrxEnableFocusTracking</a:t>
            </a:r>
            <a:r>
              <a:rPr lang="fr-FR" sz="1200" b="0" dirty="0"/>
              <a:t> non utilisé</a:t>
            </a:r>
          </a:p>
        </p:txBody>
      </p:sp>
    </p:spTree>
    <p:extLst>
      <p:ext uri="{BB962C8B-B14F-4D97-AF65-F5344CB8AC3E}">
        <p14:creationId xmlns:p14="http://schemas.microsoft.com/office/powerpoint/2010/main" val="254573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/>
              <a:t>Activation / Désactivation</a:t>
            </a:r>
          </a:p>
          <a:p>
            <a:pPr lvl="1"/>
            <a:r>
              <a:rPr lang="fr-FR" sz="1600" dirty="0"/>
              <a:t>Activation : </a:t>
            </a:r>
            <a:r>
              <a:rPr lang="fr-FR" sz="1600" b="0" dirty="0"/>
              <a:t>à l’envoi d’une requête HTTP</a:t>
            </a:r>
          </a:p>
          <a:p>
            <a:pPr lvl="1"/>
            <a:r>
              <a:rPr lang="fr-FR" sz="1600" dirty="0"/>
              <a:t>Désactivation : </a:t>
            </a:r>
          </a:p>
          <a:p>
            <a:pPr lvl="1"/>
            <a:endParaRPr lang="fr-FR" sz="1600" dirty="0"/>
          </a:p>
          <a:p>
            <a:r>
              <a:rPr lang="fr-FR" sz="1800" dirty="0"/>
              <a:t>Identification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753BBA-F840-44A9-ACA1-E7A42B66D6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9"/>
            <a:ext cx="5144311" cy="2339502"/>
          </a:xfrm>
          <a:prstGeom prst="roundRect">
            <a:avLst>
              <a:gd name="adj" fmla="val 1129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Implémentation</a:t>
            </a:r>
          </a:p>
          <a:p>
            <a:r>
              <a:rPr lang="fr-FR" sz="1800" dirty="0"/>
              <a:t>Component</a:t>
            </a:r>
          </a:p>
          <a:p>
            <a:r>
              <a:rPr lang="fr-FR" sz="1800" dirty="0"/>
              <a:t>Store</a:t>
            </a:r>
          </a:p>
          <a:p>
            <a:pPr lvl="1"/>
            <a:endParaRPr lang="fr-FR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@loader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1054CED8-2055-4A2E-B151-A36051E31DC2}"/>
              </a:ext>
            </a:extLst>
          </p:cNvPr>
          <p:cNvSpPr txBox="1">
            <a:spLocks/>
          </p:cNvSpPr>
          <p:nvPr/>
        </p:nvSpPr>
        <p:spPr>
          <a:xfrm>
            <a:off x="6136463" y="3586632"/>
            <a:ext cx="5144311" cy="2391969"/>
          </a:xfrm>
          <a:prstGeom prst="roundRect">
            <a:avLst>
              <a:gd name="adj" fmla="val 125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Utilisation</a:t>
            </a:r>
          </a:p>
          <a:p>
            <a:r>
              <a:rPr lang="fr-FR" sz="1800" dirty="0"/>
              <a:t>Quand ?</a:t>
            </a:r>
          </a:p>
          <a:p>
            <a:pPr lvl="1"/>
            <a:r>
              <a:rPr lang="fr-FR" sz="1600" b="0" dirty="0" err="1"/>
              <a:t>Now</a:t>
            </a:r>
            <a:r>
              <a:rPr lang="fr-FR" sz="1600" b="0" dirty="0"/>
              <a:t> : dès qu’il y a un appel HTTP (via </a:t>
            </a:r>
            <a:r>
              <a:rPr lang="fr-FR" sz="1600" b="0" dirty="0" err="1"/>
              <a:t>interceptor</a:t>
            </a:r>
            <a:r>
              <a:rPr lang="fr-FR" sz="1600" b="0" dirty="0"/>
              <a:t> http)</a:t>
            </a:r>
            <a:br>
              <a:rPr lang="fr-FR" sz="1600" dirty="0"/>
            </a:br>
            <a:endParaRPr lang="fr-FR" sz="1600" dirty="0">
              <a:solidFill>
                <a:schemeClr val="tx2"/>
              </a:solidFill>
            </a:endParaRPr>
          </a:p>
          <a:p>
            <a:r>
              <a:rPr lang="fr-FR" sz="1800" dirty="0"/>
              <a:t>Ou ?</a:t>
            </a:r>
          </a:p>
          <a:p>
            <a:pPr lvl="1"/>
            <a:r>
              <a:rPr lang="fr-FR" sz="1600" b="0" dirty="0"/>
              <a:t>Dans les Submit Bouton des « @Form 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7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E697C8-549C-432E-B023-51A07F1DD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26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16506C-DF30-4B85-A0FD-592D929C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495754-AA6A-46DE-A159-50D66537B7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36463" y="1121790"/>
            <a:ext cx="5144311" cy="3617366"/>
          </a:xfrm>
          <a:prstGeom prst="roundRect">
            <a:avLst>
              <a:gd name="adj" fmla="val 5499"/>
            </a:avLst>
          </a:prstGeom>
        </p:spPr>
        <p:txBody>
          <a:bodyPr/>
          <a:lstStyle/>
          <a:p>
            <a:pPr marL="0" indent="0" algn="ctr" fontAlgn="base">
              <a:buNone/>
            </a:pPr>
            <a:r>
              <a:rPr lang="fr-FR" dirty="0"/>
              <a:t>Table</a:t>
            </a:r>
          </a:p>
          <a:p>
            <a:pPr fontAlgn="base"/>
            <a:r>
              <a:rPr lang="fr-FR" dirty="0"/>
              <a:t>Contenu</a:t>
            </a:r>
            <a:r>
              <a:rPr lang="fr-FR" sz="1800" dirty="0">
                <a:solidFill>
                  <a:schemeClr val="tx2"/>
                </a:solidFill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datasource</a:t>
            </a:r>
          </a:p>
          <a:p>
            <a:pPr fontAlgn="base"/>
            <a:r>
              <a:rPr lang="fr-FR" dirty="0"/>
              <a:t>Colonne et lignes</a:t>
            </a:r>
          </a:p>
          <a:p>
            <a:pPr fontAlgn="base"/>
            <a:r>
              <a:rPr lang="fr-FR" dirty="0"/>
              <a:t>Pagination</a:t>
            </a:r>
          </a:p>
          <a:p>
            <a:pPr fontAlgn="base"/>
            <a:r>
              <a:rPr lang="fr-FR" dirty="0"/>
              <a:t>Tri </a:t>
            </a:r>
          </a:p>
          <a:p>
            <a:pPr lvl="1" fontAlgn="base"/>
            <a:r>
              <a:rPr lang="fr-FR" sz="1600" b="0" dirty="0"/>
              <a:t>S’appliquer au contenu affiché, (Si * Page ?) </a:t>
            </a:r>
          </a:p>
          <a:p>
            <a:pPr lvl="1" fontAlgn="base"/>
            <a:r>
              <a:rPr lang="fr-FR" sz="1600" b="0" dirty="0"/>
              <a:t>Est sélectionnable pour une ou *colonne) </a:t>
            </a:r>
          </a:p>
          <a:p>
            <a:pPr fontAlgn="base"/>
            <a:r>
              <a:rPr lang="fr-FR" dirty="0"/>
              <a:t>Filtre</a:t>
            </a:r>
          </a:p>
          <a:p>
            <a:pPr fontAlgn="base"/>
            <a:r>
              <a:rPr lang="fr-FR" dirty="0"/>
              <a:t>Sélection</a:t>
            </a:r>
          </a:p>
          <a:p>
            <a:endParaRPr lang="fr-FR" sz="18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F12CB1-6203-4B80-BD38-36A941EC38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6BF2192-782C-485D-9D68-29B587B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@material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F4F99FF2-9994-48AB-9222-498AC06747EC}"/>
              </a:ext>
            </a:extLst>
          </p:cNvPr>
          <p:cNvSpPr txBox="1">
            <a:spLocks/>
          </p:cNvSpPr>
          <p:nvPr/>
        </p:nvSpPr>
        <p:spPr>
          <a:xfrm>
            <a:off x="838199" y="2386187"/>
            <a:ext cx="5144311" cy="948552"/>
          </a:xfrm>
          <a:prstGeom prst="roundRect">
            <a:avLst>
              <a:gd name="adj" fmla="val 123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Icon / Font</a:t>
            </a:r>
          </a:p>
          <a:p>
            <a:r>
              <a:rPr lang="fr-FR" dirty="0"/>
              <a:t>Icon :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liste</a:t>
            </a:r>
            <a:r>
              <a:rPr lang="fr-FR" sz="2000" dirty="0">
                <a:solidFill>
                  <a:schemeClr val="tx2"/>
                </a:solidFill>
              </a:rPr>
              <a:t> /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guide</a:t>
            </a: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6BB5BB70-C65D-4473-A022-796818BE9165}"/>
              </a:ext>
            </a:extLst>
          </p:cNvPr>
          <p:cNvSpPr txBox="1">
            <a:spLocks/>
          </p:cNvSpPr>
          <p:nvPr/>
        </p:nvSpPr>
        <p:spPr>
          <a:xfrm>
            <a:off x="838198" y="3479974"/>
            <a:ext cx="5144311" cy="2469414"/>
          </a:xfrm>
          <a:prstGeom prst="roundRect">
            <a:avLst>
              <a:gd name="adj" fmla="val 996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Form</a:t>
            </a:r>
          </a:p>
          <a:p>
            <a:endParaRPr lang="fr-FR" sz="1800" dirty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C300A9-6891-4C7A-BC16-7823A5E7063B}"/>
              </a:ext>
            </a:extLst>
          </p:cNvPr>
          <p:cNvSpPr txBox="1">
            <a:spLocks/>
          </p:cNvSpPr>
          <p:nvPr/>
        </p:nvSpPr>
        <p:spPr>
          <a:xfrm>
            <a:off x="838200" y="1121790"/>
            <a:ext cx="5144311" cy="1119163"/>
          </a:xfrm>
          <a:prstGeom prst="roundRect">
            <a:avLst>
              <a:gd name="adj" fmla="val 148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fr-FR" dirty="0"/>
              <a:t>Bouton &amp; Lien</a:t>
            </a:r>
          </a:p>
          <a:p>
            <a:endParaRPr lang="fr-FR" sz="1800" dirty="0"/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74F962D0-6A9A-4F02-AD3F-0A6302D376B6}"/>
              </a:ext>
            </a:extLst>
          </p:cNvPr>
          <p:cNvSpPr txBox="1">
            <a:spLocks/>
          </p:cNvSpPr>
          <p:nvPr/>
        </p:nvSpPr>
        <p:spPr>
          <a:xfrm>
            <a:off x="6136463" y="4919912"/>
            <a:ext cx="5144311" cy="1029476"/>
          </a:xfrm>
          <a:prstGeom prst="roundRect">
            <a:avLst>
              <a:gd name="adj" fmla="val 1341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fr-FR" dirty="0"/>
              <a:t>Autre</a:t>
            </a:r>
          </a:p>
          <a:p>
            <a:pPr fontAlgn="base"/>
            <a:r>
              <a:rPr lang="fr-FR" dirty="0"/>
              <a:t>SideNav, Toolbar, Accordéon…</a:t>
            </a:r>
            <a:endParaRPr lang="fr-FR" sz="16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4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27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Déclaration d’un Timer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Emet l’action fourni à la fin du Timer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@timer &amp; @token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/>
              <a:t>Fonctionnalité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Déclaration d’un Token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Appel l’Api de validation des Token</a:t>
            </a:r>
          </a:p>
          <a:p>
            <a:pPr marL="0" indent="0" algn="ctr">
              <a:buNone/>
            </a:pPr>
            <a:endParaRPr lang="fr-F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435BE6-0626-44DF-BD52-EDC376E284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Action</a:t>
            </a:r>
            <a:br>
              <a:rPr lang="fr-FR" dirty="0"/>
            </a:br>
            <a:endParaRPr lang="fr-FR" dirty="0"/>
          </a:p>
          <a:p>
            <a:pPr>
              <a:spcBef>
                <a:spcPts val="0"/>
              </a:spcBef>
            </a:pPr>
            <a:r>
              <a:rPr lang="fr-FR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validateTokenAction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deleteTokenAction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tokenValidatedAction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tokenInvalidatedAction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2B2BE10-5AD1-4EFB-A8D8-35726E980F1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Action</a:t>
            </a:r>
            <a:br>
              <a:rPr lang="fr-FR" dirty="0"/>
            </a:br>
            <a:endParaRPr lang="fr-FR" dirty="0"/>
          </a:p>
          <a:p>
            <a:pPr>
              <a:spcBef>
                <a:spcPts val="0"/>
              </a:spcBef>
            </a:pPr>
            <a:r>
              <a:rPr lang="fr-FR" sz="2000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defineTimerAction</a:t>
            </a:r>
            <a:endParaRPr lang="fr-FR" sz="2000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deleteTimerAction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timerDefinedAction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timerDeletedAction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timerEndedAction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088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BCBB09-2969-40C3-9F9C-9CDAD6777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28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476BF1-4CA7-4194-94F9-2D4E908F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0DE73-295D-4025-8550-52ADCD3D7E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pPr marL="216000" indent="-288000"/>
            <a:r>
              <a:rPr lang="fr-FR" sz="1800" dirty="0"/>
              <a:t>Critère de Recherche</a:t>
            </a:r>
          </a:p>
          <a:p>
            <a:pPr marL="216000" indent="-288000"/>
            <a:r>
              <a:rPr lang="fr-FR" sz="1800" dirty="0"/>
              <a:t>Résultat de Recherche</a:t>
            </a:r>
          </a:p>
          <a:p>
            <a:pPr lvl="1"/>
            <a:r>
              <a:rPr lang="fr-FR" dirty="0"/>
              <a:t>Pagination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C801C1-8223-426A-B180-469A685476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F6C6C4A-0AED-42F5-94DE-19F0711733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Implémentation</a:t>
            </a:r>
          </a:p>
          <a:p>
            <a:pPr marL="216000" indent="-288000"/>
            <a:r>
              <a:rPr lang="fr-FR" sz="1800" dirty="0"/>
              <a:t>Composant « Critères de Recherche »</a:t>
            </a:r>
          </a:p>
          <a:p>
            <a:pPr marL="504000" lvl="1" indent="-288000"/>
            <a:r>
              <a:rPr lang="fr-FR" sz="1600" b="0" dirty="0"/>
              <a:t>&lt;div class="</a:t>
            </a:r>
            <a:r>
              <a:rPr lang="fr-FR" sz="1600" b="0" dirty="0" err="1"/>
              <a:t>searchbar</a:t>
            </a:r>
            <a:r>
              <a:rPr lang="fr-FR" sz="1600" b="0" dirty="0"/>
              <a:t>-filter"&gt;</a:t>
            </a:r>
          </a:p>
          <a:p>
            <a:pPr marL="504000" lvl="1" indent="-288000"/>
            <a:r>
              <a:rPr lang="fr-FR" sz="1600" b="0" dirty="0"/>
              <a:t>&lt;div class="</a:t>
            </a:r>
            <a:r>
              <a:rPr lang="fr-FR" sz="1600" b="0" dirty="0" err="1"/>
              <a:t>searchbar</a:t>
            </a:r>
            <a:r>
              <a:rPr lang="fr-FR" sz="1600" b="0" dirty="0"/>
              <a:t>-filter-</a:t>
            </a:r>
            <a:r>
              <a:rPr lang="fr-FR" sz="1600" b="0" dirty="0" err="1"/>
              <a:t>list</a:t>
            </a:r>
            <a:r>
              <a:rPr lang="fr-FR" sz="1600" b="0" dirty="0"/>
              <a:t>"&gt;</a:t>
            </a:r>
            <a:br>
              <a:rPr lang="fr-FR" sz="1600" dirty="0"/>
            </a:br>
            <a:r>
              <a:rPr lang="fr-FR" sz="1600" dirty="0"/>
              <a:t>	</a:t>
            </a:r>
          </a:p>
          <a:p>
            <a:pPr marL="216000" indent="-288000"/>
            <a:r>
              <a:rPr lang="fr-FR" sz="1800" dirty="0"/>
              <a:t>Composant</a:t>
            </a:r>
          </a:p>
          <a:p>
            <a:pPr marL="504000" lvl="1" indent="-288000"/>
            <a:r>
              <a:rPr lang="fr-FR" sz="1600" dirty="0"/>
              <a:t>filter-</a:t>
            </a:r>
            <a:r>
              <a:rPr lang="fr-FR" sz="1600" dirty="0" err="1"/>
              <a:t>shell</a:t>
            </a:r>
            <a:r>
              <a:rPr lang="fr-FR" sz="1600" dirty="0"/>
              <a:t> :</a:t>
            </a:r>
            <a:r>
              <a:rPr lang="fr-FR" sz="1600" b="0" dirty="0"/>
              <a:t> enveloppe standard des filtres</a:t>
            </a:r>
          </a:p>
          <a:p>
            <a:pPr marL="504000" lvl="1" indent="-288000"/>
            <a:r>
              <a:rPr lang="fr-FR" sz="1600" dirty="0"/>
              <a:t>filter-select-</a:t>
            </a:r>
            <a:r>
              <a:rPr lang="fr-FR" sz="1600" dirty="0" err="1"/>
              <a:t>tree</a:t>
            </a:r>
            <a:r>
              <a:rPr lang="fr-FR" sz="1600" dirty="0"/>
              <a:t>-</a:t>
            </a:r>
            <a:r>
              <a:rPr lang="fr-FR" sz="1600" dirty="0" err="1"/>
              <a:t>view</a:t>
            </a:r>
            <a:r>
              <a:rPr lang="fr-FR" sz="1600" dirty="0"/>
              <a:t> :</a:t>
            </a:r>
            <a:r>
              <a:rPr lang="fr-FR" sz="1600" b="0" dirty="0"/>
              <a:t> (Instance) - arbre de </a:t>
            </a:r>
            <a:r>
              <a:rPr lang="fr-FR" sz="1600" b="0" dirty="0" err="1"/>
              <a:t>checkbox</a:t>
            </a:r>
            <a:endParaRPr lang="fr-FR" sz="1600" b="0" dirty="0"/>
          </a:p>
          <a:p>
            <a:pPr marL="504000" lvl="1" indent="-288000"/>
            <a:r>
              <a:rPr lang="fr-FR" sz="1600" dirty="0"/>
              <a:t>filter-</a:t>
            </a:r>
            <a:r>
              <a:rPr lang="fr-FR" sz="1600" dirty="0" err="1"/>
              <a:t>search</a:t>
            </a:r>
            <a:r>
              <a:rPr lang="fr-FR" sz="1600" dirty="0"/>
              <a:t>-tag-box :</a:t>
            </a:r>
            <a:r>
              <a:rPr lang="fr-FR" sz="1600" b="0" dirty="0"/>
              <a:t> (Instance) - Présente un champ libre avec '</a:t>
            </a:r>
            <a:r>
              <a:rPr lang="fr-FR" sz="1600" b="0" dirty="0" err="1"/>
              <a:t>autocomplétion</a:t>
            </a:r>
            <a:r>
              <a:rPr lang="fr-FR" sz="1600" b="0" dirty="0"/>
              <a:t>'</a:t>
            </a: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E3B3BDBC-A4F0-499A-8594-7A798A05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@Search&amp;Result </a:t>
            </a:r>
            <a:r>
              <a:rPr lang="fr-FR" dirty="0">
                <a:highlight>
                  <a:srgbClr val="FFFF00"/>
                </a:highlight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31390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Technologie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2018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876726"/>
          </a:xfrm>
          <a:prstGeom prst="roundRect">
            <a:avLst>
              <a:gd name="adj" fmla="val 12233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HTML</a:t>
            </a:r>
          </a:p>
          <a:p>
            <a:pPr lvl="1"/>
            <a:r>
              <a:rPr lang="fr-FR" dirty="0"/>
              <a:t>Balise, Attribut &lt;balise&gt;&lt;/balise&gt;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head</a:t>
            </a:r>
            <a:r>
              <a:rPr lang="fr-FR" dirty="0"/>
              <a:t>&gt;&lt;body&gt;</a:t>
            </a:r>
          </a:p>
          <a:p>
            <a:pPr lvl="1"/>
            <a:r>
              <a:rPr lang="fr-FR" dirty="0"/>
              <a:t>&lt;a&gt;, &lt;p&gt;, &lt;</a:t>
            </a:r>
            <a:r>
              <a:rPr lang="fr-FR" dirty="0" err="1"/>
              <a:t>button</a:t>
            </a:r>
            <a:r>
              <a:rPr lang="fr-FR" dirty="0"/>
              <a:t>&gt;, &lt;</a:t>
            </a:r>
            <a:r>
              <a:rPr lang="fr-FR" dirty="0" err="1"/>
              <a:t>video</a:t>
            </a:r>
            <a:r>
              <a:rPr lang="fr-FR" dirty="0"/>
              <a:t>&gt;…</a:t>
            </a:r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Annexe</a:t>
            </a:r>
            <a:endParaRPr lang="en-US" dirty="0">
              <a:cs typeface="Arial" panose="020B0604020202020204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/ CSS / TS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13207B3-8CFB-44C9-9437-B6F8A8551C49}"/>
              </a:ext>
            </a:extLst>
          </p:cNvPr>
          <p:cNvSpPr txBox="1">
            <a:spLocks/>
          </p:cNvSpPr>
          <p:nvPr/>
        </p:nvSpPr>
        <p:spPr>
          <a:xfrm>
            <a:off x="838199" y="3119302"/>
            <a:ext cx="5144311" cy="2859300"/>
          </a:xfrm>
          <a:prstGeom prst="roundRect">
            <a:avLst>
              <a:gd name="adj" fmla="val 846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CSS</a:t>
            </a:r>
          </a:p>
          <a:p>
            <a:pPr lvl="1"/>
            <a:r>
              <a:rPr lang="fr-FR" dirty="0"/>
              <a:t>Selector, </a:t>
            </a:r>
            <a:r>
              <a:rPr lang="fr-FR" dirty="0" err="1"/>
              <a:t>attribute</a:t>
            </a:r>
            <a:r>
              <a:rPr lang="fr-FR" dirty="0"/>
              <a:t>, class</a:t>
            </a:r>
          </a:p>
          <a:p>
            <a:pPr lvl="1"/>
            <a:r>
              <a:rPr lang="fr-FR" dirty="0"/>
              <a:t>Pseudo-</a:t>
            </a:r>
            <a:r>
              <a:rPr lang="fr-FR" dirty="0" err="1"/>
              <a:t>elt</a:t>
            </a:r>
            <a:r>
              <a:rPr lang="fr-FR" dirty="0"/>
              <a:t> (:), Pseudo-class (::)</a:t>
            </a:r>
          </a:p>
          <a:p>
            <a:pPr lvl="1"/>
            <a:r>
              <a:rPr lang="fr-FR" dirty="0"/>
              <a:t>Display.</a:t>
            </a:r>
            <a:r>
              <a:rPr lang="fr-FR" b="0" dirty="0"/>
              <a:t> </a:t>
            </a:r>
            <a:r>
              <a:rPr lang="fr-FR" b="0" dirty="0" err="1"/>
              <a:t>inline</a:t>
            </a:r>
            <a:r>
              <a:rPr lang="fr-FR" b="0" dirty="0"/>
              <a:t>, block, </a:t>
            </a:r>
            <a:r>
              <a:rPr lang="fr-FR" i="1" dirty="0" err="1"/>
              <a:t>flex</a:t>
            </a:r>
            <a:r>
              <a:rPr lang="fr-FR" i="1" dirty="0"/>
              <a:t> / grid</a:t>
            </a:r>
            <a:r>
              <a:rPr lang="fr-FR" b="0" dirty="0"/>
              <a:t>…</a:t>
            </a:r>
          </a:p>
          <a:p>
            <a:pPr lvl="1"/>
            <a:r>
              <a:rPr lang="fr-FR" dirty="0"/>
              <a:t>Unité. </a:t>
            </a:r>
            <a:r>
              <a:rPr lang="fr-FR" b="0" dirty="0"/>
              <a:t>px, </a:t>
            </a:r>
            <a:r>
              <a:rPr lang="fr-FR" b="0" dirty="0" err="1"/>
              <a:t>em</a:t>
            </a:r>
            <a:r>
              <a:rPr lang="fr-FR" b="0" dirty="0"/>
              <a:t>, rem, %, </a:t>
            </a:r>
            <a:r>
              <a:rPr lang="fr-FR" b="0" dirty="0" err="1"/>
              <a:t>fr</a:t>
            </a:r>
            <a:endParaRPr lang="fr-FR" b="0" dirty="0"/>
          </a:p>
          <a:p>
            <a:pPr lvl="1"/>
            <a:r>
              <a:rPr lang="fr-FR" dirty="0"/>
              <a:t>Flex. </a:t>
            </a:r>
            <a:r>
              <a:rPr lang="fr-FR" b="0" dirty="0"/>
              <a:t>container / direction / wrap / </a:t>
            </a:r>
            <a:r>
              <a:rPr lang="fr-FR" b="0" dirty="0" err="1"/>
              <a:t>grow</a:t>
            </a:r>
            <a:r>
              <a:rPr lang="fr-FR" b="0" dirty="0"/>
              <a:t>…</a:t>
            </a:r>
          </a:p>
          <a:p>
            <a:pPr lvl="1"/>
            <a:r>
              <a:rPr lang="fr-FR" b="0" dirty="0"/>
              <a:t>Position / </a:t>
            </a:r>
            <a:r>
              <a:rPr lang="fr-FR" b="0" dirty="0" err="1"/>
              <a:t>margin</a:t>
            </a:r>
            <a:r>
              <a:rPr lang="fr-FR" b="0" dirty="0"/>
              <a:t> / </a:t>
            </a:r>
            <a:r>
              <a:rPr lang="fr-FR" b="0" dirty="0" err="1"/>
              <a:t>padding</a:t>
            </a:r>
            <a:r>
              <a:rPr lang="fr-FR" b="0" dirty="0"/>
              <a:t>…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44D54E-B56D-4726-AAE4-64AA3E2C1B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TS</a:t>
            </a:r>
          </a:p>
          <a:p>
            <a:pPr lvl="1"/>
            <a:r>
              <a:rPr lang="fr-FR" dirty="0"/>
              <a:t>Variable, type, </a:t>
            </a:r>
            <a:r>
              <a:rPr lang="fr-FR" dirty="0" err="1"/>
              <a:t>enum</a:t>
            </a:r>
            <a:endParaRPr lang="fr-FR" dirty="0"/>
          </a:p>
          <a:p>
            <a:pPr lvl="1"/>
            <a:r>
              <a:rPr lang="fr-FR" dirty="0"/>
              <a:t>Class, </a:t>
            </a:r>
            <a:r>
              <a:rPr lang="fr-FR" dirty="0" err="1"/>
              <a:t>property</a:t>
            </a:r>
            <a:r>
              <a:rPr lang="fr-FR" dirty="0"/>
              <a:t> &amp; </a:t>
            </a:r>
            <a:r>
              <a:rPr lang="fr-FR" dirty="0" err="1"/>
              <a:t>function</a:t>
            </a:r>
            <a:endParaRPr lang="fr-FR" dirty="0"/>
          </a:p>
          <a:p>
            <a:pPr lvl="1"/>
            <a:r>
              <a:rPr lang="fr-FR" dirty="0"/>
              <a:t>Interface &amp; Héritage</a:t>
            </a:r>
          </a:p>
          <a:p>
            <a:pPr lvl="1"/>
            <a:r>
              <a:rPr lang="fr-FR" dirty="0"/>
              <a:t>Public / privée</a:t>
            </a:r>
          </a:p>
          <a:p>
            <a:pPr lvl="1"/>
            <a:r>
              <a:rPr lang="fr-FR" dirty="0" err="1"/>
              <a:t>Modifiers</a:t>
            </a:r>
            <a:r>
              <a:rPr lang="fr-FR" dirty="0"/>
              <a:t> (</a:t>
            </a:r>
            <a:r>
              <a:rPr lang="fr-FR" dirty="0" err="1"/>
              <a:t>readonly</a:t>
            </a:r>
            <a:r>
              <a:rPr lang="fr-FR" dirty="0"/>
              <a:t>, </a:t>
            </a:r>
            <a:r>
              <a:rPr lang="fr-FR" dirty="0" err="1"/>
              <a:t>optionnal</a:t>
            </a:r>
            <a:r>
              <a:rPr lang="fr-FR" dirty="0"/>
              <a:t>…)</a:t>
            </a:r>
          </a:p>
          <a:p>
            <a:pPr lvl="1"/>
            <a:r>
              <a:rPr lang="fr-FR" dirty="0"/>
              <a:t>Module</a:t>
            </a:r>
          </a:p>
          <a:p>
            <a:pPr lvl="1"/>
            <a:r>
              <a:rPr lang="fr-FR" dirty="0" err="1"/>
              <a:t>Decorator</a:t>
            </a:r>
            <a:r>
              <a:rPr lang="fr-FR" dirty="0"/>
              <a:t> (~Annotation de classe)</a:t>
            </a:r>
          </a:p>
          <a:p>
            <a:pPr lvl="1"/>
            <a:r>
              <a:rPr lang="fr-FR" dirty="0"/>
              <a:t>…</a:t>
            </a:r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073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2436127"/>
          </a:xfrm>
          <a:prstGeom prst="roundRect">
            <a:avLst>
              <a:gd name="adj" fmla="val 7480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Angular</a:t>
            </a:r>
          </a:p>
          <a:p>
            <a:pPr lvl="1"/>
            <a:r>
              <a:rPr lang="fr-FR" dirty="0"/>
              <a:t>Module</a:t>
            </a:r>
          </a:p>
          <a:p>
            <a:pPr lvl="1"/>
            <a:r>
              <a:rPr lang="fr-FR" dirty="0"/>
              <a:t>Component (.html, .css, .ts)</a:t>
            </a:r>
          </a:p>
          <a:p>
            <a:pPr lvl="1"/>
            <a:r>
              <a:rPr lang="fr-FR" dirty="0"/>
              <a:t>Service : Injectable</a:t>
            </a:r>
          </a:p>
          <a:p>
            <a:pPr lvl="1"/>
            <a:r>
              <a:rPr lang="fr-FR" dirty="0"/>
              <a:t>Model, Enum</a:t>
            </a:r>
          </a:p>
          <a:p>
            <a:pPr lvl="1"/>
            <a:r>
              <a:rPr lang="fr-FR" dirty="0"/>
              <a:t>Guard, Interceptor</a:t>
            </a:r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Annexe</a:t>
            </a:r>
            <a:endParaRPr lang="en-US" dirty="0">
              <a:cs typeface="Arial" panose="020B0604020202020204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8"/>
            <a:ext cx="5144311" cy="2436127"/>
          </a:xfrm>
          <a:prstGeom prst="roundRect">
            <a:avLst>
              <a:gd name="adj" fmla="val 6716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Ngrx</a:t>
            </a:r>
          </a:p>
          <a:p>
            <a:pPr lvl="1"/>
            <a:r>
              <a:rPr lang="fr-FR" dirty="0"/>
              <a:t>Store, State</a:t>
            </a:r>
          </a:p>
          <a:p>
            <a:pPr lvl="1"/>
            <a:r>
              <a:rPr lang="fr-FR" dirty="0"/>
              <a:t>Action, Reducer, Selector, Effect, </a:t>
            </a:r>
          </a:p>
          <a:p>
            <a:pPr lvl="1"/>
            <a:r>
              <a:rPr lang="fr-FR" dirty="0"/>
              <a:t>Entity, Adapter</a:t>
            </a:r>
          </a:p>
          <a:p>
            <a:pPr lvl="1"/>
            <a:r>
              <a:rPr lang="fr-FR" dirty="0"/>
              <a:t>Router-store, Store-</a:t>
            </a:r>
            <a:r>
              <a:rPr lang="fr-FR" dirty="0" err="1"/>
              <a:t>devtools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Angular / Material / Ngrx / Rxjs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E37AF4F6-6B5F-46F1-9855-B6CA26C49F1D}"/>
              </a:ext>
            </a:extLst>
          </p:cNvPr>
          <p:cNvSpPr txBox="1">
            <a:spLocks/>
          </p:cNvSpPr>
          <p:nvPr/>
        </p:nvSpPr>
        <p:spPr>
          <a:xfrm>
            <a:off x="6136462" y="3674089"/>
            <a:ext cx="5144311" cy="2304512"/>
          </a:xfrm>
          <a:prstGeom prst="roundRect">
            <a:avLst>
              <a:gd name="adj" fmla="val 78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Rxjs</a:t>
            </a:r>
          </a:p>
          <a:p>
            <a:pPr lvl="1"/>
            <a:r>
              <a:rPr lang="fr-FR" dirty="0"/>
              <a:t>Observable / Subject</a:t>
            </a:r>
          </a:p>
          <a:p>
            <a:pPr lvl="1"/>
            <a:r>
              <a:rPr lang="fr-FR" dirty="0"/>
              <a:t>tap, map, filter, of, first</a:t>
            </a:r>
          </a:p>
          <a:p>
            <a:pPr lvl="1"/>
            <a:r>
              <a:rPr lang="fr-FR" dirty="0"/>
              <a:t>switchMap, exhaustMap…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13207B3-8CFB-44C9-9437-B6F8A8551C49}"/>
              </a:ext>
            </a:extLst>
          </p:cNvPr>
          <p:cNvSpPr txBox="1">
            <a:spLocks/>
          </p:cNvSpPr>
          <p:nvPr/>
        </p:nvSpPr>
        <p:spPr>
          <a:xfrm>
            <a:off x="838199" y="3678700"/>
            <a:ext cx="5144311" cy="2299901"/>
          </a:xfrm>
          <a:prstGeom prst="roundRect">
            <a:avLst>
              <a:gd name="adj" fmla="val 846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Material</a:t>
            </a:r>
          </a:p>
          <a:p>
            <a:pPr lvl="1"/>
            <a:r>
              <a:rPr lang="fr-FR" dirty="0"/>
              <a:t>mat-</a:t>
            </a:r>
            <a:r>
              <a:rPr lang="fr-FR" dirty="0" err="1"/>
              <a:t>form</a:t>
            </a:r>
            <a:r>
              <a:rPr lang="fr-FR" dirty="0"/>
              <a:t>-</a:t>
            </a:r>
            <a:r>
              <a:rPr lang="fr-FR" dirty="0" err="1"/>
              <a:t>field</a:t>
            </a:r>
            <a:endParaRPr lang="fr-FR" dirty="0"/>
          </a:p>
          <a:p>
            <a:pPr lvl="1"/>
            <a:r>
              <a:rPr lang="fr-FR" dirty="0"/>
              <a:t>mat-</a:t>
            </a:r>
            <a:r>
              <a:rPr lang="fr-FR" dirty="0" err="1"/>
              <a:t>icon</a:t>
            </a:r>
            <a:endParaRPr lang="fr-FR" dirty="0"/>
          </a:p>
          <a:p>
            <a:pPr lvl="1"/>
            <a:r>
              <a:rPr lang="fr-FR" dirty="0"/>
              <a:t>mat-</a:t>
            </a:r>
            <a:r>
              <a:rPr lang="fr-FR" dirty="0" err="1"/>
              <a:t>button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78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619162"/>
          </a:xfrm>
          <a:prstGeom prst="roundRect">
            <a:avLst>
              <a:gd name="adj" fmla="val 1377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Base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Packet Mng.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(node.js)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/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/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Pre-Processor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(sass / scss)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58" y="4670224"/>
            <a:ext cx="5144311" cy="1308546"/>
          </a:xfrm>
          <a:prstGeom prst="roundRect">
            <a:avLst>
              <a:gd name="adj" fmla="val 16177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Inspiration</a:t>
            </a:r>
          </a:p>
          <a:p>
            <a:r>
              <a:rPr lang="fr-FR" sz="1800" dirty="0">
                <a:solidFill>
                  <a:schemeClr val="tx2"/>
                </a:solidFill>
              </a:rPr>
              <a:t>Angular.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Ngrx.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loiane</a:t>
            </a:r>
            <a:r>
              <a:rPr lang="fr-FR" sz="1800" dirty="0">
                <a:solidFill>
                  <a:schemeClr val="tx2"/>
                </a:solidFill>
              </a:rPr>
              <a:t> /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ultimatecourses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861739"/>
            <a:ext cx="5144311" cy="3117030"/>
          </a:xfrm>
          <a:prstGeom prst="roundRect">
            <a:avLst>
              <a:gd name="adj" fmla="val 712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Architecture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Web Framework.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Web Component.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angular.material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State Management.</a:t>
            </a:r>
            <a:r>
              <a:rPr lang="fr-FR" sz="1800" b="0" dirty="0">
                <a:cs typeface="Arial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/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redux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Reactive </a:t>
            </a:r>
            <a:r>
              <a:rPr lang="en-US" sz="1800" dirty="0">
                <a:solidFill>
                  <a:schemeClr val="tx2"/>
                </a:solidFill>
              </a:rPr>
              <a:t>Programming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Interaction FRT / BCK.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fr-FR" sz="1800" dirty="0">
                <a:solidFill>
                  <a:schemeClr val="tx2"/>
                </a:solidFill>
              </a:rPr>
              <a:t>/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</a:rPr>
              <a:t>rest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/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</a:rPr>
              <a:t>json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Lib </a:t>
            </a:r>
            <a:r>
              <a:rPr lang="fr-FR" sz="1800" dirty="0" err="1">
                <a:solidFill>
                  <a:schemeClr val="tx2"/>
                </a:solidFill>
              </a:rPr>
              <a:t>Ref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5"/>
              </a:rPr>
              <a:t>angular-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5"/>
              </a:rPr>
              <a:t>enterprise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  <a:highlight>
                  <a:srgbClr val="FFFF00"/>
                </a:highlight>
              </a:rPr>
              <a:t>(A creuser)</a:t>
            </a:r>
            <a:endParaRPr lang="en-GB" sz="1800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36458" y="1089499"/>
            <a:ext cx="5144311" cy="3432259"/>
          </a:xfrm>
          <a:prstGeom prst="roundRect">
            <a:avLst>
              <a:gd name="adj" fmla="val 576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Cycle de Vie</a:t>
            </a:r>
          </a:p>
          <a:p>
            <a:r>
              <a:rPr lang="fr-FR" sz="1800" dirty="0">
                <a:solidFill>
                  <a:schemeClr val="tx2"/>
                </a:solidFill>
              </a:rPr>
              <a:t>IDE.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Unit Test.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/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karma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r>
              <a:rPr lang="fr-FR" sz="1800" dirty="0">
                <a:solidFill>
                  <a:schemeClr val="tx2"/>
                </a:solidFill>
              </a:rPr>
              <a:t>e2e Test.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protractor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/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cypress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r>
              <a:rPr lang="fr-FR" sz="1800" dirty="0">
                <a:solidFill>
                  <a:schemeClr val="tx2"/>
                </a:solidFill>
              </a:rPr>
              <a:t>Code Quality (Static) (// Linter)</a:t>
            </a:r>
          </a:p>
          <a:p>
            <a:pPr lvl="1"/>
            <a:r>
              <a:rPr lang="fr-FR" sz="1600" dirty="0"/>
              <a:t>Code </a:t>
            </a:r>
            <a:r>
              <a:rPr lang="fr-FR" sz="1600" dirty="0" err="1"/>
              <a:t>Formatting</a:t>
            </a:r>
            <a:r>
              <a:rPr lang="fr-FR" sz="1600" dirty="0"/>
              <a:t>.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prettier</a:t>
            </a:r>
            <a:endParaRPr lang="fr-FR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codelyzer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endParaRPr lang="fr-FR" sz="1600" b="0" dirty="0">
              <a:solidFill>
                <a:srgbClr val="FFC000"/>
              </a:solidFill>
            </a:endParaRP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0" dirty="0">
                <a:solidFill>
                  <a:schemeClr val="bg1">
                    <a:lumMod val="65000"/>
                  </a:schemeClr>
                </a:solidFill>
              </a:rPr>
              <a:t>=&gt;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(for angular)</a:t>
            </a:r>
          </a:p>
          <a:p>
            <a:r>
              <a:rPr lang="fr-FR" sz="1800" dirty="0">
                <a:solidFill>
                  <a:schemeClr val="tx2"/>
                </a:solidFill>
              </a:rPr>
              <a:t>Host :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84601FD2-91EA-45DD-8602-CEF8663640B2}"/>
              </a:ext>
            </a:extLst>
          </p:cNvPr>
          <p:cNvSpPr txBox="1">
            <a:spLocks/>
          </p:cNvSpPr>
          <p:nvPr/>
        </p:nvSpPr>
        <p:spPr>
          <a:xfrm>
            <a:off x="4238018" y="6048997"/>
            <a:ext cx="3488985" cy="759035"/>
          </a:xfrm>
          <a:prstGeom prst="roundRect">
            <a:avLst>
              <a:gd name="adj" fmla="val 21400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Library Status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intégré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11"/>
              </a:rPr>
              <a:t>majeur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à creuser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2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0250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48F2AA-B3EC-4DDE-AA28-4C22B8C7F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06E1A-FCF6-4062-94ED-66FEB03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C2FE62-5CDD-4191-97A7-F93EE5A470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36463" y="3226309"/>
            <a:ext cx="5144311" cy="2552863"/>
          </a:xfrm>
          <a:prstGeom prst="roundRect">
            <a:avLst>
              <a:gd name="adj" fmla="val 816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Ngrx Tiers Library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Debug.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ngrx-store-freeze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(DEV Only)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ngrx-forms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Logger.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ngrx-store-logger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relationship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State Sync.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localstorage</a:t>
            </a:r>
            <a:endParaRPr lang="fr-FR" sz="1800" dirty="0">
              <a:solidFill>
                <a:schemeClr val="tx2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DEEC453-90F3-412A-850B-AC87571941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Technologie</a:t>
            </a:r>
            <a:endParaRPr lang="en-US" dirty="0">
              <a:cs typeface="Arial" panose="020B0604020202020204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E335C6C-978A-41EC-A2DD-F6E1F36A12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1084180"/>
            <a:ext cx="5144311" cy="2399754"/>
          </a:xfrm>
          <a:prstGeom prst="roundRect">
            <a:avLst>
              <a:gd name="adj" fmla="val 9413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Angular</a:t>
            </a:r>
            <a:endParaRPr lang="fr-FR" b="0" dirty="0">
              <a:solidFill>
                <a:schemeClr val="tx2"/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@angular/common =&gt; http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</a:rPr>
              <a:t>@angular/core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@angular/forms</a:t>
            </a: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8"/>
              </a:rPr>
              <a:t>@angular/material</a:t>
            </a:r>
            <a:endParaRPr lang="en-GB" sz="1800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marL="180000" indent="-288000">
              <a:lnSpc>
                <a:spcPct val="50000"/>
              </a:lnSpc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@angular/material-luxon-adapter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linkClick r:id="rId10"/>
              </a:rPr>
              <a:t>@angular/router</a:t>
            </a:r>
            <a:endParaRPr lang="en-GB" sz="1800" dirty="0">
              <a:solidFill>
                <a:schemeClr val="tx2"/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@angular/animation</a:t>
            </a:r>
            <a:endParaRPr lang="en-GB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814E0-AD31-4115-974C-C4E3EA5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</a:t>
            </a:r>
            <a:r>
              <a:rPr lang="en-US" sz="2800" i="1" dirty="0"/>
              <a:t>(See « package.json/dependencies »)</a:t>
            </a:r>
            <a:endParaRPr lang="en-US" i="1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CEFFB54-53C0-425E-AFB6-6BE7A4DDC8F9}"/>
              </a:ext>
            </a:extLst>
          </p:cNvPr>
          <p:cNvSpPr txBox="1">
            <a:spLocks/>
          </p:cNvSpPr>
          <p:nvPr/>
        </p:nvSpPr>
        <p:spPr>
          <a:xfrm>
            <a:off x="6136463" y="1089846"/>
            <a:ext cx="5144311" cy="1987651"/>
          </a:xfrm>
          <a:prstGeom prst="roundRect">
            <a:avLst>
              <a:gd name="adj" fmla="val 113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Ngrx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</a:rPr>
              <a:t>@ngrx/effects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@ngrx/entity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@ngrx/router-store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</a:rPr>
              <a:t>@ngrx/store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@ngrx/store-devtools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(DEV Only)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DD6F8787-8AC4-47BD-9B13-33C28DF8EB4A}"/>
              </a:ext>
            </a:extLst>
          </p:cNvPr>
          <p:cNvSpPr txBox="1">
            <a:spLocks/>
          </p:cNvSpPr>
          <p:nvPr/>
        </p:nvSpPr>
        <p:spPr>
          <a:xfrm>
            <a:off x="838198" y="3638097"/>
            <a:ext cx="5144311" cy="2135724"/>
          </a:xfrm>
          <a:prstGeom prst="roundRect">
            <a:avLst>
              <a:gd name="adj" fmla="val 861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Autre</a:t>
            </a:r>
            <a:endParaRPr lang="fr-FR" sz="1600" dirty="0">
              <a:ea typeface="+mn-lt"/>
              <a:cs typeface="+mn-lt"/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DateTime / TimeZone.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luxon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/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intl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(JS)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Font / Icon.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fonts.google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Layout.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Object Normalizer.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normalizr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Utils</a:t>
            </a:r>
            <a:r>
              <a:rPr lang="fr-FR" sz="1800" dirty="0">
                <a:solidFill>
                  <a:schemeClr val="tx2"/>
                </a:solidFill>
              </a:rPr>
              <a:t> (</a:t>
            </a:r>
            <a:r>
              <a:rPr lang="en-US" sz="1800" dirty="0">
                <a:solidFill>
                  <a:schemeClr val="tx2"/>
                </a:solidFill>
              </a:rPr>
              <a:t>Array</a:t>
            </a:r>
            <a:r>
              <a:rPr lang="fr-FR" sz="1800" dirty="0">
                <a:solidFill>
                  <a:schemeClr val="tx2"/>
                </a:solidFill>
              </a:rPr>
              <a:t>, Math…).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lodash</a:t>
            </a:r>
            <a:endParaRPr lang="fr-FR" sz="1600" dirty="0"/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endParaRPr lang="fr-FR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B26AF611-A1BF-40B9-BD96-898F521C2239}"/>
              </a:ext>
            </a:extLst>
          </p:cNvPr>
          <p:cNvSpPr txBox="1">
            <a:spLocks/>
          </p:cNvSpPr>
          <p:nvPr/>
        </p:nvSpPr>
        <p:spPr>
          <a:xfrm>
            <a:off x="4118720" y="5927984"/>
            <a:ext cx="3488985" cy="759035"/>
          </a:xfrm>
          <a:prstGeom prst="roundRect">
            <a:avLst>
              <a:gd name="adj" fmla="val 21400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Library Status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intégré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8"/>
              </a:rPr>
              <a:t>majeur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à creuser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2865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2C7A8-9372-4136-B20B-098CF456D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210F7-4F07-4CA5-9EB6-A3D6CB05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77544-974D-483E-8529-CFEBC71AD7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/>
              <a:t>UI Component</a:t>
            </a:r>
            <a:endParaRPr lang="fr-FR" dirty="0">
              <a:hlinkClick r:id="rId2"/>
            </a:endParaRP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devextreme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</a:rPr>
              <a:t>(~angular / material)</a:t>
            </a:r>
            <a:endParaRPr lang="fr-FR" dirty="0">
              <a:solidFill>
                <a:schemeClr val="tx2"/>
              </a:solidFill>
            </a:endParaRPr>
          </a:p>
          <a:p>
            <a:pPr lvl="2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ngx-bootstrap</a:t>
            </a:r>
            <a:r>
              <a:rPr lang="fr-FR" sz="1800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</a:rPr>
              <a:t>(bootstrap adapted for</a:t>
            </a:r>
            <a:r>
              <a:rPr lang="fr-FR" sz="1800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</a:rPr>
              <a:t>angular)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impl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ac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class css)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bulma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syncfusion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ionic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fr-FR" b="0" dirty="0">
                <a:solidFill>
                  <a:schemeClr val="tx2"/>
                </a:solidFill>
              </a:rPr>
            </a:br>
            <a:endParaRPr lang="fr-FR" b="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/>
              <a:t>BCK Mock / API&amp;DB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in-memory-web-api</a:t>
            </a:r>
            <a:br>
              <a:rPr lang="fr-FR" sz="1600" dirty="0">
                <a:solidFill>
                  <a:schemeClr val="tx2"/>
                </a:solidFill>
              </a:rPr>
            </a:br>
            <a:endParaRPr lang="fr-FR" sz="16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7891B-EC3F-4BD8-9529-9F31EE1882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Technologie</a:t>
            </a:r>
            <a:endParaRPr lang="en-US" dirty="0">
              <a:cs typeface="Arial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28050F-46ED-49D2-8DAB-E1AE3E0D3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/>
              <a:t>CSS Pre-Processor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stylus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postcss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8FF8A0-CA2B-451B-A60A-8087CFA4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non utilisées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72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Cycle de Vie 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(* de l’Application)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3679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AB527-A222-464A-8558-1D6C7671F7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Dev Environnement</a:t>
            </a:r>
          </a:p>
          <a:p>
            <a:pPr marL="288000" lvl="1" indent="-288000">
              <a:spcBef>
                <a:spcPts val="600"/>
              </a:spcBef>
            </a:pPr>
            <a:r>
              <a:rPr lang="fr-FR" sz="1600" b="0" dirty="0"/>
              <a:t>Node.JS (+ npm inclus)</a:t>
            </a:r>
          </a:p>
          <a:p>
            <a:pPr marL="288000" lvl="1" indent="-288000">
              <a:spcBef>
                <a:spcPts val="600"/>
              </a:spcBef>
            </a:pPr>
            <a:r>
              <a:rPr lang="fr-FR" sz="1600" b="0" dirty="0"/>
              <a:t>Firebase CLI : npm </a:t>
            </a:r>
            <a:r>
              <a:rPr lang="fr-FR" sz="1600" b="0" dirty="0" err="1"/>
              <a:t>install</a:t>
            </a:r>
            <a:r>
              <a:rPr lang="fr-FR" sz="1600" b="0" dirty="0"/>
              <a:t> -g firebase-</a:t>
            </a:r>
            <a:r>
              <a:rPr lang="fr-FR" sz="1600" b="0" dirty="0" err="1"/>
              <a:t>tools</a:t>
            </a:r>
            <a:r>
              <a:rPr lang="fr-FR" sz="1600" b="0" dirty="0"/>
              <a:t> </a:t>
            </a:r>
            <a:br>
              <a:rPr lang="en-US" dirty="0"/>
            </a:br>
            <a:endParaRPr lang="en-US" dirty="0"/>
          </a:p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Configuration</a:t>
            </a:r>
            <a:br>
              <a:rPr lang="fr-FR" dirty="0"/>
            </a:br>
            <a:endParaRPr lang="fr-FR" dirty="0"/>
          </a:p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Développement</a:t>
            </a:r>
            <a:br>
              <a:rPr lang="fr-FR" dirty="0"/>
            </a:br>
            <a:endParaRPr lang="fr-FR" dirty="0"/>
          </a:p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Test</a:t>
            </a:r>
          </a:p>
          <a:p>
            <a:pPr>
              <a:spcBef>
                <a:spcPts val="600"/>
              </a:spcBef>
            </a:pPr>
            <a:endParaRPr lang="fr-FR" dirty="0"/>
          </a:p>
          <a:p>
            <a:pPr marL="0" indent="0" algn="ctr">
              <a:spcBef>
                <a:spcPts val="600"/>
              </a:spcBef>
              <a:buNone/>
            </a:pPr>
            <a:r>
              <a:rPr lang="fr-FR" dirty="0" err="1"/>
              <a:t>Build</a:t>
            </a:r>
            <a:r>
              <a:rPr lang="fr-FR" dirty="0"/>
              <a:t> &amp; </a:t>
            </a:r>
            <a:r>
              <a:rPr lang="fr-FR" dirty="0" err="1"/>
              <a:t>Deploy</a:t>
            </a:r>
            <a:endParaRPr lang="fr-FR" dirty="0"/>
          </a:p>
          <a:p>
            <a:pPr marL="288000" lvl="1" indent="-288000">
              <a:spcBef>
                <a:spcPts val="600"/>
              </a:spcBef>
            </a:pPr>
            <a:r>
              <a:rPr lang="en-GB" sz="1600" b="0" dirty="0"/>
              <a:t>Local “Dev Version” : </a:t>
            </a:r>
            <a:r>
              <a:rPr lang="en-GB" b="0" dirty="0">
                <a:solidFill>
                  <a:srgbClr val="9CDCFE"/>
                </a:solidFill>
                <a:latin typeface="Consolas" panose="020B0609020204030204" pitchFamily="49" charset="0"/>
              </a:rPr>
              <a:t>ng serve --open</a:t>
            </a:r>
          </a:p>
          <a:p>
            <a:pPr marL="288000" lvl="1" indent="-288000">
              <a:spcBef>
                <a:spcPts val="600"/>
              </a:spcBef>
            </a:pPr>
            <a:r>
              <a:rPr lang="en-GB" sz="1600" b="0" dirty="0"/>
              <a:t>Local “Prod Version” : (=&gt; need </a:t>
            </a:r>
            <a:r>
              <a:rPr lang="en-GB" sz="1600" b="0" dirty="0" err="1"/>
              <a:t>serveur</a:t>
            </a:r>
            <a:r>
              <a:rPr lang="en-GB" sz="1600" b="0" dirty="0"/>
              <a:t> web local (Ex : lite-server))</a:t>
            </a:r>
          </a:p>
          <a:p>
            <a:pPr marL="288000" lvl="1" indent="-288000">
              <a:spcBef>
                <a:spcPts val="600"/>
              </a:spcBef>
            </a:pPr>
            <a:r>
              <a:rPr lang="en-GB" sz="1600" b="0" dirty="0"/>
              <a:t>Remote (Cloud) : ng deploy / firebase </a:t>
            </a:r>
            <a:r>
              <a:rPr lang="en-GB" sz="1600" b="0" dirty="0" err="1"/>
              <a:t>hosting:disable</a:t>
            </a:r>
            <a:endParaRPr lang="en-GB" sz="1600" b="0" dirty="0"/>
          </a:p>
          <a:p>
            <a:endParaRPr lang="fr-F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Cycle de Vie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817076-484F-46F9-BB94-0D5F8FA77D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Pipeline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Static QA ? (Code Analysis)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Package resolution &amp; Build 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Déploiement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</a:t>
            </a:r>
            <a:r>
              <a:rPr lang="fr-FR" dirty="0"/>
              <a:t>d’ensemble</a:t>
            </a:r>
          </a:p>
        </p:txBody>
      </p:sp>
    </p:spTree>
    <p:extLst>
      <p:ext uri="{BB962C8B-B14F-4D97-AF65-F5344CB8AC3E}">
        <p14:creationId xmlns:p14="http://schemas.microsoft.com/office/powerpoint/2010/main" val="428309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2122053"/>
          </a:xfrm>
          <a:prstGeom prst="roundRect">
            <a:avLst>
              <a:gd name="adj" fmla="val 9199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Typescript</a:t>
            </a:r>
          </a:p>
          <a:p>
            <a:r>
              <a:rPr lang="fr-FR" sz="1800" b="0" dirty="0">
                <a:solidFill>
                  <a:schemeClr val="tx2"/>
                </a:solidFill>
              </a:rPr>
              <a:t>Option compilateur </a:t>
            </a:r>
          </a:p>
          <a:p>
            <a:pPr lvl="1"/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"strict"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(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voir ici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fr-FR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800" b="0" dirty="0">
                <a:solidFill>
                  <a:schemeClr val="tx2"/>
                </a:solidFill>
              </a:rPr>
              <a:t>Variable « </a:t>
            </a:r>
            <a:r>
              <a:rPr lang="fr-FR" sz="1800" b="0" dirty="0" err="1">
                <a:solidFill>
                  <a:schemeClr val="tx2"/>
                </a:solidFill>
              </a:rPr>
              <a:t>path</a:t>
            </a:r>
            <a:r>
              <a:rPr lang="fr-FR" sz="1800" b="0" dirty="0">
                <a:solidFill>
                  <a:schemeClr val="tx2"/>
                </a:solidFill>
              </a:rPr>
              <a:t> » pour définir des alias pour les @module</a:t>
            </a:r>
            <a:endParaRPr lang="fr-FR" b="0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Cycle de Vie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3364627"/>
            <a:ext cx="5144311" cy="2578973"/>
          </a:xfrm>
          <a:prstGeom prst="roundRect">
            <a:avLst>
              <a:gd name="adj" fmla="val 718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Angular</a:t>
            </a:r>
          </a:p>
          <a:p>
            <a:r>
              <a:rPr lang="fr-FR" sz="1800" dirty="0">
                <a:solidFill>
                  <a:schemeClr val="tx2"/>
                </a:solidFill>
              </a:rPr>
              <a:t>?</a:t>
            </a:r>
          </a:p>
          <a:p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AE57E89-38F6-404E-A93E-FE2B633C4699}"/>
              </a:ext>
            </a:extLst>
          </p:cNvPr>
          <p:cNvSpPr txBox="1">
            <a:spLocks/>
          </p:cNvSpPr>
          <p:nvPr/>
        </p:nvSpPr>
        <p:spPr>
          <a:xfrm>
            <a:off x="6136465" y="1089498"/>
            <a:ext cx="5144310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Applicative</a:t>
            </a:r>
          </a:p>
          <a:p>
            <a:r>
              <a:rPr lang="fr-FR" sz="1800" dirty="0"/>
              <a:t>Permettre une configuration selon…</a:t>
            </a:r>
          </a:p>
          <a:p>
            <a:pPr lvl="1"/>
            <a:r>
              <a:rPr lang="fr-FR" sz="1600" b="0" dirty="0"/>
              <a:t>Une instance d’</a:t>
            </a:r>
            <a:r>
              <a:rPr lang="fr-FR" sz="1600" b="0" dirty="0" err="1"/>
              <a:t>env</a:t>
            </a:r>
            <a:r>
              <a:rPr lang="fr-FR" sz="1600" b="0" dirty="0"/>
              <a:t> « DEV/REC/PROD »</a:t>
            </a:r>
          </a:p>
          <a:p>
            <a:pPr lvl="1"/>
            <a:r>
              <a:rPr lang="fr-FR" sz="1600" b="0" dirty="0"/>
              <a:t>Un « Site Client »</a:t>
            </a:r>
            <a:br>
              <a:rPr lang="fr-FR" sz="1600" b="0" dirty="0"/>
            </a:br>
            <a:endParaRPr lang="fr-FR" sz="1600" b="0" dirty="0"/>
          </a:p>
          <a:p>
            <a:r>
              <a:rPr lang="fr-FR" sz="1800" dirty="0"/>
              <a:t>Localisation de la Configuration</a:t>
            </a:r>
            <a:endParaRPr lang="fr-FR" sz="1600" b="0" dirty="0"/>
          </a:p>
          <a:p>
            <a:pPr lvl="1"/>
            <a:r>
              <a:rPr lang="fr-FR" sz="1600" b="0" dirty="0"/>
              <a:t>Fichier « Environnement.ts »</a:t>
            </a:r>
          </a:p>
          <a:p>
            <a:pPr lvl="1"/>
            <a:r>
              <a:rPr lang="fr-FR" sz="1600" b="0" dirty="0"/>
              <a:t>@material -&gt;</a:t>
            </a:r>
            <a:br>
              <a:rPr lang="fr-FR" sz="1600" b="0" dirty="0"/>
            </a:br>
            <a:endParaRPr lang="fr-FR" sz="1600" b="0" dirty="0"/>
          </a:p>
          <a:p>
            <a:r>
              <a:rPr lang="fr-FR" sz="1800" dirty="0"/>
              <a:t>Elément Configurable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URL Service Business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URL Service Tiers (Map, GED, </a:t>
            </a:r>
            <a:r>
              <a:rPr lang="fr-FR" sz="1600" b="0" dirty="0" err="1">
                <a:solidFill>
                  <a:schemeClr val="tx2"/>
                </a:solidFill>
                <a:ea typeface="+mn-ea"/>
                <a:cs typeface="+mn-cs"/>
              </a:rPr>
              <a:t>eSign</a:t>
            </a: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…)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Fichiers (taille…), </a:t>
            </a:r>
            <a:r>
              <a:rPr lang="fr-FR" sz="1600" b="0" dirty="0" err="1">
                <a:solidFill>
                  <a:schemeClr val="tx2"/>
                </a:solidFill>
                <a:ea typeface="+mn-ea"/>
                <a:cs typeface="+mn-cs"/>
              </a:rPr>
              <a:t>Timers</a:t>
            </a: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 (</a:t>
            </a:r>
            <a:r>
              <a:rPr lang="fr-FR" sz="1600" b="0" dirty="0" err="1">
                <a:solidFill>
                  <a:schemeClr val="tx2"/>
                </a:solidFill>
                <a:ea typeface="+mn-ea"/>
                <a:cs typeface="+mn-cs"/>
              </a:rPr>
              <a:t>autologout</a:t>
            </a: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…)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867815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18613</TotalTime>
  <Words>2534</Words>
  <Application>Microsoft Office PowerPoint</Application>
  <PresentationFormat>Widescreen</PresentationFormat>
  <Paragraphs>593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Allumi Ptf</vt:lpstr>
      <vt:lpstr>Arial</vt:lpstr>
      <vt:lpstr>Arial,Sans-Serif</vt:lpstr>
      <vt:lpstr>Calibri</vt:lpstr>
      <vt:lpstr>Consolas</vt:lpstr>
      <vt:lpstr>KGT_PPT_Theme_New</vt:lpstr>
      <vt:lpstr>STD – FRONT</vt:lpstr>
      <vt:lpstr>Sommaire</vt:lpstr>
      <vt:lpstr>Technologie</vt:lpstr>
      <vt:lpstr>Vue d’ensemble</vt:lpstr>
      <vt:lpstr>Library (See « package.json/dependencies »)</vt:lpstr>
      <vt:lpstr>Technologie non utilisées</vt:lpstr>
      <vt:lpstr>Cycle de Vie  (* de l’Application)</vt:lpstr>
      <vt:lpstr>Vue d’ensemble</vt:lpstr>
      <vt:lpstr>Configuration</vt:lpstr>
      <vt:lpstr>Test</vt:lpstr>
      <vt:lpstr>Développement</vt:lpstr>
      <vt:lpstr>Convention de Nommage</vt:lpstr>
      <vt:lpstr>Module</vt:lpstr>
      <vt:lpstr>Module / Dépendance</vt:lpstr>
      <vt:lpstr>Ngrx</vt:lpstr>
      <vt:lpstr>Angular</vt:lpstr>
      <vt:lpstr>Autres Fonctionnalités</vt:lpstr>
      <vt:lpstr>Modules</vt:lpstr>
      <vt:lpstr>Liste</vt:lpstr>
      <vt:lpstr>@alert</vt:lpstr>
      <vt:lpstr>@enum</vt:lpstr>
      <vt:lpstr>@form / Présentation</vt:lpstr>
      <vt:lpstr>@form / Utilisation</vt:lpstr>
      <vt:lpstr>@form / Implémentation</vt:lpstr>
      <vt:lpstr>@loader</vt:lpstr>
      <vt:lpstr>@material</vt:lpstr>
      <vt:lpstr>@timer &amp; @token</vt:lpstr>
      <vt:lpstr>@Search&amp;Result TODO</vt:lpstr>
      <vt:lpstr>PowerPoint Presentation</vt:lpstr>
      <vt:lpstr>HTML / CSS / TS</vt:lpstr>
      <vt:lpstr>Angular / Material / Ngrx / Rxjs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Humaine</dc:title>
  <dc:creator>Kevin GELLENONCOURT</dc:creator>
  <cp:lastModifiedBy>Kévin Gellenoncourt</cp:lastModifiedBy>
  <cp:revision>2262</cp:revision>
  <dcterms:created xsi:type="dcterms:W3CDTF">2021-05-30T21:09:19Z</dcterms:created>
  <dcterms:modified xsi:type="dcterms:W3CDTF">2022-04-25T20:34:36Z</dcterms:modified>
</cp:coreProperties>
</file>