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257" r:id="rId5"/>
    <p:sldId id="1755" r:id="rId6"/>
    <p:sldId id="1769" r:id="rId7"/>
    <p:sldId id="1827" r:id="rId8"/>
    <p:sldId id="1832" r:id="rId9"/>
    <p:sldId id="1830" r:id="rId10"/>
    <p:sldId id="1817" r:id="rId11"/>
    <p:sldId id="1831" r:id="rId12"/>
    <p:sldId id="1829" r:id="rId13"/>
    <p:sldId id="1833" r:id="rId14"/>
    <p:sldId id="1828" r:id="rId15"/>
    <p:sldId id="1834" r:id="rId16"/>
    <p:sldId id="1789" r:id="rId17"/>
    <p:sldId id="179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  <p14:sldId id="1769"/>
          </p14:sldIdLst>
        </p14:section>
        <p14:section name="App.Blazor" id="{F54CFE69-8866-43A2-9BD2-64D9AB162EE0}">
          <p14:sldIdLst>
            <p14:sldId id="1827"/>
            <p14:sldId id="1832"/>
            <p14:sldId id="1830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</p14:sldIdLst>
        </p14:section>
        <p14:section name="Annexe" id="{303E4C40-F03F-4ECC-9802-091FFD16638C}">
          <p14:sldIdLst>
            <p14:sldId id="1789"/>
            <p14:sldId id="17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fundamentals/networking/http/httpclient-guidelines" TargetMode="External"/><Relationship Id="rId13" Type="http://schemas.openxmlformats.org/officeDocument/2006/relationships/hyperlink" Target="https://learn.microsoft.com/en-us/aspnet/core/fundamentals/http-requests?view=aspnetcore-7.0" TargetMode="External"/><Relationship Id="rId18" Type="http://schemas.openxmlformats.org/officeDocument/2006/relationships/hyperlink" Target="https://github.com/domaindrivendev/Swashbuckle.AspNetCore/issues/1497" TargetMode="External"/><Relationship Id="rId3" Type="http://schemas.openxmlformats.org/officeDocument/2006/relationships/hyperlink" Target="https://www.talkingdotnet.com/clean-way-to-add-swagger-asp-net-core-application/" TargetMode="External"/><Relationship Id="rId7" Type="http://schemas.openxmlformats.org/officeDocument/2006/relationships/hyperlink" Target="https://learn.microsoft.com/fr-fr/dotnet/api/system.linq.enumerable.aggregate?view=net-7.0" TargetMode="External"/><Relationship Id="rId12" Type="http://schemas.openxmlformats.org/officeDocument/2006/relationships/hyperlink" Target="https://learn.microsoft.com/en-us/dotnet/core/extensions/httpclient-factory" TargetMode="External"/><Relationship Id="rId17" Type="http://schemas.openxmlformats.org/officeDocument/2006/relationships/hyperlink" Target="https://learn.microsoft.com/en-us/aspnet/core/web-api/action-return-types?view=aspnetcore-6.0" TargetMode="External"/><Relationship Id="rId2" Type="http://schemas.openxmlformats.org/officeDocument/2006/relationships/hyperlink" Target="https://learn.microsoft.com/en-us/dotnet/csharp/programming-guide/classes-and-structs/extension-methods" TargetMode="External"/><Relationship Id="rId16" Type="http://schemas.openxmlformats.org/officeDocument/2006/relationships/hyperlink" Target="https://learn.microsoft.com/en-us/aspnet/core/fundamentals/middleware/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sharp/asynchronous-programming/async-scenarios" TargetMode="External"/><Relationship Id="rId11" Type="http://schemas.openxmlformats.org/officeDocument/2006/relationships/hyperlink" Target="https://www.nuget.org/packages/Microsoft.Extensions.Http" TargetMode="External"/><Relationship Id="rId5" Type="http://schemas.openxmlformats.org/officeDocument/2006/relationships/hyperlink" Target="https://stackoverflow.com/questions/1100260/multiline-string-literal-in-c-sharp" TargetMode="External"/><Relationship Id="rId15" Type="http://schemas.openxmlformats.org/officeDocument/2006/relationships/hyperlink" Target="https://developer.mozilla.org/en-US/docs/Web/HTTP/Status" TargetMode="External"/><Relationship Id="rId10" Type="http://schemas.openxmlformats.org/officeDocument/2006/relationships/hyperlink" Target="https://learn.microsoft.com/en-us/dotnet/architecture/microservices/implement-resilient-applications/use-httpclientfactory-to-implement-resilient-http-requests" TargetMode="External"/><Relationship Id="rId19" Type="http://schemas.openxmlformats.org/officeDocument/2006/relationships/hyperlink" Target="https://learn.microsoft.com/en-us/dotnet/api/system.datetime.date?view=net-6.0" TargetMode="External"/><Relationship Id="rId4" Type="http://schemas.openxmlformats.org/officeDocument/2006/relationships/hyperlink" Target="https://learn.microsoft.com/fr-fr/dotnet/csharp/language-reference/operators/null-coalescing-operator" TargetMode="External"/><Relationship Id="rId9" Type="http://schemas.openxmlformats.org/officeDocument/2006/relationships/hyperlink" Target="https://learn.microsoft.com/en-us/dotnet/csharp/tutorials/console-webapiclient" TargetMode="External"/><Relationship Id="rId14" Type="http://schemas.openxmlformats.org/officeDocument/2006/relationships/hyperlink" Target="https://learn.microsoft.com/en-us/aspnet/web-api/overview/advanced/httpclient-message-hand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components/event-handling?view=aspnetcore-6.0" TargetMode="External"/><Relationship Id="rId13" Type="http://schemas.openxmlformats.org/officeDocument/2006/relationships/hyperlink" Target="https://github.com/serilog/serilog/wiki/Configuration-Basics" TargetMode="External"/><Relationship Id="rId18" Type="http://schemas.openxmlformats.org/officeDocument/2006/relationships/hyperlink" Target="https://www.inow.fr/formation/developpement-web/asp-dot-net/formation-blazor/10220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learn.microsoft.com/en-us/aspnet/core/blazor/components/data-binding?view=aspnetcore-6.0" TargetMode="External"/><Relationship Id="rId12" Type="http://schemas.openxmlformats.org/officeDocument/2006/relationships/hyperlink" Target="https://github.com/serilog/serilog/wiki" TargetMode="External"/><Relationship Id="rId17" Type="http://schemas.openxmlformats.org/officeDocument/2006/relationships/hyperlink" Target="https://learn.microsoft.com/en-us/aspnet/core/blazor/components/layouts?view=aspnetcore-6.0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xleon/I18N-Portabl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lazor-university.com/templating-components-with-renderfragements/using-typeparam-to-create-generic-components/" TargetMode="External"/><Relationship Id="rId11" Type="http://schemas.openxmlformats.org/officeDocument/2006/relationships/hyperlink" Target="https://learn.microsoft.com/en-us/aspnet/core/blazor/javascript-interoperability/?view=aspnetcore-6.0" TargetMode="External"/><Relationship Id="rId5" Type="http://schemas.openxmlformats.org/officeDocument/2006/relationships/hyperlink" Target="https://learn.microsoft.com/en-us/aspnet/core/blazor/components/lifecycle?view=aspnetcore-6.0" TargetMode="External"/><Relationship Id="rId15" Type="http://schemas.openxmlformats.org/officeDocument/2006/relationships/hyperlink" Target="https://github.com/serilog/serilog-sinks-browserconsole#serilogsinksbrowserconsole--" TargetMode="External"/><Relationship Id="rId10" Type="http://schemas.openxmlformats.org/officeDocument/2006/relationships/hyperlink" Target="https://www.meziantou.net/css-isolation-in-blazor.htm" TargetMode="External"/><Relationship Id="rId4" Type="http://schemas.openxmlformats.org/officeDocument/2006/relationships/hyperlink" Target="https://learn.microsoft.com/en-us/aspnet/core/blazor/components/?view=aspnetcore-6.0" TargetMode="External"/><Relationship Id="rId9" Type="http://schemas.openxmlformats.org/officeDocument/2006/relationships/hyperlink" Target="https://www.neolisk.blog/posts/2020-05-18-blazor-style-encapsulation/" TargetMode="External"/><Relationship Id="rId14" Type="http://schemas.openxmlformats.org/officeDocument/2006/relationships/hyperlink" Target="https://github.com/serilog/serilog-settings-configu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state-management?view=aspnetcore-6.0&amp;pivots=webassembl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icoSuter/NSwag/wiki/CSharpClientGeneratorSettings" TargetMode="External"/><Relationship Id="rId5" Type="http://schemas.openxmlformats.org/officeDocument/2006/relationships/hyperlink" Target="https://github.com/RicoSuter/NSwag/wiki/CSharpClientGenerator" TargetMode="External"/><Relationship Id="rId4" Type="http://schemas.openxmlformats.org/officeDocument/2006/relationships/hyperlink" Target="https://github.com/RicoSuter/NSwa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burst.io/error-handling-in-spa-applications-e94c4ecebd8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2766732" y="2675687"/>
            <a:ext cx="3113771" cy="1284196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 | CardBody |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4920753"/>
            <a:ext cx="3113772" cy="727197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245996"/>
            <a:ext cx="1724152" cy="1858945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 err="1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3228882"/>
            <a:ext cx="1724152" cy="731001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See 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Annexe</a:t>
            </a: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C# | .Net</a:t>
            </a:r>
            <a:endParaRPr lang="fr-LU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46EDD11-1EE5-499D-A4FC-29F62E480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9498"/>
            <a:ext cx="5118303" cy="4889103"/>
          </a:xfrm>
          <a:prstGeom prst="roundRect">
            <a:avLst>
              <a:gd name="adj" fmla="val 4234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sz="1800" dirty="0"/>
              <a:t>C#</a:t>
            </a:r>
            <a:endParaRPr lang="fr-FR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2465017E-9027-48E7-8371-14CBF17D2DC0}"/>
              </a:ext>
            </a:extLst>
          </p:cNvPr>
          <p:cNvSpPr txBox="1">
            <a:spLocks/>
          </p:cNvSpPr>
          <p:nvPr/>
        </p:nvSpPr>
        <p:spPr>
          <a:xfrm>
            <a:off x="992338" y="1441175"/>
            <a:ext cx="2596619" cy="4408782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Syntax</a:t>
            </a:r>
            <a:endParaRPr lang="fr-FR" sz="1600" b="0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Class | Property | Method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/>
              <a:t>Record</a:t>
            </a:r>
            <a:endParaRPr lang="fr-LU" sz="1400" b="0" dirty="0">
              <a:solidFill>
                <a:schemeClr val="tx2"/>
              </a:solidFill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Comment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C#10 -&gt; 'state </a:t>
            </a:r>
            <a:r>
              <a:rPr lang="fr-LU" sz="1400" b="0" dirty="0" err="1">
                <a:solidFill>
                  <a:schemeClr val="tx2"/>
                </a:solidFill>
              </a:rPr>
              <a:t>with</a:t>
            </a:r>
            <a:r>
              <a:rPr lang="fr-LU" sz="1400" b="0" dirty="0">
                <a:solidFill>
                  <a:schemeClr val="tx2"/>
                </a:solidFill>
              </a:rPr>
              <a:t> { change }' (</a:t>
            </a:r>
            <a:r>
              <a:rPr lang="fr-LU" sz="1400" b="0" dirty="0" err="1">
                <a:solidFill>
                  <a:schemeClr val="tx2"/>
                </a:solidFill>
              </a:rPr>
              <a:t>equiv</a:t>
            </a:r>
            <a:r>
              <a:rPr lang="fr-LU" sz="1400" b="0" dirty="0">
                <a:solidFill>
                  <a:schemeClr val="tx2"/>
                </a:solidFill>
              </a:rPr>
              <a:t> JS {...spread, x:change})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solidFill>
                  <a:schemeClr val="tx2"/>
                </a:solidFill>
                <a:hlinkClick r:id="rId2"/>
              </a:rPr>
              <a:t>Extension Methods</a:t>
            </a:r>
            <a:r>
              <a:rPr lang="fr-LU" sz="1400" b="1" dirty="0">
                <a:solidFill>
                  <a:schemeClr val="tx2"/>
                </a:solidFill>
              </a:rPr>
              <a:t> (</a:t>
            </a:r>
            <a:r>
              <a:rPr lang="fr-LU" sz="1400" b="1" dirty="0">
                <a:solidFill>
                  <a:schemeClr val="tx2"/>
                </a:solidFill>
                <a:hlinkClick r:id="rId3"/>
              </a:rPr>
              <a:t>Ex</a:t>
            </a:r>
            <a:r>
              <a:rPr lang="fr-LU" sz="1400" b="1" dirty="0">
                <a:solidFill>
                  <a:schemeClr val="tx2"/>
                </a:solidFill>
              </a:rPr>
              <a:t>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4"/>
              </a:rPr>
              <a:t>?? Operator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@ » </a:t>
            </a:r>
            <a:r>
              <a:rPr lang="fr-LU" sz="1400" b="1" dirty="0">
                <a:ea typeface="+mn-lt"/>
                <a:cs typeface="+mn-lt"/>
                <a:hlinkClick r:id="rId5"/>
              </a:rPr>
              <a:t>Multi-line string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$"{var}" » Param string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6"/>
              </a:rPr>
              <a:t>Async / Await / Task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 err="1">
                <a:ea typeface="+mn-lt"/>
                <a:cs typeface="+mn-lt"/>
                <a:hlinkClick r:id="rId7"/>
              </a:rPr>
              <a:t>Enumerable.Aggregate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Linq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A9753C-898E-43C6-9CF3-0B013FBEF7A9}"/>
              </a:ext>
            </a:extLst>
          </p:cNvPr>
          <p:cNvSpPr txBox="1">
            <a:spLocks/>
          </p:cNvSpPr>
          <p:nvPr/>
        </p:nvSpPr>
        <p:spPr>
          <a:xfrm>
            <a:off x="3757624" y="1441175"/>
            <a:ext cx="2030213" cy="2900166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Class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Nommage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Contenu Ordonné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Classe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Propriété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Constructeur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Public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Privée</a:t>
            </a:r>
            <a:endParaRPr lang="fr-LU" sz="1600" b="1" dirty="0">
              <a:solidFill>
                <a:schemeClr val="tx2"/>
              </a:solidFill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5BCD49F-A75B-4CE7-B94F-D28E5C93C2B9}"/>
              </a:ext>
            </a:extLst>
          </p:cNvPr>
          <p:cNvSpPr txBox="1">
            <a:spLocks/>
          </p:cNvSpPr>
          <p:nvPr/>
        </p:nvSpPr>
        <p:spPr>
          <a:xfrm>
            <a:off x="3757623" y="4494417"/>
            <a:ext cx="2030214" cy="1355540"/>
          </a:xfrm>
          <a:prstGeom prst="roundRect">
            <a:avLst>
              <a:gd name="adj" fmla="val 124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Comment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Summary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A72BCAC-A0BA-DF94-AC5D-611F5064BE7F}"/>
              </a:ext>
            </a:extLst>
          </p:cNvPr>
          <p:cNvSpPr txBox="1">
            <a:spLocks/>
          </p:cNvSpPr>
          <p:nvPr/>
        </p:nvSpPr>
        <p:spPr>
          <a:xfrm>
            <a:off x="6205329" y="4424516"/>
            <a:ext cx="4974283" cy="1425441"/>
          </a:xfrm>
          <a:prstGeom prst="roundRect">
            <a:avLst>
              <a:gd name="adj" fmla="val 113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Api Call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HttpClient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Exemple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HttpClientFactory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dirty="0">
                <a:hlinkClick r:id="rId11"/>
              </a:rPr>
              <a:t>Lib</a:t>
            </a:r>
            <a:r>
              <a:rPr lang="en-US" sz="1400" dirty="0">
                <a:solidFill>
                  <a:srgbClr val="2C11D0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| </a:t>
            </a:r>
            <a:r>
              <a:rPr lang="en-US" sz="1400" dirty="0">
                <a:hlinkClick r:id="rId12"/>
              </a:rPr>
              <a:t>Learn1</a:t>
            </a:r>
            <a:r>
              <a:rPr lang="en-US" sz="1400" dirty="0"/>
              <a:t> </a:t>
            </a:r>
            <a:r>
              <a:rPr lang="fr-FR" sz="1400" dirty="0">
                <a:solidFill>
                  <a:schemeClr val="tx2"/>
                </a:solidFill>
              </a:rPr>
              <a:t>| </a:t>
            </a:r>
            <a:r>
              <a:rPr lang="en-US" sz="1400" dirty="0">
                <a:hlinkClick r:id="rId13"/>
              </a:rPr>
              <a:t>Learn2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Http Message Handler</a:t>
            </a:r>
            <a:r>
              <a:rPr lang="en-US" sz="1400" dirty="0">
                <a:solidFill>
                  <a:srgbClr val="2C11D0"/>
                </a:solidFill>
                <a:ea typeface="+mn-lt"/>
                <a:cs typeface="+mn-lt"/>
              </a:rPr>
              <a:t>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|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StatusCode</a:t>
            </a:r>
            <a:endParaRPr lang="fr-FR" sz="1400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Serialize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F5AC21B-8632-B83E-4DFC-4402817B0841}"/>
              </a:ext>
            </a:extLst>
          </p:cNvPr>
          <p:cNvSpPr txBox="1">
            <a:spLocks/>
          </p:cNvSpPr>
          <p:nvPr/>
        </p:nvSpPr>
        <p:spPr>
          <a:xfrm>
            <a:off x="6096000" y="1089498"/>
            <a:ext cx="5184774" cy="4889103"/>
          </a:xfrm>
          <a:prstGeom prst="roundRect">
            <a:avLst>
              <a:gd name="adj" fmla="val 4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.Net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4F14EB9-0A82-47A3-A93C-07C6F3164807}"/>
              </a:ext>
            </a:extLst>
          </p:cNvPr>
          <p:cNvSpPr txBox="1">
            <a:spLocks/>
          </p:cNvSpPr>
          <p:nvPr/>
        </p:nvSpPr>
        <p:spPr>
          <a:xfrm>
            <a:off x="8240036" y="1441175"/>
            <a:ext cx="2939576" cy="635471"/>
          </a:xfrm>
          <a:prstGeom prst="roundRect">
            <a:avLst>
              <a:gd name="adj" fmla="val 164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800" dirty="0"/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Dependancy Injection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0E59459-E94A-15E4-1BB9-C8566D2A637F}"/>
              </a:ext>
            </a:extLst>
          </p:cNvPr>
          <p:cNvSpPr txBox="1">
            <a:spLocks/>
          </p:cNvSpPr>
          <p:nvPr/>
        </p:nvSpPr>
        <p:spPr>
          <a:xfrm>
            <a:off x="6205329" y="1441175"/>
            <a:ext cx="1892098" cy="2759619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Middleware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Controllers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Filters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  <a:hlinkClick r:id="rId17"/>
              </a:rPr>
              <a:t>Controller Resp</a:t>
            </a:r>
            <a:r>
              <a:rPr lang="fr-FR" sz="1400" b="0" dirty="0">
                <a:ea typeface="+mn-lt"/>
                <a:cs typeface="+mn-lt"/>
              </a:rPr>
              <a:t> 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Services</a:t>
            </a:r>
            <a:endParaRPr lang="fr-FR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Dtos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StartUp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/ Program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</a:p>
          <a:p>
            <a:pPr marL="575945" lvl="1" indent="-2159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8"/>
              </a:rPr>
              <a:t>Service options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Configuration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BD30D5DD-4D58-5C0A-97A9-760A73672774}"/>
              </a:ext>
            </a:extLst>
          </p:cNvPr>
          <p:cNvSpPr txBox="1">
            <a:spLocks/>
          </p:cNvSpPr>
          <p:nvPr/>
        </p:nvSpPr>
        <p:spPr>
          <a:xfrm>
            <a:off x="8247362" y="2186272"/>
            <a:ext cx="2932249" cy="669547"/>
          </a:xfrm>
          <a:prstGeom prst="roundRect">
            <a:avLst>
              <a:gd name="adj" fmla="val 151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Date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  <a:hlinkClick r:id="rId19"/>
              </a:rPr>
              <a:t>DateTime</a:t>
            </a:r>
            <a:endParaRPr lang="fr-F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20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0" y="1089498"/>
            <a:ext cx="2507704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423131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05877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911155" y="323623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44507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1331800" y="2524575"/>
            <a:ext cx="854951" cy="568376"/>
          </a:xfrm>
          <a:prstGeom prst="bentConnector3">
            <a:avLst>
              <a:gd name="adj1" fmla="val 1779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612485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16200000" flipH="1">
            <a:off x="2066770" y="2357981"/>
            <a:ext cx="316663" cy="363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3"/>
          </p:cNvCxnSpPr>
          <p:nvPr/>
        </p:nvCxnSpPr>
        <p:spPr>
          <a:xfrm rot="5400000">
            <a:off x="2045922" y="3059796"/>
            <a:ext cx="353914" cy="367721"/>
          </a:xfrm>
          <a:prstGeom prst="bentConnector2">
            <a:avLst/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AF101-B834-4B05-99A3-B4C8D043B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6024716" cy="3698811"/>
          </a:xfrm>
          <a:prstGeom prst="roundRect">
            <a:avLst>
              <a:gd name="adj" fmla="val 436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Blazor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990663" y="1436037"/>
            <a:ext cx="1515497" cy="521379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Configuration</a:t>
            </a:r>
            <a:endParaRPr lang="fr-FR" sz="1400" dirty="0"/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WebAssembly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949253" y="2090872"/>
            <a:ext cx="1556907" cy="2520458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App.Blazor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111405" y="2451697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110456" y="3013912"/>
            <a:ext cx="1231773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159868" y="4119628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630085" y="2916704"/>
            <a:ext cx="193467" cy="94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110456" y="3198286"/>
            <a:ext cx="49412" cy="1105715"/>
          </a:xfrm>
          <a:prstGeom prst="bentConnector3">
            <a:avLst>
              <a:gd name="adj1" fmla="val -16416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261429" y="3571505"/>
            <a:ext cx="92236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630056" y="3475218"/>
            <a:ext cx="188844" cy="373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7059561" y="1089114"/>
            <a:ext cx="4221212" cy="1570597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Blazor </a:t>
            </a:r>
            <a:r>
              <a:rPr lang="fr-LU" sz="1400" b="0" dirty="0">
                <a:solidFill>
                  <a:schemeClr val="tx2"/>
                </a:solidFill>
              </a:rPr>
              <a:t>@page '&lt;route&gt;’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Unknown. Route to « NotFound »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but </a:t>
            </a:r>
            <a:r>
              <a:rPr lang="en-US" sz="1200" b="0" dirty="0"/>
              <a:t>need Auth. RedirToLogin + ReturnUrl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</a:t>
            </a:r>
            <a:r>
              <a:rPr lang="en-US" sz="1200" b="0" dirty="0" err="1">
                <a:solidFill>
                  <a:schemeClr val="tx2"/>
                </a:solidFill>
              </a:rPr>
              <a:t>Auth.Ok</a:t>
            </a:r>
            <a:r>
              <a:rPr lang="en-US" sz="1200" b="0" dirty="0">
                <a:solidFill>
                  <a:schemeClr val="tx2"/>
                </a:solidFill>
              </a:rPr>
              <a:t> but </a:t>
            </a:r>
            <a:r>
              <a:rPr lang="en-US" sz="1200" b="0" dirty="0"/>
              <a:t>need Authorization.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Unsecured.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962B2A5D-ECC9-DC5D-40F5-CEB4AC155157}"/>
              </a:ext>
            </a:extLst>
          </p:cNvPr>
          <p:cNvSpPr txBox="1">
            <a:spLocks/>
          </p:cNvSpPr>
          <p:nvPr/>
        </p:nvSpPr>
        <p:spPr>
          <a:xfrm>
            <a:off x="2644981" y="1436037"/>
            <a:ext cx="4031122" cy="2351138"/>
          </a:xfrm>
          <a:prstGeom prst="roundRect">
            <a:avLst>
              <a:gd name="adj" fmla="val 501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Feature</a:t>
            </a:r>
            <a:endParaRPr lang="fr-FR" sz="1400" dirty="0"/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Syntax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Razor (@{})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hlinkClick r:id="rId4"/>
              </a:rPr>
              <a:t>Component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dirty="0"/>
              <a:t> </a:t>
            </a:r>
            <a:r>
              <a:rPr lang="fr-FR" sz="1400" dirty="0">
                <a:ea typeface="+mn-lt"/>
                <a:cs typeface="+mn-lt"/>
                <a:hlinkClick r:id="rId5"/>
              </a:rPr>
              <a:t>Lifecycle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ea typeface="+mn-lt"/>
                <a:cs typeface="+mn-lt"/>
                <a:hlinkClick r:id="rId6"/>
              </a:rPr>
              <a:t>Generic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Data Binding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1400" dirty="0"/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Event Handling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Style Isolation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 err="1">
                <a:ea typeface="+mn-lt"/>
                <a:cs typeface="+mn-lt"/>
                <a:hlinkClick r:id="rId9"/>
              </a:rPr>
              <a:t>Learn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ea typeface="+mn-lt"/>
                <a:cs typeface="+mn-lt"/>
                <a:hlinkClick r:id="rId10"/>
              </a:rPr>
              <a:t>Ex</a:t>
            </a:r>
            <a:endParaRPr lang="fr-FR" sz="1400" dirty="0"/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Service Injection.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@using &amp; _Import.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JSInterop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cxnSp>
        <p:nvCxnSpPr>
          <p:cNvPr id="5" name="Connecteur : en angle 33">
            <a:extLst>
              <a:ext uri="{FF2B5EF4-FFF2-40B4-BE49-F238E27FC236}">
                <a16:creationId xmlns:a16="http://schemas.microsoft.com/office/drawing/2014/main" id="{48E1E024-47EC-ABF2-8A64-1DAD8864B2E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1633519" y="4029346"/>
            <a:ext cx="179375" cy="1187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7059561" y="2814660"/>
            <a:ext cx="4221212" cy="1489341"/>
          </a:xfrm>
          <a:prstGeom prst="roundRect">
            <a:avLst>
              <a:gd name="adj" fmla="val 120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15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Logged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 in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« Log.&lt;</a:t>
            </a:r>
            <a:r>
              <a:rPr lang="fr-FR" sz="140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7059561" y="4458950"/>
            <a:ext cx="4221212" cy="1489341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3104535" y="5060923"/>
            <a:ext cx="1492046" cy="630472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Analytics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8199" y="5060923"/>
            <a:ext cx="2049542" cy="656022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>
                <a:highlight>
                  <a:srgbClr val="FFFF00"/>
                </a:highlight>
              </a:rPr>
              <a:t>Layout</a:t>
            </a:r>
            <a:endParaRPr lang="fr-FR" sz="1800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17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2644981" y="3940252"/>
            <a:ext cx="4031122" cy="671078"/>
          </a:xfrm>
          <a:prstGeom prst="roundRect">
            <a:avLst>
              <a:gd name="adj" fmla="val 138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References</a:t>
            </a:r>
            <a:endParaRPr lang="fr-FR" sz="1400" dirty="0"/>
          </a:p>
          <a:p>
            <a:pPr marL="288000" indent="-216000">
              <a:spcBef>
                <a:spcPts val="300"/>
              </a:spcBef>
            </a:pPr>
            <a:r>
              <a:rPr lang="fr-FR" sz="1400" dirty="0" err="1">
                <a:hlinkClick r:id="rId18"/>
              </a:rPr>
              <a:t>Inow</a:t>
            </a:r>
            <a:r>
              <a:rPr lang="fr-FR" sz="1400" dirty="0">
                <a:hlinkClick r:id="rId18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DACCB-6332-4C26-39F2-2D374711D2B0}"/>
              </a:ext>
            </a:extLst>
          </p:cNvPr>
          <p:cNvSpPr txBox="1">
            <a:spLocks/>
          </p:cNvSpPr>
          <p:nvPr/>
        </p:nvSpPr>
        <p:spPr>
          <a:xfrm>
            <a:off x="838200" y="1098697"/>
            <a:ext cx="5135866" cy="3542129"/>
          </a:xfrm>
          <a:prstGeom prst="roundRect">
            <a:avLst>
              <a:gd name="adj" fmla="val 33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70DA9D2-A694-B184-8F6D-911E0EE83D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98698"/>
            <a:ext cx="5144311" cy="4771159"/>
          </a:xfrm>
          <a:prstGeom prst="roundRect">
            <a:avLst>
              <a:gd name="adj" fmla="val 31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Infrastructure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A842AEE6-6929-8DD8-7B55-D7E475E3C98C}"/>
              </a:ext>
            </a:extLst>
          </p:cNvPr>
          <p:cNvSpPr txBox="1">
            <a:spLocks/>
          </p:cNvSpPr>
          <p:nvPr/>
        </p:nvSpPr>
        <p:spPr>
          <a:xfrm>
            <a:off x="6284346" y="1455175"/>
            <a:ext cx="4853825" cy="2733368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7205D13-6A15-DAC1-52AD-E3400C596BAB}"/>
              </a:ext>
            </a:extLst>
          </p:cNvPr>
          <p:cNvSpPr txBox="1">
            <a:spLocks/>
          </p:cNvSpPr>
          <p:nvPr/>
        </p:nvSpPr>
        <p:spPr>
          <a:xfrm>
            <a:off x="838199" y="4803101"/>
            <a:ext cx="5135866" cy="1066756"/>
          </a:xfrm>
          <a:prstGeom prst="roundRect">
            <a:avLst>
              <a:gd name="adj" fmla="val 916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Proxy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communication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3AA52CC2-EB3F-973F-1F11-5FE99C1564D7}"/>
              </a:ext>
            </a:extLst>
          </p:cNvPr>
          <p:cNvSpPr txBox="1">
            <a:spLocks/>
          </p:cNvSpPr>
          <p:nvPr/>
        </p:nvSpPr>
        <p:spPr>
          <a:xfrm>
            <a:off x="6410632" y="1809136"/>
            <a:ext cx="4621162" cy="143358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Code </a:t>
            </a:r>
            <a:r>
              <a:rPr lang="fr-FR" sz="1600" dirty="0" err="1"/>
              <a:t>Generation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Clients des Apis (</a:t>
            </a:r>
            <a:r>
              <a:rPr lang="fr-FR" sz="1200" dirty="0" err="1">
                <a:ea typeface="+mn-lt"/>
                <a:cs typeface="+mn-lt"/>
              </a:rPr>
              <a:t>Ac</a:t>
            </a:r>
            <a:r>
              <a:rPr lang="fr-FR" sz="1200" dirty="0">
                <a:ea typeface="+mn-lt"/>
                <a:cs typeface="+mn-lt"/>
              </a:rPr>
              <a:t> Interfaces &amp; Dtos)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Nswag.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Readme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altLang="fr-FR" sz="14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CSharpClientGenerator</a:t>
            </a:r>
            <a:r>
              <a:rPr lang="fr-FR" alt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9EA72A7-4EBF-D2AF-F31E-7994C8C900DB}"/>
              </a:ext>
            </a:extLst>
          </p:cNvPr>
          <p:cNvSpPr txBox="1">
            <a:spLocks/>
          </p:cNvSpPr>
          <p:nvPr/>
        </p:nvSpPr>
        <p:spPr>
          <a:xfrm>
            <a:off x="6410632" y="3400384"/>
            <a:ext cx="4621162" cy="661752"/>
          </a:xfrm>
          <a:prstGeom prst="roundRect">
            <a:avLst>
              <a:gd name="adj" fmla="val 166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GB" sz="1600"/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GB" sz="140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en-GB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B9928973-9EC3-2E27-00AB-B2500F1DE7D0}"/>
              </a:ext>
            </a:extLst>
          </p:cNvPr>
          <p:cNvSpPr txBox="1">
            <a:spLocks/>
          </p:cNvSpPr>
          <p:nvPr/>
        </p:nvSpPr>
        <p:spPr>
          <a:xfrm>
            <a:off x="6284346" y="4346207"/>
            <a:ext cx="4853825" cy="141309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/>
              <a:t>Consumers</a:t>
            </a:r>
            <a:endParaRPr lang="en-US" altLang="fr-FR" sz="1400" b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2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5144312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Solution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2"/>
            <a:ext cx="2395066" cy="1800987"/>
          </a:xfrm>
          <a:prstGeom prst="roundRect">
            <a:avLst>
              <a:gd name="adj" fmla="val 839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FEFAB0C2-F96D-E765-69A5-0EB3636FA04F}"/>
              </a:ext>
            </a:extLst>
          </p:cNvPr>
          <p:cNvSpPr txBox="1">
            <a:spLocks/>
          </p:cNvSpPr>
          <p:nvPr/>
        </p:nvSpPr>
        <p:spPr>
          <a:xfrm>
            <a:off x="6407424" y="4497006"/>
            <a:ext cx="4730745" cy="1308882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None/>
            </a:pPr>
            <a:r>
              <a:rPr lang="en-US" sz="1600" dirty="0"/>
              <a:t>Data Display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Composant.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308504"/>
            <a:ext cx="4730745" cy="105712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Routed Pages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Composant </a:t>
            </a:r>
            <a:r>
              <a:rPr lang="en-US" sz="1400" dirty="0" err="1">
                <a:solidFill>
                  <a:schemeClr val="tx2"/>
                </a:solidFill>
              </a:rPr>
              <a:t>contenant</a:t>
            </a:r>
            <a:r>
              <a:rPr lang="en-US" sz="1400" dirty="0">
                <a:solidFill>
                  <a:schemeClr val="tx2"/>
                </a:solidFill>
              </a:rPr>
              <a:t> @page “route”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Redirige</a:t>
            </a:r>
            <a:r>
              <a:rPr lang="en-US" sz="1200" b="0" dirty="0"/>
              <a:t> </a:t>
            </a:r>
            <a:r>
              <a:rPr lang="en-US" sz="1200" b="0" dirty="0" err="1"/>
              <a:t>vers</a:t>
            </a:r>
            <a:r>
              <a:rPr lang="en-US" sz="1200" b="0" dirty="0"/>
              <a:t> login </a:t>
            </a:r>
            <a:r>
              <a:rPr lang="en-US" sz="1200" b="0" dirty="0" err="1"/>
              <a:t>si</a:t>
            </a:r>
            <a:r>
              <a:rPr lang="en-US" sz="1200" b="0" dirty="0"/>
              <a:t> user not connected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3403121"/>
            <a:ext cx="4730745" cy="90742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1800986"/>
          </a:xfrm>
          <a:prstGeom prst="roundRect">
            <a:avLst>
              <a:gd name="adj" fmla="val 672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4497006"/>
            <a:ext cx="4730745" cy="133405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Routed Pages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Composant </a:t>
            </a:r>
            <a:r>
              <a:rPr lang="en-US" sz="1400" dirty="0" err="1">
                <a:solidFill>
                  <a:schemeClr val="tx2"/>
                </a:solidFill>
              </a:rPr>
              <a:t>contenant</a:t>
            </a:r>
            <a:r>
              <a:rPr lang="en-US" sz="1400" dirty="0">
                <a:solidFill>
                  <a:schemeClr val="tx2"/>
                </a:solidFill>
              </a:rPr>
              <a:t> @page “route”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Redirige</a:t>
            </a:r>
            <a:r>
              <a:rPr lang="en-US" sz="1200" b="0" dirty="0"/>
              <a:t> </a:t>
            </a:r>
            <a:r>
              <a:rPr lang="en-US" sz="1200" b="0" dirty="0" err="1"/>
              <a:t>vers</a:t>
            </a:r>
            <a:r>
              <a:rPr lang="en-US" sz="1200" b="0" dirty="0"/>
              <a:t> login </a:t>
            </a:r>
            <a:r>
              <a:rPr lang="en-US" sz="1200" b="0" dirty="0" err="1"/>
              <a:t>si</a:t>
            </a:r>
            <a:r>
              <a:rPr lang="en-US" sz="1200" b="0" dirty="0"/>
              <a:t>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4" y="2346668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Get Permission from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bisa.api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Error Handling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5343309" y="3254185"/>
            <a:ext cx="1908174" cy="579685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ValidationExc°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1486993"/>
          </a:xfrm>
          <a:prstGeom prst="roundRect">
            <a:avLst>
              <a:gd name="adj" fmla="val 127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Type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Mail / Tel mal formaté, input requis absent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Création d’une identité avec des infos incohérente…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Technique.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Ressource externe indisponible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Other.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Authentication | Autorisation | ?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977344" y="3673613"/>
            <a:ext cx="3872665" cy="2158604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977346" y="2537355"/>
            <a:ext cx="3872663" cy="976087"/>
          </a:xfrm>
          <a:prstGeom prst="roundRect">
            <a:avLst>
              <a:gd name="adj" fmla="val 134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Transfo Exception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977345" y="1421296"/>
            <a:ext cx="3872667" cy="976087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Exception (Maison | Tier Lib)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Retour d’un 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5181461" y="2676633"/>
            <a:ext cx="6099313" cy="3296575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Implémentation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Réf.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Général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C3167168-4490-6A90-9CBD-B650CA1D9D85}"/>
              </a:ext>
            </a:extLst>
          </p:cNvPr>
          <p:cNvSpPr txBox="1">
            <a:spLocks/>
          </p:cNvSpPr>
          <p:nvPr/>
        </p:nvSpPr>
        <p:spPr>
          <a:xfrm>
            <a:off x="7413332" y="3254185"/>
            <a:ext cx="3736678" cy="849981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C# Exception.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throw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new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XxxExc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°)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 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AuthenticationMw | AutorisationMw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F13AB203-EAC6-E49A-83BD-3061EAD28268}"/>
              </a:ext>
            </a:extLst>
          </p:cNvPr>
          <p:cNvSpPr txBox="1">
            <a:spLocks/>
          </p:cNvSpPr>
          <p:nvPr/>
        </p:nvSpPr>
        <p:spPr>
          <a:xfrm>
            <a:off x="7413332" y="4200403"/>
            <a:ext cx="3736678" cy="1049678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30FDC17-CB5D-9C8B-ED8F-FDC3F7FD6590}"/>
              </a:ext>
            </a:extLst>
          </p:cNvPr>
          <p:cNvSpPr txBox="1">
            <a:spLocks/>
          </p:cNvSpPr>
          <p:nvPr/>
        </p:nvSpPr>
        <p:spPr>
          <a:xfrm>
            <a:off x="7413332" y="5351720"/>
            <a:ext cx="3736678" cy="512761"/>
          </a:xfrm>
          <a:prstGeom prst="roundRect">
            <a:avLst>
              <a:gd name="adj" fmla="val 259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Logging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LoggerMw.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Logging</a:t>
            </a:r>
            <a:endParaRPr lang="fr-FR" sz="1200" dirty="0"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2825B4BF-40B3-9FBF-C859-DA93D2777B60}"/>
              </a:ext>
            </a:extLst>
          </p:cNvPr>
          <p:cNvSpPr txBox="1">
            <a:spLocks/>
          </p:cNvSpPr>
          <p:nvPr/>
        </p:nvSpPr>
        <p:spPr>
          <a:xfrm>
            <a:off x="1090826" y="4011561"/>
            <a:ext cx="3649220" cy="1112176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Ui</a:t>
            </a: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1090826" y="5189719"/>
            <a:ext cx="3649220" cy="535220"/>
          </a:xfrm>
          <a:prstGeom prst="roundRect">
            <a:avLst>
              <a:gd name="adj" fmla="val 223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Kibana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1C3B5F2-BA6E-CA36-C55C-CF4E663B99D6}"/>
              </a:ext>
            </a:extLst>
          </p:cNvPr>
          <p:cNvSpPr txBox="1">
            <a:spLocks/>
          </p:cNvSpPr>
          <p:nvPr/>
        </p:nvSpPr>
        <p:spPr>
          <a:xfrm>
            <a:off x="5883632" y="370994"/>
            <a:ext cx="2000931" cy="587732"/>
          </a:xfrm>
          <a:prstGeom prst="roundRect">
            <a:avLst>
              <a:gd name="adj" fmla="val 16089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Source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62072801-7EBE-BFDE-4B12-69A8A9B2A3BF}"/>
              </a:ext>
            </a:extLst>
          </p:cNvPr>
          <p:cNvSpPr txBox="1">
            <a:spLocks/>
          </p:cNvSpPr>
          <p:nvPr/>
        </p:nvSpPr>
        <p:spPr>
          <a:xfrm>
            <a:off x="3012067" y="4179470"/>
            <a:ext cx="1580162" cy="830327"/>
          </a:xfrm>
          <a:prstGeom prst="roundRect">
            <a:avLst>
              <a:gd name="adj" fmla="val 191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Toaster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12AF2180-CD55-EF16-53B3-15E6809EC565}"/>
              </a:ext>
            </a:extLst>
          </p:cNvPr>
          <p:cNvSpPr txBox="1">
            <a:spLocks/>
          </p:cNvSpPr>
          <p:nvPr/>
        </p:nvSpPr>
        <p:spPr>
          <a:xfrm>
            <a:off x="1182016" y="4179470"/>
            <a:ext cx="1580162" cy="830327"/>
          </a:xfrm>
          <a:prstGeom prst="roundRect">
            <a:avLst>
              <a:gd name="adj" fmla="val 167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Error Page</a:t>
            </a: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1040</Words>
  <Application>Microsoft Office PowerPoint</Application>
  <PresentationFormat>Widescreen</PresentationFormat>
  <Paragraphs>350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Allumi Ptf</vt:lpstr>
      <vt:lpstr>Arial</vt:lpstr>
      <vt:lpstr>Calibri</vt:lpstr>
      <vt:lpstr>KGT_PPT_Theme_New</vt:lpstr>
      <vt:lpstr>App.Blazor</vt:lpstr>
      <vt:lpstr>Sommaire</vt:lpstr>
      <vt:lpstr>Clean Architecture</vt:lpstr>
      <vt:lpstr>App.Blazor</vt:lpstr>
      <vt:lpstr>Vue d’ensemble</vt:lpstr>
      <vt:lpstr>Projets</vt:lpstr>
      <vt:lpstr>Sécurité</vt:lpstr>
      <vt:lpstr>Error Handling</vt:lpstr>
      <vt:lpstr>Package</vt:lpstr>
      <vt:lpstr>Components.Blazor</vt:lpstr>
      <vt:lpstr>Vue d’ensemble</vt:lpstr>
      <vt:lpstr>Containers</vt:lpstr>
      <vt:lpstr>PowerPoint Presentation</vt:lpstr>
      <vt:lpstr>C# |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342</cp:revision>
  <dcterms:created xsi:type="dcterms:W3CDTF">2021-05-30T21:09:19Z</dcterms:created>
  <dcterms:modified xsi:type="dcterms:W3CDTF">2023-08-18T13:09:18Z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