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7_E06CF71A.xml" ContentType="application/vnd.ms-powerpoint.comments+xml"/>
  <Override PartName="/ppt/comments/modernComment_6CE_93A535C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1724" r:id="rId4"/>
    <p:sldId id="1743" r:id="rId5"/>
    <p:sldId id="1712" r:id="rId6"/>
    <p:sldId id="1713" r:id="rId7"/>
    <p:sldId id="1706" r:id="rId8"/>
    <p:sldId id="1721" r:id="rId9"/>
    <p:sldId id="1736" r:id="rId10"/>
    <p:sldId id="1735" r:id="rId11"/>
    <p:sldId id="1740" r:id="rId12"/>
    <p:sldId id="1739" r:id="rId13"/>
    <p:sldId id="1742" r:id="rId14"/>
    <p:sldId id="1684" r:id="rId15"/>
    <p:sldId id="16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B8760C-BF1D-468E-A4EC-B3B3AEB429CF}">
          <p14:sldIdLst>
            <p14:sldId id="257"/>
            <p14:sldId id="258"/>
          </p14:sldIdLst>
        </p14:section>
        <p14:section name="Architecture" id="{145EF7B7-639A-454C-8B1B-36A85F7939BC}">
          <p14:sldIdLst>
            <p14:sldId id="1724"/>
            <p14:sldId id="1743"/>
            <p14:sldId id="1712"/>
            <p14:sldId id="1713"/>
          </p14:sldIdLst>
        </p14:section>
        <p14:section name="Technology" id="{98E12F07-642A-4F2F-8352-3FEDFD1E43AE}">
          <p14:sldIdLst>
            <p14:sldId id="1706"/>
            <p14:sldId id="1721"/>
            <p14:sldId id="1736"/>
            <p14:sldId id="1735"/>
          </p14:sldIdLst>
        </p14:section>
        <p14:section name="Code" id="{F862890C-D2E7-494C-96E7-14F8E1B8F7FD}">
          <p14:sldIdLst>
            <p14:sldId id="1740"/>
            <p14:sldId id="1739"/>
            <p14:sldId id="1742"/>
            <p14:sldId id="1684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6C7_E06CF7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F37BFF-E899-4344-883B-3DD9270B9BDD}" authorId="{FD341820-5CC1-30A7-C59F-9FF8CBD05A90}" created="2023-01-06T21:16:31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5237530" sldId="1735"/>
      <ac:spMk id="8" creationId="{1646B0EB-400D-41F6-8343-6F1AEF30AB51}"/>
    </ac:deMkLst>
    <p188:txBody>
      <a:bodyPr/>
      <a:lstStyle/>
      <a:p>
        <a:r>
          <a:rPr lang="en-GB"/>
          <a:t>Privilegié : Xunit</a:t>
        </a:r>
      </a:p>
    </p188:txBody>
  </p188:cm>
</p188:cmLst>
</file>

<file path=ppt/comments/modernComment_6CE_93A535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E35473-AAC3-497A-974B-9D821BC924D5}" authorId="{FD341820-5CC1-30A7-C59F-9FF8CBD05A90}" created="2023-08-19T17:24:12.3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77077953" sldId="1742"/>
      <ac:spMk id="10" creationId="{6C68C10C-F36A-D03C-94C8-AADF336A1188}"/>
    </ac:deMkLst>
    <p188:txBody>
      <a:bodyPr/>
      <a:lstStyle/>
      <a:p>
        <a:r>
          <a:rPr lang="en-GB"/>
          <a:t>If rights pbs. 
-&gt; firebase logout
-&gt; firebase login
OU -&gt; firebase login –reauth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F6FD3DB-442F-4349-935B-66BC535FF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asonwatmore.com/post/2020/07/06/aspnet-core-3-boilerplate-api-with-email-sign-up-verification-authentication-forgot-password" TargetMode="External"/><Relationship Id="rId3" Type="http://schemas.openxmlformats.org/officeDocument/2006/relationships/hyperlink" Target="https://docs.microsoft.com/en-us/dotnet/csharp/tour-of-csharp/" TargetMode="External"/><Relationship Id="rId7" Type="http://schemas.openxmlformats.org/officeDocument/2006/relationships/hyperlink" Target="https://docs.microsoft.com/en-us/ef/core/" TargetMode="External"/><Relationship Id="rId2" Type="http://schemas.microsoft.com/office/2018/10/relationships/comments" Target="../comments/modernComment_6C7_E06CF71A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aspnet/core/introduction-to-aspnet-core?view=aspnetcore-7.0" TargetMode="External"/><Relationship Id="rId5" Type="http://schemas.openxmlformats.org/officeDocument/2006/relationships/hyperlink" Target="https://docs.microsoft.com/en-us/dotnet/csharp/programming-guide/concepts/linq/introduction-to-linq-queries" TargetMode="External"/><Relationship Id="rId4" Type="http://schemas.openxmlformats.org/officeDocument/2006/relationships/hyperlink" Target="https://sql.sh/" TargetMode="External"/><Relationship Id="rId9" Type="http://schemas.openxmlformats.org/officeDocument/2006/relationships/hyperlink" Target="https://www.sqlite.org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tutorials/library-with-visual-studio-code?pivots=dotnet-7-0" TargetMode="External"/><Relationship Id="rId2" Type="http://schemas.openxmlformats.org/officeDocument/2006/relationships/hyperlink" Target="https://learn.microsoft.com/en-us/dotnet/core/tools/dotnet-restor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tutorials/publish-to-azure-webapp-using-vscode?view=aspnetcore-6.0#generate-the-deployment-package-locally" TargetMode="External"/><Relationship Id="rId2" Type="http://schemas.microsoft.com/office/2018/10/relationships/comments" Target="../comments/modernComment_6CE_93A535C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spnet/core/tutorials/publish-to-azure-webapp-using-vs?view=aspnetcore-7.0#deploy-the-app-to-az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cidchart.com/pages/?gclid=CjwKCAjwkMeUBhBuEiwA4hpqEM7O16f4BomDlh664RsCVW6cwMY0feEYdpPovcOCsDNnwKcuqzkfChoCCccQAvD_BwE&amp;km_CPC_AdGroupID=117687297058&amp;km_CPC_AdPosition=&amp;km_CPC_CampaignId=12085501855&amp;km_CPC_Country=9055696&amp;km_CPC_Creative=491660231431&amp;km_CPC_Device=c&amp;km_CPC_ExtensionID=&amp;km_CPC_Keyword=lucidchart&amp;km_CPC_MatchType=e&amp;km_CPC_Network=g&amp;km_CPC_TargetID=kwd-33511936169&amp;km_CPC_placement=&amp;km_CPC_target=&amp;utm_campaign=_chart_ol_allcountries_mixed_search_brand_exact_&amp;utm_medium=cpc&amp;utm_source=google" TargetMode="External"/><Relationship Id="rId3" Type="http://schemas.openxmlformats.org/officeDocument/2006/relationships/hyperlink" Target="https://docs.npmjs.com/about-npm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firebase.google.com/?gclid=Cj0KCQiA3fiPBhCCARIsAFQ8QzUNmCT91A2aIfHKnZANkZYr09-WNRiTeOmVQ4rh_gTMLp84CiDGKqQaAlnjEALw_wcB&amp;gclsrc=aw.ds" TargetMode="External"/><Relationship Id="rId4" Type="http://schemas.openxmlformats.org/officeDocument/2006/relationships/hyperlink" Target="https://docs.microsoft.com/en-us/nuget/what-is-nug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-enterprise.com/en/ngpost/resources/libraries/ngrx/" TargetMode="External"/><Relationship Id="rId13" Type="http://schemas.openxmlformats.org/officeDocument/2006/relationships/hyperlink" Target="https://rxjs.dev/guide/overview" TargetMode="External"/><Relationship Id="rId18" Type="http://schemas.openxmlformats.org/officeDocument/2006/relationships/hyperlink" Target="https://prettier.io/docs/en/index.html" TargetMode="External"/><Relationship Id="rId3" Type="http://schemas.openxmlformats.org/officeDocument/2006/relationships/hyperlink" Target="https://developer.mozilla.org/fr/docs/Web/HTML" TargetMode="External"/><Relationship Id="rId21" Type="http://schemas.openxmlformats.org/officeDocument/2006/relationships/hyperlink" Target="https://github.com/angular-eslint/angular-eslint" TargetMode="External"/><Relationship Id="rId7" Type="http://schemas.openxmlformats.org/officeDocument/2006/relationships/hyperlink" Target="https://github.com/ultimatecourses/ngrx-store-effects-app/tree/27-testing-effects" TargetMode="External"/><Relationship Id="rId12" Type="http://schemas.openxmlformats.org/officeDocument/2006/relationships/hyperlink" Target="https://material.angular.io/components/categories" TargetMode="External"/><Relationship Id="rId17" Type="http://schemas.openxmlformats.org/officeDocument/2006/relationships/hyperlink" Target="https://www.cypress.io/features" TargetMode="External"/><Relationship Id="rId2" Type="http://schemas.openxmlformats.org/officeDocument/2006/relationships/hyperlink" Target="https://www.typescriptlang.org/docs/" TargetMode="External"/><Relationship Id="rId16" Type="http://schemas.openxmlformats.org/officeDocument/2006/relationships/hyperlink" Target="https://www.protractortest.org/#/tutorial" TargetMode="External"/><Relationship Id="rId20" Type="http://schemas.openxmlformats.org/officeDocument/2006/relationships/hyperlink" Target="https://www.npmjs.com/package/tsli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oiane/angular-ngrx-example" TargetMode="External"/><Relationship Id="rId11" Type="http://schemas.openxmlformats.org/officeDocument/2006/relationships/hyperlink" Target="https://redux.js.org/introduction/getting-started" TargetMode="External"/><Relationship Id="rId24" Type="http://schemas.openxmlformats.org/officeDocument/2006/relationships/hyperlink" Target="https://github.com/btroncone/ngrx-store-logger" TargetMode="External"/><Relationship Id="rId5" Type="http://schemas.openxmlformats.org/officeDocument/2006/relationships/hyperlink" Target="https://jasonwatmore.com/post/2020/07/16/angular-10-alert-notifications-example" TargetMode="External"/><Relationship Id="rId15" Type="http://schemas.openxmlformats.org/officeDocument/2006/relationships/hyperlink" Target="https://karma-runner.github.io/6.3/index.html" TargetMode="External"/><Relationship Id="rId23" Type="http://schemas.openxmlformats.org/officeDocument/2006/relationships/hyperlink" Target="https://ngrx-entity-relationship.sudo.eu/" TargetMode="External"/><Relationship Id="rId10" Type="http://schemas.openxmlformats.org/officeDocument/2006/relationships/hyperlink" Target="https://ngrx.io/docs" TargetMode="External"/><Relationship Id="rId19" Type="http://schemas.openxmlformats.org/officeDocument/2006/relationships/hyperlink" Target="https://www.npmjs.com/package/codelyzer" TargetMode="External"/><Relationship Id="rId4" Type="http://schemas.openxmlformats.org/officeDocument/2006/relationships/hyperlink" Target="https://developer.mozilla.org/fr/docs/Glossary/CSS_preprocessor" TargetMode="External"/><Relationship Id="rId9" Type="http://schemas.openxmlformats.org/officeDocument/2006/relationships/hyperlink" Target="https://angular.io/docs" TargetMode="External"/><Relationship Id="rId14" Type="http://schemas.openxmlformats.org/officeDocument/2006/relationships/hyperlink" Target="https://jasmine.github.io/pages/docs_home.html" TargetMode="External"/><Relationship Id="rId22" Type="http://schemas.openxmlformats.org/officeDocument/2006/relationships/hyperlink" Target="https://ngrx-forms.readthedocs.io/en/ma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Shop.solution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38408"/>
            <a:ext cx="7978304" cy="1422576"/>
          </a:xfrm>
          <a:prstGeom prst="roundRect">
            <a:avLst>
              <a:gd name="adj" fmla="val 9912"/>
            </a:avLst>
          </a:prstGeom>
        </p:spPr>
        <p:txBody>
          <a:bodyPr/>
          <a:lstStyle/>
          <a:p>
            <a:r>
              <a:rPr lang="fr-FR" sz="2400" b="1" dirty="0"/>
              <a:t>App. </a:t>
            </a:r>
            <a:r>
              <a:rPr lang="fr-FR" sz="2400" dirty="0"/>
              <a:t>Angular | Material | Ngrx | rxjs</a:t>
            </a:r>
          </a:p>
          <a:p>
            <a:r>
              <a:rPr lang="fr-FR" sz="2400" b="1" dirty="0"/>
              <a:t>Api. .</a:t>
            </a:r>
            <a:r>
              <a:rPr lang="fr-FR" sz="2400" dirty="0"/>
              <a:t>Net | Entity Framework</a:t>
            </a:r>
          </a:p>
          <a:p>
            <a:r>
              <a:rPr lang="fr-FR" sz="2400" b="1" dirty="0"/>
              <a:t>Db. </a:t>
            </a:r>
            <a:r>
              <a:rPr lang="fr-FR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879978"/>
          </a:xfrm>
          <a:prstGeom prst="roundRect">
            <a:avLst>
              <a:gd name="adj" fmla="val 2008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Linq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Shop.Api (.Net)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3" y="1094242"/>
            <a:ext cx="5144311" cy="3618435"/>
          </a:xfrm>
          <a:prstGeom prst="roundRect">
            <a:avLst>
              <a:gd name="adj" fmla="val 521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Code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MsTest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NUnit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XUnit</a:t>
            </a:r>
            <a:endParaRPr lang="fr-FR" sz="1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1800" dirty="0">
                <a:solidFill>
                  <a:schemeClr val="tx2"/>
                </a:solidFill>
              </a:rPr>
              <a:t>Quality.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Pmd | CheckStyle ?</a:t>
            </a: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122556"/>
            <a:ext cx="5144311" cy="2394513"/>
          </a:xfrm>
          <a:prstGeom prst="roundRect">
            <a:avLst>
              <a:gd name="adj" fmla="val 771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Api.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.Net7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EfCore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Validation. </a:t>
            </a:r>
            <a:r>
              <a:rPr lang="fr-FR" sz="1800" b="0" dirty="0">
                <a:solidFill>
                  <a:schemeClr val="tx2"/>
                </a:solidFill>
              </a:rPr>
              <a:t>FluentValidation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I18n. </a:t>
            </a:r>
            <a:r>
              <a:rPr lang="fr-FR" sz="1800" b="0" dirty="0">
                <a:solidFill>
                  <a:schemeClr val="tx2"/>
                </a:solidFill>
              </a:rPr>
              <a:t>N.a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Logging.</a:t>
            </a:r>
            <a:r>
              <a:rPr lang="fr-FR" sz="1800" b="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  <a:highlight>
                  <a:srgbClr val="FFFF00"/>
                </a:highlight>
              </a:rPr>
              <a:t>Serilog (Todo)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CB28081-898E-4DD5-977F-BADB3E706B5B}"/>
              </a:ext>
            </a:extLst>
          </p:cNvPr>
          <p:cNvSpPr txBox="1">
            <a:spLocks/>
          </p:cNvSpPr>
          <p:nvPr/>
        </p:nvSpPr>
        <p:spPr>
          <a:xfrm>
            <a:off x="6136463" y="4865885"/>
            <a:ext cx="5144311" cy="1110709"/>
          </a:xfrm>
          <a:prstGeom prst="roundRect">
            <a:avLst>
              <a:gd name="adj" fmla="val 154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Inspiration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.NetCore.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Jasonwatmore.Boilerplate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44236E2E-A2BE-9325-6BAA-84B01449D669}"/>
              </a:ext>
            </a:extLst>
          </p:cNvPr>
          <p:cNvSpPr txBox="1">
            <a:spLocks/>
          </p:cNvSpPr>
          <p:nvPr/>
        </p:nvSpPr>
        <p:spPr>
          <a:xfrm>
            <a:off x="838199" y="4668225"/>
            <a:ext cx="5144311" cy="1308369"/>
          </a:xfrm>
          <a:prstGeom prst="roundRect">
            <a:avLst>
              <a:gd name="adj" fmla="val 8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Data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Database.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375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AFE-9711-E1F5-127B-4677B9AD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73F0-A145-9C58-C3C0-A4CF1D594F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3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2E2022-20B5-B304-40A5-E7A919577D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(App&amp;Api).Net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</a:t>
            </a:r>
            <a:endParaRPr lang="fr-FR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B6DAB1-184F-9005-37FE-46E91AF07E55}"/>
              </a:ext>
            </a:extLst>
          </p:cNvPr>
          <p:cNvSpPr txBox="1">
            <a:spLocks/>
          </p:cNvSpPr>
          <p:nvPr/>
        </p:nvSpPr>
        <p:spPr>
          <a:xfrm>
            <a:off x="6273911" y="1455175"/>
            <a:ext cx="4827397" cy="635746"/>
          </a:xfrm>
          <a:prstGeom prst="roundRect">
            <a:avLst>
              <a:gd name="adj" fmla="val 178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Install dotnet</a:t>
            </a:r>
            <a:endParaRPr lang="fr-FR" sz="1100" b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8C492B9-4E35-C9B2-86F2-6F3BB897C215}"/>
              </a:ext>
            </a:extLst>
          </p:cNvPr>
          <p:cNvSpPr txBox="1">
            <a:spLocks/>
          </p:cNvSpPr>
          <p:nvPr/>
        </p:nvSpPr>
        <p:spPr>
          <a:xfrm>
            <a:off x="995321" y="3038168"/>
            <a:ext cx="4827396" cy="1192937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 err="1"/>
              <a:t>Node.Js</a:t>
            </a:r>
            <a:r>
              <a:rPr lang="fr-FR" sz="1400" b="0" dirty="0"/>
              <a:t> en </a:t>
            </a:r>
            <a:r>
              <a:rPr lang="fr-FR" sz="1400" b="0" dirty="0">
                <a:highlight>
                  <a:srgbClr val="FFFF00"/>
                </a:highlight>
              </a:rPr>
              <a:t>14.15.0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>
                <a:highlight>
                  <a:srgbClr val="FFFF00"/>
                </a:highlight>
              </a:rPr>
              <a:t>Angular CLI en 12.2.28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Firebase Cli. npm install -g firebase-tools@</a:t>
            </a:r>
            <a:r>
              <a:rPr lang="fr-FR" sz="1400" b="0" dirty="0">
                <a:highlight>
                  <a:srgbClr val="FFFF00"/>
                </a:highlight>
              </a:rPr>
              <a:t>9.9.0</a:t>
            </a:r>
            <a:endParaRPr lang="en-GB" sz="1400" b="0" dirty="0">
              <a:highlight>
                <a:srgbClr val="FFFF00"/>
              </a:highlight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C3CED1-4FBE-AAE1-5763-7F6979B5FB6D}"/>
              </a:ext>
            </a:extLst>
          </p:cNvPr>
          <p:cNvSpPr txBox="1">
            <a:spLocks/>
          </p:cNvSpPr>
          <p:nvPr/>
        </p:nvSpPr>
        <p:spPr>
          <a:xfrm>
            <a:off x="838199" y="2660301"/>
            <a:ext cx="5144312" cy="3318299"/>
          </a:xfrm>
          <a:prstGeom prst="roundRect">
            <a:avLst>
              <a:gd name="adj" fmla="val 56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App.Angular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268FAE-DCD1-2F60-7E85-0D0EF78F2E1D}"/>
              </a:ext>
            </a:extLst>
          </p:cNvPr>
          <p:cNvSpPr txBox="1">
            <a:spLocks/>
          </p:cNvSpPr>
          <p:nvPr/>
        </p:nvSpPr>
        <p:spPr>
          <a:xfrm>
            <a:off x="993768" y="4380254"/>
            <a:ext cx="4827396" cy="1447239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Extensions.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Angular Language Service (for Angular)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400" b="0" dirty="0"/>
              <a:t>Run Local. </a:t>
            </a:r>
            <a:r>
              <a:rPr lang="en-GB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ng serve --open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82AFD3-5E0D-768B-93B8-450A37E658C5}"/>
              </a:ext>
            </a:extLst>
          </p:cNvPr>
          <p:cNvSpPr txBox="1">
            <a:spLocks/>
          </p:cNvSpPr>
          <p:nvPr/>
        </p:nvSpPr>
        <p:spPr>
          <a:xfrm>
            <a:off x="6273912" y="3942735"/>
            <a:ext cx="4827396" cy="1884758"/>
          </a:xfrm>
          <a:prstGeom prst="roundRect">
            <a:avLst>
              <a:gd name="adj" fmla="val 48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 err="1"/>
              <a:t>Usage.VsCode</a:t>
            </a:r>
            <a:endParaRPr lang="fr-FR" sz="1600" dirty="0"/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Extensions.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C#, Nuget Package Mngr,  Nuget Package Manager Gui, Powershell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Ctrl+Shift+P</a:t>
            </a:r>
            <a:r>
              <a:rPr lang="fr-FR" sz="1400" b="0" dirty="0">
                <a:solidFill>
                  <a:schemeClr val="tx2"/>
                </a:solidFill>
              </a:rPr>
              <a:t>/Nuget </a:t>
            </a:r>
            <a:r>
              <a:rPr lang="fr-FR" sz="1400" b="0" dirty="0" err="1">
                <a:solidFill>
                  <a:schemeClr val="tx2"/>
                </a:solidFill>
              </a:rPr>
              <a:t>Pkg</a:t>
            </a:r>
            <a:r>
              <a:rPr lang="fr-FR" sz="1400" b="0" dirty="0">
                <a:solidFill>
                  <a:schemeClr val="tx2"/>
                </a:solidFill>
              </a:rPr>
              <a:t> Mng Ui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hlinkClick r:id="rId2"/>
              </a:rPr>
              <a:t>Restore Nuget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Create </a:t>
            </a:r>
            <a:r>
              <a:rPr lang="fr-FR" sz="1400" dirty="0">
                <a:solidFill>
                  <a:schemeClr val="tx2"/>
                </a:solidFill>
                <a:hlinkClick r:id="rId3"/>
              </a:rPr>
              <a:t>New C# Lib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Reference.</a:t>
            </a:r>
            <a:r>
              <a:rPr lang="fr-FR" sz="1400" dirty="0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65474D-FBCF-42C9-C3E0-621C9300AC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7"/>
            <a:ext cx="5144311" cy="1417729"/>
          </a:xfrm>
          <a:prstGeom prst="roundRect">
            <a:avLst>
              <a:gd name="adj" fmla="val 932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D521-268E-974A-9EDA-218602270DE1}"/>
              </a:ext>
            </a:extLst>
          </p:cNvPr>
          <p:cNvSpPr txBox="1">
            <a:spLocks/>
          </p:cNvSpPr>
          <p:nvPr/>
        </p:nvSpPr>
        <p:spPr>
          <a:xfrm>
            <a:off x="993768" y="1455173"/>
            <a:ext cx="2830980" cy="909487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Exclude Git Ignore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7791F5-EFE0-6C5E-4F0A-2B3ACE9C0CFF}"/>
              </a:ext>
            </a:extLst>
          </p:cNvPr>
          <p:cNvSpPr txBox="1">
            <a:spLocks/>
          </p:cNvSpPr>
          <p:nvPr/>
        </p:nvSpPr>
        <p:spPr>
          <a:xfrm>
            <a:off x="3978700" y="1455174"/>
            <a:ext cx="1917758" cy="909487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Vs202X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</a:t>
            </a:r>
            <a:r>
              <a:rPr lang="fr-FR" sz="1400" b="0" dirty="0">
                <a:highlight>
                  <a:srgbClr val="FFFF00"/>
                </a:highlight>
              </a:rPr>
              <a:t>Todo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Code Formatting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DB2F3FB-A26A-989B-234F-F103698E4422}"/>
              </a:ext>
            </a:extLst>
          </p:cNvPr>
          <p:cNvSpPr txBox="1">
            <a:spLocks/>
          </p:cNvSpPr>
          <p:nvPr/>
        </p:nvSpPr>
        <p:spPr>
          <a:xfrm>
            <a:off x="6273911" y="2239386"/>
            <a:ext cx="4827397" cy="1552242"/>
          </a:xfrm>
          <a:prstGeom prst="roundRect">
            <a:avLst>
              <a:gd name="adj" fmla="val 80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Usage.Vs202X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Fichier .</a:t>
            </a:r>
            <a:r>
              <a:rPr lang="fr-FR" sz="1400" b="0" dirty="0" err="1">
                <a:solidFill>
                  <a:schemeClr val="tx2"/>
                </a:solidFill>
              </a:rPr>
              <a:t>Sln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ClicDroit</a:t>
            </a:r>
            <a:r>
              <a:rPr lang="fr-FR" sz="1400" b="0" dirty="0">
                <a:solidFill>
                  <a:schemeClr val="tx2"/>
                </a:solidFill>
              </a:rPr>
              <a:t> Solution / Mng Package Nuget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New C# Lib. In 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Ref. In Vs202X </a:t>
            </a:r>
          </a:p>
          <a:p>
            <a:pPr marL="363510" indent="-28575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B527-A222-464A-8558-1D6C7671F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prstGeom prst="roundRect">
            <a:avLst>
              <a:gd name="adj" fmla="val 4029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Publish</a:t>
            </a:r>
            <a:endParaRPr lang="en-GB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3351D1-F1E6-A49B-A576-F2FA3ACE5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prstGeom prst="roundRect">
            <a:avLst>
              <a:gd name="adj" fmla="val 332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Pipeline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Static Code Analysis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Package resolution &amp; Build ?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Test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Publish sur env (Dev, Int, Prd)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&amp; Pipeline</a:t>
            </a:r>
            <a:endParaRPr lang="fr-FR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68C10C-F36A-D03C-94C8-AADF336A1188}"/>
              </a:ext>
            </a:extLst>
          </p:cNvPr>
          <p:cNvSpPr txBox="1">
            <a:spLocks/>
          </p:cNvSpPr>
          <p:nvPr/>
        </p:nvSpPr>
        <p:spPr>
          <a:xfrm>
            <a:off x="990601" y="1507253"/>
            <a:ext cx="4827395" cy="1265443"/>
          </a:xfrm>
          <a:prstGeom prst="roundRect">
            <a:avLst>
              <a:gd name="adj" fmla="val 12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App.Angular (In VsCode)</a:t>
            </a:r>
            <a:endParaRPr lang="en-GB" sz="1600" b="0" dirty="0"/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Deploy.</a:t>
            </a:r>
            <a:r>
              <a:rPr lang="en-GB" sz="1600" b="0" dirty="0"/>
              <a:t> ng deploy (deploy cloud avec firebase)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Stop cloud app.</a:t>
            </a:r>
            <a:r>
              <a:rPr lang="en-GB" sz="1600" b="0" dirty="0"/>
              <a:t> firebase </a:t>
            </a:r>
            <a:r>
              <a:rPr lang="en-GB" sz="1600" b="0" dirty="0" err="1"/>
              <a:t>hosting:disable</a:t>
            </a:r>
            <a:endParaRPr lang="en-GB" sz="1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1D3CDF3-14FD-33ED-7EC1-E98F0290FADA}"/>
              </a:ext>
            </a:extLst>
          </p:cNvPr>
          <p:cNvSpPr txBox="1">
            <a:spLocks/>
          </p:cNvSpPr>
          <p:nvPr/>
        </p:nvSpPr>
        <p:spPr>
          <a:xfrm>
            <a:off x="990601" y="2875689"/>
            <a:ext cx="4827395" cy="2984337"/>
          </a:xfrm>
          <a:prstGeom prst="roundRect">
            <a:avLst>
              <a:gd name="adj" fmla="val 5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.Net (App / Api)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D9BF4D-9191-609E-C5D7-892BA60A6DDA}"/>
              </a:ext>
            </a:extLst>
          </p:cNvPr>
          <p:cNvSpPr txBox="1">
            <a:spLocks/>
          </p:cNvSpPr>
          <p:nvPr/>
        </p:nvSpPr>
        <p:spPr>
          <a:xfrm>
            <a:off x="1067578" y="4434348"/>
            <a:ext cx="4625300" cy="1197193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hlinkClick r:id="rId3"/>
              </a:rPr>
              <a:t>Si VsCode</a:t>
            </a:r>
            <a:endParaRPr lang="en-GB" sz="1800" dirty="0"/>
          </a:p>
          <a:p>
            <a:pPr marL="274320" indent="-18288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Gen</a:t>
            </a:r>
            <a:r>
              <a:rPr lang="fr-FR" sz="1200" b="0" dirty="0">
                <a:solidFill>
                  <a:schemeClr val="tx2"/>
                </a:solidFill>
              </a:rPr>
              <a:t> ./Publish. Ds « Src/Api », run </a:t>
            </a:r>
            <a:r>
              <a:rPr lang="en-US" sz="1200" b="0" dirty="0">
                <a:solidFill>
                  <a:schemeClr val="tx2"/>
                </a:solidFill>
              </a:rPr>
              <a:t>“</a:t>
            </a:r>
            <a:r>
              <a:rPr lang="en-GB" sz="1200" b="0" dirty="0">
                <a:solidFill>
                  <a:srgbClr val="9CDCFE"/>
                </a:solidFill>
                <a:latin typeface="Consolas" panose="020B0609020204030204" pitchFamily="49" charset="0"/>
              </a:rPr>
              <a:t>dotnet publish -c Release -o ./bin/Publish</a:t>
            </a:r>
            <a:r>
              <a:rPr lang="en-GB" sz="1200" b="0" dirty="0">
                <a:solidFill>
                  <a:schemeClr val="tx2"/>
                </a:solidFill>
              </a:rPr>
              <a:t>” (génère dans le dossier /bin)</a:t>
            </a:r>
          </a:p>
          <a:p>
            <a:pPr marL="274320" indent="-182880">
              <a:spcBef>
                <a:spcPts val="600"/>
              </a:spcBef>
            </a:pPr>
            <a:r>
              <a:rPr lang="en-GB" sz="1200" b="0" dirty="0">
                <a:solidFill>
                  <a:schemeClr val="tx2"/>
                </a:solidFill>
              </a:rPr>
              <a:t>Déployer sur Azure. Ds extension “Azure /  Subscription / </a:t>
            </a:r>
            <a:r>
              <a:rPr lang="en-GB" sz="1200" b="0" dirty="0" err="1">
                <a:solidFill>
                  <a:schemeClr val="tx2"/>
                </a:solidFill>
              </a:rPr>
              <a:t>AppServices</a:t>
            </a:r>
            <a:r>
              <a:rPr lang="en-GB" sz="1200" b="0" dirty="0">
                <a:solidFill>
                  <a:schemeClr val="tx2"/>
                </a:solidFill>
              </a:rPr>
              <a:t>”. </a:t>
            </a:r>
            <a:r>
              <a:rPr lang="en-GB" sz="1200" b="0" dirty="0" err="1">
                <a:solidFill>
                  <a:schemeClr val="tx2"/>
                </a:solidFill>
              </a:rPr>
              <a:t>ClicDroit</a:t>
            </a:r>
            <a:r>
              <a:rPr lang="en-GB" sz="1200" b="0" dirty="0">
                <a:solidFill>
                  <a:schemeClr val="tx2"/>
                </a:solidFill>
              </a:rPr>
              <a:t> “Deploy to web App”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D1660CA-0B13-98EE-99C7-E3A59CCD2087}"/>
              </a:ext>
            </a:extLst>
          </p:cNvPr>
          <p:cNvSpPr txBox="1">
            <a:spLocks/>
          </p:cNvSpPr>
          <p:nvPr/>
        </p:nvSpPr>
        <p:spPr>
          <a:xfrm>
            <a:off x="1091648" y="3237156"/>
            <a:ext cx="4625300" cy="1094200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/>
              <a:t>Si Vs202X</a:t>
            </a:r>
          </a:p>
          <a:p>
            <a:pPr marL="274320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</a:rPr>
              <a:t>Publish.</a:t>
            </a:r>
            <a:r>
              <a:rPr lang="fr-FR" sz="1200" b="0" dirty="0">
                <a:solidFill>
                  <a:schemeClr val="tx2"/>
                </a:solidFill>
              </a:rPr>
              <a:t> </a:t>
            </a:r>
            <a:r>
              <a:rPr lang="fr-FR" sz="1200" dirty="0">
                <a:solidFill>
                  <a:schemeClr val="tx2"/>
                </a:solidFill>
                <a:hlinkClick r:id="rId4"/>
              </a:rPr>
              <a:t>Clic droit sur projet « Presentation » / Publish…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7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5B40993-68D8-4A34-A221-987AB4163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C66E-7176-30D4-2862-AF721620E2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3D4E87-E0DE-F6D7-C046-4F7241ADD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20EF9EA-0288-1767-9108-8EBF5BB7211C}"/>
              </a:ext>
            </a:extLst>
          </p:cNvPr>
          <p:cNvSpPr txBox="1">
            <a:spLocks/>
          </p:cNvSpPr>
          <p:nvPr/>
        </p:nvSpPr>
        <p:spPr>
          <a:xfrm>
            <a:off x="1053829" y="1517300"/>
            <a:ext cx="4772912" cy="1758623"/>
          </a:xfrm>
          <a:prstGeom prst="roundRect">
            <a:avLst>
              <a:gd name="adj" fmla="val 905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Test.E2e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CC5779B3-F702-BDD8-ED85-EB50670C6B1B}"/>
              </a:ext>
            </a:extLst>
          </p:cNvPr>
          <p:cNvSpPr txBox="1">
            <a:spLocks/>
          </p:cNvSpPr>
          <p:nvPr/>
        </p:nvSpPr>
        <p:spPr>
          <a:xfrm>
            <a:off x="1053829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  <a:endParaRPr lang="fr-FR" b="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373D278-2CCE-2C1F-B56D-E4FFA03B6630}"/>
              </a:ext>
            </a:extLst>
          </p:cNvPr>
          <p:cNvSpPr txBox="1">
            <a:spLocks/>
          </p:cNvSpPr>
          <p:nvPr/>
        </p:nvSpPr>
        <p:spPr>
          <a:xfrm>
            <a:off x="6322162" y="1517299"/>
            <a:ext cx="4772912" cy="1758624"/>
          </a:xfrm>
          <a:prstGeom prst="roundRect">
            <a:avLst>
              <a:gd name="adj" fmla="val 84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Test.Integration</a:t>
            </a:r>
          </a:p>
          <a:p>
            <a:pPr marL="274320" indent="-182880"/>
            <a:r>
              <a:rPr lang="fr-FR" sz="1600" b="0" dirty="0">
                <a:solidFill>
                  <a:schemeClr val="tx2"/>
                </a:solidFill>
              </a:rPr>
              <a:t>Postman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87099F8C-6B3B-0F6F-87AB-293129442D77}"/>
              </a:ext>
            </a:extLst>
          </p:cNvPr>
          <p:cNvSpPr txBox="1">
            <a:spLocks/>
          </p:cNvSpPr>
          <p:nvPr/>
        </p:nvSpPr>
        <p:spPr>
          <a:xfrm>
            <a:off x="6322162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Unité à tester. Service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47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528436" cy="3400345"/>
          </a:xfrm>
        </p:spPr>
        <p:txBody>
          <a:bodyPr numCol="2"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Architecture</a:t>
            </a:r>
          </a:p>
          <a:p>
            <a:pPr marL="900000" lvl="1" indent="-514350"/>
            <a:r>
              <a:rPr lang="fr-FR" dirty="0">
                <a:cs typeface="Arial"/>
              </a:rPr>
              <a:t>Logicielle</a:t>
            </a:r>
          </a:p>
          <a:p>
            <a:pPr marL="900000" lvl="1" indent="-514350"/>
            <a:r>
              <a:rPr lang="fr-FR" dirty="0">
                <a:cs typeface="Arial"/>
              </a:rPr>
              <a:t>Physique</a:t>
            </a:r>
          </a:p>
          <a:p>
            <a:pPr marL="900000" lvl="1" indent="-514350"/>
            <a:endParaRPr lang="fr-FR" dirty="0">
              <a:cs typeface="Arial"/>
            </a:endParaRP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Technologie</a:t>
            </a:r>
          </a:p>
          <a:p>
            <a:pPr marL="900000" lvl="1" indent="-514350"/>
            <a:r>
              <a:rPr lang="fr-FR" dirty="0">
                <a:cs typeface="Arial"/>
              </a:rPr>
              <a:t>Solution</a:t>
            </a:r>
          </a:p>
          <a:p>
            <a:pPr marL="900000" lvl="1" indent="-514350"/>
            <a:r>
              <a:rPr lang="fr-FR" dirty="0">
                <a:cs typeface="Arial"/>
              </a:rPr>
              <a:t>App</a:t>
            </a:r>
          </a:p>
          <a:p>
            <a:pPr marL="900000" lvl="1" indent="-514350"/>
            <a:r>
              <a:rPr lang="fr-FR" dirty="0">
                <a:cs typeface="Arial"/>
              </a:rPr>
              <a:t>Api</a:t>
            </a: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Code</a:t>
            </a:r>
          </a:p>
          <a:p>
            <a:pPr marL="900000" lvl="1" indent="-514350"/>
            <a:r>
              <a:rPr lang="fr-FR" dirty="0">
                <a:cs typeface="Arial"/>
              </a:rPr>
              <a:t>Env Local</a:t>
            </a:r>
          </a:p>
          <a:p>
            <a:pPr marL="900000" lvl="1" indent="-514350"/>
            <a:r>
              <a:rPr lang="fr-FR" dirty="0">
                <a:cs typeface="Arial"/>
              </a:rPr>
              <a:t>Publish </a:t>
            </a:r>
          </a:p>
          <a:p>
            <a:pPr marL="900000" lvl="1" indent="-514350"/>
            <a:r>
              <a:rPr lang="fr-FR" dirty="0">
                <a:cs typeface="Arial"/>
              </a:rPr>
              <a:t>Pipeline</a:t>
            </a:r>
          </a:p>
          <a:p>
            <a:pPr marL="900000" lvl="1" indent="-514350"/>
            <a:r>
              <a:rPr lang="fr-FR" dirty="0">
                <a:cs typeface="Arial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46">
            <a:extLst>
              <a:ext uri="{FF2B5EF4-FFF2-40B4-BE49-F238E27FC236}">
                <a16:creationId xmlns:a16="http://schemas.microsoft.com/office/drawing/2014/main" id="{A2F953AD-CA84-7204-DACD-5F26D9DC7F9D}"/>
              </a:ext>
            </a:extLst>
          </p:cNvPr>
          <p:cNvSpPr/>
          <p:nvPr/>
        </p:nvSpPr>
        <p:spPr>
          <a:xfrm>
            <a:off x="7013194" y="4388025"/>
            <a:ext cx="2050796" cy="1446246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Physique.Production</a:t>
            </a:r>
          </a:p>
        </p:txBody>
      </p:sp>
      <p:sp>
        <p:nvSpPr>
          <p:cNvPr id="4" name="Rectangle : coins arrondis 9">
            <a:extLst>
              <a:ext uri="{FF2B5EF4-FFF2-40B4-BE49-F238E27FC236}">
                <a16:creationId xmlns:a16="http://schemas.microsoft.com/office/drawing/2014/main" id="{C180C6BA-27D8-155C-2A72-17E27CD5CD87}"/>
              </a:ext>
            </a:extLst>
          </p:cNvPr>
          <p:cNvSpPr/>
          <p:nvPr/>
        </p:nvSpPr>
        <p:spPr>
          <a:xfrm>
            <a:off x="9213636" y="3037978"/>
            <a:ext cx="1753646" cy="2796292"/>
          </a:xfrm>
          <a:prstGeom prst="roundRect">
            <a:avLst>
              <a:gd name="adj" fmla="val 864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4B21D1BD-8991-EA05-A9AF-37AF689FEF35}"/>
              </a:ext>
            </a:extLst>
          </p:cNvPr>
          <p:cNvSpPr/>
          <p:nvPr/>
        </p:nvSpPr>
        <p:spPr>
          <a:xfrm>
            <a:off x="7401530" y="1726664"/>
            <a:ext cx="1662462" cy="1159480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013195" y="3042870"/>
            <a:ext cx="2050797" cy="1234029"/>
          </a:xfrm>
          <a:prstGeom prst="roundRect">
            <a:avLst>
              <a:gd name="adj" fmla="val 1651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Azure*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9423321" y="1478731"/>
            <a:ext cx="1546222" cy="1411063"/>
          </a:xfrm>
          <a:prstGeom prst="roundRect">
            <a:avLst>
              <a:gd name="adj" fmla="val 139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Firebase*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Logicielle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Solution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9335045" y="3479763"/>
            <a:ext cx="1542442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39" name="Rectangle : coins arrondis 9">
            <a:extLst>
              <a:ext uri="{FF2B5EF4-FFF2-40B4-BE49-F238E27FC236}">
                <a16:creationId xmlns:a16="http://schemas.microsoft.com/office/drawing/2014/main" id="{33ADD35B-316A-469D-BA21-610986FDF3D8}"/>
              </a:ext>
            </a:extLst>
          </p:cNvPr>
          <p:cNvSpPr/>
          <p:nvPr/>
        </p:nvSpPr>
        <p:spPr>
          <a:xfrm>
            <a:off x="7293762" y="1603219"/>
            <a:ext cx="1662462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252E7DB8-BEFD-4B84-A4FF-9298C7C9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67" y="4621049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  <a:endParaRPr lang="sv-SE" sz="1600" b="1" dirty="0"/>
          </a:p>
          <a:p>
            <a:pPr algn="ctr"/>
            <a:endParaRPr lang="en-US" sz="1000" b="1" dirty="0"/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C0BC7691-5422-47BA-B1D2-50408D7D3F0F}"/>
              </a:ext>
            </a:extLst>
          </p:cNvPr>
          <p:cNvSpPr/>
          <p:nvPr/>
        </p:nvSpPr>
        <p:spPr>
          <a:xfrm>
            <a:off x="7353216" y="3151318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</p:txBody>
      </p:sp>
      <p:sp>
        <p:nvSpPr>
          <p:cNvPr id="53" name="Rectangle : coins arrondis 9">
            <a:extLst>
              <a:ext uri="{FF2B5EF4-FFF2-40B4-BE49-F238E27FC236}">
                <a16:creationId xmlns:a16="http://schemas.microsoft.com/office/drawing/2014/main" id="{8DC14459-2FDC-49B4-80CF-4CE117A7B6A8}"/>
              </a:ext>
            </a:extLst>
          </p:cNvPr>
          <p:cNvSpPr/>
          <p:nvPr/>
        </p:nvSpPr>
        <p:spPr>
          <a:xfrm>
            <a:off x="9553190" y="1603219"/>
            <a:ext cx="1288533" cy="748010"/>
          </a:xfrm>
          <a:prstGeom prst="roundRect">
            <a:avLst>
              <a:gd name="adj" fmla="val 232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 (Code)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1A444D97-26F3-4AF1-B180-9518B29AADC4}"/>
              </a:ext>
            </a:extLst>
          </p:cNvPr>
          <p:cNvSpPr/>
          <p:nvPr/>
        </p:nvSpPr>
        <p:spPr>
          <a:xfrm>
            <a:off x="7176738" y="1478732"/>
            <a:ext cx="1662461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err="1">
                <a:solidFill>
                  <a:schemeClr val="bg1"/>
                </a:solidFill>
              </a:rPr>
              <a:t>User.Machine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B8146FDE-3350-55CD-0C6A-CA9E78FC5AE8}"/>
              </a:ext>
            </a:extLst>
          </p:cNvPr>
          <p:cNvSpPr/>
          <p:nvPr/>
        </p:nvSpPr>
        <p:spPr>
          <a:xfrm>
            <a:off x="7313888" y="1848464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Shop.App (Run)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1" name="Rectangle : coins arrondis 9">
            <a:extLst>
              <a:ext uri="{FF2B5EF4-FFF2-40B4-BE49-F238E27FC236}">
                <a16:creationId xmlns:a16="http://schemas.microsoft.com/office/drawing/2014/main" id="{AE2C6F21-642F-7716-EC01-86CE23F6588A}"/>
              </a:ext>
            </a:extLst>
          </p:cNvPr>
          <p:cNvSpPr/>
          <p:nvPr/>
        </p:nvSpPr>
        <p:spPr>
          <a:xfrm>
            <a:off x="9344887" y="4000117"/>
            <a:ext cx="1532599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cxnSp>
        <p:nvCxnSpPr>
          <p:cNvPr id="13" name="Connecteur : en angle 100">
            <a:extLst>
              <a:ext uri="{FF2B5EF4-FFF2-40B4-BE49-F238E27FC236}">
                <a16:creationId xmlns:a16="http://schemas.microsoft.com/office/drawing/2014/main" id="{A27FFAFD-34B4-94BD-45FC-6C800975BA79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rot="16200000" flipH="1">
            <a:off x="7722275" y="2810265"/>
            <a:ext cx="642777" cy="3932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2F88A408-F60D-B1BD-BDBF-1CC2637B8C93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 rot="5400000">
            <a:off x="7722348" y="4280069"/>
            <a:ext cx="679489" cy="2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100">
            <a:extLst>
              <a:ext uri="{FF2B5EF4-FFF2-40B4-BE49-F238E27FC236}">
                <a16:creationId xmlns:a16="http://schemas.microsoft.com/office/drawing/2014/main" id="{07CD8074-90A9-5CD5-BA3A-109FD9C74D6C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>
          <a:xfrm flipV="1">
            <a:off x="8734109" y="1977224"/>
            <a:ext cx="819081" cy="20127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100">
            <a:extLst>
              <a:ext uri="{FF2B5EF4-FFF2-40B4-BE49-F238E27FC236}">
                <a16:creationId xmlns:a16="http://schemas.microsoft.com/office/drawing/2014/main" id="{2D85475C-5DD3-C1E4-4851-C6A1340A0759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>
            <a:off x="8773437" y="3546439"/>
            <a:ext cx="561608" cy="1229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83896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1200220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41289" y="3427156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25692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068896" y="4320678"/>
            <a:ext cx="609703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59762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sp>
        <p:nvSpPr>
          <p:cNvPr id="15" name="Rectangle : coins arrondis 9">
            <a:extLst>
              <a:ext uri="{FF2B5EF4-FFF2-40B4-BE49-F238E27FC236}">
                <a16:creationId xmlns:a16="http://schemas.microsoft.com/office/drawing/2014/main" id="{84FC2902-6BEA-4610-2A06-D25B77376D51}"/>
              </a:ext>
            </a:extLst>
          </p:cNvPr>
          <p:cNvSpPr/>
          <p:nvPr/>
        </p:nvSpPr>
        <p:spPr>
          <a:xfrm>
            <a:off x="4277535" y="1702537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Blazor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E14D0CC5-784E-4B7E-B9F4-EE71C08DA6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Typologie</a:t>
            </a:r>
          </a:p>
          <a:p>
            <a:r>
              <a:rPr lang="fr-FR" sz="1800" dirty="0"/>
              <a:t>Module</a:t>
            </a:r>
            <a:endParaRPr lang="fr-FR" sz="1800" dirty="0">
              <a:highlight>
                <a:srgbClr val="FFFF00"/>
              </a:highlight>
            </a:endParaRPr>
          </a:p>
          <a:p>
            <a:pPr lvl="1"/>
            <a:r>
              <a:rPr lang="fr-FR" sz="1600" dirty="0"/>
              <a:t>Core / Feature / Shared</a:t>
            </a:r>
            <a:br>
              <a:rPr lang="fr-FR" sz="1400" b="0" dirty="0"/>
            </a:br>
            <a:endParaRPr lang="fr-FR" sz="1400" b="0" dirty="0"/>
          </a:p>
          <a:p>
            <a:r>
              <a:rPr lang="fr-FR" sz="1800" dirty="0"/>
              <a:t>Storage</a:t>
            </a:r>
          </a:p>
          <a:p>
            <a:pPr lvl="1"/>
            <a:r>
              <a:rPr lang="fr-FR" sz="1600" dirty="0"/>
              <a:t>Global State (Ngrx)</a:t>
            </a:r>
          </a:p>
          <a:p>
            <a:pPr lvl="1"/>
            <a:r>
              <a:rPr lang="fr-FR" sz="1600" dirty="0"/>
              <a:t>Browser Storage (Local / Session)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Back</a:t>
            </a:r>
          </a:p>
          <a:p>
            <a:r>
              <a:rPr lang="fr-FR" dirty="0"/>
              <a:t>App</a:t>
            </a:r>
          </a:p>
          <a:p>
            <a:endParaRPr lang="fr-FR" dirty="0"/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Interne / Externe</a:t>
            </a:r>
            <a:br>
              <a:rPr lang="fr-FR" dirty="0"/>
            </a:br>
            <a:endParaRPr lang="fr-FR" dirty="0"/>
          </a:p>
          <a:p>
            <a:r>
              <a:rPr lang="fr-FR" dirty="0"/>
              <a:t>Batch</a:t>
            </a:r>
            <a:br>
              <a:rPr lang="fr-FR" dirty="0"/>
            </a:br>
            <a:endParaRPr lang="fr-FR" dirty="0"/>
          </a:p>
          <a:p>
            <a:r>
              <a:rPr lang="fr-FR" dirty="0"/>
              <a:t>Storage</a:t>
            </a:r>
          </a:p>
          <a:p>
            <a:pPr lvl="1"/>
            <a:r>
              <a:rPr lang="fr-FR" dirty="0"/>
              <a:t>Database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D96257CD-DE31-4441-AA37-92F5302C93C3}"/>
              </a:ext>
            </a:extLst>
          </p:cNvPr>
          <p:cNvSpPr txBox="1">
            <a:spLocks/>
          </p:cNvSpPr>
          <p:nvPr/>
        </p:nvSpPr>
        <p:spPr>
          <a:xfrm>
            <a:off x="1657869" y="4672315"/>
            <a:ext cx="2934412" cy="1087351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Module (Es | Js | Ts | 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Component (Ng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Service (Ng | .Net | K)</a:t>
            </a:r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FED14-4B2D-4AEA-880E-58A18D38E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4905A-4D8A-4263-B885-28AF1A04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B52CB6-148A-4CC6-A881-0D81866A2D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F76415-B5CE-4257-82A6-D93B32E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 Liste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669D78F-6E8D-4ECF-A0C2-F8B938216980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479864033"/>
              </p:ext>
            </p:extLst>
          </p:nvPr>
        </p:nvGraphicFramePr>
        <p:xfrm>
          <a:off x="838199" y="1179871"/>
          <a:ext cx="104425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6">
                  <a:extLst>
                    <a:ext uri="{9D8B030D-6E8A-4147-A177-3AD203B41FA5}">
                      <a16:colId xmlns:a16="http://schemas.microsoft.com/office/drawing/2014/main" val="2669624822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633397146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29514681"/>
                    </a:ext>
                  </a:extLst>
                </a:gridCol>
                <a:gridCol w="6492464">
                  <a:extLst>
                    <a:ext uri="{9D8B030D-6E8A-4147-A177-3AD203B41FA5}">
                      <a16:colId xmlns:a16="http://schemas.microsoft.com/office/drawing/2014/main" val="287751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1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8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3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3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Cookie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TarteAuCitron | ? (Pour </a:t>
                      </a:r>
                      <a:r>
                        <a:rPr lang="fr-FR" sz="1800" dirty="0">
                          <a:ea typeface="+mn-ea"/>
                          <a:cs typeface="+mn-cs"/>
                        </a:rPr>
                        <a:t>Rgpd)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51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9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Map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Google Map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Leaflet.js | OpenStreetMap |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0704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Technology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8" y="4159045"/>
            <a:ext cx="5144311" cy="1819724"/>
          </a:xfrm>
          <a:prstGeom prst="roundRect">
            <a:avLst>
              <a:gd name="adj" fmla="val 1104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&amp; Data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Front / Back.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197" y="1189982"/>
            <a:ext cx="5144311" cy="2819310"/>
          </a:xfrm>
          <a:prstGeom prst="roundRect">
            <a:avLst>
              <a:gd name="adj" fmla="val 796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Ide.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| Vs2022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Package.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 (Node.js)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Nuget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(Api)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Host.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Azure (Api)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Version.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Storage.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Ci / Cd.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40FA7C9-6CC2-FB7E-18F9-B08448888E27}"/>
              </a:ext>
            </a:extLst>
          </p:cNvPr>
          <p:cNvSpPr txBox="1">
            <a:spLocks/>
          </p:cNvSpPr>
          <p:nvPr/>
        </p:nvSpPr>
        <p:spPr>
          <a:xfrm>
            <a:off x="6136458" y="3159459"/>
            <a:ext cx="5144311" cy="1225728"/>
          </a:xfrm>
          <a:prstGeom prst="roundRect">
            <a:avLst>
              <a:gd name="adj" fmla="val 102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Doc.Storage</a:t>
            </a:r>
          </a:p>
          <a:p>
            <a:r>
              <a:rPr lang="fr-FR" sz="1800" dirty="0">
                <a:solidFill>
                  <a:schemeClr val="tx2"/>
                </a:solidFill>
              </a:rPr>
              <a:t>Pattern.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en-US" sz="1800" b="0" dirty="0">
                <a:solidFill>
                  <a:schemeClr val="tx2"/>
                </a:solidFill>
                <a:highlight>
                  <a:srgbClr val="C0C0C0"/>
                </a:highlight>
              </a:rPr>
              <a:t>Wiki</a:t>
            </a:r>
            <a:r>
              <a:rPr lang="en-US" sz="1800" b="0" dirty="0">
                <a:solidFill>
                  <a:schemeClr val="tx2"/>
                </a:solidFill>
              </a:rPr>
              <a:t> &amp; File&amp;Folder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Design. 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3A48AB4F-26D2-2593-2008-80882D7A96B0}"/>
              </a:ext>
            </a:extLst>
          </p:cNvPr>
          <p:cNvSpPr txBox="1">
            <a:spLocks/>
          </p:cNvSpPr>
          <p:nvPr/>
        </p:nvSpPr>
        <p:spPr>
          <a:xfrm>
            <a:off x="6136458" y="1189982"/>
            <a:ext cx="5144311" cy="1818689"/>
          </a:xfrm>
          <a:prstGeom prst="roundRect">
            <a:avLst>
              <a:gd name="adj" fmla="val 107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Doc.Format</a:t>
            </a: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Process. </a:t>
            </a:r>
            <a:r>
              <a:rPr lang="fr-FR" sz="1800" b="0" dirty="0" err="1">
                <a:solidFill>
                  <a:schemeClr val="tx2"/>
                </a:solidFill>
              </a:rPr>
              <a:t>WebSequenceDiagram</a:t>
            </a:r>
            <a:endParaRPr lang="en-US" sz="1800" b="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Architecture.</a:t>
            </a:r>
            <a:r>
              <a:rPr lang="en-US" sz="1800" b="0" dirty="0">
                <a:solidFill>
                  <a:schemeClr val="tx2"/>
                </a:solidFill>
              </a:rPr>
              <a:t> Ppt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DataModel.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Lucidchart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DiagSequence. </a:t>
            </a:r>
            <a:r>
              <a:rPr lang="en-US" sz="1800" b="0" dirty="0">
                <a:solidFill>
                  <a:schemeClr val="tx2"/>
                </a:solidFill>
              </a:rPr>
              <a:t>N.a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271864"/>
          </a:xfrm>
          <a:prstGeom prst="roundRect">
            <a:avLst>
              <a:gd name="adj" fmla="val 1377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800" dirty="0">
                <a:solidFill>
                  <a:schemeClr val="tx2"/>
                </a:solidFill>
              </a:rPr>
              <a:t> 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b="0" dirty="0">
                <a:solidFill>
                  <a:schemeClr val="bg1">
                    <a:lumMod val="75000"/>
                  </a:schemeClr>
                </a:solidFill>
              </a:rPr>
              <a:t>Scss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Pre-Processor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Scss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Shop.App (Angular)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58" y="4047225"/>
            <a:ext cx="5144311" cy="1931545"/>
          </a:xfrm>
          <a:prstGeom prst="roundRect">
            <a:avLst>
              <a:gd name="adj" fmla="val 993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Inspiration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Angular.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Jasonwatmore.Alert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Ngrx.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Loiane</a:t>
            </a:r>
            <a:r>
              <a:rPr lang="fr-FR" sz="1800" dirty="0">
                <a:solidFill>
                  <a:schemeClr val="tx2"/>
                </a:solidFill>
              </a:rPr>
              <a:t> |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UltimateCourses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Lib Ref.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8"/>
              </a:rPr>
              <a:t>AngularEnterprise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546510"/>
            <a:ext cx="5144311" cy="3432259"/>
          </a:xfrm>
          <a:prstGeom prst="roundRect">
            <a:avLst>
              <a:gd name="adj" fmla="val 712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Web.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Mngt.</a:t>
            </a:r>
            <a:r>
              <a:rPr lang="fr-FR" sz="1800" b="0" dirty="0">
                <a:cs typeface="Arial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Components.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Reactive </a:t>
            </a:r>
            <a:r>
              <a:rPr lang="en-US" sz="1800" dirty="0">
                <a:solidFill>
                  <a:schemeClr val="tx2"/>
                </a:solidFill>
              </a:rPr>
              <a:t>Programming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6458" y="1089499"/>
            <a:ext cx="5144311" cy="2809261"/>
          </a:xfrm>
          <a:prstGeom prst="roundRect">
            <a:avLst>
              <a:gd name="adj" fmla="val 576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Protractor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Cypress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Quality (Static) (// Linter)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Prettier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Codelyzer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endParaRPr lang="fr-FR" sz="1600" b="0" dirty="0">
              <a:solidFill>
                <a:srgbClr val="FFC000"/>
              </a:solidFill>
            </a:endParaRP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(for Ng)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84601FD2-91EA-45DD-8602-CEF8663640B2}"/>
              </a:ext>
            </a:extLst>
          </p:cNvPr>
          <p:cNvSpPr txBox="1">
            <a:spLocks/>
          </p:cNvSpPr>
          <p:nvPr/>
        </p:nvSpPr>
        <p:spPr>
          <a:xfrm>
            <a:off x="4238018" y="6048997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12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2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2093895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15938</TotalTime>
  <Words>837</Words>
  <Application>Microsoft Office PowerPoint</Application>
  <PresentationFormat>Widescreen</PresentationFormat>
  <Paragraphs>243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Allumi Ptf</vt:lpstr>
      <vt:lpstr>Arial,Sans-Serif</vt:lpstr>
      <vt:lpstr>Arial</vt:lpstr>
      <vt:lpstr>Calibri</vt:lpstr>
      <vt:lpstr>Consolas</vt:lpstr>
      <vt:lpstr>Roboto</vt:lpstr>
      <vt:lpstr>KGT_PPT_Theme_New</vt:lpstr>
      <vt:lpstr>Shop.solution</vt:lpstr>
      <vt:lpstr>Sommaire</vt:lpstr>
      <vt:lpstr>Architecture</vt:lpstr>
      <vt:lpstr>Solution</vt:lpstr>
      <vt:lpstr>Components</vt:lpstr>
      <vt:lpstr>Components Liste</vt:lpstr>
      <vt:lpstr>Technology</vt:lpstr>
      <vt:lpstr>Solution</vt:lpstr>
      <vt:lpstr>Shop.App (Angular)</vt:lpstr>
      <vt:lpstr>Shop.Api (.Net)</vt:lpstr>
      <vt:lpstr>Code</vt:lpstr>
      <vt:lpstr>Local</vt:lpstr>
      <vt:lpstr>Publish &amp; Pipeline</vt:lpstr>
      <vt:lpstr>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Shop.Solution</dc:title>
  <dc:creator>Kevin GELLENONCOURT</dc:creator>
  <cp:lastModifiedBy>Kévin Gellenoncourt</cp:lastModifiedBy>
  <cp:revision>1989</cp:revision>
  <dcterms:created xsi:type="dcterms:W3CDTF">2021-05-30T21:09:19Z</dcterms:created>
  <dcterms:modified xsi:type="dcterms:W3CDTF">2025-03-23T23:36:32Z</dcterms:modified>
</cp:coreProperties>
</file>