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1724" r:id="rId4"/>
    <p:sldId id="1725" r:id="rId5"/>
    <p:sldId id="1731" r:id="rId6"/>
    <p:sldId id="1728" r:id="rId7"/>
    <p:sldId id="1727" r:id="rId8"/>
    <p:sldId id="1831" r:id="rId9"/>
    <p:sldId id="1821" r:id="rId10"/>
    <p:sldId id="1796" r:id="rId11"/>
    <p:sldId id="1822" r:id="rId12"/>
    <p:sldId id="1670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DB974F-9418-4840-A334-73768C3E9D98}">
          <p14:sldIdLst>
            <p14:sldId id="257"/>
            <p14:sldId id="258"/>
          </p14:sldIdLst>
        </p14:section>
        <p14:section name="Api" id="{31D01D90-E746-496B-B9D9-4E319667C73F}">
          <p14:sldIdLst>
            <p14:sldId id="1724"/>
            <p14:sldId id="1725"/>
            <p14:sldId id="1731"/>
            <p14:sldId id="1728"/>
            <p14:sldId id="1727"/>
            <p14:sldId id="1831"/>
            <p14:sldId id="1821"/>
          </p14:sldIdLst>
        </p14:section>
        <p14:section name="Db" id="{1F8C7576-CBC2-4A24-B78B-68FBDB4A70C2}">
          <p14:sldIdLst>
            <p14:sldId id="1796"/>
            <p14:sldId id="1822"/>
            <p14:sldId id="16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341820-5CC1-30A7-C59F-9FF8CBD05A90}" name="Kévin Gellenoncourt" initials="KG" userId="7970f103604cdf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14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7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napToGrid="0">
      <p:cViewPr varScale="1">
        <p:scale>
          <a:sx n="78" d="100"/>
          <a:sy n="78" d="100"/>
        </p:scale>
        <p:origin x="9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324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8-26T16:16:19.141" idx="5">
    <p:pos x="2272" y="1667"/>
    <p:text>Ex. 
- Numero de téléphone avec 12 chiffres au lieu de 10
- User with role that is not known from system</p:text>
    <p:extLst>
      <p:ext uri="{C676402C-5697-4E1C-873F-D02D1690AC5C}">
        <p15:threadingInfo xmlns:p15="http://schemas.microsoft.com/office/powerpoint/2012/main" timeZoneBias="-120"/>
      </p:ext>
    </p:extLst>
  </p:cm>
  <p:cm authorId="2" dt="2023-08-26T16:24:14.101" idx="6">
    <p:pos x="2913" y="2619"/>
    <p:text>400. Validation Errors
404. Not Found Searched Entity
500. Internal Error (Api appelé en erreur...)</p:text>
    <p:extLst>
      <p:ext uri="{C676402C-5697-4E1C-873F-D02D1690AC5C}">
        <p15:threadingInfo xmlns:p15="http://schemas.microsoft.com/office/powerpoint/2012/main" timeZoneBias="-120"/>
      </p:ext>
    </p:extLst>
  </p:cm>
  <p:cm authorId="2" dt="2023-08-26T17:08:10.319" idx="7">
    <p:pos x="4602" y="2000"/>
    <p:text>NotFoundExc.404
(AppliExc &amp; ValExc).400
Else.500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1E7DE-7724-4FAA-9313-E9F0A418BAB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011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407014"/>
          </a:xfrm>
          <a:prstGeom prst="round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E39BD297-84E4-4B04-8257-7AA7C1781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73F91B5-131A-4C38-BD60-01129251C956}"/>
              </a:ext>
            </a:extLst>
          </p:cNvPr>
          <p:cNvSpPr txBox="1"/>
          <p:nvPr/>
        </p:nvSpPr>
        <p:spPr>
          <a:xfrm>
            <a:off x="5407977" y="5974673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chemeClr val="bg1"/>
                </a:solidFill>
              </a:rPr>
              <a:t>Merci !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80C2291-61DC-47B1-9403-8940D12EDAA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Titre </a:t>
            </a:r>
            <a:r>
              <a:rPr lang="fr-FR" dirty="0" err="1"/>
              <a:t>lorem</a:t>
            </a:r>
            <a:r>
              <a:rPr lang="fr-FR" dirty="0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7C6318-DEA6-469E-95F4-D7F52DF57A02}"/>
              </a:ext>
            </a:extLst>
          </p:cNvPr>
          <p:cNvSpPr txBox="1"/>
          <p:nvPr userDrawn="1"/>
        </p:nvSpPr>
        <p:spPr>
          <a:xfrm>
            <a:off x="9374819" y="5664424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7409F1-2C41-43F5-A7BB-7D4BB3AA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DCE87E7E-200B-493B-8774-E1ABF689D7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Unlocked By | K </a:t>
            </a: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ef/core/cli/dbcontext-creation?tabs=dotnet-core-cli" TargetMode="External"/><Relationship Id="rId13" Type="http://schemas.openxmlformats.org/officeDocument/2006/relationships/hyperlink" Target="https://learn.microsoft.com/en-us/ef/core/modeling/data-seeding" TargetMode="External"/><Relationship Id="rId3" Type="http://schemas.openxmlformats.org/officeDocument/2006/relationships/hyperlink" Target="https://www.entityframeworktutorial.net/code-first/what-is-code-first.aspx" TargetMode="External"/><Relationship Id="rId7" Type="http://schemas.openxmlformats.org/officeDocument/2006/relationships/hyperlink" Target="https://stackoverflow.com/questions/60561851/an-error-occurred-while-accessing-the-microsoft-extensions-hosting-services-when" TargetMode="External"/><Relationship Id="rId12" Type="http://schemas.openxmlformats.org/officeDocument/2006/relationships/hyperlink" Target="https://learn.microsoft.com/en-us/ef/core/modeling/relationships?tabs=fluent-api%2Cfluent-api-simple-key%2Csimple-key" TargetMode="External"/><Relationship Id="rId2" Type="http://schemas.openxmlformats.org/officeDocument/2006/relationships/hyperlink" Target="https://learn.microsoft.com/en-us/ef/core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en-us/ef/core/cli/dotnet" TargetMode="External"/><Relationship Id="rId11" Type="http://schemas.openxmlformats.org/officeDocument/2006/relationships/hyperlink" Target="https://learn.microsoft.com/en-us/ef/core/modeling/entity-types?tabs=data-annotations" TargetMode="External"/><Relationship Id="rId5" Type="http://schemas.openxmlformats.org/officeDocument/2006/relationships/hyperlink" Target="https://learn.microsoft.com/en-us/ef/core/managing-schemas/migrations/?tabs=dotnet-core-cli" TargetMode="External"/><Relationship Id="rId10" Type="http://schemas.openxmlformats.org/officeDocument/2006/relationships/hyperlink" Target="https://learn.microsoft.com/en-us/ef/core/querying/related-data/" TargetMode="External"/><Relationship Id="rId4" Type="http://schemas.openxmlformats.org/officeDocument/2006/relationships/hyperlink" Target="https://learn.microsoft.com/en-us/ef/core/get-started/overview/install#get-the-entity-framework-core-tools" TargetMode="External"/><Relationship Id="rId9" Type="http://schemas.openxmlformats.org/officeDocument/2006/relationships/hyperlink" Target="Todo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security/samesite?view=aspnetcore-6.0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hellang/Middleware/issues/149#issuecomment-1022156162" TargetMode="External"/><Relationship Id="rId13" Type="http://schemas.openxmlformats.org/officeDocument/2006/relationships/comments" Target="../comments/comment1.xml"/><Relationship Id="rId3" Type="http://schemas.openxmlformats.org/officeDocument/2006/relationships/hyperlink" Target="https://learn.microsoft.com/en-us/aspnet/core/web-api/handle-errors?view=aspnetcore-6.0" TargetMode="External"/><Relationship Id="rId7" Type="http://schemas.openxmlformats.org/officeDocument/2006/relationships/hyperlink" Target="https://code-maze.com/global-error-handling-aspnetcore/" TargetMode="External"/><Relationship Id="rId12" Type="http://schemas.openxmlformats.org/officeDocument/2006/relationships/hyperlink" Target="https://github.com/khellang/Middleware/blob/64f209ddb0c1a9e4792b7c64550f2b0684ccb3e8/samples/ProblemDetails.Sample/ProblemDetailsOptionsExtensions.cs#L9" TargetMode="External"/><Relationship Id="rId2" Type="http://schemas.openxmlformats.org/officeDocument/2006/relationships/hyperlink" Target="https://learn.microsoft.com/en-us/aspnet/core/fundamentals/error-handling?source=recommendations&amp;view=aspnetcore-6.0#exception-filters-1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eloper.mozilla.org/en-US/docs/Web/HTTP/Status" TargetMode="External"/><Relationship Id="rId11" Type="http://schemas.openxmlformats.org/officeDocument/2006/relationships/hyperlink" Target="https://github.com/khellang/Middleware/issues/149#issuecomment-945195002" TargetMode="External"/><Relationship Id="rId5" Type="http://schemas.openxmlformats.org/officeDocument/2006/relationships/hyperlink" Target="https://docs.fluentvalidation.net/en/latest/aspnet.html#asp-net-core" TargetMode="External"/><Relationship Id="rId10" Type="http://schemas.openxmlformats.org/officeDocument/2006/relationships/hyperlink" Target="https://andrewlock.net/handling-web-api-exceptions-with-problemdetails-middleware/" TargetMode="External"/><Relationship Id="rId4" Type="http://schemas.openxmlformats.org/officeDocument/2006/relationships/hyperlink" Target="https://docs.fluentvalidation.net/en/latest/start.html" TargetMode="External"/><Relationship Id="rId9" Type="http://schemas.openxmlformats.org/officeDocument/2006/relationships/hyperlink" Target="https://stackoverflow.com/questions/26845631/is-it-correct-to-return-404-when-a-rest-resource-is-not-foun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tityframeworktutorial.net/efcore/entity-framework-core.aspx#efcore-db-provider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Shop.api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8000" y="2938408"/>
            <a:ext cx="2951381" cy="468307"/>
          </a:xfrm>
          <a:prstGeom prst="roundRect">
            <a:avLst/>
          </a:prstGeom>
        </p:spPr>
        <p:txBody>
          <a:bodyPr/>
          <a:lstStyle/>
          <a:p>
            <a:r>
              <a:rPr lang="fr-FR" sz="2400" dirty="0"/>
              <a:t>.Net | EfCore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Db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4021243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D2F22D-9FC0-44F8-B90E-3D7A78BA3F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500"/>
            <a:ext cx="5144311" cy="1441828"/>
          </a:xfrm>
          <a:prstGeom prst="roundRect">
            <a:avLst>
              <a:gd name="adj" fmla="val 9408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Technologie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Db.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SqLite (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Also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Db Provider for EFCore)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Orm.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EfCore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Mode.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CodeFirst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Mngt Tools.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  <a:hlinkClick r:id="rId4"/>
              </a:rPr>
              <a:t>EfTools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Mode.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.Net Core Cli)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Consultation Tools.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Db Browser for Sqlite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2F87223-3247-43AA-997B-71B5334658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Db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22D693-0346-46DB-AB29-B2A55F5E35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200" y="2684406"/>
            <a:ext cx="5144311" cy="1969364"/>
          </a:xfrm>
          <a:prstGeom prst="roundRect">
            <a:avLst>
              <a:gd name="adj" fmla="val 9080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Mngt Tools</a:t>
            </a:r>
            <a:r>
              <a:rPr lang="fr-FR" sz="1800" b="0" dirty="0">
                <a:solidFill>
                  <a:schemeClr val="tx2"/>
                </a:solidFill>
                <a:ea typeface="+mn-lt"/>
                <a:cs typeface="+mn-lt"/>
              </a:rPr>
              <a:t> (Model &amp; Data)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400" dirty="0">
                <a:ea typeface="+mn-lt"/>
                <a:cs typeface="+mn-lt"/>
              </a:rPr>
              <a:t>EF Notion.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Migrations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lvl="1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Several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command line tools</a:t>
            </a:r>
          </a:p>
          <a:p>
            <a:pPr marL="432000" lvl="3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EFToolCmds | </a:t>
            </a:r>
            <a:r>
              <a:rPr lang="fr-FR" sz="1200" b="1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Cmd List</a:t>
            </a:r>
            <a:endParaRPr lang="fr-FR" sz="1200" b="1" dirty="0">
              <a:solidFill>
                <a:schemeClr val="tx2"/>
              </a:solidFill>
              <a:ea typeface="+mn-lt"/>
              <a:cs typeface="+mn-lt"/>
            </a:endParaRPr>
          </a:p>
          <a:p>
            <a:pPr marL="432000" lvl="3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SpecificScript</a:t>
            </a:r>
            <a:endParaRPr lang="fr-FR" sz="1200" b="0" dirty="0">
              <a:ea typeface="+mn-lt"/>
              <a:cs typeface="+mn-lt"/>
            </a:endParaRPr>
          </a:p>
          <a:p>
            <a:pPr marL="432000" lvl="3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Executable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Tools (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See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b="1" dirty="0" err="1">
                <a:solidFill>
                  <a:schemeClr val="tx2"/>
                </a:solidFill>
                <a:ea typeface="+mn-lt"/>
                <a:cs typeface="+mn-lt"/>
                <a:hlinkClick r:id="rId7"/>
              </a:rPr>
              <a:t>PbHostingServices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200" b="1" dirty="0" err="1">
                <a:solidFill>
                  <a:schemeClr val="tx2"/>
                </a:solidFill>
                <a:ea typeface="+mn-lt"/>
                <a:cs typeface="+mn-lt"/>
                <a:hlinkClick r:id="rId8"/>
              </a:rPr>
              <a:t>dbContext</a:t>
            </a:r>
            <a:r>
              <a:rPr lang="fr-FR" sz="1200" b="1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 </a:t>
            </a:r>
            <a:r>
              <a:rPr lang="fr-FR" sz="1200" b="1" dirty="0" err="1">
                <a:solidFill>
                  <a:schemeClr val="tx2"/>
                </a:solidFill>
                <a:ea typeface="+mn-lt"/>
                <a:cs typeface="+mn-lt"/>
                <a:hlinkClick r:id="rId8"/>
              </a:rPr>
              <a:t>creation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) 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400" b="0" dirty="0" err="1">
                <a:ea typeface="+mn-lt"/>
                <a:cs typeface="+mn-lt"/>
              </a:rPr>
              <a:t>See</a:t>
            </a:r>
            <a:r>
              <a:rPr lang="fr-FR" sz="1400" b="0" dirty="0">
                <a:ea typeface="+mn-lt"/>
                <a:cs typeface="+mn-lt"/>
              </a:rPr>
              <a:t> </a:t>
            </a:r>
            <a:r>
              <a:rPr lang="fr-FR" sz="1400" dirty="0" err="1">
                <a:highlight>
                  <a:srgbClr val="FFFF00"/>
                </a:highlight>
                <a:ea typeface="+mn-lt"/>
                <a:cs typeface="+mn-lt"/>
                <a:hlinkClick r:id="rId9" action="ppaction://hlinkfile"/>
              </a:rPr>
              <a:t>Readme</a:t>
            </a:r>
            <a:r>
              <a:rPr lang="fr-FR" sz="1400" b="0" dirty="0">
                <a:ea typeface="+mn-lt"/>
                <a:cs typeface="+mn-lt"/>
              </a:rPr>
              <a:t> for </a:t>
            </a:r>
            <a:r>
              <a:rPr lang="fr-FR" sz="1400" b="0" dirty="0" err="1">
                <a:ea typeface="+mn-lt"/>
                <a:cs typeface="+mn-lt"/>
              </a:rPr>
              <a:t>detailed</a:t>
            </a:r>
            <a:r>
              <a:rPr lang="fr-FR" sz="1400" b="0" dirty="0">
                <a:ea typeface="+mn-lt"/>
                <a:cs typeface="+mn-lt"/>
              </a:rPr>
              <a:t> usage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Overview</a:t>
            </a:r>
            <a:endParaRPr lang="fr-LU" dirty="0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C1621A4C-E51F-4A7C-BFC7-35C44636CF8F}"/>
              </a:ext>
            </a:extLst>
          </p:cNvPr>
          <p:cNvSpPr txBox="1">
            <a:spLocks/>
          </p:cNvSpPr>
          <p:nvPr/>
        </p:nvSpPr>
        <p:spPr>
          <a:xfrm>
            <a:off x="6136463" y="4195092"/>
            <a:ext cx="5144312" cy="1744850"/>
          </a:xfrm>
          <a:prstGeom prst="roundRect">
            <a:avLst>
              <a:gd name="adj" fmla="val 910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 err="1">
                <a:ea typeface="+mn-lt"/>
                <a:cs typeface="+mn-lt"/>
              </a:rPr>
              <a:t>Query</a:t>
            </a:r>
            <a:r>
              <a:rPr lang="fr-FR" sz="1800" dirty="0">
                <a:ea typeface="+mn-lt"/>
                <a:cs typeface="+mn-lt"/>
              </a:rPr>
              <a:t> Data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EF Notion.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Linq-To-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Entities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Repositories.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Db abstraction for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common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query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1" indent="-216000">
              <a:spcBef>
                <a:spcPts val="300"/>
              </a:spcBef>
            </a:pPr>
            <a:r>
              <a:rPr lang="fr-FR" sz="1200" b="0" dirty="0">
                <a:ea typeface="+mn-lt"/>
                <a:cs typeface="+mn-lt"/>
              </a:rPr>
              <a:t>Return </a:t>
            </a:r>
            <a:r>
              <a:rPr lang="fr-FR" sz="1200" b="0" dirty="0" err="1">
                <a:ea typeface="+mn-lt"/>
                <a:cs typeface="+mn-lt"/>
              </a:rPr>
              <a:t>null</a:t>
            </a:r>
            <a:r>
              <a:rPr lang="fr-FR" sz="1200" b="0" dirty="0">
                <a:ea typeface="+mn-lt"/>
                <a:cs typeface="+mn-lt"/>
              </a:rPr>
              <a:t> if not </a:t>
            </a:r>
            <a:r>
              <a:rPr lang="fr-FR" sz="1200" b="0" dirty="0" err="1">
                <a:ea typeface="+mn-lt"/>
                <a:cs typeface="+mn-lt"/>
              </a:rPr>
              <a:t>found</a:t>
            </a:r>
            <a:r>
              <a:rPr lang="fr-FR" sz="1200" b="0" dirty="0">
                <a:ea typeface="+mn-lt"/>
                <a:cs typeface="+mn-lt"/>
              </a:rPr>
              <a:t> (</a:t>
            </a:r>
            <a:r>
              <a:rPr lang="fr-FR" sz="1200" b="0" dirty="0" err="1">
                <a:ea typeface="+mn-lt"/>
                <a:cs typeface="+mn-lt"/>
              </a:rPr>
              <a:t>ErrorEmission</a:t>
            </a:r>
            <a:r>
              <a:rPr lang="fr-FR" sz="1200" b="0" dirty="0">
                <a:ea typeface="+mn-lt"/>
                <a:cs typeface="+mn-lt"/>
              </a:rPr>
              <a:t> in Application </a:t>
            </a:r>
            <a:r>
              <a:rPr lang="fr-FR" sz="1200" b="0" dirty="0" err="1">
                <a:ea typeface="+mn-lt"/>
                <a:cs typeface="+mn-lt"/>
              </a:rPr>
              <a:t>layer’s</a:t>
            </a:r>
            <a:r>
              <a:rPr lang="fr-FR" sz="1200" b="0" dirty="0">
                <a:ea typeface="+mn-lt"/>
                <a:cs typeface="+mn-lt"/>
              </a:rPr>
              <a:t> </a:t>
            </a:r>
            <a:r>
              <a:rPr lang="fr-FR" sz="1200" b="0" dirty="0" err="1">
                <a:ea typeface="+mn-lt"/>
                <a:cs typeface="+mn-lt"/>
              </a:rPr>
              <a:t>responsability</a:t>
            </a:r>
            <a:r>
              <a:rPr lang="fr-FR" sz="1200" b="0" dirty="0">
                <a:ea typeface="+mn-lt"/>
                <a:cs typeface="+mn-lt"/>
              </a:rPr>
              <a:t>)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0"/>
              </a:rPr>
              <a:t>Load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0"/>
              </a:rPr>
              <a:t>related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-data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725171DA-B03F-40E1-A5F7-16C6E8D46E84}"/>
              </a:ext>
            </a:extLst>
          </p:cNvPr>
          <p:cNvSpPr txBox="1">
            <a:spLocks/>
          </p:cNvSpPr>
          <p:nvPr/>
        </p:nvSpPr>
        <p:spPr>
          <a:xfrm>
            <a:off x="6136463" y="1088823"/>
            <a:ext cx="5144311" cy="1908172"/>
          </a:xfrm>
          <a:prstGeom prst="roundRect">
            <a:avLst>
              <a:gd name="adj" fmla="val 1011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>
                <a:ea typeface="+mn-lt"/>
                <a:cs typeface="+mn-lt"/>
              </a:rPr>
              <a:t>Model </a:t>
            </a:r>
            <a:r>
              <a:rPr lang="fr-FR" sz="1800" dirty="0" err="1">
                <a:ea typeface="+mn-lt"/>
                <a:cs typeface="+mn-lt"/>
              </a:rPr>
              <a:t>Definition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EF Notion. </a:t>
            </a:r>
            <a:r>
              <a:rPr lang="fr-FR" sz="1400" dirty="0">
                <a:ea typeface="+mn-lt"/>
                <a:cs typeface="+mn-lt"/>
                <a:hlinkClick r:id="rId11"/>
              </a:rPr>
              <a:t>Entity</a:t>
            </a:r>
            <a:r>
              <a:rPr lang="fr-FR" sz="1400" b="0" dirty="0"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|</a:t>
            </a:r>
            <a:r>
              <a:rPr lang="fr-FR" sz="1400" b="0" dirty="0"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2"/>
              </a:rPr>
              <a:t>Relation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| DbContext | DbSet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Design Choice.</a:t>
            </a:r>
            <a:endParaRPr lang="fr-FR" sz="1400" b="0" dirty="0">
              <a:ea typeface="+mn-lt"/>
              <a:cs typeface="+mn-lt"/>
            </a:endParaRPr>
          </a:p>
          <a:p>
            <a:pPr marL="432000" lvl="1" indent="-216000">
              <a:spcBef>
                <a:spcPts val="600"/>
              </a:spcBef>
            </a:pPr>
            <a:r>
              <a:rPr lang="fr-FR" sz="1200" dirty="0"/>
              <a:t>Identifiant. </a:t>
            </a:r>
            <a:r>
              <a:rPr lang="fr-FR" sz="1200" b="0" dirty="0"/>
              <a:t>Integer (Not </a:t>
            </a:r>
            <a:r>
              <a:rPr lang="fr-FR" sz="1200" b="0" dirty="0" err="1"/>
              <a:t>Guid</a:t>
            </a:r>
            <a:r>
              <a:rPr lang="fr-FR" sz="1200" b="0" dirty="0"/>
              <a:t>)</a:t>
            </a:r>
          </a:p>
          <a:p>
            <a:pPr marL="432000" lvl="1" indent="-216000">
              <a:spcBef>
                <a:spcPts val="600"/>
              </a:spcBef>
            </a:pPr>
            <a:r>
              <a:rPr lang="fr-FR" sz="1200" dirty="0">
                <a:ea typeface="+mn-lt"/>
                <a:cs typeface="+mn-lt"/>
              </a:rPr>
              <a:t>TrackedEntity. </a:t>
            </a:r>
            <a:r>
              <a:rPr lang="fr-FR" sz="1200" b="0" dirty="0">
                <a:highlight>
                  <a:srgbClr val="FFFF00"/>
                </a:highlight>
              </a:rPr>
              <a:t>Track Create / Update | Time &amp; User</a:t>
            </a:r>
          </a:p>
          <a:p>
            <a:pPr marL="432000" lvl="1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Use Async EF method</a:t>
            </a:r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DC5E794E-E472-75F7-FFD7-854699D9D9A8}"/>
              </a:ext>
            </a:extLst>
          </p:cNvPr>
          <p:cNvSpPr txBox="1">
            <a:spLocks/>
          </p:cNvSpPr>
          <p:nvPr/>
        </p:nvSpPr>
        <p:spPr>
          <a:xfrm>
            <a:off x="6136463" y="3144784"/>
            <a:ext cx="5144312" cy="902519"/>
          </a:xfrm>
          <a:prstGeom prst="roundRect">
            <a:avLst>
              <a:gd name="adj" fmla="val 1956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Seed Data</a:t>
            </a:r>
          </a:p>
          <a:p>
            <a:pPr marL="288000" indent="-21600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In DbContext.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3"/>
              </a:rPr>
              <a:t>SeedData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Helper. ./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Persistence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/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XxxDbSeed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05DEC3E-11F2-08BE-8BE5-2B5242059658}"/>
              </a:ext>
            </a:extLst>
          </p:cNvPr>
          <p:cNvSpPr/>
          <p:nvPr/>
        </p:nvSpPr>
        <p:spPr>
          <a:xfrm>
            <a:off x="838199" y="4808839"/>
            <a:ext cx="2663026" cy="1131103"/>
          </a:xfrm>
          <a:prstGeom prst="roundRect">
            <a:avLst>
              <a:gd name="adj" fmla="val 134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Model</a:t>
            </a:r>
            <a:endParaRPr lang="fr-FR" sz="1600" b="1" dirty="0">
              <a:solidFill>
                <a:schemeClr val="tx1"/>
              </a:solidFill>
            </a:endParaRPr>
          </a:p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See</a:t>
            </a:r>
            <a:r>
              <a:rPr lang="fr-FR" sz="1600" b="1" dirty="0">
                <a:solidFill>
                  <a:schemeClr val="tx1"/>
                </a:solidFill>
              </a:rPr>
              <a:t> </a:t>
            </a:r>
            <a:r>
              <a:rPr lang="fr-FR" sz="1600" b="1" dirty="0">
                <a:solidFill>
                  <a:schemeClr val="tx1"/>
                </a:solidFill>
                <a:highlight>
                  <a:srgbClr val="FFFF00"/>
                </a:highlight>
              </a:rPr>
              <a:t>LucidChart</a:t>
            </a:r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7F2406F6-DD8D-2734-67BB-703A16F3B705}"/>
              </a:ext>
            </a:extLst>
          </p:cNvPr>
          <p:cNvSpPr txBox="1">
            <a:spLocks/>
          </p:cNvSpPr>
          <p:nvPr/>
        </p:nvSpPr>
        <p:spPr>
          <a:xfrm>
            <a:off x="3655177" y="4806848"/>
            <a:ext cx="2327334" cy="1133095"/>
          </a:xfrm>
          <a:prstGeom prst="roundRect">
            <a:avLst>
              <a:gd name="adj" fmla="val 1692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/>
              <a:t>Supervision</a:t>
            </a:r>
          </a:p>
          <a:p>
            <a:pPr marL="288000" indent="-216000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?</a:t>
            </a:r>
            <a:endParaRPr lang="fr-FR" sz="1600" b="0" dirty="0"/>
          </a:p>
        </p:txBody>
      </p:sp>
    </p:spTree>
    <p:extLst>
      <p:ext uri="{BB962C8B-B14F-4D97-AF65-F5344CB8AC3E}">
        <p14:creationId xmlns:p14="http://schemas.microsoft.com/office/powerpoint/2010/main" val="439706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56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1" y="2228295"/>
            <a:ext cx="7724676" cy="249099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Api</a:t>
            </a:r>
          </a:p>
          <a:p>
            <a:pPr marL="514350" indent="-514350">
              <a:buAutoNum type="arabicPeriod"/>
            </a:pPr>
            <a:r>
              <a:rPr lang="en-US" dirty="0">
                <a:cs typeface="Arial"/>
              </a:rPr>
              <a:t>Db</a:t>
            </a:r>
            <a:endParaRPr lang="fr-F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789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Api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42409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6727C69-DC76-47C9-AAE1-7195FB83DE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EF9E94-7634-4B1A-91F9-9024619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DD5AA4-AB09-4996-8FCD-B64E60FB89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Fonctionnalité</a:t>
            </a:r>
          </a:p>
          <a:p>
            <a:r>
              <a:rPr lang="fr-FR" sz="1800" dirty="0"/>
              <a:t>Permettre une configuration selon un environnement</a:t>
            </a:r>
            <a:br>
              <a:rPr lang="fr-FR" dirty="0"/>
            </a:br>
            <a:endParaRPr lang="fr-FR" dirty="0"/>
          </a:p>
          <a:p>
            <a:r>
              <a:rPr lang="fr-FR" dirty="0"/>
              <a:t>Elément Configurable</a:t>
            </a:r>
          </a:p>
          <a:p>
            <a:pPr lvl="2"/>
            <a:r>
              <a:rPr lang="fr-FR" dirty="0"/>
              <a:t>Url Service Business</a:t>
            </a:r>
          </a:p>
          <a:p>
            <a:pPr lvl="2"/>
            <a:r>
              <a:rPr lang="fr-FR" dirty="0"/>
              <a:t>Url Service Tiers (Map, GED, </a:t>
            </a:r>
            <a:r>
              <a:rPr lang="fr-FR" dirty="0" err="1"/>
              <a:t>eSign</a:t>
            </a:r>
            <a:r>
              <a:rPr lang="fr-FR" dirty="0"/>
              <a:t>…)</a:t>
            </a:r>
          </a:p>
          <a:p>
            <a:pPr lvl="2"/>
            <a:r>
              <a:rPr lang="fr-FR" dirty="0"/>
              <a:t>Gestion des Fichiers</a:t>
            </a:r>
          </a:p>
          <a:p>
            <a:pPr lvl="2"/>
            <a:r>
              <a:rPr lang="fr-FR" dirty="0"/>
              <a:t>Gestion des </a:t>
            </a:r>
            <a:r>
              <a:rPr lang="fr-FR" dirty="0" err="1"/>
              <a:t>Timers</a:t>
            </a:r>
            <a:endParaRPr lang="fr-FR" dirty="0"/>
          </a:p>
          <a:p>
            <a:pPr lvl="2"/>
            <a:endParaRPr lang="fr-FR" dirty="0"/>
          </a:p>
          <a:p>
            <a:r>
              <a:rPr lang="fr-FR" dirty="0"/>
              <a:t>Ou stocker la configuration ?</a:t>
            </a:r>
          </a:p>
          <a:p>
            <a:pPr lvl="1"/>
            <a:r>
              <a:rPr lang="fr-FR" sz="1600" b="0" dirty="0"/>
              <a:t>Fichier du code source </a:t>
            </a:r>
          </a:p>
          <a:p>
            <a:pPr lvl="1"/>
            <a:r>
              <a:rPr lang="fr-FR" sz="1600" b="0" dirty="0" err="1"/>
              <a:t>BD_Applicative</a:t>
            </a:r>
            <a:endParaRPr lang="fr-FR" sz="1600" b="0" dirty="0"/>
          </a:p>
          <a:p>
            <a:pPr lvl="1"/>
            <a:r>
              <a:rPr lang="fr-FR" sz="1600" b="0" dirty="0" err="1"/>
              <a:t>WS_Dédié</a:t>
            </a:r>
            <a:endParaRPr lang="fr-FR" sz="1600" b="0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9230E8-8BCA-4FDB-BC95-7000173C3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en-GB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5F7CA7A-A3BD-4808-B723-EE95BC1D598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6463" y="1089498"/>
            <a:ext cx="5144311" cy="1925007"/>
          </a:xfrm>
          <a:prstGeom prst="roundRect">
            <a:avLst>
              <a:gd name="adj" fmla="val 11602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Mail Smtp (Sending Blue)</a:t>
            </a:r>
          </a:p>
          <a:p>
            <a:r>
              <a:rPr lang="fr-FR" sz="1600" dirty="0">
                <a:solidFill>
                  <a:schemeClr val="tx2"/>
                </a:solidFill>
              </a:rPr>
              <a:t>"</a:t>
            </a:r>
            <a:r>
              <a:rPr lang="fr-FR" sz="1600" dirty="0" err="1">
                <a:solidFill>
                  <a:schemeClr val="tx2"/>
                </a:solidFill>
              </a:rPr>
              <a:t>SmtpHost</a:t>
            </a:r>
            <a:r>
              <a:rPr lang="fr-FR" sz="1600" dirty="0">
                <a:solidFill>
                  <a:schemeClr val="tx2"/>
                </a:solidFill>
              </a:rPr>
              <a:t>": "</a:t>
            </a:r>
            <a:r>
              <a:rPr lang="fr-FR" sz="1600" b="0" dirty="0">
                <a:solidFill>
                  <a:schemeClr val="tx2"/>
                </a:solidFill>
              </a:rPr>
              <a:t>smtp-relay.sendinblue.com</a:t>
            </a:r>
            <a:r>
              <a:rPr lang="fr-FR" sz="1600" dirty="0">
                <a:solidFill>
                  <a:schemeClr val="tx2"/>
                </a:solidFill>
              </a:rPr>
              <a:t>",</a:t>
            </a:r>
          </a:p>
          <a:p>
            <a:r>
              <a:rPr lang="fr-FR" sz="1600" dirty="0">
                <a:solidFill>
                  <a:schemeClr val="tx2"/>
                </a:solidFill>
              </a:rPr>
              <a:t>"</a:t>
            </a:r>
            <a:r>
              <a:rPr lang="fr-FR" sz="1600" dirty="0" err="1">
                <a:solidFill>
                  <a:schemeClr val="tx2"/>
                </a:solidFill>
              </a:rPr>
              <a:t>SmtpPort</a:t>
            </a:r>
            <a:r>
              <a:rPr lang="fr-FR" sz="1600" dirty="0">
                <a:solidFill>
                  <a:schemeClr val="tx2"/>
                </a:solidFill>
              </a:rPr>
              <a:t>": </a:t>
            </a:r>
            <a:r>
              <a:rPr lang="fr-FR" sz="1600" b="0" dirty="0">
                <a:solidFill>
                  <a:schemeClr val="tx2"/>
                </a:solidFill>
              </a:rPr>
              <a:t>587</a:t>
            </a:r>
            <a:r>
              <a:rPr lang="fr-FR" sz="1600" dirty="0">
                <a:solidFill>
                  <a:schemeClr val="tx2"/>
                </a:solidFill>
              </a:rPr>
              <a:t>,</a:t>
            </a:r>
          </a:p>
          <a:p>
            <a:r>
              <a:rPr lang="fr-FR" sz="1600" dirty="0">
                <a:solidFill>
                  <a:schemeClr val="tx2"/>
                </a:solidFill>
              </a:rPr>
              <a:t>"</a:t>
            </a:r>
            <a:r>
              <a:rPr lang="fr-FR" sz="1600" dirty="0" err="1">
                <a:solidFill>
                  <a:schemeClr val="tx2"/>
                </a:solidFill>
              </a:rPr>
              <a:t>SmtpUser</a:t>
            </a:r>
            <a:r>
              <a:rPr lang="fr-FR" sz="1600" dirty="0">
                <a:solidFill>
                  <a:schemeClr val="tx2"/>
                </a:solidFill>
              </a:rPr>
              <a:t>": "</a:t>
            </a:r>
            <a:r>
              <a:rPr lang="fr-FR" sz="1600" b="0" dirty="0">
                <a:solidFill>
                  <a:schemeClr val="tx2"/>
                </a:solidFill>
              </a:rPr>
              <a:t>kevin.gellenoncourt@gmail.com</a:t>
            </a:r>
            <a:r>
              <a:rPr lang="fr-FR" sz="1600" dirty="0">
                <a:solidFill>
                  <a:schemeClr val="tx2"/>
                </a:solidFill>
              </a:rPr>
              <a:t>",</a:t>
            </a:r>
          </a:p>
          <a:p>
            <a:r>
              <a:rPr lang="fr-FR" sz="1600" dirty="0">
                <a:solidFill>
                  <a:schemeClr val="tx2"/>
                </a:solidFill>
              </a:rPr>
              <a:t>"</a:t>
            </a:r>
            <a:r>
              <a:rPr lang="fr-FR" sz="1600" dirty="0" err="1">
                <a:solidFill>
                  <a:schemeClr val="tx2"/>
                </a:solidFill>
              </a:rPr>
              <a:t>SmtpPass</a:t>
            </a:r>
            <a:r>
              <a:rPr lang="fr-FR" sz="1600" dirty="0">
                <a:solidFill>
                  <a:schemeClr val="tx2"/>
                </a:solidFill>
              </a:rPr>
              <a:t>": "</a:t>
            </a:r>
            <a:r>
              <a:rPr lang="fr-FR" sz="1600" b="0" dirty="0">
                <a:solidFill>
                  <a:schemeClr val="tx2"/>
                </a:solidFill>
              </a:rPr>
              <a:t>QwKNySB3Tt6bxD8A</a:t>
            </a:r>
            <a:r>
              <a:rPr lang="fr-FR" sz="1600" dirty="0">
                <a:solidFill>
                  <a:schemeClr val="tx2"/>
                </a:solidFill>
              </a:rPr>
              <a:t>"</a:t>
            </a:r>
            <a:endParaRPr lang="fr-FR" sz="1800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27927CE5-D963-44FA-98DA-B373208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415716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 : coins arrondis 9">
            <a:extLst>
              <a:ext uri="{FF2B5EF4-FFF2-40B4-BE49-F238E27FC236}">
                <a16:creationId xmlns:a16="http://schemas.microsoft.com/office/drawing/2014/main" id="{BF5C3AEB-243D-4257-9EB9-59C0D02B80CC}"/>
              </a:ext>
            </a:extLst>
          </p:cNvPr>
          <p:cNvSpPr/>
          <p:nvPr/>
        </p:nvSpPr>
        <p:spPr>
          <a:xfrm>
            <a:off x="2068220" y="1089215"/>
            <a:ext cx="6422637" cy="3359999"/>
          </a:xfrm>
          <a:prstGeom prst="roundRect">
            <a:avLst>
              <a:gd name="adj" fmla="val 486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Web Service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0EABF467-4A7E-4B5F-BD50-4FF814A9F768}"/>
              </a:ext>
            </a:extLst>
          </p:cNvPr>
          <p:cNvSpPr/>
          <p:nvPr/>
        </p:nvSpPr>
        <p:spPr>
          <a:xfrm>
            <a:off x="2209151" y="3104344"/>
            <a:ext cx="3171249" cy="1239634"/>
          </a:xfrm>
          <a:prstGeom prst="roundRect">
            <a:avLst>
              <a:gd name="adj" fmla="val 1422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24AF9A1A-5674-461A-886C-ACD8129B9320}"/>
              </a:ext>
            </a:extLst>
          </p:cNvPr>
          <p:cNvSpPr/>
          <p:nvPr/>
        </p:nvSpPr>
        <p:spPr>
          <a:xfrm>
            <a:off x="2290931" y="3256013"/>
            <a:ext cx="1589202" cy="882411"/>
          </a:xfrm>
          <a:prstGeom prst="roundRect">
            <a:avLst>
              <a:gd name="adj" fmla="val 2044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4028BDD4-6122-420B-BE57-3F1E7B6B8C39}"/>
              </a:ext>
            </a:extLst>
          </p:cNvPr>
          <p:cNvSpPr/>
          <p:nvPr/>
        </p:nvSpPr>
        <p:spPr>
          <a:xfrm>
            <a:off x="4904705" y="4566851"/>
            <a:ext cx="3586152" cy="1323411"/>
          </a:xfrm>
          <a:prstGeom prst="roundRect">
            <a:avLst>
              <a:gd name="adj" fmla="val 1232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fld id="{16F61B19-5FB1-451F-938F-D0B1FAC2BDF6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C993A5F8-F574-4098-A7B4-C03BD8EC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965AD01-1930-4FD8-A319-92D62E7D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Execution Flow</a:t>
            </a:r>
            <a:endParaRPr lang="en-US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4B89FAE-6F0D-4926-840B-BB40321956D2}"/>
              </a:ext>
            </a:extLst>
          </p:cNvPr>
          <p:cNvSpPr/>
          <p:nvPr/>
        </p:nvSpPr>
        <p:spPr>
          <a:xfrm>
            <a:off x="772451" y="1089499"/>
            <a:ext cx="1200548" cy="4800763"/>
          </a:xfrm>
          <a:prstGeom prst="roundRect">
            <a:avLst>
              <a:gd name="adj" fmla="val 147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17302A5-1414-4925-8129-DD7D2FE262F1}"/>
              </a:ext>
            </a:extLst>
          </p:cNvPr>
          <p:cNvSpPr/>
          <p:nvPr/>
        </p:nvSpPr>
        <p:spPr>
          <a:xfrm>
            <a:off x="2209151" y="1933842"/>
            <a:ext cx="3171249" cy="1052581"/>
          </a:xfrm>
          <a:prstGeom prst="roundRect">
            <a:avLst>
              <a:gd name="adj" fmla="val 1768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76" name="AutoShape 4">
            <a:extLst>
              <a:ext uri="{FF2B5EF4-FFF2-40B4-BE49-F238E27FC236}">
                <a16:creationId xmlns:a16="http://schemas.microsoft.com/office/drawing/2014/main" id="{C4F0F135-E34F-4C63-BC00-E2C517E82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223" y="4633982"/>
            <a:ext cx="3305907" cy="1153582"/>
          </a:xfrm>
          <a:prstGeom prst="can">
            <a:avLst>
              <a:gd name="adj" fmla="val 11631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 sz="1400" b="1" dirty="0"/>
          </a:p>
          <a:p>
            <a:pPr algn="ctr"/>
            <a:endParaRPr lang="en-US" sz="1000" b="1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0FABB9E-2C7B-4842-A9C0-62A0445D9C62}"/>
              </a:ext>
            </a:extLst>
          </p:cNvPr>
          <p:cNvSpPr/>
          <p:nvPr/>
        </p:nvSpPr>
        <p:spPr>
          <a:xfrm>
            <a:off x="3614112" y="2065241"/>
            <a:ext cx="647148" cy="373826"/>
          </a:xfrm>
          <a:prstGeom prst="roundRect">
            <a:avLst>
              <a:gd name="adj" fmla="val 28979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Tree</a:t>
            </a:r>
            <a:endParaRPr lang="fr-FR" sz="1200" b="1" dirty="0"/>
          </a:p>
        </p:txBody>
      </p:sp>
      <p:sp>
        <p:nvSpPr>
          <p:cNvPr id="116" name="AutoShape 4">
            <a:extLst>
              <a:ext uri="{FF2B5EF4-FFF2-40B4-BE49-F238E27FC236}">
                <a16:creationId xmlns:a16="http://schemas.microsoft.com/office/drawing/2014/main" id="{DC5803D0-5103-4E9D-8BF9-F1681C190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50" y="4714327"/>
            <a:ext cx="1132464" cy="871397"/>
          </a:xfrm>
          <a:prstGeom prst="can">
            <a:avLst>
              <a:gd name="adj" fmla="val 15090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b="1" dirty="0"/>
              <a:t>BD</a:t>
            </a:r>
            <a:endParaRPr lang="sv-SE" sz="1400" b="1" dirty="0"/>
          </a:p>
          <a:p>
            <a:pPr algn="ctr"/>
            <a:endParaRPr lang="en-US" sz="1000" b="1" dirty="0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E7E0A6A5-A7CC-413D-A277-B05A7BECF8F7}"/>
              </a:ext>
            </a:extLst>
          </p:cNvPr>
          <p:cNvSpPr/>
          <p:nvPr/>
        </p:nvSpPr>
        <p:spPr>
          <a:xfrm>
            <a:off x="2307836" y="2068183"/>
            <a:ext cx="1249335" cy="373826"/>
          </a:xfrm>
          <a:prstGeom prst="roundRect">
            <a:avLst>
              <a:gd name="adj" fmla="val 30663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ShoppingList</a:t>
            </a:r>
            <a:endParaRPr lang="fr-FR" sz="1200" b="1" dirty="0"/>
          </a:p>
        </p:txBody>
      </p:sp>
      <p:sp>
        <p:nvSpPr>
          <p:cNvPr id="55" name="Rectangle à coins arrondis 5">
            <a:extLst>
              <a:ext uri="{FF2B5EF4-FFF2-40B4-BE49-F238E27FC236}">
                <a16:creationId xmlns:a16="http://schemas.microsoft.com/office/drawing/2014/main" id="{F1E93C05-5144-4B92-B677-AEDC23CEAFDE}"/>
              </a:ext>
            </a:extLst>
          </p:cNvPr>
          <p:cNvSpPr/>
          <p:nvPr/>
        </p:nvSpPr>
        <p:spPr>
          <a:xfrm>
            <a:off x="5968424" y="5124378"/>
            <a:ext cx="886715" cy="338614"/>
          </a:xfrm>
          <a:prstGeom prst="roundRect">
            <a:avLst>
              <a:gd name="adj" fmla="val 3220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200" b="1" dirty="0"/>
              <a:t>Individu</a:t>
            </a:r>
          </a:p>
        </p:txBody>
      </p:sp>
      <p:sp>
        <p:nvSpPr>
          <p:cNvPr id="64" name="Rectangle à coins arrondis 5">
            <a:extLst>
              <a:ext uri="{FF2B5EF4-FFF2-40B4-BE49-F238E27FC236}">
                <a16:creationId xmlns:a16="http://schemas.microsoft.com/office/drawing/2014/main" id="{9CCF6078-9C08-493F-B852-52D62575B5AF}"/>
              </a:ext>
            </a:extLst>
          </p:cNvPr>
          <p:cNvSpPr>
            <a:spLocks/>
          </p:cNvSpPr>
          <p:nvPr/>
        </p:nvSpPr>
        <p:spPr>
          <a:xfrm>
            <a:off x="2413491" y="3748258"/>
            <a:ext cx="602602" cy="316182"/>
          </a:xfrm>
          <a:prstGeom prst="roundRect">
            <a:avLst>
              <a:gd name="adj" fmla="val 38423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Item</a:t>
            </a:r>
          </a:p>
        </p:txBody>
      </p:sp>
      <p:sp>
        <p:nvSpPr>
          <p:cNvPr id="56" name="Rectangle à coins arrondis 5">
            <a:extLst>
              <a:ext uri="{FF2B5EF4-FFF2-40B4-BE49-F238E27FC236}">
                <a16:creationId xmlns:a16="http://schemas.microsoft.com/office/drawing/2014/main" id="{2B121631-34A7-428A-BFEA-E35803266460}"/>
              </a:ext>
            </a:extLst>
          </p:cNvPr>
          <p:cNvSpPr/>
          <p:nvPr/>
        </p:nvSpPr>
        <p:spPr>
          <a:xfrm>
            <a:off x="6893128" y="5134429"/>
            <a:ext cx="863993" cy="338614"/>
          </a:xfrm>
          <a:prstGeom prst="roundRect">
            <a:avLst>
              <a:gd name="adj" fmla="val 31849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200" b="1" dirty="0"/>
              <a:t>Compte</a:t>
            </a:r>
          </a:p>
        </p:txBody>
      </p:sp>
      <p:sp>
        <p:nvSpPr>
          <p:cNvPr id="57" name="Rectangle à coins arrondis 5">
            <a:extLst>
              <a:ext uri="{FF2B5EF4-FFF2-40B4-BE49-F238E27FC236}">
                <a16:creationId xmlns:a16="http://schemas.microsoft.com/office/drawing/2014/main" id="{0420ED67-8A56-41BB-B72C-BB468D270DC6}"/>
              </a:ext>
            </a:extLst>
          </p:cNvPr>
          <p:cNvSpPr>
            <a:spLocks/>
          </p:cNvSpPr>
          <p:nvPr/>
        </p:nvSpPr>
        <p:spPr>
          <a:xfrm>
            <a:off x="2376834" y="3385153"/>
            <a:ext cx="1402816" cy="312137"/>
          </a:xfrm>
          <a:prstGeom prst="roundRect">
            <a:avLst>
              <a:gd name="adj" fmla="val 3220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ShoppingList</a:t>
            </a:r>
            <a:endParaRPr lang="fr-FR" sz="900" b="1" dirty="0"/>
          </a:p>
        </p:txBody>
      </p:sp>
      <p:sp>
        <p:nvSpPr>
          <p:cNvPr id="83" name="Rectangle : coins arrondis 68">
            <a:extLst>
              <a:ext uri="{FF2B5EF4-FFF2-40B4-BE49-F238E27FC236}">
                <a16:creationId xmlns:a16="http://schemas.microsoft.com/office/drawing/2014/main" id="{6FB8528E-861E-470E-BD28-E77F189C9C38}"/>
              </a:ext>
            </a:extLst>
          </p:cNvPr>
          <p:cNvSpPr/>
          <p:nvPr/>
        </p:nvSpPr>
        <p:spPr>
          <a:xfrm>
            <a:off x="2297704" y="2809950"/>
            <a:ext cx="1652953" cy="365126"/>
          </a:xfrm>
          <a:prstGeom prst="roundRect">
            <a:avLst>
              <a:gd name="adj" fmla="val 25804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400" b="1" dirty="0" err="1">
                <a:solidFill>
                  <a:schemeClr val="bg1"/>
                </a:solidFill>
              </a:rPr>
              <a:t>AutoMapper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4" name="Rectangle : coins arrondis 68">
            <a:extLst>
              <a:ext uri="{FF2B5EF4-FFF2-40B4-BE49-F238E27FC236}">
                <a16:creationId xmlns:a16="http://schemas.microsoft.com/office/drawing/2014/main" id="{6E7D0746-EB39-46B7-84AD-70BE28E7C134}"/>
              </a:ext>
            </a:extLst>
          </p:cNvPr>
          <p:cNvSpPr/>
          <p:nvPr/>
        </p:nvSpPr>
        <p:spPr>
          <a:xfrm>
            <a:off x="5521331" y="1933843"/>
            <a:ext cx="2818801" cy="2015508"/>
          </a:xfrm>
          <a:prstGeom prst="roundRect">
            <a:avLst>
              <a:gd name="adj" fmla="val 820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86" name="Rectangle à coins arrondis 5">
            <a:extLst>
              <a:ext uri="{FF2B5EF4-FFF2-40B4-BE49-F238E27FC236}">
                <a16:creationId xmlns:a16="http://schemas.microsoft.com/office/drawing/2014/main" id="{4A3169AE-7B59-4400-84CD-7FCFF74366BB}"/>
              </a:ext>
            </a:extLst>
          </p:cNvPr>
          <p:cNvSpPr>
            <a:spLocks/>
          </p:cNvSpPr>
          <p:nvPr/>
        </p:nvSpPr>
        <p:spPr>
          <a:xfrm>
            <a:off x="5663032" y="2207246"/>
            <a:ext cx="1288042" cy="312137"/>
          </a:xfrm>
          <a:prstGeom prst="roundRect">
            <a:avLst>
              <a:gd name="adj" fmla="val 3220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ShoppingList</a:t>
            </a:r>
            <a:endParaRPr lang="fr-FR" sz="900" b="1" dirty="0"/>
          </a:p>
        </p:txBody>
      </p:sp>
      <p:sp>
        <p:nvSpPr>
          <p:cNvPr id="87" name="Rectangle à coins arrondis 5">
            <a:extLst>
              <a:ext uri="{FF2B5EF4-FFF2-40B4-BE49-F238E27FC236}">
                <a16:creationId xmlns:a16="http://schemas.microsoft.com/office/drawing/2014/main" id="{F046C170-3753-4623-A40A-B0354CF46E81}"/>
              </a:ext>
            </a:extLst>
          </p:cNvPr>
          <p:cNvSpPr>
            <a:spLocks/>
          </p:cNvSpPr>
          <p:nvPr/>
        </p:nvSpPr>
        <p:spPr>
          <a:xfrm>
            <a:off x="7008015" y="2207247"/>
            <a:ext cx="752007" cy="312136"/>
          </a:xfrm>
          <a:prstGeom prst="roundRect">
            <a:avLst>
              <a:gd name="adj" fmla="val 3220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Item</a:t>
            </a:r>
            <a:endParaRPr lang="fr-FR" sz="900" b="1" dirty="0"/>
          </a:p>
        </p:txBody>
      </p:sp>
      <p:sp>
        <p:nvSpPr>
          <p:cNvPr id="88" name="Rectangle à coins arrondis 5">
            <a:extLst>
              <a:ext uri="{FF2B5EF4-FFF2-40B4-BE49-F238E27FC236}">
                <a16:creationId xmlns:a16="http://schemas.microsoft.com/office/drawing/2014/main" id="{4D11500D-3EE5-4317-90EE-5C91FF38C0AA}"/>
              </a:ext>
            </a:extLst>
          </p:cNvPr>
          <p:cNvSpPr>
            <a:spLocks/>
          </p:cNvSpPr>
          <p:nvPr/>
        </p:nvSpPr>
        <p:spPr>
          <a:xfrm>
            <a:off x="6808359" y="2620218"/>
            <a:ext cx="752007" cy="304800"/>
          </a:xfrm>
          <a:prstGeom prst="roundRect">
            <a:avLst>
              <a:gd name="adj" fmla="val 3220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Tree</a:t>
            </a:r>
            <a:endParaRPr lang="fr-FR" sz="900" b="1" dirty="0"/>
          </a:p>
        </p:txBody>
      </p:sp>
      <p:sp>
        <p:nvSpPr>
          <p:cNvPr id="89" name="Rectangle à coins arrondis 5">
            <a:extLst>
              <a:ext uri="{FF2B5EF4-FFF2-40B4-BE49-F238E27FC236}">
                <a16:creationId xmlns:a16="http://schemas.microsoft.com/office/drawing/2014/main" id="{73B5C310-2B65-4E33-9AD1-297B92264931}"/>
              </a:ext>
            </a:extLst>
          </p:cNvPr>
          <p:cNvSpPr>
            <a:spLocks/>
          </p:cNvSpPr>
          <p:nvPr/>
        </p:nvSpPr>
        <p:spPr>
          <a:xfrm>
            <a:off x="5673224" y="2613891"/>
            <a:ext cx="983242" cy="304800"/>
          </a:xfrm>
          <a:prstGeom prst="roundRect">
            <a:avLst>
              <a:gd name="adj" fmla="val 3220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TreeNode</a:t>
            </a:r>
            <a:endParaRPr lang="fr-FR" sz="900" b="1" dirty="0"/>
          </a:p>
        </p:txBody>
      </p:sp>
      <p:sp>
        <p:nvSpPr>
          <p:cNvPr id="90" name="Rectangle à coins arrondis 5">
            <a:extLst>
              <a:ext uri="{FF2B5EF4-FFF2-40B4-BE49-F238E27FC236}">
                <a16:creationId xmlns:a16="http://schemas.microsoft.com/office/drawing/2014/main" id="{947F80B7-BA77-40A9-B230-5589B35756B6}"/>
              </a:ext>
            </a:extLst>
          </p:cNvPr>
          <p:cNvSpPr>
            <a:spLocks/>
          </p:cNvSpPr>
          <p:nvPr/>
        </p:nvSpPr>
        <p:spPr>
          <a:xfrm>
            <a:off x="3961238" y="3313179"/>
            <a:ext cx="602602" cy="316182"/>
          </a:xfrm>
          <a:prstGeom prst="roundRect">
            <a:avLst>
              <a:gd name="adj" fmla="val 38423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Tree</a:t>
            </a:r>
            <a:endParaRPr lang="fr-FR" sz="1200" b="1" dirty="0"/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8A4D5044-DF1A-424D-887C-ED2299CB5ADF}"/>
              </a:ext>
            </a:extLst>
          </p:cNvPr>
          <p:cNvSpPr/>
          <p:nvPr/>
        </p:nvSpPr>
        <p:spPr>
          <a:xfrm>
            <a:off x="5720978" y="2993469"/>
            <a:ext cx="1172150" cy="304800"/>
          </a:xfrm>
          <a:prstGeom prst="roundRect">
            <a:avLst>
              <a:gd name="adj" fmla="val 34645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/>
              <a:t>Exception</a:t>
            </a:r>
            <a:endParaRPr lang="fr-FR" sz="1200" b="1" dirty="0"/>
          </a:p>
        </p:txBody>
      </p:sp>
      <p:sp>
        <p:nvSpPr>
          <p:cNvPr id="32" name="Rectangle : coins arrondis 64">
            <a:extLst>
              <a:ext uri="{FF2B5EF4-FFF2-40B4-BE49-F238E27FC236}">
                <a16:creationId xmlns:a16="http://schemas.microsoft.com/office/drawing/2014/main" id="{7E2B2385-02CD-48E7-B3C3-C3FA85CAA066}"/>
              </a:ext>
            </a:extLst>
          </p:cNvPr>
          <p:cNvSpPr/>
          <p:nvPr/>
        </p:nvSpPr>
        <p:spPr>
          <a:xfrm>
            <a:off x="2209150" y="1206853"/>
            <a:ext cx="6130981" cy="542221"/>
          </a:xfrm>
          <a:prstGeom prst="roundRect">
            <a:avLst>
              <a:gd name="adj" fmla="val 29051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400" b="1">
                <a:solidFill>
                  <a:schemeClr val="bg1"/>
                </a:solidFill>
              </a:rPr>
              <a:t>MiddleWare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0" name="Rectangle : coins arrondis 68">
            <a:extLst>
              <a:ext uri="{FF2B5EF4-FFF2-40B4-BE49-F238E27FC236}">
                <a16:creationId xmlns:a16="http://schemas.microsoft.com/office/drawing/2014/main" id="{CD754907-0135-43CB-B389-DE23F08FE86D}"/>
              </a:ext>
            </a:extLst>
          </p:cNvPr>
          <p:cNvSpPr/>
          <p:nvPr/>
        </p:nvSpPr>
        <p:spPr>
          <a:xfrm>
            <a:off x="3599687" y="1312017"/>
            <a:ext cx="976402" cy="337276"/>
          </a:xfrm>
          <a:prstGeom prst="roundRect">
            <a:avLst>
              <a:gd name="adj" fmla="val 31669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JWT</a:t>
            </a:r>
          </a:p>
        </p:txBody>
      </p:sp>
      <p:sp>
        <p:nvSpPr>
          <p:cNvPr id="82" name="Rectangle : coins arrondis 68">
            <a:extLst>
              <a:ext uri="{FF2B5EF4-FFF2-40B4-BE49-F238E27FC236}">
                <a16:creationId xmlns:a16="http://schemas.microsoft.com/office/drawing/2014/main" id="{72CEB373-5047-4FA5-8AD5-BF23B5CD2B30}"/>
              </a:ext>
            </a:extLst>
          </p:cNvPr>
          <p:cNvSpPr/>
          <p:nvPr/>
        </p:nvSpPr>
        <p:spPr>
          <a:xfrm>
            <a:off x="2300066" y="1309407"/>
            <a:ext cx="1185759" cy="339885"/>
          </a:xfrm>
          <a:prstGeom prst="roundRect">
            <a:avLst>
              <a:gd name="adj" fmla="val 30631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RoleMngt</a:t>
            </a:r>
            <a:endParaRPr lang="fr-FR" sz="1200" b="1" dirty="0"/>
          </a:p>
        </p:txBody>
      </p:sp>
      <p:sp>
        <p:nvSpPr>
          <p:cNvPr id="33" name="Rectangle : coins arrondis 9">
            <a:extLst>
              <a:ext uri="{FF2B5EF4-FFF2-40B4-BE49-F238E27FC236}">
                <a16:creationId xmlns:a16="http://schemas.microsoft.com/office/drawing/2014/main" id="{1171D4AF-0E1F-4F5E-A14D-371B794029F8}"/>
              </a:ext>
            </a:extLst>
          </p:cNvPr>
          <p:cNvSpPr/>
          <p:nvPr/>
        </p:nvSpPr>
        <p:spPr>
          <a:xfrm>
            <a:off x="2068220" y="4566851"/>
            <a:ext cx="2695555" cy="1323411"/>
          </a:xfrm>
          <a:prstGeom prst="roundRect">
            <a:avLst>
              <a:gd name="adj" fmla="val 10641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Tier Api</a:t>
            </a:r>
          </a:p>
        </p:txBody>
      </p:sp>
      <p:sp>
        <p:nvSpPr>
          <p:cNvPr id="35" name="Rectangle : coins arrondis 9">
            <a:extLst>
              <a:ext uri="{FF2B5EF4-FFF2-40B4-BE49-F238E27FC236}">
                <a16:creationId xmlns:a16="http://schemas.microsoft.com/office/drawing/2014/main" id="{CC40C173-584A-4C8B-B297-DEF3183DE66C}"/>
              </a:ext>
            </a:extLst>
          </p:cNvPr>
          <p:cNvSpPr/>
          <p:nvPr/>
        </p:nvSpPr>
        <p:spPr>
          <a:xfrm>
            <a:off x="2209150" y="4633982"/>
            <a:ext cx="2378485" cy="379214"/>
          </a:xfrm>
          <a:prstGeom prst="roundRect">
            <a:avLst>
              <a:gd name="adj" fmla="val 32956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 err="1"/>
              <a:t>MailApi</a:t>
            </a:r>
            <a:r>
              <a:rPr lang="fr-FR" sz="1400" b="1" dirty="0"/>
              <a:t> (</a:t>
            </a:r>
            <a:r>
              <a:rPr lang="fr-FR" sz="1400" b="1" dirty="0" err="1"/>
              <a:t>SendingBlue</a:t>
            </a:r>
            <a:r>
              <a:rPr lang="fr-FR" sz="1400" b="1" dirty="0"/>
              <a:t>)</a:t>
            </a:r>
          </a:p>
        </p:txBody>
      </p:sp>
      <p:sp>
        <p:nvSpPr>
          <p:cNvPr id="36" name="Rectangle : coins arrondis 9">
            <a:extLst>
              <a:ext uri="{FF2B5EF4-FFF2-40B4-BE49-F238E27FC236}">
                <a16:creationId xmlns:a16="http://schemas.microsoft.com/office/drawing/2014/main" id="{42E7365B-9CD4-40ED-8CF4-66E2F74894BF}"/>
              </a:ext>
            </a:extLst>
          </p:cNvPr>
          <p:cNvSpPr/>
          <p:nvPr/>
        </p:nvSpPr>
        <p:spPr>
          <a:xfrm>
            <a:off x="2209150" y="5089746"/>
            <a:ext cx="2378485" cy="379214"/>
          </a:xfrm>
          <a:prstGeom prst="roundRect">
            <a:avLst>
              <a:gd name="adj" fmla="val 32956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/>
              <a:t>…</a:t>
            </a:r>
          </a:p>
        </p:txBody>
      </p:sp>
      <p:sp>
        <p:nvSpPr>
          <p:cNvPr id="37" name="Rectangle : coins arrondis 9">
            <a:extLst>
              <a:ext uri="{FF2B5EF4-FFF2-40B4-BE49-F238E27FC236}">
                <a16:creationId xmlns:a16="http://schemas.microsoft.com/office/drawing/2014/main" id="{2931416B-76ED-4E5F-B73D-462A34A6F168}"/>
              </a:ext>
            </a:extLst>
          </p:cNvPr>
          <p:cNvSpPr/>
          <p:nvPr/>
        </p:nvSpPr>
        <p:spPr>
          <a:xfrm>
            <a:off x="8631787" y="1089215"/>
            <a:ext cx="2648986" cy="4800763"/>
          </a:xfrm>
          <a:prstGeom prst="roundRect">
            <a:avLst>
              <a:gd name="adj" fmla="val 486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Batch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18E4E-9276-4632-9248-C401738232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136548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0B37A04-E7E1-45F6-9A7F-4D850BDB5A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6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84DC1F-8AC9-4280-AA3A-B8751146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86AB9553-271D-4AA6-A723-B1E05E7344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8"/>
            <a:ext cx="5144311" cy="4892075"/>
          </a:xfrm>
          <a:prstGeom prst="roundRect">
            <a:avLst>
              <a:gd name="adj" fmla="val 5331"/>
            </a:avLst>
          </a:prstGeom>
        </p:spPr>
        <p:txBody>
          <a:bodyPr/>
          <a:lstStyle/>
          <a:p>
            <a:r>
              <a:rPr lang="fr-FR" dirty="0"/>
              <a:t>Dossier / Fichier</a:t>
            </a:r>
          </a:p>
          <a:p>
            <a:pPr marL="360000" lvl="1" indent="-288000"/>
            <a:r>
              <a:rPr lang="fr-FR" sz="1600" b="0" dirty="0"/>
              <a:t>Minuscule + Séparateur = « - »</a:t>
            </a:r>
          </a:p>
          <a:p>
            <a:pPr marL="360000" lvl="1" indent="-288000"/>
            <a:r>
              <a:rPr lang="fr-FR" sz="1600" b="0" dirty="0"/>
              <a:t>Nom : &lt;nom-fichier&gt;.&lt;composant&gt;.ts (Ex: )</a:t>
            </a:r>
            <a:br>
              <a:rPr lang="fr-FR" sz="1600" b="0" dirty="0"/>
            </a:br>
            <a:endParaRPr lang="fr-FR" sz="1600" b="0" dirty="0"/>
          </a:p>
          <a:p>
            <a:r>
              <a:rPr lang="fr-FR" dirty="0"/>
              <a:t>Classe | Object / Type / Variable</a:t>
            </a:r>
          </a:p>
          <a:p>
            <a:pPr marL="360000" lvl="1" indent="-288000"/>
            <a:r>
              <a:rPr lang="fr-FR" sz="1600" b="0" dirty="0"/>
              <a:t>Casse : CamelCase (</a:t>
            </a:r>
            <a:r>
              <a:rPr lang="fr-FR" sz="1600" b="0" dirty="0" err="1"/>
              <a:t>maVariable</a:t>
            </a:r>
            <a:r>
              <a:rPr lang="fr-FR" sz="1600" b="0" dirty="0"/>
              <a:t>, </a:t>
            </a:r>
            <a:r>
              <a:rPr lang="fr-FR" sz="1600" b="0" dirty="0" err="1"/>
              <a:t>monObjet</a:t>
            </a:r>
            <a:r>
              <a:rPr lang="fr-FR" sz="1600" b="0" dirty="0"/>
              <a:t>)</a:t>
            </a:r>
          </a:p>
          <a:p>
            <a:pPr marL="360000" lvl="1" indent="-288000"/>
            <a:r>
              <a:rPr lang="fr-FR" sz="1600" b="0" dirty="0"/>
              <a:t>Private -&gt; Préfixé par « _ »  (_</a:t>
            </a:r>
            <a:r>
              <a:rPr lang="fr-FR" sz="1600" b="0" dirty="0" err="1"/>
              <a:t>maVar</a:t>
            </a:r>
            <a:r>
              <a:rPr lang="fr-FR" sz="1600" b="0" dirty="0"/>
              <a:t>)</a:t>
            </a:r>
          </a:p>
          <a:p>
            <a:pPr marL="432000" lvl="1" indent="-288000"/>
            <a:endParaRPr lang="fr-FR" dirty="0"/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A78B4799-3DAC-4491-8115-58E0F17D3E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Api</a:t>
            </a:r>
            <a:endParaRPr lang="fr-FR" dirty="0"/>
          </a:p>
        </p:txBody>
      </p:sp>
      <p:sp>
        <p:nvSpPr>
          <p:cNvPr id="21" name="Titre 20">
            <a:extLst>
              <a:ext uri="{FF2B5EF4-FFF2-40B4-BE49-F238E27FC236}">
                <a16:creationId xmlns:a16="http://schemas.microsoft.com/office/drawing/2014/main" id="{556EBF27-9DE7-401E-BF35-6EECB5FF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Convention de Nommage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6947E1B-3414-2ECF-5B23-8680C54590C6}"/>
              </a:ext>
            </a:extLst>
          </p:cNvPr>
          <p:cNvSpPr txBox="1">
            <a:spLocks/>
          </p:cNvSpPr>
          <p:nvPr/>
        </p:nvSpPr>
        <p:spPr>
          <a:xfrm>
            <a:off x="6136463" y="1089847"/>
            <a:ext cx="5144311" cy="1437044"/>
          </a:xfrm>
          <a:prstGeom prst="roundRect">
            <a:avLst>
              <a:gd name="adj" fmla="val 998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fr-FR" dirty="0"/>
              <a:t>Autre</a:t>
            </a: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</a:rPr>
              <a:t>Mail. </a:t>
            </a:r>
            <a:r>
              <a:rPr lang="en-GB" sz="1800" b="0" dirty="0">
                <a:solidFill>
                  <a:schemeClr val="bg1">
                    <a:lumMod val="65000"/>
                  </a:schemeClr>
                </a:solidFill>
              </a:rPr>
              <a:t>mailKit</a:t>
            </a: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</a:rPr>
              <a:t>jwtBearer. </a:t>
            </a: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</a:rPr>
              <a:t>Pdf Gen. (CrystalReport / Power Pdf)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4CFA3-23A0-04AF-984E-A978DCD59CA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37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C4085069-1D24-4F2B-A99D-E464E9C077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7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0C69A-437D-4421-B256-C228EBE0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0B742-D618-4319-9FA3-8E0FA626B78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9"/>
            <a:ext cx="5144311" cy="1486433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Interface </a:t>
            </a:r>
            <a:r>
              <a:rPr lang="fr-FR" b="0" dirty="0">
                <a:solidFill>
                  <a:srgbClr val="202124"/>
                </a:solidFill>
                <a:latin typeface="Roboto" panose="02000000000000000000" pitchFamily="2" charset="0"/>
              </a:rPr>
              <a:t>(Json, </a:t>
            </a:r>
            <a:r>
              <a:rPr lang="fr-FR" b="0" dirty="0" err="1">
                <a:solidFill>
                  <a:srgbClr val="202124"/>
                </a:solidFill>
                <a:latin typeface="Roboto" panose="02000000000000000000" pitchFamily="2" charset="0"/>
              </a:rPr>
              <a:t>Wsdl</a:t>
            </a:r>
            <a:r>
              <a:rPr lang="fr-FR" b="0" dirty="0">
                <a:solidFill>
                  <a:srgbClr val="202124"/>
                </a:solidFill>
                <a:latin typeface="Roboto" panose="02000000000000000000" pitchFamily="2" charset="0"/>
              </a:rPr>
              <a:t> ?)</a:t>
            </a:r>
            <a:br>
              <a:rPr lang="fr-FR" b="0" dirty="0">
                <a:solidFill>
                  <a:srgbClr val="202124"/>
                </a:solidFill>
                <a:latin typeface="Roboto" panose="02000000000000000000" pitchFamily="2" charset="0"/>
              </a:rPr>
            </a:br>
            <a:endParaRPr lang="fr-FR" b="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br>
              <a:rPr lang="en-GB" sz="1600" b="0" dirty="0">
                <a:solidFill>
                  <a:schemeClr val="tx2"/>
                </a:solidFill>
              </a:rPr>
            </a:br>
            <a:endParaRPr lang="en-GB" sz="1600" b="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388836-2BE3-2E7F-8C9F-16BE8A5EA5E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Api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BE84C-63F3-4DBA-8557-3729B0CF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6BB411-6E7C-6E73-351F-14E040A701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8200" y="2729009"/>
            <a:ext cx="5144311" cy="1553060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Transaction</a:t>
            </a:r>
          </a:p>
          <a:p>
            <a:pPr marL="360000" lvl="1">
              <a:spcBef>
                <a:spcPts val="600"/>
              </a:spcBef>
            </a:pPr>
            <a:r>
              <a:rPr lang="en-GB" sz="2000" b="0" dirty="0"/>
              <a:t>Utiliser “Using”</a:t>
            </a:r>
          </a:p>
          <a:p>
            <a:pPr marL="360000" lvl="1">
              <a:spcBef>
                <a:spcPts val="600"/>
              </a:spcBef>
            </a:pPr>
            <a:r>
              <a:rPr lang="en-GB" sz="2000" b="0" dirty="0"/>
              <a:t>Annotation @transaction</a:t>
            </a:r>
          </a:p>
          <a:p>
            <a:pPr marL="360000" lvl="1">
              <a:spcBef>
                <a:spcPts val="600"/>
              </a:spcBef>
            </a:pPr>
            <a:r>
              <a:rPr lang="en-GB" sz="2000" b="0" dirty="0" err="1"/>
              <a:t>Gérée</a:t>
            </a:r>
            <a:r>
              <a:rPr lang="en-GB" sz="2000" b="0" dirty="0"/>
              <a:t> par le framework ?</a:t>
            </a:r>
          </a:p>
          <a:p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7A665B6-87A9-269C-630D-1235389654E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38199" y="4438433"/>
            <a:ext cx="5144311" cy="133006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Mapping</a:t>
            </a:r>
          </a:p>
          <a:p>
            <a:pPr marL="360000" lvl="1">
              <a:spcBef>
                <a:spcPts val="600"/>
              </a:spcBef>
            </a:pPr>
            <a:r>
              <a:rPr lang="en-GB" sz="2000" dirty="0">
                <a:solidFill>
                  <a:schemeClr val="tx2"/>
                </a:solidFill>
              </a:rPr>
              <a:t>Mapping </a:t>
            </a:r>
            <a:r>
              <a:rPr lang="en-GB" sz="2000" dirty="0" err="1">
                <a:solidFill>
                  <a:schemeClr val="tx2"/>
                </a:solidFill>
              </a:rPr>
              <a:t>Obj</a:t>
            </a:r>
            <a:r>
              <a:rPr lang="en-GB" sz="2000" dirty="0">
                <a:solidFill>
                  <a:schemeClr val="tx2"/>
                </a:solidFill>
              </a:rPr>
              <a:t>-Obj</a:t>
            </a:r>
            <a:r>
              <a:rPr lang="en-GB" sz="2000">
                <a:solidFill>
                  <a:schemeClr val="tx2"/>
                </a:solidFill>
              </a:rPr>
              <a:t>. </a:t>
            </a:r>
            <a:r>
              <a:rPr lang="en-GB" sz="2000" b="0">
                <a:solidFill>
                  <a:schemeClr val="bg1">
                    <a:lumMod val="65000"/>
                  </a:schemeClr>
                </a:solidFill>
              </a:rPr>
              <a:t>Automapper</a:t>
            </a:r>
            <a:endParaRPr lang="en-GB" sz="2000" b="0" dirty="0">
              <a:solidFill>
                <a:schemeClr val="bg1">
                  <a:lumMod val="65000"/>
                </a:schemeClr>
              </a:solidFill>
            </a:endParaRPr>
          </a:p>
          <a:p>
            <a:pPr marL="360000" lvl="1">
              <a:spcBef>
                <a:spcPts val="600"/>
              </a:spcBef>
            </a:pPr>
            <a:endParaRPr lang="fr-FR" sz="2000" b="0" dirty="0"/>
          </a:p>
          <a:p>
            <a:pPr marL="0" indent="0" algn="ctr">
              <a:buNone/>
            </a:pP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2CADCE6-25E4-2ABB-93CD-6EE59F257FB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136461" y="1089499"/>
            <a:ext cx="5144311" cy="1553060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Code Organisation </a:t>
            </a:r>
          </a:p>
          <a:p>
            <a:pPr marL="360000" lvl="1">
              <a:spcBef>
                <a:spcPts val="600"/>
              </a:spcBef>
            </a:pPr>
            <a:r>
              <a:rPr lang="en-GB" sz="2000" b="0" dirty="0"/>
              <a:t>(</a:t>
            </a:r>
            <a:r>
              <a:rPr lang="en-GB" sz="2000" b="0" dirty="0" err="1"/>
              <a:t>Règle</a:t>
            </a:r>
            <a:r>
              <a:rPr lang="en-GB" sz="2000" b="0" dirty="0"/>
              <a:t> métier / Appel Technique)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BBF12596-DE02-9EFA-CF03-8A6940F9A7D5}"/>
              </a:ext>
            </a:extLst>
          </p:cNvPr>
          <p:cNvSpPr txBox="1">
            <a:spLocks/>
          </p:cNvSpPr>
          <p:nvPr/>
        </p:nvSpPr>
        <p:spPr>
          <a:xfrm>
            <a:off x="6136460" y="2816486"/>
            <a:ext cx="5144311" cy="1085048"/>
          </a:xfrm>
          <a:prstGeom prst="roundRect">
            <a:avLst>
              <a:gd name="adj" fmla="val 1478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Infrastructure</a:t>
            </a:r>
          </a:p>
          <a:p>
            <a:pPr marL="360000" lvl="1">
              <a:spcBef>
                <a:spcPts val="600"/>
              </a:spcBef>
            </a:pPr>
            <a:r>
              <a:rPr lang="en-GB" sz="2000" b="0" dirty="0"/>
              <a:t>Api. N/A</a:t>
            </a:r>
            <a:endParaRPr lang="fr-FR" sz="2000" b="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E5CD0F60-D0A8-61A4-5C70-7A9A4F306C61}"/>
              </a:ext>
            </a:extLst>
          </p:cNvPr>
          <p:cNvSpPr txBox="1">
            <a:spLocks/>
          </p:cNvSpPr>
          <p:nvPr/>
        </p:nvSpPr>
        <p:spPr>
          <a:xfrm>
            <a:off x="6136459" y="4088683"/>
            <a:ext cx="5144311" cy="1899521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Cookie Policy </a:t>
            </a:r>
          </a:p>
          <a:p>
            <a:pPr marL="274320" lvl="1" indent="-182880">
              <a:spcBef>
                <a:spcPts val="600"/>
              </a:spcBef>
            </a:pPr>
            <a:r>
              <a:rPr lang="en-GB" dirty="0">
                <a:hlinkClick r:id="rId2"/>
              </a:rPr>
              <a:t>Same site Cookies</a:t>
            </a:r>
            <a:endParaRPr lang="en-GB" dirty="0"/>
          </a:p>
          <a:p>
            <a:pPr marL="274320" lvl="1" indent="-182880">
              <a:spcBef>
                <a:spcPts val="600"/>
              </a:spcBef>
            </a:pPr>
            <a:r>
              <a:rPr lang="en-GB" dirty="0"/>
              <a:t>Use : </a:t>
            </a:r>
            <a:r>
              <a:rPr lang="en-GB" dirty="0" err="1"/>
              <a:t>SameSite</a:t>
            </a:r>
            <a:r>
              <a:rPr lang="en-GB" dirty="0"/>
              <a:t>=None + Secure=True</a:t>
            </a:r>
          </a:p>
          <a:p>
            <a:pPr lvl="3">
              <a:spcBef>
                <a:spcPts val="600"/>
              </a:spcBef>
            </a:pPr>
            <a:r>
              <a:rPr lang="fr-FR" dirty="0"/>
              <a:t>Parce que le BACK &amp; Front sont hébergés sur des </a:t>
            </a:r>
            <a:r>
              <a:rPr lang="fr-FR" dirty="0" err="1"/>
              <a:t>Env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(Azure / Firebase)</a:t>
            </a:r>
          </a:p>
          <a:p>
            <a:pPr lvl="3">
              <a:spcBef>
                <a:spcPts val="600"/>
              </a:spcBef>
            </a:pPr>
            <a:r>
              <a:rPr lang="fr-FR" dirty="0"/>
              <a:t>=&gt; Impose l’utilisation de Https</a:t>
            </a:r>
          </a:p>
        </p:txBody>
      </p:sp>
    </p:spTree>
    <p:extLst>
      <p:ext uri="{BB962C8B-B14F-4D97-AF65-F5344CB8AC3E}">
        <p14:creationId xmlns:p14="http://schemas.microsoft.com/office/powerpoint/2010/main" val="105302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781745C1-C867-E87B-11AE-472979276EDC}"/>
              </a:ext>
            </a:extLst>
          </p:cNvPr>
          <p:cNvSpPr txBox="1">
            <a:spLocks/>
          </p:cNvSpPr>
          <p:nvPr/>
        </p:nvSpPr>
        <p:spPr>
          <a:xfrm>
            <a:off x="5181461" y="1050361"/>
            <a:ext cx="6099313" cy="4917217"/>
          </a:xfrm>
          <a:prstGeom prst="roundRect">
            <a:avLst>
              <a:gd name="adj" fmla="val 540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Pipeline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highlight>
                  <a:srgbClr val="FFFF00"/>
                </a:highlight>
              </a:rPr>
              <a:t>Error Handling (</a:t>
            </a:r>
            <a:r>
              <a:rPr lang="fr-FR" dirty="0" err="1">
                <a:highlight>
                  <a:srgbClr val="FFFF00"/>
                </a:highlight>
              </a:rPr>
              <a:t>Adapt</a:t>
            </a:r>
            <a:r>
              <a:rPr lang="fr-FR" dirty="0">
                <a:highlight>
                  <a:srgbClr val="FFFF00"/>
                </a:highlight>
              </a:rPr>
              <a:t> To Shop.Api)</a:t>
            </a:r>
            <a:endParaRPr lang="fr-LU" dirty="0">
              <a:highlight>
                <a:srgbClr val="FFFF00"/>
              </a:highlight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1CEC8E-2106-4E29-8ABA-B55743DA88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34446" y="6147501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8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B104700F-4F00-45C5-9952-8E84D40A9556}"/>
              </a:ext>
            </a:extLst>
          </p:cNvPr>
          <p:cNvSpPr txBox="1">
            <a:spLocks/>
          </p:cNvSpPr>
          <p:nvPr/>
        </p:nvSpPr>
        <p:spPr>
          <a:xfrm>
            <a:off x="838199" y="4097548"/>
            <a:ext cx="2103636" cy="1870030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Exception</a:t>
            </a:r>
          </a:p>
          <a:p>
            <a:pPr marL="216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</a:rPr>
              <a:t>ApplicationExc° | .Net</a:t>
            </a:r>
          </a:p>
          <a:p>
            <a:pPr marL="216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</a:rPr>
              <a:t>ValidationExc° | </a:t>
            </a:r>
            <a:r>
              <a:rPr lang="fr-FR" sz="1200" b="0" dirty="0" err="1">
                <a:solidFill>
                  <a:schemeClr val="tx2"/>
                </a:solidFill>
              </a:rPr>
              <a:t>FluentVal</a:t>
            </a:r>
            <a:endParaRPr lang="fr-FR" sz="1200" b="0" dirty="0">
              <a:solidFill>
                <a:schemeClr val="tx2"/>
              </a:solidFill>
            </a:endParaRPr>
          </a:p>
          <a:p>
            <a:pPr marL="216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</a:rPr>
              <a:t>NotFoundExc° | K</a:t>
            </a:r>
          </a:p>
          <a:p>
            <a:pPr marL="216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</a:rPr>
              <a:t>Other ?</a:t>
            </a: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0E7D1CEB-8D48-4C01-93BC-6E4B15951217}"/>
              </a:ext>
            </a:extLst>
          </p:cNvPr>
          <p:cNvSpPr txBox="1">
            <a:spLocks/>
          </p:cNvSpPr>
          <p:nvPr/>
        </p:nvSpPr>
        <p:spPr>
          <a:xfrm>
            <a:off x="838199" y="1814919"/>
            <a:ext cx="4168435" cy="2168689"/>
          </a:xfrm>
          <a:prstGeom prst="roundRect">
            <a:avLst>
              <a:gd name="adj" fmla="val 570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Error Type</a:t>
            </a:r>
            <a:endParaRPr lang="fr-LU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Business.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Invalid Input.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 Wrong format, required input absent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Inconsistent entity creation.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Infrastructure.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Authentication | Authorization | ?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External resource unavailable (Db | Api...)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Coding. 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undeclared injected services</a:t>
            </a:r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416BE16B-1E8C-48FA-B7AE-7624496931AD}"/>
              </a:ext>
            </a:extLst>
          </p:cNvPr>
          <p:cNvSpPr txBox="1">
            <a:spLocks/>
          </p:cNvSpPr>
          <p:nvPr/>
        </p:nvSpPr>
        <p:spPr>
          <a:xfrm>
            <a:off x="5338086" y="4408044"/>
            <a:ext cx="5811923" cy="1424172"/>
          </a:xfrm>
          <a:prstGeom prst="roundRect">
            <a:avLst>
              <a:gd name="adj" fmla="val 1049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Présentation</a:t>
            </a:r>
            <a:endParaRPr lang="fr-FR" sz="1400" dirty="0">
              <a:ea typeface="+mn-lt"/>
              <a:cs typeface="+mn-lt"/>
            </a:endParaRP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842C7B8B-D546-5F52-8614-36B5D5B7072A}"/>
              </a:ext>
            </a:extLst>
          </p:cNvPr>
          <p:cNvSpPr txBox="1">
            <a:spLocks/>
          </p:cNvSpPr>
          <p:nvPr/>
        </p:nvSpPr>
        <p:spPr>
          <a:xfrm>
            <a:off x="5315578" y="2801427"/>
            <a:ext cx="5834432" cy="1541635"/>
          </a:xfrm>
          <a:prstGeom prst="roundRect">
            <a:avLst>
              <a:gd name="adj" fmla="val 661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Transformation</a:t>
            </a:r>
            <a:endParaRPr lang="fr-FR" sz="1400" dirty="0"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endParaRPr lang="fr-FR" sz="1200" b="0" dirty="0">
              <a:ea typeface="+mn-lt"/>
              <a:cs typeface="+mn-lt"/>
            </a:endParaRP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417EBD97-910E-B0D6-C155-F9B9D1A40E38}"/>
              </a:ext>
            </a:extLst>
          </p:cNvPr>
          <p:cNvSpPr txBox="1">
            <a:spLocks/>
          </p:cNvSpPr>
          <p:nvPr/>
        </p:nvSpPr>
        <p:spPr>
          <a:xfrm>
            <a:off x="5338086" y="1421298"/>
            <a:ext cx="5811923" cy="1252140"/>
          </a:xfrm>
          <a:prstGeom prst="roundRect">
            <a:avLst>
              <a:gd name="adj" fmla="val 62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Emission</a:t>
            </a: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C7C48C59-B55F-8595-05E0-5A4B5D311AD4}"/>
              </a:ext>
            </a:extLst>
          </p:cNvPr>
          <p:cNvSpPr txBox="1">
            <a:spLocks/>
          </p:cNvSpPr>
          <p:nvPr/>
        </p:nvSpPr>
        <p:spPr>
          <a:xfrm>
            <a:off x="838199" y="1050361"/>
            <a:ext cx="4168435" cy="650619"/>
          </a:xfrm>
          <a:prstGeom prst="roundRect">
            <a:avLst>
              <a:gd name="adj" fmla="val 243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Reference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.Net6.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General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For Api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7BDA3FE1-028D-4F92-3CCF-B587021596BC}"/>
              </a:ext>
            </a:extLst>
          </p:cNvPr>
          <p:cNvSpPr txBox="1">
            <a:spLocks/>
          </p:cNvSpPr>
          <p:nvPr/>
        </p:nvSpPr>
        <p:spPr>
          <a:xfrm>
            <a:off x="8231750" y="4672484"/>
            <a:ext cx="2826976" cy="1052456"/>
          </a:xfrm>
          <a:prstGeom prst="roundRect">
            <a:avLst>
              <a:gd name="adj" fmla="val 788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Log (</a:t>
            </a:r>
            <a:r>
              <a:rPr lang="en-US" sz="1600" dirty="0">
                <a:highlight>
                  <a:srgbClr val="FFFF00"/>
                </a:highlight>
                <a:ea typeface="+mn-lt"/>
                <a:cs typeface="+mn-lt"/>
              </a:rPr>
              <a:t>For Dev)</a:t>
            </a:r>
          </a:p>
          <a:p>
            <a:pPr marL="288000" indent="-216000">
              <a:spcBef>
                <a:spcPts val="300"/>
              </a:spcBef>
            </a:pP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Que logger ? </a:t>
            </a:r>
            <a:r>
              <a:rPr lang="fr-FR" sz="1050" b="0" dirty="0" err="1">
                <a:solidFill>
                  <a:schemeClr val="tx2"/>
                </a:solidFill>
                <a:ea typeface="+mn-lt"/>
                <a:cs typeface="+mn-lt"/>
              </a:rPr>
              <a:t>HttpCode</a:t>
            </a: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.(400 | 500)</a:t>
            </a:r>
          </a:p>
          <a:p>
            <a:pPr marL="288000" indent="-216000">
              <a:spcBef>
                <a:spcPts val="600"/>
              </a:spcBef>
            </a:pP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Quoi logger ? Req </a:t>
            </a:r>
            <a:r>
              <a:rPr lang="fr-FR" sz="1050" b="0" dirty="0" err="1">
                <a:solidFill>
                  <a:schemeClr val="tx2"/>
                </a:solidFill>
                <a:ea typeface="+mn-lt"/>
                <a:cs typeface="+mn-lt"/>
              </a:rPr>
              <a:t>Ctx</a:t>
            </a: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 &amp; </a:t>
            </a:r>
            <a:r>
              <a:rPr lang="fr-FR" sz="1050" b="0" dirty="0" err="1">
                <a:solidFill>
                  <a:schemeClr val="tx2"/>
                </a:solidFill>
                <a:ea typeface="+mn-lt"/>
                <a:cs typeface="+mn-lt"/>
              </a:rPr>
              <a:t>Resp</a:t>
            </a: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 Body</a:t>
            </a:r>
            <a:endParaRPr lang="fr-FR" sz="105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LoggerMw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Error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Logging</a:t>
            </a:r>
            <a:endParaRPr lang="fr-FR" sz="1400" dirty="0">
              <a:ea typeface="+mn-lt"/>
              <a:cs typeface="+mn-lt"/>
            </a:endParaRP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7C6E56DC-6F99-84DB-C324-201224A98547}"/>
              </a:ext>
            </a:extLst>
          </p:cNvPr>
          <p:cNvSpPr txBox="1">
            <a:spLocks/>
          </p:cNvSpPr>
          <p:nvPr/>
        </p:nvSpPr>
        <p:spPr>
          <a:xfrm>
            <a:off x="5447070" y="4672482"/>
            <a:ext cx="2675695" cy="1052457"/>
          </a:xfrm>
          <a:prstGeom prst="roundRect">
            <a:avLst>
              <a:gd name="adj" fmla="val 833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 err="1">
                <a:highlight>
                  <a:srgbClr val="FFFF00"/>
                </a:highlight>
                <a:ea typeface="+mn-lt"/>
                <a:cs typeface="+mn-lt"/>
              </a:rPr>
              <a:t>Api.Response</a:t>
            </a: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274320" indent="-182880">
              <a:spcBef>
                <a:spcPts val="300"/>
              </a:spcBef>
            </a:pP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300"/>
              </a:spcBef>
            </a:pPr>
            <a:r>
              <a:rPr lang="fr-FR" sz="1400" b="0" dirty="0">
                <a:ea typeface="+mn-lt"/>
                <a:cs typeface="+mn-lt"/>
              </a:rPr>
              <a:t>Format. </a:t>
            </a:r>
            <a:r>
              <a:rPr lang="fr-FR" sz="1400" b="0" dirty="0" err="1">
                <a:ea typeface="+mn-lt"/>
                <a:cs typeface="+mn-lt"/>
              </a:rPr>
              <a:t>ProblemDetails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  <a:p>
            <a:pPr marL="274320" indent="-182880">
              <a:spcBef>
                <a:spcPts val="300"/>
              </a:spcBef>
            </a:pPr>
            <a:r>
              <a:rPr lang="fr-FR" sz="1400" b="0" dirty="0">
                <a:ea typeface="+mn-lt"/>
                <a:cs typeface="+mn-lt"/>
              </a:rPr>
              <a:t>Show Exception (Selon Env)</a:t>
            </a:r>
          </a:p>
          <a:p>
            <a:pPr marL="274320" indent="-182880">
              <a:spcBef>
                <a:spcPts val="300"/>
              </a:spcBef>
            </a:pP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300"/>
              </a:spcBef>
            </a:pP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 algn="ctr">
              <a:spcBef>
                <a:spcPts val="300"/>
              </a:spcBef>
              <a:buNone/>
            </a:pP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4D9F6C1-1FC1-9280-0120-7F8C937E5DBF}"/>
              </a:ext>
            </a:extLst>
          </p:cNvPr>
          <p:cNvSpPr/>
          <p:nvPr/>
        </p:nvSpPr>
        <p:spPr>
          <a:xfrm rot="5400000" flipV="1">
            <a:off x="7614812" y="2604802"/>
            <a:ext cx="282704" cy="1856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F13D9BA-5BC9-F6EE-EDF9-876132E8210B}"/>
              </a:ext>
            </a:extLst>
          </p:cNvPr>
          <p:cNvSpPr txBox="1">
            <a:spLocks/>
          </p:cNvSpPr>
          <p:nvPr/>
        </p:nvSpPr>
        <p:spPr>
          <a:xfrm>
            <a:off x="3098460" y="4097548"/>
            <a:ext cx="1908174" cy="1870030"/>
          </a:xfrm>
          <a:prstGeom prst="roundRect">
            <a:avLst>
              <a:gd name="adj" fmla="val 741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1400" dirty="0"/>
              <a:t>Http Error</a:t>
            </a:r>
          </a:p>
          <a:p>
            <a:pPr marL="216000" indent="-216000">
              <a:spcBef>
                <a:spcPts val="3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400 | BadRequest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401 | Authentification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403 | Authorization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404 | NotFound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500 | Internal</a:t>
            </a: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8E52E4A6-37D2-AD44-16AE-53EA467E451B}"/>
              </a:ext>
            </a:extLst>
          </p:cNvPr>
          <p:cNvSpPr txBox="1">
            <a:spLocks/>
          </p:cNvSpPr>
          <p:nvPr/>
        </p:nvSpPr>
        <p:spPr>
          <a:xfrm>
            <a:off x="5447071" y="1497205"/>
            <a:ext cx="2267548" cy="1073684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</a:rPr>
              <a:t>Exception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</a:rPr>
              <a:t>Thrown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C# Exception.</a:t>
            </a:r>
          </a:p>
          <a:p>
            <a:pPr marL="365760" lvl="1" indent="-216000">
              <a:spcBef>
                <a:spcPts val="0"/>
              </a:spcBef>
            </a:pPr>
            <a:r>
              <a:rPr lang="fr-FR" sz="1200" b="0" dirty="0">
                <a:ea typeface="+mn-lt"/>
                <a:cs typeface="+mn-lt"/>
              </a:rPr>
              <a:t>Homemade | Tier Lib</a:t>
            </a:r>
          </a:p>
          <a:p>
            <a:pPr marL="365760" lvl="1" indent="-216000">
              <a:spcBef>
                <a:spcPts val="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Fluent Val.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4"/>
              </a:rPr>
              <a:t>Learn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200" dirty="0">
                <a:ea typeface="+mn-lt"/>
                <a:cs typeface="+mn-lt"/>
              </a:rPr>
              <a:t>| </a:t>
            </a:r>
            <a:r>
              <a:rPr lang="fr-FR" sz="1200" dirty="0" err="1">
                <a:ea typeface="+mn-lt"/>
                <a:cs typeface="+mn-lt"/>
                <a:hlinkClick r:id="rId5"/>
              </a:rPr>
              <a:t>Impl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(ValidationExc)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DB939858-6F09-65CC-3A93-6803E792BCD2}"/>
              </a:ext>
            </a:extLst>
          </p:cNvPr>
          <p:cNvSpPr txBox="1">
            <a:spLocks/>
          </p:cNvSpPr>
          <p:nvPr/>
        </p:nvSpPr>
        <p:spPr>
          <a:xfrm>
            <a:off x="7822491" y="1700981"/>
            <a:ext cx="3236235" cy="869908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HttpError</a:t>
            </a:r>
          </a:p>
          <a:p>
            <a:pPr marL="288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HttpError(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6"/>
              </a:rPr>
              <a:t>HttpStatusCode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&gt;400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288000" indent="-216000">
              <a:spcBef>
                <a:spcPts val="3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AuthentMw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AutorisationMw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1CEBC3FC-35E5-A4D5-32FB-CC10C3263E90}"/>
              </a:ext>
            </a:extLst>
          </p:cNvPr>
          <p:cNvSpPr txBox="1">
            <a:spLocks/>
          </p:cNvSpPr>
          <p:nvPr/>
        </p:nvSpPr>
        <p:spPr>
          <a:xfrm>
            <a:off x="5447069" y="3103432"/>
            <a:ext cx="2538891" cy="1074073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</a:rPr>
              <a:t>Rules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Exception To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HttpCode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HttpCodes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ProblemDetails</a:t>
            </a:r>
            <a:endParaRPr lang="fr-FR" sz="1200" b="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7BD187FB-8BE5-9528-3967-FB3D51F138CA}"/>
              </a:ext>
            </a:extLst>
          </p:cNvPr>
          <p:cNvSpPr txBox="1">
            <a:spLocks/>
          </p:cNvSpPr>
          <p:nvPr/>
        </p:nvSpPr>
        <p:spPr>
          <a:xfrm>
            <a:off x="8116725" y="3090798"/>
            <a:ext cx="2942001" cy="1086707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</a:rPr>
              <a:t>Solution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</a:rPr>
              <a:t>ExceptionMw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7"/>
              </a:rPr>
              <a:t>Impl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000" b="0" dirty="0" err="1">
                <a:solidFill>
                  <a:schemeClr val="tx2"/>
                </a:solidFill>
                <a:ea typeface="+mn-lt"/>
                <a:cs typeface="+mn-lt"/>
              </a:rPr>
              <a:t>HttpCode</a:t>
            </a:r>
            <a:r>
              <a:rPr lang="fr-FR" sz="1000" b="0" dirty="0">
                <a:solidFill>
                  <a:schemeClr val="tx2"/>
                </a:solidFill>
                <a:ea typeface="+mn-lt"/>
                <a:cs typeface="+mn-lt"/>
              </a:rPr>
              <a:t> déduction | </a:t>
            </a:r>
            <a:r>
              <a:rPr lang="fr-FR" sz="10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400 vs 422</a:t>
            </a:r>
            <a:r>
              <a:rPr lang="fr-FR" sz="10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000" dirty="0" err="1">
                <a:solidFill>
                  <a:schemeClr val="tx2"/>
                </a:solidFill>
                <a:ea typeface="+mn-lt"/>
                <a:cs typeface="+mn-lt"/>
                <a:hlinkClick r:id="rId9"/>
              </a:rPr>
              <a:t>Why</a:t>
            </a:r>
            <a:r>
              <a:rPr lang="fr-FR" sz="1000" dirty="0">
                <a:solidFill>
                  <a:schemeClr val="tx2"/>
                </a:solidFill>
                <a:ea typeface="+mn-lt"/>
                <a:cs typeface="+mn-lt"/>
                <a:hlinkClick r:id="rId9"/>
              </a:rPr>
              <a:t> 404</a:t>
            </a:r>
            <a:endParaRPr lang="fr-FR" sz="10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</a:rPr>
              <a:t>ProblemDetailsMw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10"/>
              </a:rPr>
              <a:t>Impl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11"/>
              </a:rPr>
              <a:t>Intérêt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2" indent="-216000">
              <a:spcBef>
                <a:spcPts val="300"/>
              </a:spcBef>
            </a:pPr>
            <a:r>
              <a:rPr lang="fr-FR" sz="1100" dirty="0">
                <a:solidFill>
                  <a:schemeClr val="tx2"/>
                </a:solidFill>
                <a:ea typeface="+mn-lt"/>
                <a:cs typeface="+mn-lt"/>
                <a:hlinkClick r:id="rId12"/>
              </a:rPr>
              <a:t>Map FluentValidation Exception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70CC0E0-1548-D243-A680-AB3EAE962C5F}"/>
              </a:ext>
            </a:extLst>
          </p:cNvPr>
          <p:cNvSpPr/>
          <p:nvPr/>
        </p:nvSpPr>
        <p:spPr>
          <a:xfrm rot="5400000" flipV="1">
            <a:off x="7791748" y="4208251"/>
            <a:ext cx="264439" cy="2029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57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2B603-34D9-4DF3-8A63-2BAF2610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Packages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204C13-1344-4E15-8DE3-26ED6375C7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D0B072-C0FC-4C12-B0AA-C08435231A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36CBB7-01B3-43CB-A2F2-2E9229013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LU"/>
              <a:t>Unlocked By | K</a:t>
            </a:r>
            <a:endParaRPr lang="fr-FR"/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69D58248-41CB-4105-81B7-C44D2FD8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252311"/>
              </p:ext>
            </p:extLst>
          </p:nvPr>
        </p:nvGraphicFramePr>
        <p:xfrm>
          <a:off x="838198" y="1088021"/>
          <a:ext cx="10442576" cy="4902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846">
                  <a:extLst>
                    <a:ext uri="{9D8B030D-6E8A-4147-A177-3AD203B41FA5}">
                      <a16:colId xmlns:a16="http://schemas.microsoft.com/office/drawing/2014/main" val="3042665520"/>
                    </a:ext>
                  </a:extLst>
                </a:gridCol>
                <a:gridCol w="1229156">
                  <a:extLst>
                    <a:ext uri="{9D8B030D-6E8A-4147-A177-3AD203B41FA5}">
                      <a16:colId xmlns:a16="http://schemas.microsoft.com/office/drawing/2014/main" val="1555822062"/>
                    </a:ext>
                  </a:extLst>
                </a:gridCol>
                <a:gridCol w="5489574">
                  <a:extLst>
                    <a:ext uri="{9D8B030D-6E8A-4147-A177-3AD203B41FA5}">
                      <a16:colId xmlns:a16="http://schemas.microsoft.com/office/drawing/2014/main" val="458749601"/>
                    </a:ext>
                  </a:extLst>
                </a:gridCol>
              </a:tblGrid>
              <a:tr h="188956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Thème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882055"/>
                  </a:ext>
                </a:extLst>
              </a:tr>
              <a:tr h="16791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Microsoft.AspNetCore.Authentication.JwtBearer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CH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Authentifie le user via son Token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804408"/>
                  </a:ext>
                </a:extLst>
              </a:tr>
              <a:tr h="176985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AutoMapper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772879"/>
                  </a:ext>
                </a:extLst>
              </a:tr>
              <a:tr h="283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AutoMapper.Extensions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.</a:t>
                      </a:r>
                    </a:p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Microsoft.DependencyInjection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d’injecter AutoMapper comme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11359"/>
                  </a:ext>
                </a:extLst>
              </a:tr>
              <a:tr h="21442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lt"/>
                          <a:cs typeface="+mn-lt"/>
                        </a:rPr>
                        <a:t>Microsoft.AspNetCore.Mvc.NewtonsoftJson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Json Serializer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551207"/>
                  </a:ext>
                </a:extLst>
              </a:tr>
              <a:tr h="176985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highlight>
                            <a:srgbClr val="808080"/>
                          </a:highlight>
                          <a:latin typeface="+mn-lt"/>
                          <a:ea typeface="+mn-lt"/>
                          <a:cs typeface="+mn-lt"/>
                        </a:rPr>
                        <a:t>Microsoft.Extensions.Http</a:t>
                      </a:r>
                      <a:endParaRPr lang="fr-FR" sz="1200" b="0" kern="1200" dirty="0">
                        <a:solidFill>
                          <a:schemeClr val="dk1"/>
                        </a:solidFill>
                        <a:highlight>
                          <a:srgbClr val="808080"/>
                        </a:highlight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highlight>
                            <a:srgbClr val="808080"/>
                          </a:highlight>
                          <a:latin typeface="+mn-lt"/>
                          <a:ea typeface="+mn-lt"/>
                          <a:cs typeface="+mn-lt"/>
                        </a:rPr>
                        <a:t>Http Pipeline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highlight>
                            <a:srgbClr val="808080"/>
                          </a:highlight>
                          <a:latin typeface="+mn-lt"/>
                          <a:ea typeface="+mn-lt"/>
                          <a:cs typeface="+mn-lt"/>
                        </a:rPr>
                        <a:t>Fournit HttpClientFactory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62927"/>
                  </a:ext>
                </a:extLst>
              </a:tr>
              <a:tr h="27986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Microsoft.AspNetCore.Http.Abstractions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Http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98249"/>
                  </a:ext>
                </a:extLst>
              </a:tr>
              <a:tr h="27986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Swashbuckle.AspNetCore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Api 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Api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standardized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definition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file by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OpenApi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+ SwaggerUI pour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test&amp;Doc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06106"/>
                  </a:ext>
                </a:extLst>
              </a:tr>
              <a:tr h="27986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Microsoft.AspNetCore.OpenApi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Api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Definition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Same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068378"/>
                  </a:ext>
                </a:extLst>
              </a:tr>
              <a:tr h="283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Microsoft.IO.RecyclableMemoryStream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Stream 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de lire le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stream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de la requête http afin de la logger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016572"/>
                  </a:ext>
                </a:extLst>
              </a:tr>
              <a:tr h="283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LU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Microsoft.EntityFrameworkCore.Sqlite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EFCore Db Provider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Implémentation adaptant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EfCore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pour la technologie de Db choisie (ici Sqlite). (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Autre Db possible dispo ici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471275"/>
                  </a:ext>
                </a:extLst>
              </a:tr>
              <a:tr h="283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Microsoft.EntityFrameworkCore.Design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EFCore Dev 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de gérer la Db pendant les phases de Dev (créer / suppr des migrations…)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438134"/>
                  </a:ext>
                </a:extLst>
              </a:tr>
              <a:tr h="176985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FluentValidation.AspNetCore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Data 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Fluent api pour faire de la data validation (fournit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ValidationException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73352"/>
                  </a:ext>
                </a:extLst>
              </a:tr>
              <a:tr h="176985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Microsoft.EntityFrameworkCore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EFCore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de requêter sur les entités au runtime (.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Include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…)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620747"/>
                  </a:ext>
                </a:extLst>
              </a:tr>
              <a:tr h="283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Microsoft.Extensions.Diagnostics.HealthChecks.EntityFrameworkCore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HealthCheck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Fournir un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Healhcheck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pour tester que le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DbContext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arrive a se connecter à la db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890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604494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V2_KGT_PPT_Theme</Template>
  <TotalTime>20976</TotalTime>
  <Words>876</Words>
  <Application>Microsoft Office PowerPoint</Application>
  <PresentationFormat>Widescreen</PresentationFormat>
  <Paragraphs>233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Allumi Ptf</vt:lpstr>
      <vt:lpstr>Arial</vt:lpstr>
      <vt:lpstr>Calibri</vt:lpstr>
      <vt:lpstr>Roboto</vt:lpstr>
      <vt:lpstr>KGT_PPT_Theme_New</vt:lpstr>
      <vt:lpstr>Shop.api</vt:lpstr>
      <vt:lpstr>Sommaire</vt:lpstr>
      <vt:lpstr>Api</vt:lpstr>
      <vt:lpstr>Configuration</vt:lpstr>
      <vt:lpstr>Execution Flow</vt:lpstr>
      <vt:lpstr>Convention de Nommage</vt:lpstr>
      <vt:lpstr>Overview</vt:lpstr>
      <vt:lpstr>Error Handling (Adapt To Shop.Api)</vt:lpstr>
      <vt:lpstr>Packages</vt:lpstr>
      <vt:lpstr>Db</vt:lpstr>
      <vt:lpstr>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Shop.Api</dc:title>
  <dc:creator>Kevin GELLENONCOURT</dc:creator>
  <cp:lastModifiedBy>Kévin Gellenoncourt</cp:lastModifiedBy>
  <cp:revision>1415</cp:revision>
  <dcterms:created xsi:type="dcterms:W3CDTF">2021-05-30T21:09:19Z</dcterms:created>
  <dcterms:modified xsi:type="dcterms:W3CDTF">2023-08-26T16:41:03Z</dcterms:modified>
</cp:coreProperties>
</file>