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18" r:id="rId7"/>
    <p:sldId id="1771" r:id="rId8"/>
    <p:sldId id="1826" r:id="rId9"/>
    <p:sldId id="1812" r:id="rId10"/>
    <p:sldId id="1831" r:id="rId11"/>
    <p:sldId id="1821" r:id="rId12"/>
    <p:sldId id="1825" r:id="rId13"/>
    <p:sldId id="1822" r:id="rId14"/>
    <p:sldId id="1783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i.Net" id="{E14BE7EB-4497-4DD5-93AC-378BD5C26ED4}">
          <p14:sldIdLst>
            <p14:sldId id="1818"/>
            <p14:sldId id="1771"/>
            <p14:sldId id="1826"/>
            <p14:sldId id="1812"/>
            <p14:sldId id="1831"/>
            <p14:sldId id="1821"/>
          </p14:sldIdLst>
        </p14:section>
        <p14:section name="Db.EfCore" id="{383A26B8-21E5-4301-8EE4-59A0A11AFC1B}">
          <p14:sldIdLst>
            <p14:sldId id="1825"/>
            <p14:sldId id="1822"/>
            <p14:sldId id="1783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26T16:16:19.141" idx="15">
    <p:pos x="2272" y="1667"/>
    <p:text>Ex. 
- Numero de téléphone avec 12 chiffres au lieu de 10
- User with role that is not known from system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6:24:14.101" idx="16">
    <p:pos x="2913" y="2619"/>
    <p:text>400. Validation Errors
404. Not Found Searched Entity
500. Internal Error (Api appelé en erreur...)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7:08:10.319" idx="17">
    <p:pos x="4602" y="2000"/>
    <p:text>NotFoundExc.404
(AppliExc &amp; ValExc).400
Else.500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12-12T13:30:40.873" idx="37">
    <p:pos x="1362" y="1326"/>
    <p:text>Mail | Sms | Courrier Papier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4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modeling/entity-types?tabs=data-annotations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learn.microsoft.com/en-us/ef/core/querying/related-data/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modeling/data-seeding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https://learn.microsoft.com/en-us/ef/core/modeling/relationships?tabs=fluent-api%2Cfluent-api-simple-key%2Csimple-ke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host-and-deploy/health-checks?view=aspnetcore-7.0" TargetMode="External"/><Relationship Id="rId3" Type="http://schemas.openxmlformats.org/officeDocument/2006/relationships/hyperlink" Target="https://github.com/domaindrivendev/Swashbuckle.AspNetCore/blob/master/README.md#configuration--customization" TargetMode="External"/><Relationship Id="rId7" Type="http://schemas.openxmlformats.org/officeDocument/2006/relationships/hyperlink" Target="https://github.com/dotnet/aspnet-api-versioning/wiki/API-Versioning-Options" TargetMode="External"/><Relationship Id="rId12" Type="http://schemas.openxmlformats.org/officeDocument/2006/relationships/hyperlink" Target="https://learn.microsoft.com/en-us/aspnet/core/fundamentals/environments?view=aspnetcore-6.0" TargetMode="External"/><Relationship Id="rId2" Type="http://schemas.openxmlformats.org/officeDocument/2006/relationships/hyperlink" Target="https://learn.microsoft.com/en-us/aspnet/core/tutorials/web-api-help-pages-using-swagger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fr-fr/dotnet/csharp/language-reference/compiler-options/output#documentationfile" TargetMode="External"/><Relationship Id="rId11" Type="http://schemas.openxmlformats.org/officeDocument/2006/relationships/hyperlink" Target="https://github.com/xleon/I18N-Portable" TargetMode="External"/><Relationship Id="rId5" Type="http://schemas.openxmlformats.org/officeDocument/2006/relationships/hyperlink" Target="https://github.com/domaindrivendev/Swashbuckle.AspNetCore/blob/master/README.md#enable-oauth20-flows" TargetMode="External"/><Relationship Id="rId10" Type="http://schemas.openxmlformats.org/officeDocument/2006/relationships/hyperlink" Target="https://www.nuget.org/packages/Microsoft.Extensions.Diagnostics.HealthChecks.EntityFrameworkCore" TargetMode="External"/><Relationship Id="rId4" Type="http://schemas.openxmlformats.org/officeDocument/2006/relationships/hyperlink" Target="https://github.com/mattfrear/Swashbuckle.AspNetCore.Filters#add-a-request-header" TargetMode="External"/><Relationship Id="rId9" Type="http://schemas.openxmlformats.org/officeDocument/2006/relationships/hyperlink" Target="https://learn.microsoft.com/en-us/aspnet/core/host-and-deploy/health-checks?view=aspnetcore-7.0#entity-framework-core-dbcontext-prob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endeSoftware/Duende.AccessTokenManagement/wiki/worker-applications" TargetMode="External"/><Relationship Id="rId7" Type="http://schemas.openxmlformats.org/officeDocument/2006/relationships/hyperlink" Target="https://github.com/micro-elements/MicroElements.Swashbuckle.FluentValidation" TargetMode="External"/><Relationship Id="rId2" Type="http://schemas.openxmlformats.org/officeDocument/2006/relationships/hyperlink" Target="https://github.com/DuendeSoftware/Duende.AccessTokenManage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tutorials/getting-started-with-nswag?view=aspnetcore-6.0&amp;tabs=visual-studio" TargetMode="External"/><Relationship Id="rId5" Type="http://schemas.openxmlformats.org/officeDocument/2006/relationships/hyperlink" Target="https://identityserver4.readthedocs.io/en/latest/quickstarts/1_client_credentials.html" TargetMode="External"/><Relationship Id="rId4" Type="http://schemas.openxmlformats.org/officeDocument/2006/relationships/hyperlink" Target="https://docs.duendesoftware.com/identityserver/v6/tokens/requesting/#automating-token-requests-in-aspnet-core-and-worker-application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security/authorization/roles?view=aspnetcore-7.0" TargetMode="External"/><Relationship Id="rId3" Type="http://schemas.openxmlformats.org/officeDocument/2006/relationships/hyperlink" Target="https://leastprivilege.com/2020/07/06/flexible-access-token-validation-in-asp-net-core/" TargetMode="External"/><Relationship Id="rId7" Type="http://schemas.openxmlformats.org/officeDocument/2006/relationships/hyperlink" Target="https://learn.microsoft.com/en-us/aspnet/core/security/authorization/policies?view=aspnetcore-6.0" TargetMode="External"/><Relationship Id="rId2" Type="http://schemas.openxmlformats.org/officeDocument/2006/relationships/hyperlink" Target="https://learn.microsoft.com/en-us/aspnet/core/security/authentication/?view=aspnetcore-6.0#authentication-schem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security/authorization/introduction?view=aspnetcore-6.0" TargetMode="External"/><Relationship Id="rId5" Type="http://schemas.openxmlformats.org/officeDocument/2006/relationships/hyperlink" Target="https://learn.microsoft.com/en-us/aspnet/core/security/authentication/claims?view=aspnetcore-7.0" TargetMode="External"/><Relationship Id="rId4" Type="http://schemas.openxmlformats.org/officeDocument/2006/relationships/hyperlink" Target="https://www.nuget.org/packages/Microsoft.AspNetCore.Authentication.JwtBearer/" TargetMode="External"/><Relationship Id="rId9" Type="http://schemas.openxmlformats.org/officeDocument/2006/relationships/hyperlink" Target="https://chrissainty.com/securing-your-blazor-apps-configuring-policy-based-authorization-with-blazo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learn.microsoft.com/en-us/aspnet/core/web-api/handle-errors?view=aspnetcore-6.0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TP/Status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aspnet.html#asp-net-core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docs.fluentvalidation.net/en/latest/start.html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6913782" cy="820140"/>
          </a:xfrm>
        </p:spPr>
        <p:txBody>
          <a:bodyPr/>
          <a:lstStyle/>
          <a:p>
            <a:r>
              <a:rPr lang="fr-FR" dirty="0"/>
              <a:t>API.NET | 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8825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Technology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 Server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Vs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Ssms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ea typeface="+mn-lt"/>
                <a:cs typeface="+mn-lt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>
                <a:ea typeface="+mn-lt"/>
                <a:cs typeface="+mn-lt"/>
              </a:rPr>
              <a:t>Query Data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solidFill>
                  <a:schemeClr val="tx2"/>
                </a:solidFill>
                <a:ea typeface="+mn-lt"/>
                <a:cs typeface="+mn-lt"/>
              </a:rPr>
              <a:t>Db abstraction for common </a:t>
            </a:r>
            <a:r>
              <a:rPr lang="fr-FR" sz="1200" b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ea typeface="+mn-lt"/>
                <a:cs typeface="+mn-lt"/>
              </a:rPr>
              <a:t>Return </a:t>
            </a:r>
            <a:r>
              <a:rPr lang="fr-FR" sz="1200" b="0" err="1">
                <a:ea typeface="+mn-lt"/>
                <a:cs typeface="+mn-lt"/>
              </a:rPr>
              <a:t>null</a:t>
            </a:r>
            <a:r>
              <a:rPr lang="fr-FR" sz="1200" b="0">
                <a:ea typeface="+mn-lt"/>
                <a:cs typeface="+mn-lt"/>
              </a:rPr>
              <a:t> if not </a:t>
            </a:r>
            <a:r>
              <a:rPr lang="fr-FR" sz="1200" b="0" err="1">
                <a:ea typeface="+mn-lt"/>
                <a:cs typeface="+mn-lt"/>
              </a:rPr>
              <a:t>found</a:t>
            </a:r>
            <a:r>
              <a:rPr lang="fr-FR" sz="1200" b="0">
                <a:ea typeface="+mn-lt"/>
                <a:cs typeface="+mn-lt"/>
              </a:rPr>
              <a:t> (</a:t>
            </a:r>
            <a:r>
              <a:rPr lang="fr-FR" sz="1200" b="0" err="1">
                <a:ea typeface="+mn-lt"/>
                <a:cs typeface="+mn-lt"/>
              </a:rPr>
              <a:t>ErrorEmission</a:t>
            </a:r>
            <a:r>
              <a:rPr lang="fr-FR" sz="1200" b="0">
                <a:ea typeface="+mn-lt"/>
                <a:cs typeface="+mn-lt"/>
              </a:rPr>
              <a:t> in Application </a:t>
            </a:r>
            <a:r>
              <a:rPr lang="fr-FR" sz="1200" b="0" err="1">
                <a:ea typeface="+mn-lt"/>
                <a:cs typeface="+mn-lt"/>
              </a:rPr>
              <a:t>layer’s</a:t>
            </a:r>
            <a:r>
              <a:rPr lang="fr-FR" sz="1200" b="0">
                <a:ea typeface="+mn-lt"/>
                <a:cs typeface="+mn-lt"/>
              </a:rPr>
              <a:t> </a:t>
            </a:r>
            <a:r>
              <a:rPr lang="fr-FR" sz="1200" b="0" err="1">
                <a:ea typeface="+mn-lt"/>
                <a:cs typeface="+mn-lt"/>
              </a:rPr>
              <a:t>responsability</a:t>
            </a:r>
            <a:r>
              <a:rPr lang="fr-FR" sz="1200" b="0">
                <a:ea typeface="+mn-lt"/>
                <a:cs typeface="+mn-lt"/>
              </a:rPr>
              <a:t>)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Load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 </a:t>
            </a: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related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-data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Ef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Notion. </a:t>
            </a:r>
            <a:r>
              <a:rPr lang="fr-FR" sz="1400" dirty="0">
                <a:ea typeface="+mn-lt"/>
                <a:cs typeface="+mn-lt"/>
                <a:hlinkClick r:id="rId8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Entity Id. </a:t>
            </a:r>
            <a:r>
              <a:rPr lang="fr-FR" sz="1200" b="0" dirty="0"/>
              <a:t>Integer Vs </a:t>
            </a:r>
            <a:r>
              <a:rPr lang="fr-FR" sz="1200" b="0" dirty="0" err="1"/>
              <a:t>Guid</a:t>
            </a:r>
            <a:endParaRPr lang="fr-FR" sz="1200" b="0" dirty="0"/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Liste Valeurs. 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Enum (Fonction | </a:t>
            </a:r>
            <a:r>
              <a:rPr lang="fr-FR" sz="1200" b="0" dirty="0" err="1">
                <a:highlight>
                  <a:srgbClr val="FFFF00"/>
                </a:highlight>
                <a:ea typeface="+mn-lt"/>
                <a:cs typeface="+mn-lt"/>
              </a:rPr>
              <a:t>TypeUser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) Vs Table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Use Async </a:t>
            </a: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Ef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method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./Persistence/Db/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?</a:t>
            </a:r>
            <a:endParaRPr lang="fr-FR" sz="16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>
                <a:solidFill>
                  <a:schemeClr val="tx2"/>
                </a:solidFill>
              </a:rPr>
              <a:t>?</a:t>
            </a:r>
            <a:endParaRPr lang="fr-FR" sz="1600" b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535540" cy="575908"/>
          </a:xfrm>
        </p:spPr>
        <p:txBody>
          <a:bodyPr>
            <a:noAutofit/>
          </a:bodyPr>
          <a:lstStyle/>
          <a:p>
            <a:r>
              <a:rPr lang="fr-FR" dirty="0"/>
              <a:t>Model</a:t>
            </a:r>
            <a:endParaRPr lang="en-US" dirty="0"/>
          </a:p>
        </p:txBody>
      </p:sp>
      <p:sp>
        <p:nvSpPr>
          <p:cNvPr id="79" name="Espace réservé du numéro de diapositive 1">
            <a:extLst>
              <a:ext uri="{FF2B5EF4-FFF2-40B4-BE49-F238E27FC236}">
                <a16:creationId xmlns:a16="http://schemas.microsoft.com/office/drawing/2014/main" id="{9131B11E-7F98-495A-9D09-3A35D4F79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DBC00441-79CC-F49A-6D78-B45BBF8238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5313" y="365126"/>
            <a:ext cx="3175461" cy="575908"/>
          </a:xfrm>
        </p:spPr>
        <p:txBody>
          <a:bodyPr/>
          <a:lstStyle/>
          <a:p>
            <a:r>
              <a:rPr lang="fr-FR" dirty="0"/>
              <a:t>Db.EfCore</a:t>
            </a:r>
          </a:p>
        </p:txBody>
      </p:sp>
      <p:sp>
        <p:nvSpPr>
          <p:cNvPr id="33" name="Espace réservé du pied de page 5">
            <a:extLst>
              <a:ext uri="{FF2B5EF4-FFF2-40B4-BE49-F238E27FC236}">
                <a16:creationId xmlns:a16="http://schemas.microsoft.com/office/drawing/2014/main" id="{E0DA576C-88F1-46BD-9265-FCAA7910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DA95F13B-FC45-42A8-927C-E6DA94EBDF08}"/>
              </a:ext>
            </a:extLst>
          </p:cNvPr>
          <p:cNvSpPr txBox="1">
            <a:spLocks/>
          </p:cNvSpPr>
          <p:nvPr/>
        </p:nvSpPr>
        <p:spPr>
          <a:xfrm>
            <a:off x="838201" y="1078689"/>
            <a:ext cx="1715624" cy="4256986"/>
          </a:xfrm>
          <a:prstGeom prst="roundRect">
            <a:avLst>
              <a:gd name="adj" fmla="val 9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1"/>
            </a:lvl1pPr>
            <a:lvl2pPr marL="360000" lvl="1" indent="-288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b="1">
                <a:solidFill>
                  <a:schemeClr val="bg1">
                    <a:lumMod val="65000"/>
                  </a:schemeClr>
                </a:solidFill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CH" sz="1800" dirty="0"/>
              <a:t>Entité</a:t>
            </a:r>
            <a:endParaRPr lang="fr-CH" dirty="0"/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Client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Contract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Document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Interaction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Notification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Statistique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Task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User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Permission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40847DCD-ED9E-45AD-8BFE-E2CA9077F586}"/>
              </a:ext>
            </a:extLst>
          </p:cNvPr>
          <p:cNvSpPr txBox="1">
            <a:spLocks/>
          </p:cNvSpPr>
          <p:nvPr/>
        </p:nvSpPr>
        <p:spPr>
          <a:xfrm>
            <a:off x="2692560" y="1078691"/>
            <a:ext cx="1609949" cy="3211956"/>
          </a:xfrm>
          <a:prstGeom prst="roundRect">
            <a:avLst>
              <a:gd name="adj" fmla="val 1017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Action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Authenticate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Block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Calculate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Create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(e)Sign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Impersonate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Search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Edit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Delete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Suspend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Display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2C4E2CF1-9AA9-4FF2-BD44-FEFD4C7DAEE5}"/>
              </a:ext>
            </a:extLst>
          </p:cNvPr>
          <p:cNvSpPr txBox="1">
            <a:spLocks/>
          </p:cNvSpPr>
          <p:nvPr/>
        </p:nvSpPr>
        <p:spPr>
          <a:xfrm>
            <a:off x="4419192" y="2087036"/>
            <a:ext cx="1846180" cy="1148533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UserFunction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Manager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Employee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Support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1911FA51-07D7-4036-83E0-C1642CC05FD2}"/>
              </a:ext>
            </a:extLst>
          </p:cNvPr>
          <p:cNvSpPr txBox="1">
            <a:spLocks/>
          </p:cNvSpPr>
          <p:nvPr/>
        </p:nvSpPr>
        <p:spPr>
          <a:xfrm>
            <a:off x="6382055" y="1078689"/>
            <a:ext cx="1927932" cy="1223110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Empowerment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Niv1.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Niv2.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Niv3.</a:t>
            </a:r>
            <a:r>
              <a:rPr lang="fr-FR" sz="1600" b="0" dirty="0"/>
              <a:t> 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8F532BDE-2811-46C2-9E67-68B245F4725B}"/>
              </a:ext>
            </a:extLst>
          </p:cNvPr>
          <p:cNvSpPr txBox="1">
            <a:spLocks/>
          </p:cNvSpPr>
          <p:nvPr/>
        </p:nvSpPr>
        <p:spPr>
          <a:xfrm>
            <a:off x="4419192" y="1078690"/>
            <a:ext cx="1846180" cy="870690"/>
          </a:xfrm>
          <a:prstGeom prst="roundRect">
            <a:avLst>
              <a:gd name="adj" fmla="val 1108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UserType</a:t>
            </a:r>
            <a:endParaRPr lang="fr-FR" sz="180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Internal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External</a:t>
            </a:r>
            <a:endParaRPr lang="fr-FR" sz="1600" b="0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41F902D-E51E-24EA-64FB-C91DF8A608CE}"/>
              </a:ext>
            </a:extLst>
          </p:cNvPr>
          <p:cNvSpPr txBox="1">
            <a:spLocks/>
          </p:cNvSpPr>
          <p:nvPr/>
        </p:nvSpPr>
        <p:spPr>
          <a:xfrm>
            <a:off x="6382055" y="2439454"/>
            <a:ext cx="1927932" cy="989546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RoleType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Organization</a:t>
            </a:r>
            <a:endParaRPr lang="fr-FR" sz="1600" b="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Empowerment</a:t>
            </a:r>
            <a:endParaRPr lang="fr-FR" sz="16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D24342-A9F3-395C-0B6F-512BB9F68140}"/>
              </a:ext>
            </a:extLst>
          </p:cNvPr>
          <p:cNvSpPr txBox="1">
            <a:spLocks/>
          </p:cNvSpPr>
          <p:nvPr/>
        </p:nvSpPr>
        <p:spPr>
          <a:xfrm>
            <a:off x="4419192" y="3373226"/>
            <a:ext cx="1846180" cy="1399741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UserStatus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Active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Blocked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InProgress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Suspended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248888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Api.Net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Db.EfCore</a:t>
            </a: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3244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29CFD93-4DA2-4C5E-8607-CE2A1EFFD801}"/>
              </a:ext>
            </a:extLst>
          </p:cNvPr>
          <p:cNvSpPr txBox="1">
            <a:spLocks/>
          </p:cNvSpPr>
          <p:nvPr/>
        </p:nvSpPr>
        <p:spPr>
          <a:xfrm>
            <a:off x="2783826" y="1104825"/>
            <a:ext cx="4790811" cy="1968682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00FF00"/>
                </a:highlight>
                <a:ea typeface="+mn-lt"/>
                <a:cs typeface="+mn-lt"/>
              </a:rPr>
              <a:t>Open Api | Swagger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OpenApi/Swagger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Swashbuckle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Filters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 OAuth Client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SwaggerGen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« 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DocFile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 »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descriptions via les &lt;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summary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&gt; C#, ensuite utilisé par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EnumSchemaFilter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Add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ds Schema de SwaggerUi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corresp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interger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-string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Enum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E326722-3D69-414A-BFA6-66C85D1A4BAE}"/>
              </a:ext>
            </a:extLst>
          </p:cNvPr>
          <p:cNvSpPr txBox="1">
            <a:spLocks/>
          </p:cNvSpPr>
          <p:nvPr/>
        </p:nvSpPr>
        <p:spPr>
          <a:xfrm>
            <a:off x="838198" y="4074721"/>
            <a:ext cx="1814565" cy="613792"/>
          </a:xfrm>
          <a:prstGeom prst="roundRect">
            <a:avLst>
              <a:gd name="adj" fmla="val 198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>
                <a:highlight>
                  <a:srgbClr val="FFFF00"/>
                </a:highlight>
                <a:ea typeface="+mn-lt"/>
                <a:cs typeface="+mn-lt"/>
              </a:rPr>
              <a:t>Api Versioning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Configuration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4DED9DBE-CBB8-9C91-EADF-A1416BAA8632}"/>
              </a:ext>
            </a:extLst>
          </p:cNvPr>
          <p:cNvSpPr txBox="1">
            <a:spLocks/>
          </p:cNvSpPr>
          <p:nvPr/>
        </p:nvSpPr>
        <p:spPr>
          <a:xfrm>
            <a:off x="838200" y="1104825"/>
            <a:ext cx="1814566" cy="2793936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Api.Net</a:t>
            </a:r>
          </a:p>
        </p:txBody>
      </p:sp>
      <p:sp>
        <p:nvSpPr>
          <p:cNvPr id="17" name="Rectangle à coins arrondis 5">
            <a:extLst>
              <a:ext uri="{FF2B5EF4-FFF2-40B4-BE49-F238E27FC236}">
                <a16:creationId xmlns:a16="http://schemas.microsoft.com/office/drawing/2014/main" id="{2FE2AC5C-8308-A7B0-317B-B13AD241A03C}"/>
              </a:ext>
            </a:extLst>
          </p:cNvPr>
          <p:cNvSpPr/>
          <p:nvPr/>
        </p:nvSpPr>
        <p:spPr>
          <a:xfrm>
            <a:off x="1228146" y="1404061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94433318-791C-15FE-CC95-7E01663E9094}"/>
              </a:ext>
            </a:extLst>
          </p:cNvPr>
          <p:cNvSpPr/>
          <p:nvPr/>
        </p:nvSpPr>
        <p:spPr>
          <a:xfrm>
            <a:off x="1307258" y="1936132"/>
            <a:ext cx="1059287" cy="322126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5" name="Rectangle à coins arrondis 5">
            <a:extLst>
              <a:ext uri="{FF2B5EF4-FFF2-40B4-BE49-F238E27FC236}">
                <a16:creationId xmlns:a16="http://schemas.microsoft.com/office/drawing/2014/main" id="{401D5595-8659-2CD7-7F2D-D031F71E078A}"/>
              </a:ext>
            </a:extLst>
          </p:cNvPr>
          <p:cNvSpPr/>
          <p:nvPr/>
        </p:nvSpPr>
        <p:spPr>
          <a:xfrm>
            <a:off x="911226" y="2491382"/>
            <a:ext cx="1093576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Persist°</a:t>
            </a:r>
          </a:p>
        </p:txBody>
      </p:sp>
      <p:sp>
        <p:nvSpPr>
          <p:cNvPr id="26" name="Rectangle à coins arrondis 5">
            <a:extLst>
              <a:ext uri="{FF2B5EF4-FFF2-40B4-BE49-F238E27FC236}">
                <a16:creationId xmlns:a16="http://schemas.microsoft.com/office/drawing/2014/main" id="{C59DED0B-42AA-0CF8-C2DA-4349DEE42075}"/>
              </a:ext>
            </a:extLst>
          </p:cNvPr>
          <p:cNvSpPr/>
          <p:nvPr/>
        </p:nvSpPr>
        <p:spPr>
          <a:xfrm>
            <a:off x="917136" y="3368634"/>
            <a:ext cx="1093576" cy="376651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8041B5-6C16-C1EF-0386-006D8B8C31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1758807" y="1850905"/>
            <a:ext cx="163323" cy="71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797AC51A-5926-8E1F-2356-B4DBCAABD5A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1206717" y="3111427"/>
            <a:ext cx="508504" cy="591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64B9F92-2AD9-E1A5-533C-F09D466AD7F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1530896" y="2185376"/>
            <a:ext cx="233124" cy="37888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5">
            <a:extLst>
              <a:ext uri="{FF2B5EF4-FFF2-40B4-BE49-F238E27FC236}">
                <a16:creationId xmlns:a16="http://schemas.microsoft.com/office/drawing/2014/main" id="{B0D5ED01-6162-2CCE-B6FE-B3FC13ECC693}"/>
              </a:ext>
            </a:extLst>
          </p:cNvPr>
          <p:cNvSpPr/>
          <p:nvPr/>
        </p:nvSpPr>
        <p:spPr>
          <a:xfrm>
            <a:off x="1644329" y="2936943"/>
            <a:ext cx="920661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FBB5FDFA-5009-54D8-DB25-CB9EDFF27510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1631439" y="2463721"/>
            <a:ext cx="678685" cy="267758"/>
          </a:xfrm>
          <a:prstGeom prst="bentConnector3">
            <a:avLst>
              <a:gd name="adj1" fmla="val 1742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B8C4D221-47F3-059F-E37F-F9E536865504}"/>
              </a:ext>
            </a:extLst>
          </p:cNvPr>
          <p:cNvSpPr txBox="1">
            <a:spLocks/>
          </p:cNvSpPr>
          <p:nvPr/>
        </p:nvSpPr>
        <p:spPr>
          <a:xfrm>
            <a:off x="6364712" y="4870074"/>
            <a:ext cx="4910150" cy="1104199"/>
          </a:xfrm>
          <a:prstGeom prst="roundRect">
            <a:avLst>
              <a:gd name="adj" fmla="val 994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00FF00"/>
                </a:highlight>
                <a:ea typeface="+mn-lt"/>
                <a:cs typeface="+mn-lt"/>
              </a:rPr>
              <a:t>HealthCheck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Impl.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AspNetCore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MiddleWare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 ». App HealthCheck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health/db ».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EFCore DbContext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B48AAC35-A18D-069C-DDA7-2436D2499FB8}"/>
              </a:ext>
            </a:extLst>
          </p:cNvPr>
          <p:cNvSpPr txBox="1">
            <a:spLocks/>
          </p:cNvSpPr>
          <p:nvPr/>
        </p:nvSpPr>
        <p:spPr>
          <a:xfrm>
            <a:off x="7767484" y="1104824"/>
            <a:ext cx="3507377" cy="1968681"/>
          </a:xfrm>
          <a:prstGeom prst="roundRect">
            <a:avLst>
              <a:gd name="adj" fmla="val 65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I18n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Tech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Mail.Content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1 dossier / langue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Mail.Subject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IStringLocalizer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5D6CA279-C178-A54F-B7F3-2207D6BF8648}"/>
              </a:ext>
            </a:extLst>
          </p:cNvPr>
          <p:cNvSpPr txBox="1">
            <a:spLocks/>
          </p:cNvSpPr>
          <p:nvPr/>
        </p:nvSpPr>
        <p:spPr>
          <a:xfrm>
            <a:off x="2783826" y="3201083"/>
            <a:ext cx="3449826" cy="2777518"/>
          </a:xfrm>
          <a:prstGeom prst="roundRect">
            <a:avLst>
              <a:gd name="adj" fmla="val 480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Environnement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C7AEE5E-D72E-2DE7-3EFF-1E25424D472D}"/>
              </a:ext>
            </a:extLst>
          </p:cNvPr>
          <p:cNvSpPr txBox="1">
            <a:spLocks/>
          </p:cNvSpPr>
          <p:nvPr/>
        </p:nvSpPr>
        <p:spPr>
          <a:xfrm>
            <a:off x="2888886" y="3549445"/>
            <a:ext cx="3207114" cy="794893"/>
          </a:xfrm>
          <a:prstGeom prst="roundRect">
            <a:avLst>
              <a:gd name="adj" fmla="val 174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Solution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appConf (</a:t>
            </a: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/!\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Différent du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Std .Net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(launchSettings | Windows Variable Env))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2D8CE698-5E55-D210-8FE9-63D5F488E74D}"/>
              </a:ext>
            </a:extLst>
          </p:cNvPr>
          <p:cNvSpPr txBox="1">
            <a:spLocks/>
          </p:cNvSpPr>
          <p:nvPr/>
        </p:nvSpPr>
        <p:spPr>
          <a:xfrm>
            <a:off x="2888885" y="4512743"/>
            <a:ext cx="3207114" cy="1319088"/>
          </a:xfrm>
          <a:prstGeom prst="roundRect">
            <a:avLst>
              <a:gd name="adj" fmla="val 986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Spécificité / Env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SwaggerUi.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Ui (Dev &amp; Int)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SwaggerGen.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Log.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Error.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Db.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EnsureCreate (Dev)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4A5BCD77-E706-841A-A7F2-BDE8E803F5C0}"/>
              </a:ext>
            </a:extLst>
          </p:cNvPr>
          <p:cNvSpPr txBox="1">
            <a:spLocks/>
          </p:cNvSpPr>
          <p:nvPr/>
        </p:nvSpPr>
        <p:spPr>
          <a:xfrm>
            <a:off x="6364712" y="3201083"/>
            <a:ext cx="2609674" cy="1541415"/>
          </a:xfrm>
          <a:prstGeom prst="roundRect">
            <a:avLst>
              <a:gd name="adj" fmla="val 689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Serilog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Middleware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Usage ? Que logger ? 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SqlQuery</a:t>
            </a:r>
            <a:r>
              <a:rPr lang="fr-FR" sz="1200" dirty="0">
                <a:ea typeface="+mn-lt"/>
                <a:cs typeface="+mn-lt"/>
              </a:rPr>
              <a:t>.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EfCore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Erreur.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Cf. « Gestion Erreur »</a:t>
            </a:r>
          </a:p>
        </p:txBody>
      </p:sp>
      <p:sp>
        <p:nvSpPr>
          <p:cNvPr id="38" name="Espace réservé du texte 3">
            <a:extLst>
              <a:ext uri="{FF2B5EF4-FFF2-40B4-BE49-F238E27FC236}">
                <a16:creationId xmlns:a16="http://schemas.microsoft.com/office/drawing/2014/main" id="{53E67AB3-545F-D0A7-1C6E-32B57858B00A}"/>
              </a:ext>
            </a:extLst>
          </p:cNvPr>
          <p:cNvSpPr txBox="1">
            <a:spLocks/>
          </p:cNvSpPr>
          <p:nvPr/>
        </p:nvSpPr>
        <p:spPr>
          <a:xfrm>
            <a:off x="838199" y="4783325"/>
            <a:ext cx="1814564" cy="529135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Cookie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7790F89-1AD9-CD13-852F-2A43CE1656E8}"/>
              </a:ext>
            </a:extLst>
          </p:cNvPr>
          <p:cNvSpPr txBox="1">
            <a:spLocks/>
          </p:cNvSpPr>
          <p:nvPr/>
        </p:nvSpPr>
        <p:spPr>
          <a:xfrm>
            <a:off x="838198" y="5419705"/>
            <a:ext cx="1814565" cy="554568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Cors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2" name="Espace réservé du texte 9">
            <a:extLst>
              <a:ext uri="{FF2B5EF4-FFF2-40B4-BE49-F238E27FC236}">
                <a16:creationId xmlns:a16="http://schemas.microsoft.com/office/drawing/2014/main" id="{36DBDF07-8F18-BAE1-341D-C24488E136D1}"/>
              </a:ext>
            </a:extLst>
          </p:cNvPr>
          <p:cNvSpPr txBox="1">
            <a:spLocks/>
          </p:cNvSpPr>
          <p:nvPr/>
        </p:nvSpPr>
        <p:spPr>
          <a:xfrm>
            <a:off x="9105446" y="3201083"/>
            <a:ext cx="2169416" cy="1541415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/>
              <a:t>Controller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Array </a:t>
            </a: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d’opé</a:t>
            </a:r>
            <a:r>
              <a:rPr lang="en-US" sz="1200" dirty="0">
                <a:ea typeface="+mn-lt"/>
                <a:cs typeface="+mn-lt"/>
              </a:rPr>
              <a:t> à faire à </a:t>
            </a:r>
            <a:r>
              <a:rPr lang="en-US" sz="1200" dirty="0" err="1">
                <a:ea typeface="+mn-lt"/>
                <a:cs typeface="+mn-lt"/>
              </a:rPr>
              <a:t>ce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niveau</a:t>
            </a:r>
            <a:endParaRPr lang="en-US" sz="1200" dirty="0">
              <a:ea typeface="+mn-lt"/>
              <a:cs typeface="+mn-lt"/>
            </a:endParaRP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léger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mémoire</a:t>
            </a:r>
            <a:r>
              <a:rPr lang="en-US" sz="1200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886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BBA036-3B65-875A-8154-3BE6D066FE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>
                <a:highlight>
                  <a:srgbClr val="00FF00"/>
                </a:highlight>
                <a:ea typeface="+mn-lt"/>
                <a:cs typeface="+mn-lt"/>
              </a:rPr>
              <a:t>Application</a:t>
            </a: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49CDED1-4B18-9EA8-1A25-3463FBC4A1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>
                <a:highlight>
                  <a:srgbClr val="00FF00"/>
                </a:highlight>
              </a:rPr>
              <a:t>Infrastructure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33C8260-57A0-F46E-602E-399C04E511EF}"/>
              </a:ext>
            </a:extLst>
          </p:cNvPr>
          <p:cNvSpPr txBox="1">
            <a:spLocks/>
          </p:cNvSpPr>
          <p:nvPr/>
        </p:nvSpPr>
        <p:spPr>
          <a:xfrm>
            <a:off x="6443870" y="1806975"/>
            <a:ext cx="4549027" cy="1440555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 err="1">
                <a:solidFill>
                  <a:schemeClr val="tx1"/>
                </a:solidFill>
                <a:ea typeface="+mn-lt"/>
                <a:cs typeface="+mn-lt"/>
              </a:rPr>
              <a:t>Identity.Api</a:t>
            </a:r>
            <a:endParaRPr lang="fr-F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by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HttpFactory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with.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Mw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TokenMngt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&gt;. </a:t>
            </a:r>
            <a:r>
              <a:rPr lang="en-US" sz="1100" b="0" dirty="0">
                <a:solidFill>
                  <a:schemeClr val="tx2"/>
                </a:solidFill>
              </a:rPr>
              <a:t>(</a:t>
            </a:r>
            <a:r>
              <a:rPr lang="en-US" sz="1100" dirty="0">
                <a:hlinkClick r:id="rId2"/>
              </a:rPr>
              <a:t>Lib</a:t>
            </a:r>
            <a:r>
              <a:rPr lang="en-US" sz="1100" b="0" dirty="0"/>
              <a:t> |  </a:t>
            </a:r>
            <a:r>
              <a:rPr lang="en-US" sz="1100" dirty="0">
                <a:hlinkClick r:id="rId3"/>
              </a:rPr>
              <a:t>Learn1</a:t>
            </a:r>
            <a:r>
              <a:rPr lang="en-US" sz="1100" b="0" dirty="0"/>
              <a:t> | </a:t>
            </a:r>
            <a:r>
              <a:rPr lang="en-US" sz="1100" dirty="0">
                <a:hlinkClick r:id="rId4"/>
              </a:rPr>
              <a:t>Learn2</a:t>
            </a:r>
            <a:r>
              <a:rPr lang="en-US" sz="1100" b="0" dirty="0"/>
              <a:t>) (</a:t>
            </a:r>
            <a:r>
              <a:rPr lang="en-US" sz="1100" dirty="0">
                <a:highlight>
                  <a:srgbClr val="000000"/>
                </a:highlight>
                <a:hlinkClick r:id="rId5"/>
              </a:rPr>
              <a:t>Old</a:t>
            </a:r>
            <a:r>
              <a:rPr lang="en-US" sz="1100" b="0" dirty="0"/>
              <a:t>)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100" b="0" dirty="0" err="1">
                <a:solidFill>
                  <a:schemeClr val="tx2"/>
                </a:solidFill>
              </a:rPr>
              <a:t>Authentifie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chemeClr val="tx2"/>
                </a:solidFill>
              </a:rPr>
              <a:t>Api by asking </a:t>
            </a:r>
            <a:r>
              <a:rPr lang="en-US" sz="1100" b="0" dirty="0" err="1">
                <a:solidFill>
                  <a:schemeClr val="tx2"/>
                </a:solidFill>
              </a:rPr>
              <a:t>AccessToken</a:t>
            </a:r>
            <a:r>
              <a:rPr lang="en-US" sz="1100" b="0" dirty="0">
                <a:solidFill>
                  <a:schemeClr val="tx2"/>
                </a:solidFill>
              </a:rPr>
              <a:t> to &lt;bid.auth&gt;)</a:t>
            </a:r>
            <a:endParaRPr lang="fr-FR" sz="11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HttpHandler&lt;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XsrfToken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HttpClientExtension.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Serialisation if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Success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DB094A7F-DC52-ABAC-E8A5-1255287DF529}"/>
              </a:ext>
            </a:extLst>
          </p:cNvPr>
          <p:cNvSpPr txBox="1">
            <a:spLocks/>
          </p:cNvSpPr>
          <p:nvPr/>
        </p:nvSpPr>
        <p:spPr>
          <a:xfrm>
            <a:off x="6443870" y="3340865"/>
            <a:ext cx="4549027" cy="778962"/>
          </a:xfrm>
          <a:prstGeom prst="roundRect">
            <a:avLst>
              <a:gd name="adj" fmla="val 175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</a:rPr>
              <a:t>Code Generation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Intég Validation. </a:t>
            </a:r>
            <a:r>
              <a:rPr lang="fr-FR" sz="1400" dirty="0">
                <a:ea typeface="+mn-lt"/>
                <a:cs typeface="+mn-lt"/>
                <a:hlinkClick r:id="rId7"/>
              </a:rPr>
              <a:t>Lib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C879539E-6400-37B7-3FAF-61B9AD222509}"/>
              </a:ext>
            </a:extLst>
          </p:cNvPr>
          <p:cNvSpPr txBox="1">
            <a:spLocks/>
          </p:cNvSpPr>
          <p:nvPr/>
        </p:nvSpPr>
        <p:spPr>
          <a:xfrm>
            <a:off x="6370872" y="4616140"/>
            <a:ext cx="2470377" cy="783435"/>
          </a:xfrm>
          <a:prstGeom prst="roundRect">
            <a:avLst>
              <a:gd name="adj" fmla="val 15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400" dirty="0"/>
              <a:t>Repository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</a:t>
            </a:r>
            <a:r>
              <a:rPr lang="en-US" sz="1400" b="0" dirty="0">
                <a:ea typeface="+mn-lt"/>
                <a:cs typeface="+mn-lt"/>
              </a:rPr>
              <a:t>Null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22693B14-0C8B-D634-ACC1-55887811C5EB}"/>
              </a:ext>
            </a:extLst>
          </p:cNvPr>
          <p:cNvSpPr txBox="1">
            <a:spLocks/>
          </p:cNvSpPr>
          <p:nvPr/>
        </p:nvSpPr>
        <p:spPr>
          <a:xfrm>
            <a:off x="6291469" y="1495376"/>
            <a:ext cx="4846701" cy="2714886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HttpClients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731456D-B561-D8AB-9387-D2AF244CB3A1}"/>
              </a:ext>
            </a:extLst>
          </p:cNvPr>
          <p:cNvSpPr txBox="1">
            <a:spLocks/>
          </p:cNvSpPr>
          <p:nvPr/>
        </p:nvSpPr>
        <p:spPr>
          <a:xfrm>
            <a:off x="6285267" y="4303597"/>
            <a:ext cx="4846701" cy="1544544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Persistence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6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Security</a:t>
            </a:r>
            <a:endParaRPr lang="fr-LU" sz="32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5F33B186-0A48-3F63-044F-25F4FC468C24}"/>
              </a:ext>
            </a:extLst>
          </p:cNvPr>
          <p:cNvSpPr txBox="1">
            <a:spLocks/>
          </p:cNvSpPr>
          <p:nvPr/>
        </p:nvSpPr>
        <p:spPr>
          <a:xfrm>
            <a:off x="6136465" y="1085571"/>
            <a:ext cx="5144310" cy="4884198"/>
          </a:xfrm>
          <a:prstGeom prst="roundRect">
            <a:avLst>
              <a:gd name="adj" fmla="val 346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0211C0A-9588-F39B-5E54-29F4E000D518}"/>
              </a:ext>
            </a:extLst>
          </p:cNvPr>
          <p:cNvSpPr txBox="1">
            <a:spLocks/>
          </p:cNvSpPr>
          <p:nvPr/>
        </p:nvSpPr>
        <p:spPr>
          <a:xfrm>
            <a:off x="838199" y="1085571"/>
            <a:ext cx="5144311" cy="4884197"/>
          </a:xfrm>
          <a:prstGeom prst="roundRect">
            <a:avLst>
              <a:gd name="adj" fmla="val 35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957A463-C271-B868-84B0-0ABB178F5845}"/>
              </a:ext>
            </a:extLst>
          </p:cNvPr>
          <p:cNvSpPr txBox="1">
            <a:spLocks/>
          </p:cNvSpPr>
          <p:nvPr/>
        </p:nvSpPr>
        <p:spPr>
          <a:xfrm>
            <a:off x="951931" y="1420011"/>
            <a:ext cx="4887978" cy="1667435"/>
          </a:xfrm>
          <a:prstGeom prst="roundRect">
            <a:avLst>
              <a:gd name="adj" fmla="val 77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User Authentication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 err="1">
                <a:solidFill>
                  <a:schemeClr val="tx2"/>
                </a:solidFill>
              </a:rPr>
              <a:t>Authentifie</a:t>
            </a:r>
            <a:r>
              <a:rPr lang="en-US" sz="1200" b="0" dirty="0">
                <a:solidFill>
                  <a:schemeClr val="tx2"/>
                </a:solidFill>
              </a:rPr>
              <a:t> le </a:t>
            </a:r>
            <a:r>
              <a:rPr lang="en-US" sz="1200" dirty="0">
                <a:solidFill>
                  <a:schemeClr val="tx2"/>
                </a:solidFill>
              </a:rPr>
              <a:t>user</a:t>
            </a:r>
            <a:r>
              <a:rPr lang="en-US" sz="1200" b="0" dirty="0">
                <a:solidFill>
                  <a:schemeClr val="tx2"/>
                </a:solidFill>
              </a:rPr>
              <a:t> qui </a:t>
            </a:r>
            <a:r>
              <a:rPr lang="en-US" sz="1200" b="0" dirty="0" err="1">
                <a:solidFill>
                  <a:schemeClr val="tx2"/>
                </a:solidFill>
              </a:rPr>
              <a:t>appelle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l’api</a:t>
            </a: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Middleware. </a:t>
            </a:r>
            <a:r>
              <a:rPr lang="en-US" sz="1200" b="0" dirty="0">
                <a:solidFill>
                  <a:schemeClr val="tx2"/>
                </a:solidFill>
              </a:rPr>
              <a:t>Authentication </a:t>
            </a:r>
            <a:r>
              <a:rPr lang="en-US" sz="1200" b="0" dirty="0" err="1">
                <a:solidFill>
                  <a:schemeClr val="tx2"/>
                </a:solidFill>
              </a:rPr>
              <a:t>Asp.NetCore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(</a:t>
            </a:r>
            <a:r>
              <a:rPr lang="en-US" sz="1200" dirty="0">
                <a:hlinkClick r:id="rId2"/>
              </a:rPr>
              <a:t>Learn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Scheme.</a:t>
            </a:r>
            <a:r>
              <a:rPr lang="en-US" sz="1200" dirty="0"/>
              <a:t> </a:t>
            </a:r>
            <a:r>
              <a:rPr lang="en-US" sz="1200" b="0" dirty="0">
                <a:solidFill>
                  <a:schemeClr val="tx2"/>
                </a:solidFill>
              </a:rPr>
              <a:t>1 </a:t>
            </a:r>
            <a:r>
              <a:rPr lang="en-US" sz="1200" b="0" dirty="0" err="1">
                <a:solidFill>
                  <a:schemeClr val="tx2"/>
                </a:solidFill>
              </a:rPr>
              <a:t>seul</a:t>
            </a:r>
            <a:r>
              <a:rPr lang="en-US" sz="1200" b="0" dirty="0">
                <a:solidFill>
                  <a:schemeClr val="tx2"/>
                </a:solidFill>
              </a:rPr>
              <a:t> type | Bearer Token (</a:t>
            </a:r>
            <a:r>
              <a:rPr lang="en-US" sz="1200" b="1" dirty="0">
                <a:hlinkClick r:id="rId3"/>
              </a:rPr>
              <a:t>Choice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| </a:t>
            </a:r>
            <a:r>
              <a:rPr lang="en-US" sz="1200" b="1" dirty="0">
                <a:solidFill>
                  <a:schemeClr val="tx2"/>
                </a:solidFill>
                <a:hlinkClick r:id="rId4"/>
              </a:rPr>
              <a:t>Lib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504000" lvl="1" indent="-216000">
              <a:spcBef>
                <a:spcPts val="600"/>
              </a:spcBef>
            </a:pPr>
            <a:r>
              <a:rPr lang="en-US" sz="1100" b="0" dirty="0">
                <a:solidFill>
                  <a:schemeClr val="tx2"/>
                </a:solidFill>
              </a:rPr>
              <a:t>Type possible (JwtBearer | </a:t>
            </a:r>
            <a:r>
              <a:rPr lang="en-US" sz="1100" b="0" dirty="0" err="1">
                <a:solidFill>
                  <a:schemeClr val="tx2"/>
                </a:solidFill>
              </a:rPr>
              <a:t>RefToken</a:t>
            </a:r>
            <a:r>
              <a:rPr lang="en-US" sz="1100" b="0" dirty="0">
                <a:solidFill>
                  <a:schemeClr val="tx2"/>
                </a:solidFill>
              </a:rPr>
              <a:t> | Cookie-Based</a:t>
            </a:r>
            <a:r>
              <a:rPr lang="en-US" sz="1100" b="0" dirty="0"/>
              <a:t>)</a:t>
            </a:r>
            <a:endParaRPr lang="en-US" sz="11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Application aux Endpoints.</a:t>
            </a:r>
            <a:r>
              <a:rPr lang="en-US" sz="1200" b="0" dirty="0">
                <a:solidFill>
                  <a:schemeClr val="tx2"/>
                </a:solidFill>
              </a:rPr>
              <a:t> Tous via </a:t>
            </a:r>
            <a:r>
              <a:rPr lang="en-US" sz="1200" b="0" dirty="0" err="1">
                <a:solidFill>
                  <a:schemeClr val="tx2"/>
                </a:solidFill>
              </a:rPr>
              <a:t>BaseController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65E13864-F888-D0F7-0A1F-EB9EBDAEB98D}"/>
              </a:ext>
            </a:extLst>
          </p:cNvPr>
          <p:cNvSpPr txBox="1">
            <a:spLocks/>
          </p:cNvSpPr>
          <p:nvPr/>
        </p:nvSpPr>
        <p:spPr>
          <a:xfrm>
            <a:off x="951931" y="3236595"/>
            <a:ext cx="4887978" cy="1002252"/>
          </a:xfrm>
          <a:prstGeom prst="roundRect">
            <a:avLst>
              <a:gd name="adj" fmla="val 1523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Util.</a:t>
            </a:r>
            <a:endParaRPr lang="fr-LU" sz="1200" b="0" dirty="0">
              <a:highlight>
                <a:srgbClr val="FFFF00"/>
              </a:highlight>
            </a:endParaRPr>
          </a:p>
          <a:p>
            <a:pPr marL="216000" indent="-216000">
              <a:spcBef>
                <a:spcPts val="600"/>
              </a:spcBef>
            </a:pPr>
            <a:r>
              <a:rPr lang="fr-LU" sz="1200" b="0" dirty="0" err="1">
                <a:solidFill>
                  <a:schemeClr val="tx2"/>
                </a:solidFill>
              </a:rPr>
              <a:t>Find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AccessToken</a:t>
            </a:r>
            <a:r>
              <a:rPr lang="fr-LU" sz="1200" b="0" dirty="0">
                <a:solidFill>
                  <a:schemeClr val="tx2"/>
                </a:solidFill>
              </a:rPr>
              <a:t> in </a:t>
            </a:r>
            <a:r>
              <a:rPr lang="fr-LU" sz="1200" b="0" dirty="0" err="1">
                <a:solidFill>
                  <a:schemeClr val="tx2"/>
                </a:solidFill>
              </a:rPr>
              <a:t>HttpQuery</a:t>
            </a:r>
            <a:r>
              <a:rPr lang="fr-LU" sz="1200" b="0" dirty="0">
                <a:solidFill>
                  <a:schemeClr val="tx2"/>
                </a:solidFill>
              </a:rPr>
              <a:t> ? </a:t>
            </a:r>
            <a:r>
              <a:rPr lang="en-US" sz="1200" b="0" dirty="0">
                <a:solidFill>
                  <a:schemeClr val="tx2"/>
                </a:solidFill>
              </a:rPr>
              <a:t>Headers/authorization/bearer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BrowserConsole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BreakPoint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 bisa.api</a:t>
            </a:r>
            <a:r>
              <a:rPr lang="fr-LU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DC5AF36-46BD-243B-6A4C-3E4E7FE6A5E1}"/>
              </a:ext>
            </a:extLst>
          </p:cNvPr>
          <p:cNvSpPr txBox="1">
            <a:spLocks/>
          </p:cNvSpPr>
          <p:nvPr/>
        </p:nvSpPr>
        <p:spPr>
          <a:xfrm>
            <a:off x="6303358" y="2455119"/>
            <a:ext cx="4810523" cy="760634"/>
          </a:xfrm>
          <a:prstGeom prst="roundRect">
            <a:avLst>
              <a:gd name="adj" fmla="val 178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Definition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Policy.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Ds </a:t>
            </a:r>
            <a:r>
              <a:rPr lang="fr-FR" sz="1200" b="0" dirty="0">
                <a:solidFill>
                  <a:schemeClr val="tx2"/>
                </a:solidFill>
              </a:rPr>
              <a:t>« </a:t>
            </a:r>
            <a:r>
              <a:rPr lang="en-US" sz="1200" b="0" dirty="0" err="1">
                <a:solidFill>
                  <a:schemeClr val="tx2"/>
                </a:solidFill>
              </a:rPr>
              <a:t>Startup.cs</a:t>
            </a:r>
            <a:r>
              <a:rPr lang="fr-FR" sz="1200" dirty="0">
                <a:solidFill>
                  <a:schemeClr val="tx2"/>
                </a:solidFill>
              </a:rPr>
              <a:t>» |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Helper “</a:t>
            </a:r>
            <a:r>
              <a:rPr lang="en-US" sz="1200" b="0" dirty="0" err="1">
                <a:solidFill>
                  <a:schemeClr val="tx2"/>
                </a:solidFill>
              </a:rPr>
              <a:t>PolicyBuilder</a:t>
            </a:r>
            <a:r>
              <a:rPr lang="en-US" sz="1200" b="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6C75062-2614-0325-65C0-CDA662572EB3}"/>
              </a:ext>
            </a:extLst>
          </p:cNvPr>
          <p:cNvSpPr txBox="1">
            <a:spLocks/>
          </p:cNvSpPr>
          <p:nvPr/>
        </p:nvSpPr>
        <p:spPr>
          <a:xfrm>
            <a:off x="6303358" y="3360290"/>
            <a:ext cx="4810523" cy="2492095"/>
          </a:xfrm>
          <a:prstGeom prst="roundRect">
            <a:avLst>
              <a:gd name="adj" fmla="val 597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16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Applicable on.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BaseController</a:t>
            </a:r>
            <a:r>
              <a:rPr lang="fr-FR" sz="1200" b="0" dirty="0">
                <a:solidFill>
                  <a:schemeClr val="tx2"/>
                </a:solidFill>
              </a:rPr>
              <a:t> -&gt; toutes les routes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 Controller (sa classe)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Une route (une méthode dans un Controller)</a:t>
            </a:r>
            <a:br>
              <a:rPr lang="fr-FR" sz="1200" b="0" dirty="0">
                <a:solidFill>
                  <a:schemeClr val="tx2"/>
                </a:solidFill>
              </a:rPr>
            </a:b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Application via “Attribute”.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i="1" dirty="0">
                <a:solidFill>
                  <a:schemeClr val="tx2"/>
                </a:solidFill>
              </a:rPr>
              <a:t>[</a:t>
            </a:r>
            <a:r>
              <a:rPr lang="fr-FR" sz="1200" b="0" i="1" dirty="0" err="1">
                <a:solidFill>
                  <a:schemeClr val="tx2"/>
                </a:solidFill>
              </a:rPr>
              <a:t>Authorize</a:t>
            </a:r>
            <a:r>
              <a:rPr lang="fr-FR" sz="1200" b="0" i="1" dirty="0">
                <a:solidFill>
                  <a:schemeClr val="tx2"/>
                </a:solidFill>
              </a:rPr>
              <a:t>("</a:t>
            </a:r>
            <a:r>
              <a:rPr lang="fr-FR" sz="1200" b="0" i="1" dirty="0" err="1">
                <a:solidFill>
                  <a:schemeClr val="tx2"/>
                </a:solidFill>
              </a:rPr>
              <a:t>policyName</a:t>
            </a:r>
            <a:r>
              <a:rPr lang="fr-FR" sz="1200" b="0" i="1" dirty="0">
                <a:solidFill>
                  <a:schemeClr val="tx2"/>
                </a:solidFill>
              </a:rPr>
              <a:t>")]</a:t>
            </a:r>
            <a:r>
              <a:rPr lang="fr-FR" sz="1200" b="0" dirty="0">
                <a:solidFill>
                  <a:schemeClr val="tx2"/>
                </a:solidFill>
              </a:rPr>
              <a:t>. Apply </a:t>
            </a:r>
            <a:r>
              <a:rPr lang="fr-FR" sz="1200" b="0" dirty="0" err="1">
                <a:solidFill>
                  <a:schemeClr val="tx2"/>
                </a:solidFill>
              </a:rPr>
              <a:t>Authoriz</a:t>
            </a:r>
            <a:r>
              <a:rPr lang="fr-FR" sz="1200" b="0" dirty="0">
                <a:solidFill>
                  <a:schemeClr val="tx2"/>
                </a:solidFill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</a:rPr>
              <a:t>policy</a:t>
            </a:r>
            <a:endParaRPr lang="fr-FR" sz="1200" b="0" dirty="0">
              <a:solidFill>
                <a:schemeClr val="tx2"/>
              </a:solidFill>
            </a:endParaRPr>
          </a:p>
          <a:p>
            <a:pPr marL="504000" lvl="2" indent="-216000">
              <a:spcBef>
                <a:spcPts val="600"/>
              </a:spcBef>
            </a:pPr>
            <a:r>
              <a:rPr lang="fr-LU" sz="1200" b="0" i="1" dirty="0">
                <a:solidFill>
                  <a:schemeClr val="tx2"/>
                </a:solidFill>
              </a:rPr>
              <a:t>[</a:t>
            </a:r>
            <a:r>
              <a:rPr lang="fr-LU" sz="1200" b="0" i="1" dirty="0" err="1">
                <a:solidFill>
                  <a:schemeClr val="tx2"/>
                </a:solidFill>
              </a:rPr>
              <a:t>AllowAnonymous</a:t>
            </a:r>
            <a:r>
              <a:rPr lang="fr-LU" sz="1200" b="0" i="1" dirty="0">
                <a:solidFill>
                  <a:schemeClr val="tx2"/>
                </a:solidFill>
              </a:rPr>
              <a:t>]</a:t>
            </a:r>
            <a:r>
              <a:rPr lang="fr-LU" sz="1200" b="0" dirty="0">
                <a:solidFill>
                  <a:schemeClr val="tx2"/>
                </a:solidFill>
              </a:rPr>
              <a:t>.</a:t>
            </a:r>
            <a:r>
              <a:rPr lang="fr-LU" sz="1200" b="0" dirty="0" err="1">
                <a:solidFill>
                  <a:schemeClr val="tx2"/>
                </a:solidFill>
              </a:rPr>
              <a:t>Deactivate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authentication</a:t>
            </a:r>
            <a:r>
              <a:rPr lang="fr-LU" sz="1200" b="0" dirty="0">
                <a:solidFill>
                  <a:schemeClr val="tx2"/>
                </a:solidFill>
              </a:rPr>
              <a:t> &amp; </a:t>
            </a:r>
            <a:r>
              <a:rPr lang="fr-LU" sz="1200" b="0" dirty="0" err="1">
                <a:solidFill>
                  <a:schemeClr val="tx2"/>
                </a:solidFill>
              </a:rPr>
              <a:t>authorization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4F3783AD-2C46-3275-8129-5759ECA5857D}"/>
              </a:ext>
            </a:extLst>
          </p:cNvPr>
          <p:cNvSpPr txBox="1">
            <a:spLocks/>
          </p:cNvSpPr>
          <p:nvPr/>
        </p:nvSpPr>
        <p:spPr>
          <a:xfrm>
            <a:off x="951931" y="4445835"/>
            <a:ext cx="4887978" cy="132659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Pour Authorization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Transform principal claim (</a:t>
            </a:r>
            <a:r>
              <a:rPr lang="en-US" sz="1400" dirty="0" err="1">
                <a:solidFill>
                  <a:schemeClr val="tx2"/>
                </a:solidFill>
                <a:hlinkClick r:id="rId5"/>
              </a:rPr>
              <a:t>IClaimTransformation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Retrieve &amp; Add permissions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81AA43B-5D0C-F129-46FD-F7B8C74002E2}"/>
              </a:ext>
            </a:extLst>
          </p:cNvPr>
          <p:cNvSpPr txBox="1">
            <a:spLocks/>
          </p:cNvSpPr>
          <p:nvPr/>
        </p:nvSpPr>
        <p:spPr>
          <a:xfrm>
            <a:off x="6303358" y="1420012"/>
            <a:ext cx="4810523" cy="890570"/>
          </a:xfrm>
          <a:prstGeom prst="roundRect">
            <a:avLst>
              <a:gd name="adj" fmla="val 140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Reference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Lib. 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Authorization Middleware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7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 err="1">
                <a:solidFill>
                  <a:schemeClr val="tx2"/>
                </a:solidFill>
                <a:hlinkClick r:id="rId9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463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9" y="4097548"/>
            <a:ext cx="2103636" cy="1870030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ApplicationExc° | .Net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ValidationExc° | </a:t>
            </a:r>
            <a:r>
              <a:rPr lang="fr-FR" sz="1200" b="0" dirty="0" err="1">
                <a:solidFill>
                  <a:schemeClr val="tx2"/>
                </a:solidFill>
              </a:rPr>
              <a:t>FluentVal</a:t>
            </a:r>
            <a:endParaRPr lang="fr-FR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NotFoundExc° | K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Other ?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168689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408044"/>
            <a:ext cx="5811923" cy="1424172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15578" y="2801427"/>
            <a:ext cx="5834432" cy="1541635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8"/>
            <a:ext cx="5811923" cy="1252140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General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231750" y="4672484"/>
            <a:ext cx="2826976" cy="1052456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288000" indent="-216000">
              <a:spcBef>
                <a:spcPts val="3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Quoi logger ? Req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Ctx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Resp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Body</a:t>
            </a:r>
            <a:endParaRPr lang="fr-FR" sz="105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LoggerMw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Logging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0" y="4672482"/>
            <a:ext cx="2675695" cy="1052457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highlight>
                  <a:srgbClr val="FFFF00"/>
                </a:highlight>
                <a:ea typeface="+mn-lt"/>
                <a:cs typeface="+mn-lt"/>
              </a:rPr>
              <a:t>Api.Response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Format. </a:t>
            </a:r>
            <a:r>
              <a:rPr lang="fr-FR" sz="1400" b="0" dirty="0" err="1"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Show Exception (Selon Env)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7614812" y="2604802"/>
            <a:ext cx="282704" cy="185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13D9BA-5BC9-F6EE-EDF9-876132E8210B}"/>
              </a:ext>
            </a:extLst>
          </p:cNvPr>
          <p:cNvSpPr txBox="1">
            <a:spLocks/>
          </p:cNvSpPr>
          <p:nvPr/>
        </p:nvSpPr>
        <p:spPr>
          <a:xfrm>
            <a:off x="3098460" y="4097548"/>
            <a:ext cx="1908174" cy="1870030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E52E4A6-37D2-AD44-16AE-53EA467E451B}"/>
              </a:ext>
            </a:extLst>
          </p:cNvPr>
          <p:cNvSpPr txBox="1">
            <a:spLocks/>
          </p:cNvSpPr>
          <p:nvPr/>
        </p:nvSpPr>
        <p:spPr>
          <a:xfrm>
            <a:off x="5447071" y="1497205"/>
            <a:ext cx="2267548" cy="1073684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C# Exception.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b="0" dirty="0">
                <a:ea typeface="+mn-lt"/>
                <a:cs typeface="+mn-lt"/>
              </a:rPr>
              <a:t>Homemade | Tier Lib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 err="1">
                <a:ea typeface="+mn-lt"/>
                <a:cs typeface="+mn-lt"/>
                <a:hlinkClick r:id="rId5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(ValidationExc)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B939858-6F09-65CC-3A93-6803E792BCD2}"/>
              </a:ext>
            </a:extLst>
          </p:cNvPr>
          <p:cNvSpPr txBox="1">
            <a:spLocks/>
          </p:cNvSpPr>
          <p:nvPr/>
        </p:nvSpPr>
        <p:spPr>
          <a:xfrm>
            <a:off x="7822491" y="1700981"/>
            <a:ext cx="3236235" cy="869908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HttpError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HttpError(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HttpStatusCode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&gt;400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AuthentMw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AutorisationMw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CEBC3FC-35E5-A4D5-32FB-CC10C3263E90}"/>
              </a:ext>
            </a:extLst>
          </p:cNvPr>
          <p:cNvSpPr txBox="1">
            <a:spLocks/>
          </p:cNvSpPr>
          <p:nvPr/>
        </p:nvSpPr>
        <p:spPr>
          <a:xfrm>
            <a:off x="5447069" y="3103432"/>
            <a:ext cx="2538891" cy="1074073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Rules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Exception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D187FB-8BE5-9528-3967-FB3D51F138CA}"/>
              </a:ext>
            </a:extLst>
          </p:cNvPr>
          <p:cNvSpPr txBox="1">
            <a:spLocks/>
          </p:cNvSpPr>
          <p:nvPr/>
        </p:nvSpPr>
        <p:spPr>
          <a:xfrm>
            <a:off x="8116725" y="3090798"/>
            <a:ext cx="2942001" cy="1086707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Solution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ExceptionMw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 404</a:t>
            </a:r>
            <a:endParaRPr lang="fr-FR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ProblemDetailsMw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0CC0E0-1548-D243-A680-AB3EAE962C5F}"/>
              </a:ext>
            </a:extLst>
          </p:cNvPr>
          <p:cNvSpPr/>
          <p:nvPr/>
        </p:nvSpPr>
        <p:spPr>
          <a:xfrm rot="5400000" flipV="1">
            <a:off x="7791748" y="4208251"/>
            <a:ext cx="264439" cy="202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75520"/>
              </p:ext>
            </p:extLst>
          </p:nvPr>
        </p:nvGraphicFramePr>
        <p:xfrm>
          <a:off x="838198" y="1088020"/>
          <a:ext cx="10442576" cy="447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299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371587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281076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Gestion de l’authentification de du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33749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  <a:endParaRPr lang="fr-FR" sz="11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46845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Standardisation Api ac OpenApi /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SwaggerUI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Microsoft.EntityFrameworkCore.SqlServer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EfCore pour la technologie de Db choisie (ici SqlServer).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(.</a:t>
                      </a:r>
                      <a:r>
                        <a:rPr lang="fr-FR" sz="1200" b="0" kern="120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peut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  <a:tr h="28466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Hellang.Middleware.ProblemDetails</a:t>
                      </a:r>
                      <a:endParaRPr lang="fr-LU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Error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Standardise les Exceptions en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ProblemDetails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(</a:t>
                      </a:r>
                      <a:r>
                        <a:rPr lang="fr-LU" sz="1200" dirty="0"/>
                        <a:t>RFC7807)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3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Db.EfCore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500165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1045</Words>
  <Application>Microsoft Office PowerPoint</Application>
  <PresentationFormat>Widescreen</PresentationFormat>
  <Paragraphs>281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API.NET | Db.EfCore</vt:lpstr>
      <vt:lpstr>Sommaire</vt:lpstr>
      <vt:lpstr>Api.Net</vt:lpstr>
      <vt:lpstr>Overview</vt:lpstr>
      <vt:lpstr>Projects</vt:lpstr>
      <vt:lpstr>Security</vt:lpstr>
      <vt:lpstr>Error Handling</vt:lpstr>
      <vt:lpstr>Package</vt:lpstr>
      <vt:lpstr>Db.EfCore</vt:lpstr>
      <vt:lpstr>Overview</vt:lpstr>
      <vt:lpstr>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269</cp:revision>
  <dcterms:created xsi:type="dcterms:W3CDTF">2021-05-30T21:09:19Z</dcterms:created>
  <dcterms:modified xsi:type="dcterms:W3CDTF">2023-08-26T16:55:52Z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