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27" r:id="rId7"/>
    <p:sldId id="1832" r:id="rId8"/>
    <p:sldId id="1830" r:id="rId9"/>
    <p:sldId id="1817" r:id="rId10"/>
    <p:sldId id="1831" r:id="rId11"/>
    <p:sldId id="1829" r:id="rId12"/>
    <p:sldId id="1833" r:id="rId13"/>
    <p:sldId id="1828" r:id="rId14"/>
    <p:sldId id="1834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p.Blazor" id="{F54CFE69-8866-43A2-9BD2-64D9AB162EE0}">
          <p14:sldIdLst>
            <p14:sldId id="1827"/>
            <p14:sldId id="1832"/>
            <p14:sldId id="1830"/>
            <p14:sldId id="1817"/>
            <p14:sldId id="1831"/>
            <p14:sldId id="1829"/>
          </p14:sldIdLst>
        </p14:section>
        <p14:section name="Components.Blazor" id="{A834FB0B-9DB7-4F1E-919A-238E92817BE9}">
          <p14:sldIdLst>
            <p14:sldId id="1833"/>
            <p14:sldId id="1828"/>
            <p14:sldId id="1834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3-15T15:02:05.603" idx="46">
    <p:pos x="3097" y="940"/>
    <p:text>Intérêt
    - [Interface Developpeur] Permet de gérer tous les besoin avec des "Components"
        Minimiser le use du Css/Html natif dans ce qui n'est pas la "Lib Component"
        =&gt; Tout le code devient Vert ds VisualStudio c'est beau
    - [Css-Encapsulation] spécifique au layout dans le composant 
        - Il donc accessible uniquement via le composant -&gt; Les composants client importe le shared
    - [Code-Organisation] Tous le code qui décrit la logique du Layout se retrouve dans le dossier /Layout
        Le fichier app.css est 'global' et accessible de manière transparent a tout le monde
        (Note. A minima, on pourrait découper avec un "layout.css")
    - [Code-Distribution] Si on voit le dossier "/Shared" comme une lib, publiable en Nuget et importable pour les futurs app Blazor
    - Les cas spécifiques peuvent etre gérer avec de l'injection de class Css Global
        Comme sur les lib TelerikUi / DevExpress
        Note. Ce pourrait être une class mère de "Component" (avoir un Input "CssClass") 
            A voir cmt impl ça en Blazor, j'ai dejà fait en Angular
    - Ce n'est pas particulièrement un soucis de verbosité
        Exemple Composant equivalent ds 1 Lib
	DevExpress
	    - https://demos.devexpress.com/blazor/StackLayout
	    - https://demos.devexpress.com/blazor/FormLayout
	    - https://demos.devexpress.com/blazor/GridLayout		
	TelerikUi
                   - https://demos.telerik.com/blazor-ui/listview/overview
	     - https://demos.telerik.com/blazor-ui/gridlayout/overview</p:text>
    <p:extLst>
      <p:ext uri="{C676402C-5697-4E1C-873F-D02D1690AC5C}">
        <p15:threadingInfo xmlns:p15="http://schemas.microsoft.com/office/powerpoint/2012/main" timeZoneBias="-60"/>
      </p:ext>
    </p:extLst>
  </p:cm>
  <p:cm authorId="3" dt="2023-03-16T11:27:37.665" idx="47">
    <p:pos x="3007" y="1143"/>
    <p:text>Possible Solution.
    - Bootstrap Css utilities. d-flex / d-grid (https://getbootstrap.com/docs/5.0/utilities/flex/)
    - Bootstrap Container Grid (https://getbootstrap.com/docs/5.0/layout/grid/)
    - DevExpress (https://supportcenter.devexpress.com/ticket/details/t1094086/how-to-implement-a-responsive-cardview-component-in-blazor)</p:text>
    <p:extLst>
      <p:ext uri="{C676402C-5697-4E1C-873F-D02D1690AC5C}">
        <p15:threadingInfo xmlns:p15="http://schemas.microsoft.com/office/powerpoint/2012/main" timeZoneBias="-60"/>
      </p:ext>
    </p:extLst>
  </p:cm>
  <p:cm authorId="3" dt="2023-06-05T14:45:58.598" idx="49">
    <p:pos x="6914" y="2081"/>
    <p:text>Uses JSInterop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-sets.iconify.design/oi/" TargetMode="External"/><Relationship Id="rId3" Type="http://schemas.openxmlformats.org/officeDocument/2006/relationships/hyperlink" Target="https://developer.mozilla.org/en-US/docs/Web/CSS/CSS_Grid_Layout/Basic_Concepts_of_Grid_Layout" TargetMode="External"/><Relationship Id="rId7" Type="http://schemas.openxmlformats.org/officeDocument/2006/relationships/hyperlink" Target="https://getbootstrap.com/docs/5.1/components/card/" TargetMode="External"/><Relationship Id="rId2" Type="http://schemas.openxmlformats.org/officeDocument/2006/relationships/hyperlink" Target="https://developer.mozilla.org/en-US/docs/Web/CSS/CSS_Flexible_Box_Layout/Basic_Concepts_of_Flexbox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aterial.angular.io/cdk/layout/overview" TargetMode="External"/><Relationship Id="rId11" Type="http://schemas.openxmlformats.org/officeDocument/2006/relationships/comments" Target="../comments/comment1.xml"/><Relationship Id="rId5" Type="http://schemas.openxmlformats.org/officeDocument/2006/relationships/hyperlink" Target="https://getbootstrap.com/docs/5.0/layout/breakpoints/" TargetMode="External"/><Relationship Id="rId10" Type="http://schemas.openxmlformats.org/officeDocument/2006/relationships/hyperlink" Target="https://getbootstrap.com/docs/5.1/components/toasts/" TargetMode="External"/><Relationship Id="rId4" Type="http://schemas.openxmlformats.org/officeDocument/2006/relationships/hyperlink" Target="https://stackoverflow.com/questions/52417889/setting-minimum-and-maximum-number-of-columns-using-css-grid" TargetMode="External"/><Relationship Id="rId9" Type="http://schemas.openxmlformats.org/officeDocument/2006/relationships/hyperlink" Target="https://www.codeproject.com/Articles/5322875/A-Blazor-Bootstrap-Toaster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forms-and-input-components?view=aspnetcore-7.0#example-form" TargetMode="External"/><Relationship Id="rId3" Type="http://schemas.openxmlformats.org/officeDocument/2006/relationships/hyperlink" Target="https://stackoverflow.com/questions/65393962/how-to-set-validationmessagetvalue-for-property-dynamically-in-blazor" TargetMode="External"/><Relationship Id="rId7" Type="http://schemas.openxmlformats.org/officeDocument/2006/relationships/hyperlink" Target="https://learn.microsoft.com/en-us/aspnet/core/blazor/forms-and-input-components?view=aspnetcore-7.0#built-in-input-components" TargetMode="External"/><Relationship Id="rId2" Type="http://schemas.openxmlformats.org/officeDocument/2006/relationships/hyperlink" Target="https://learn.microsoft.com/en-us/dotnet/api/system.componentmodel.dataannotations?view=net-7.0#class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otnet/aspnetcore/issues/8386" TargetMode="External"/><Relationship Id="rId5" Type="http://schemas.openxmlformats.org/officeDocument/2006/relationships/hyperlink" Target="https://stackoverflow.com/questions/69541911/setting-displayname-on-inputnumber-control-in-blazor-form-is-not-used-in-errorme" TargetMode="External"/><Relationship Id="rId10" Type="http://schemas.openxmlformats.org/officeDocument/2006/relationships/hyperlink" Target="https://stackblitz.com/github/bithost-gmbh/ngx-mat-select-search-example?file=src%2Fapp%2Fexamples%2F01-single-selection-example%2Fsingle-selection-example.component.html" TargetMode="External"/><Relationship Id="rId4" Type="http://schemas.openxmlformats.org/officeDocument/2006/relationships/hyperlink" Target="https://learn.microsoft.com/en-us/aspnet/core/blazor/forms-and-input-components?view=aspnetcore-6.0#nested-models-collection-types-and-complex-types" TargetMode="External"/><Relationship Id="rId9" Type="http://schemas.openxmlformats.org/officeDocument/2006/relationships/hyperlink" Target="https://getbootstrap.com/docs/5.0/forms/form-control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leon/I18N-Portable" TargetMode="External"/><Relationship Id="rId3" Type="http://schemas.openxmlformats.org/officeDocument/2006/relationships/hyperlink" Target="https://code-maze.com/blazor-routing-page-directive-navigation-manager-nav-links/" TargetMode="External"/><Relationship Id="rId7" Type="http://schemas.openxmlformats.org/officeDocument/2006/relationships/hyperlink" Target="https://github.com/serilog/serilog-sinks-browserconsole#serilogsinksbrowserconsole--" TargetMode="External"/><Relationship Id="rId2" Type="http://schemas.openxmlformats.org/officeDocument/2006/relationships/hyperlink" Target="https://learn.microsoft.com/en-us/aspnet/core/blazor/fundamentals/routing?view=aspnetcore-7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erilog/serilog-settings-configuration" TargetMode="External"/><Relationship Id="rId5" Type="http://schemas.openxmlformats.org/officeDocument/2006/relationships/hyperlink" Target="https://github.com/serilog/serilog/wiki/Configuration-Basics" TargetMode="External"/><Relationship Id="rId10" Type="http://schemas.openxmlformats.org/officeDocument/2006/relationships/hyperlink" Target="https://www.inow.fr/formation/developpement-web/asp-dot-net/formation-blazor/10220" TargetMode="External"/><Relationship Id="rId4" Type="http://schemas.openxmlformats.org/officeDocument/2006/relationships/hyperlink" Target="https://github.com/serilog/serilog/wiki" TargetMode="External"/><Relationship Id="rId9" Type="http://schemas.openxmlformats.org/officeDocument/2006/relationships/hyperlink" Target="https://learn.microsoft.com/en-us/aspnet/core/blazor/components/layouts?view=aspnetcore-6.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tutorials/getting-started-with-nswag?view=aspnetcore-6.0&amp;tabs=visual-studio" TargetMode="External"/><Relationship Id="rId2" Type="http://schemas.openxmlformats.org/officeDocument/2006/relationships/hyperlink" Target="https://learn.microsoft.com/en-us/aspnet/core/blazor/state-management?view=aspnetcore-6.0&amp;pivots=webassembl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RicoSuter/NSwag/wiki/CSharpClientGeneratorSettings" TargetMode="External"/><Relationship Id="rId5" Type="http://schemas.openxmlformats.org/officeDocument/2006/relationships/hyperlink" Target="https://github.com/RicoSuter/NSwag/wiki/CSharpClientGenerator" TargetMode="External"/><Relationship Id="rId4" Type="http://schemas.openxmlformats.org/officeDocument/2006/relationships/hyperlink" Target="https://github.com/RicoSuter/NSwag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-maze.com/using-access-token-with-blazor-webassembly-httpclient/" TargetMode="External"/><Relationship Id="rId3" Type="http://schemas.openxmlformats.org/officeDocument/2006/relationships/hyperlink" Target="https://learn.microsoft.com/en-us/aspnet/core/blazor/security/?view=aspnetcore-6.0#authorization" TargetMode="External"/><Relationship Id="rId7" Type="http://schemas.openxmlformats.org/officeDocument/2006/relationships/hyperlink" Target="https://learn.microsoft.com/en-us/aspnet/core/blazor/security/webassembly/additional-scenarios?source=recommendations&amp;view=aspnetcore-7.0#custom-authorizationmessagehandler-class" TargetMode="External"/><Relationship Id="rId2" Type="http://schemas.openxmlformats.org/officeDocument/2006/relationships/hyperlink" Target="https://learn.microsoft.com/en-us/aspnet/core/security/authorization/introduction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hrissainty.com/securing-your-blazor-apps-configuring-policy-based-authorization-with-blazor/" TargetMode="External"/><Relationship Id="rId5" Type="http://schemas.openxmlformats.org/officeDocument/2006/relationships/hyperlink" Target="https://learn.microsoft.com/en-us/aspnet/core/security/authorization/roles?view=aspnetcore-7.0" TargetMode="External"/><Relationship Id="rId10" Type="http://schemas.openxmlformats.org/officeDocument/2006/relationships/hyperlink" Target="https://code-maze.com/blazor-webassembly-role-based-security-with-identityserver4/" TargetMode="External"/><Relationship Id="rId4" Type="http://schemas.openxmlformats.org/officeDocument/2006/relationships/hyperlink" Target="https://learn.microsoft.com/en-us/aspnet/core/security/authorization/policies?view=aspnetcore-6.0" TargetMode="External"/><Relationship Id="rId9" Type="http://schemas.openxmlformats.org/officeDocument/2006/relationships/hyperlink" Target="https://learn.microsoft.com/fr-fr/dotnet/api/microsoft.aspnetcore.components.webassembly.authentication.authorizationmessagehandler?view=aspnetcore-7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blazor/fundamentals/handle-errors?view=aspnetcore-7.0" TargetMode="External"/><Relationship Id="rId2" Type="http://schemas.openxmlformats.org/officeDocument/2006/relationships/hyperlink" Target="https://codeopinion.com/handling-http-api-errors-with-problem-details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earn.microsoft.com/en-us/dotnet/api/microsoft.aspnetcore.components.web.errorboundary?view=aspnetcore-7.0" TargetMode="External"/><Relationship Id="rId4" Type="http://schemas.openxmlformats.org/officeDocument/2006/relationships/hyperlink" Target="https://codeburst.io/error-handling-in-spa-applications-e94c4ecebd8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rilog/serilog-settings-configuration" TargetMode="External"/><Relationship Id="rId2" Type="http://schemas.openxmlformats.org/officeDocument/2006/relationships/hyperlink" Target="https://github.com/serilog/serilog#serilog----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serilog/serilog-sinks-browserconsol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4908000" cy="820140"/>
          </a:xfrm>
        </p:spPr>
        <p:txBody>
          <a:bodyPr/>
          <a:lstStyle/>
          <a:p>
            <a:r>
              <a:rPr lang="fr-FR" dirty="0"/>
              <a:t>App.Blazor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2729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77C3B844-E6D7-3624-1D88-491DC7FBE7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9" y="1094111"/>
            <a:ext cx="5135867" cy="4838858"/>
          </a:xfrm>
          <a:prstGeom prst="roundRect">
            <a:avLst>
              <a:gd name="adj" fmla="val 398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Containers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70F1C58-5910-AC60-7DA7-D039F429C21E}"/>
              </a:ext>
            </a:extLst>
          </p:cNvPr>
          <p:cNvSpPr txBox="1">
            <a:spLocks/>
          </p:cNvSpPr>
          <p:nvPr/>
        </p:nvSpPr>
        <p:spPr>
          <a:xfrm>
            <a:off x="6260861" y="5063613"/>
            <a:ext cx="2453144" cy="695664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Button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193E23CE-10D3-6AF3-8769-9A0DD9180317}"/>
              </a:ext>
            </a:extLst>
          </p:cNvPr>
          <p:cNvSpPr txBox="1">
            <a:spLocks/>
          </p:cNvSpPr>
          <p:nvPr/>
        </p:nvSpPr>
        <p:spPr>
          <a:xfrm>
            <a:off x="2766732" y="1535964"/>
            <a:ext cx="3113771" cy="1030871"/>
          </a:xfrm>
          <a:prstGeom prst="roundRect">
            <a:avLst>
              <a:gd name="adj" fmla="val 116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Container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Css </a:t>
            </a:r>
            <a:r>
              <a:rPr lang="fr-FR" sz="1400" dirty="0">
                <a:solidFill>
                  <a:schemeClr val="tx2"/>
                </a:solidFill>
                <a:highlight>
                  <a:srgbClr val="00FF00"/>
                </a:highlight>
                <a:ea typeface="+mn-lt"/>
                <a:cs typeface="+mn-lt"/>
                <a:hlinkClick r:id="rId2"/>
              </a:rPr>
              <a:t>Flex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Grid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grid max column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2086745D-4666-EF6D-7A79-E07E00074C18}"/>
              </a:ext>
            </a:extLst>
          </p:cNvPr>
          <p:cNvSpPr txBox="1">
            <a:spLocks/>
          </p:cNvSpPr>
          <p:nvPr/>
        </p:nvSpPr>
        <p:spPr>
          <a:xfrm>
            <a:off x="8871187" y="1486868"/>
            <a:ext cx="2211698" cy="843377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Breakpoint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Bootstrap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ea typeface="+mn-lt"/>
                <a:cs typeface="+mn-lt"/>
                <a:hlinkClick r:id="rId6"/>
              </a:rPr>
              <a:t>Material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82B677E-C5BC-61F7-8F32-769ECB643D5C}"/>
              </a:ext>
            </a:extLst>
          </p:cNvPr>
          <p:cNvSpPr txBox="1">
            <a:spLocks/>
          </p:cNvSpPr>
          <p:nvPr/>
        </p:nvSpPr>
        <p:spPr>
          <a:xfrm>
            <a:off x="8871187" y="5063611"/>
            <a:ext cx="2266983" cy="69566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Link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A0E2EB9E-403B-1783-01A5-15371416A388}"/>
              </a:ext>
            </a:extLst>
          </p:cNvPr>
          <p:cNvSpPr txBox="1">
            <a:spLocks/>
          </p:cNvSpPr>
          <p:nvPr/>
        </p:nvSpPr>
        <p:spPr>
          <a:xfrm>
            <a:off x="940390" y="3672316"/>
            <a:ext cx="4932933" cy="1284196"/>
          </a:xfrm>
          <a:prstGeom prst="roundRect">
            <a:avLst>
              <a:gd name="adj" fmla="val 129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Card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Bootstrap Card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CardTitle, CardBody, CardActions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D45C1964-3199-AEA8-A302-B7CC89E83D1C}"/>
              </a:ext>
            </a:extLst>
          </p:cNvPr>
          <p:cNvSpPr txBox="1">
            <a:spLocks/>
          </p:cNvSpPr>
          <p:nvPr/>
        </p:nvSpPr>
        <p:spPr>
          <a:xfrm>
            <a:off x="2766733" y="2720403"/>
            <a:ext cx="3113772" cy="811662"/>
          </a:xfrm>
          <a:prstGeom prst="roundRect">
            <a:avLst>
              <a:gd name="adj" fmla="val 1836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Popup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?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88F570B6-8124-73EB-127F-A1C07F1C2995}"/>
              </a:ext>
            </a:extLst>
          </p:cNvPr>
          <p:cNvSpPr txBox="1">
            <a:spLocks/>
          </p:cNvSpPr>
          <p:nvPr/>
        </p:nvSpPr>
        <p:spPr>
          <a:xfrm>
            <a:off x="7962496" y="3022947"/>
            <a:ext cx="1428168" cy="666808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Icon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OpenIconic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0E49883-BD02-0EF4-758D-0FF455BDA027}"/>
              </a:ext>
            </a:extLst>
          </p:cNvPr>
          <p:cNvSpPr txBox="1">
            <a:spLocks/>
          </p:cNvSpPr>
          <p:nvPr/>
        </p:nvSpPr>
        <p:spPr>
          <a:xfrm>
            <a:off x="940390" y="1535964"/>
            <a:ext cx="1724152" cy="1996101"/>
          </a:xfrm>
          <a:prstGeom prst="roundRect">
            <a:avLst>
              <a:gd name="adj" fmla="val 101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Card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StepContainer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TabContainer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Tab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94480B12-766F-1EED-926A-6BBB7738A4A6}"/>
              </a:ext>
            </a:extLst>
          </p:cNvPr>
          <p:cNvSpPr txBox="1">
            <a:spLocks/>
          </p:cNvSpPr>
          <p:nvPr/>
        </p:nvSpPr>
        <p:spPr>
          <a:xfrm>
            <a:off x="9556482" y="2805186"/>
            <a:ext cx="1581689" cy="1647750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Loaders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InfiniteScroller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Skeleton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Spinner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SplashScreen</a:t>
            </a: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E963E09-25ED-2B4D-A8D3-0B34E7915FB4}"/>
              </a:ext>
            </a:extLst>
          </p:cNvPr>
          <p:cNvSpPr txBox="1">
            <a:spLocks/>
          </p:cNvSpPr>
          <p:nvPr/>
        </p:nvSpPr>
        <p:spPr>
          <a:xfrm>
            <a:off x="6131248" y="4689986"/>
            <a:ext cx="5149526" cy="1242983"/>
          </a:xfrm>
          <a:prstGeom prst="roundRect">
            <a:avLst>
              <a:gd name="adj" fmla="val 110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Interactions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CB15AD86-1940-38F5-FEDB-0A495F624005}"/>
              </a:ext>
            </a:extLst>
          </p:cNvPr>
          <p:cNvSpPr txBox="1">
            <a:spLocks/>
          </p:cNvSpPr>
          <p:nvPr/>
        </p:nvSpPr>
        <p:spPr>
          <a:xfrm>
            <a:off x="6131247" y="2675687"/>
            <a:ext cx="5149527" cy="1863501"/>
          </a:xfrm>
          <a:prstGeom prst="roundRect">
            <a:avLst>
              <a:gd name="adj" fmla="val 63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Indicators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AC702A10-3E55-00E7-53DD-50779EC28174}"/>
              </a:ext>
            </a:extLst>
          </p:cNvPr>
          <p:cNvSpPr txBox="1">
            <a:spLocks/>
          </p:cNvSpPr>
          <p:nvPr/>
        </p:nvSpPr>
        <p:spPr>
          <a:xfrm>
            <a:off x="6260861" y="2795280"/>
            <a:ext cx="1606625" cy="867205"/>
          </a:xfrm>
          <a:prstGeom prst="roundRect">
            <a:avLst>
              <a:gd name="adj" fmla="val 171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Toaster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 err="1">
                <a:solidFill>
                  <a:schemeClr val="tx2"/>
                </a:solidFill>
                <a:hlinkClick r:id="rId9"/>
              </a:rPr>
              <a:t>Impl</a:t>
            </a:r>
            <a:endParaRPr lang="en-US" sz="1400" dirty="0">
              <a:solidFill>
                <a:schemeClr val="tx2"/>
              </a:solidFill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hlinkClick r:id="rId10"/>
              </a:rPr>
              <a:t>Bootstrap Toast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C2F726E-E991-8078-B6BD-150BD0BEA70F}"/>
              </a:ext>
            </a:extLst>
          </p:cNvPr>
          <p:cNvSpPr txBox="1">
            <a:spLocks/>
          </p:cNvSpPr>
          <p:nvPr/>
        </p:nvSpPr>
        <p:spPr>
          <a:xfrm>
            <a:off x="7818641" y="3786128"/>
            <a:ext cx="1606625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ea typeface="+mn-lt"/>
                <a:cs typeface="+mn-lt"/>
              </a:rPr>
              <a:t>Tooltip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D4086821-4BBF-018B-C854-0BCCF621A4FA}"/>
              </a:ext>
            </a:extLst>
          </p:cNvPr>
          <p:cNvSpPr txBox="1">
            <a:spLocks/>
          </p:cNvSpPr>
          <p:nvPr/>
        </p:nvSpPr>
        <p:spPr>
          <a:xfrm>
            <a:off x="6260861" y="3786128"/>
            <a:ext cx="1428168" cy="666808"/>
          </a:xfrm>
          <a:prstGeom prst="roundRect">
            <a:avLst>
              <a:gd name="adj" fmla="val 1276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Chip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Homemade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923858AA-64BB-EEB6-DDF8-CF0EC0A68B15}"/>
              </a:ext>
            </a:extLst>
          </p:cNvPr>
          <p:cNvSpPr txBox="1">
            <a:spLocks/>
          </p:cNvSpPr>
          <p:nvPr/>
        </p:nvSpPr>
        <p:spPr>
          <a:xfrm>
            <a:off x="6131248" y="1103336"/>
            <a:ext cx="5149526" cy="1398658"/>
          </a:xfrm>
          <a:prstGeom prst="roundRect">
            <a:avLst>
              <a:gd name="adj" fmla="val 984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Theming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20D48EFD-50D6-308D-AE05-A93C5754A8EE}"/>
              </a:ext>
            </a:extLst>
          </p:cNvPr>
          <p:cNvSpPr txBox="1">
            <a:spLocks/>
          </p:cNvSpPr>
          <p:nvPr/>
        </p:nvSpPr>
        <p:spPr>
          <a:xfrm>
            <a:off x="6260861" y="1483230"/>
            <a:ext cx="1034674" cy="847015"/>
          </a:xfrm>
          <a:prstGeom prst="roundRect">
            <a:avLst>
              <a:gd name="adj" fmla="val 2094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sz="1600" dirty="0"/>
              <a:t>Enums</a:t>
            </a:r>
            <a:endParaRPr lang="fr-FR" dirty="0"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Size</a:t>
            </a:r>
          </a:p>
          <a:p>
            <a:pPr marL="288000" indent="-216000">
              <a:spcBef>
                <a:spcPts val="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Color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F17835C0-734C-6EC7-C525-91049930BB6E}"/>
              </a:ext>
            </a:extLst>
          </p:cNvPr>
          <p:cNvSpPr txBox="1">
            <a:spLocks/>
          </p:cNvSpPr>
          <p:nvPr/>
        </p:nvSpPr>
        <p:spPr>
          <a:xfrm>
            <a:off x="940390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C8BC847-6455-6706-BB27-94758A095902}"/>
              </a:ext>
            </a:extLst>
          </p:cNvPr>
          <p:cNvSpPr txBox="1">
            <a:spLocks/>
          </p:cNvSpPr>
          <p:nvPr/>
        </p:nvSpPr>
        <p:spPr>
          <a:xfrm>
            <a:off x="2430361" y="5114201"/>
            <a:ext cx="1360358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Table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Next Slide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D86B81A0-D244-51E0-6C54-68954FC27B40}"/>
              </a:ext>
            </a:extLst>
          </p:cNvPr>
          <p:cNvSpPr txBox="1">
            <a:spLocks/>
          </p:cNvSpPr>
          <p:nvPr/>
        </p:nvSpPr>
        <p:spPr>
          <a:xfrm>
            <a:off x="3920332" y="5114201"/>
            <a:ext cx="1952992" cy="710150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Stepper</a:t>
            </a:r>
          </a:p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Todo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55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Components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Containers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8EC7E737-2272-4805-ABF8-2AAC8D55AEED}"/>
              </a:ext>
            </a:extLst>
          </p:cNvPr>
          <p:cNvSpPr txBox="1">
            <a:spLocks/>
          </p:cNvSpPr>
          <p:nvPr/>
        </p:nvSpPr>
        <p:spPr>
          <a:xfrm>
            <a:off x="7955272" y="3505554"/>
            <a:ext cx="3061730" cy="1671650"/>
          </a:xfrm>
          <a:prstGeom prst="roundRect">
            <a:avLst>
              <a:gd name="adj" fmla="val 95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Validation</a:t>
            </a: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hlinkClick r:id="rId2"/>
              </a:rPr>
              <a:t>Blazor Component Data Annotation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Validation Message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Nested Validation</a:t>
            </a:r>
            <a:endParaRPr lang="fr-FR" sz="12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Limitation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AnnotationError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!=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InputBaseError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=&gt;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DisplayName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must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be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specified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twice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</a:rPr>
              <a:t>Blazored.FluentValidation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</a:rPr>
              <a:t> ?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0252FE96-935D-0484-DB0A-371D13666871}"/>
              </a:ext>
            </a:extLst>
          </p:cNvPr>
          <p:cNvSpPr txBox="1">
            <a:spLocks/>
          </p:cNvSpPr>
          <p:nvPr/>
        </p:nvSpPr>
        <p:spPr>
          <a:xfrm>
            <a:off x="6131247" y="1094111"/>
            <a:ext cx="5149527" cy="4838858"/>
          </a:xfrm>
          <a:prstGeom prst="roundRect">
            <a:avLst>
              <a:gd name="adj" fmla="val 34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Form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A6E92A7E-AFDE-0223-62FE-1DDE9F814723}"/>
              </a:ext>
            </a:extLst>
          </p:cNvPr>
          <p:cNvSpPr txBox="1">
            <a:spLocks/>
          </p:cNvSpPr>
          <p:nvPr/>
        </p:nvSpPr>
        <p:spPr>
          <a:xfrm>
            <a:off x="7955272" y="2434017"/>
            <a:ext cx="3061730" cy="466499"/>
          </a:xfrm>
          <a:prstGeom prst="roundRect">
            <a:avLst>
              <a:gd name="adj" fmla="val 146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Layout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Grid 1fr | Field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spacing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msg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A517E06E-3373-4455-D6C2-60FCC89E1F31}"/>
              </a:ext>
            </a:extLst>
          </p:cNvPr>
          <p:cNvSpPr txBox="1">
            <a:spLocks/>
          </p:cNvSpPr>
          <p:nvPr/>
        </p:nvSpPr>
        <p:spPr>
          <a:xfrm>
            <a:off x="7834104" y="1403498"/>
            <a:ext cx="3304066" cy="4416056"/>
          </a:xfrm>
          <a:prstGeom prst="roundRect">
            <a:avLst>
              <a:gd name="adj" fmla="val 28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99C3770B-2A4E-06DE-FC12-E8FCE5F6AEFD}"/>
              </a:ext>
            </a:extLst>
          </p:cNvPr>
          <p:cNvSpPr txBox="1">
            <a:spLocks/>
          </p:cNvSpPr>
          <p:nvPr/>
        </p:nvSpPr>
        <p:spPr>
          <a:xfrm>
            <a:off x="6252587" y="1403499"/>
            <a:ext cx="1460177" cy="2167519"/>
          </a:xfrm>
          <a:prstGeom prst="roundRect">
            <a:avLst>
              <a:gd name="adj" fmla="val 96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Components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Form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CheckBoxField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DateField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TextField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SelectField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SliderField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BFDD69E3-07BF-57E7-DF46-60AAFB8BB99B}"/>
              </a:ext>
            </a:extLst>
          </p:cNvPr>
          <p:cNvSpPr txBox="1">
            <a:spLocks/>
          </p:cNvSpPr>
          <p:nvPr/>
        </p:nvSpPr>
        <p:spPr>
          <a:xfrm>
            <a:off x="7955273" y="1680797"/>
            <a:ext cx="3061729" cy="646918"/>
          </a:xfrm>
          <a:prstGeom prst="roundRect">
            <a:avLst>
              <a:gd name="adj" fmla="val 1913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Technique</a:t>
            </a:r>
          </a:p>
          <a:p>
            <a:pPr marL="216000" indent="-144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Encapsulate Blazor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Build-In Blazor Input Component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5AC61B25-9196-E896-2061-7CCB25B19E24}"/>
              </a:ext>
            </a:extLst>
          </p:cNvPr>
          <p:cNvSpPr txBox="1">
            <a:spLocks/>
          </p:cNvSpPr>
          <p:nvPr/>
        </p:nvSpPr>
        <p:spPr>
          <a:xfrm>
            <a:off x="7955272" y="5241451"/>
            <a:ext cx="3061730" cy="485687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Submit Action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dirty="0">
              <a:solidFill>
                <a:schemeClr val="tx2"/>
              </a:solidFill>
              <a:highlight>
                <a:srgbClr val="FFFF00"/>
              </a:highlight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27688DB-117E-5D36-AED6-27EDD9FB8A78}"/>
              </a:ext>
            </a:extLst>
          </p:cNvPr>
          <p:cNvSpPr txBox="1">
            <a:spLocks/>
          </p:cNvSpPr>
          <p:nvPr/>
        </p:nvSpPr>
        <p:spPr>
          <a:xfrm>
            <a:off x="7955272" y="3006819"/>
            <a:ext cx="3061730" cy="392432"/>
          </a:xfrm>
          <a:prstGeom prst="roundRect">
            <a:avLst>
              <a:gd name="adj" fmla="val 1982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Model Binding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BB1DA57-8088-7B38-A505-FFDCB9438E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94112"/>
            <a:ext cx="5144311" cy="4884490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Table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2"/>
                </a:solidFill>
                <a:ea typeface="+mn-lt"/>
                <a:cs typeface="+mn-lt"/>
              </a:rPr>
              <a:t>?</a:t>
            </a:r>
            <a:endParaRPr lang="en-GB" dirty="0"/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8C6552D3-368C-C35C-92F7-8CA2AD76E284}"/>
              </a:ext>
            </a:extLst>
          </p:cNvPr>
          <p:cNvSpPr txBox="1">
            <a:spLocks/>
          </p:cNvSpPr>
          <p:nvPr/>
        </p:nvSpPr>
        <p:spPr>
          <a:xfrm>
            <a:off x="6252587" y="3728707"/>
            <a:ext cx="1460177" cy="908806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Technologie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8"/>
              </a:rPr>
              <a:t>Blazor Forms</a:t>
            </a:r>
            <a:endParaRPr lang="fr-FR" sz="1400" dirty="0">
              <a:ea typeface="+mn-lt"/>
              <a:cs typeface="+mn-lt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  <a:hlinkClick r:id="rId9"/>
              </a:rPr>
              <a:t>Bootstrap</a:t>
            </a:r>
            <a:endParaRPr lang="fr-FR" sz="140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31" name="Espace réservé du texte 7">
            <a:extLst>
              <a:ext uri="{FF2B5EF4-FFF2-40B4-BE49-F238E27FC236}">
                <a16:creationId xmlns:a16="http://schemas.microsoft.com/office/drawing/2014/main" id="{ADCCF0EA-3000-F083-2378-4DAAA9017F9E}"/>
              </a:ext>
            </a:extLst>
          </p:cNvPr>
          <p:cNvSpPr txBox="1">
            <a:spLocks/>
          </p:cNvSpPr>
          <p:nvPr/>
        </p:nvSpPr>
        <p:spPr>
          <a:xfrm>
            <a:off x="6252587" y="4788310"/>
            <a:ext cx="1460177" cy="1031243"/>
          </a:xfrm>
          <a:prstGeom prst="roundRect">
            <a:avLst>
              <a:gd name="adj" fmla="val 125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Référence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SelectField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Search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/ Multiple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LibAngular</a:t>
            </a:r>
            <a:endParaRPr lang="fr-FR" sz="14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370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App.Blazor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Components.Blazor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App.Blazor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7AF101-B834-4B05-99A3-B4C8D043B6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6054214" cy="4858792"/>
          </a:xfrm>
          <a:prstGeom prst="roundRect">
            <a:avLst>
              <a:gd name="adj" fmla="val 436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Blazor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DACBC955-C6EE-4496-BA52-8FB4850ED121}"/>
              </a:ext>
            </a:extLst>
          </p:cNvPr>
          <p:cNvSpPr txBox="1">
            <a:spLocks/>
          </p:cNvSpPr>
          <p:nvPr/>
        </p:nvSpPr>
        <p:spPr>
          <a:xfrm>
            <a:off x="990663" y="1436037"/>
            <a:ext cx="1515497" cy="521379"/>
          </a:xfrm>
          <a:prstGeom prst="roundRect">
            <a:avLst>
              <a:gd name="adj" fmla="val 1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Configuration</a:t>
            </a:r>
            <a:endParaRPr lang="fr-FR" sz="1400" dirty="0"/>
          </a:p>
          <a:p>
            <a:pPr marL="72000" lvl="1" indent="0" algn="ctr">
              <a:spcBef>
                <a:spcPts val="300"/>
              </a:spcBef>
              <a:buNone/>
            </a:pPr>
            <a:r>
              <a:rPr lang="fr-FR" sz="1400" b="0" dirty="0">
                <a:ea typeface="+mn-lt"/>
                <a:cs typeface="+mn-lt"/>
              </a:rPr>
              <a:t>WebAssembly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949253" y="2090872"/>
            <a:ext cx="1556907" cy="2520458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App.Blazor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111405" y="2451697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110456" y="3013912"/>
            <a:ext cx="1231773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1159868" y="4119628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5400000">
            <a:off x="1630085" y="2916704"/>
            <a:ext cx="193467" cy="94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1"/>
            <a:endCxn id="22" idx="1"/>
          </p:cNvCxnSpPr>
          <p:nvPr/>
        </p:nvCxnSpPr>
        <p:spPr>
          <a:xfrm rot="10800000" flipH="1" flipV="1">
            <a:off x="1110456" y="3198286"/>
            <a:ext cx="49412" cy="1105715"/>
          </a:xfrm>
          <a:prstGeom prst="bentConnector3">
            <a:avLst>
              <a:gd name="adj1" fmla="val -164163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261429" y="3571505"/>
            <a:ext cx="92236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Infra°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5400000">
            <a:off x="1630056" y="3475218"/>
            <a:ext cx="188844" cy="373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2644981" y="3966632"/>
            <a:ext cx="4104864" cy="1801869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2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3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Strategy according to 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Unknown. Route to « NotFound »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but </a:t>
            </a:r>
            <a:r>
              <a:rPr lang="en-US" sz="1200" b="0" dirty="0"/>
              <a:t>need Auth. RedirToLogin + ReturnUrl</a:t>
            </a: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</a:t>
            </a:r>
            <a:r>
              <a:rPr lang="en-US" sz="1200" b="0" dirty="0" err="1">
                <a:solidFill>
                  <a:schemeClr val="tx2"/>
                </a:solidFill>
              </a:rPr>
              <a:t>Auth.Ok</a:t>
            </a:r>
            <a:r>
              <a:rPr lang="en-US" sz="1200" b="0" dirty="0">
                <a:solidFill>
                  <a:schemeClr val="tx2"/>
                </a:solidFill>
              </a:rPr>
              <a:t> but </a:t>
            </a:r>
            <a:r>
              <a:rPr lang="en-US" sz="1200" b="0" dirty="0"/>
              <a:t>need Authorization. </a:t>
            </a:r>
            <a:r>
              <a:rPr lang="en-US" sz="1200" b="0" dirty="0">
                <a:highlight>
                  <a:srgbClr val="FFFF00"/>
                </a:highlight>
              </a:rPr>
              <a:t>?</a:t>
            </a:r>
            <a:endParaRPr lang="en-US" sz="1200" b="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marL="457200" lvl="1" indent="-216000">
              <a:spcBef>
                <a:spcPts val="0"/>
              </a:spcBef>
            </a:pPr>
            <a:r>
              <a:rPr lang="en-US" sz="1200" b="0" dirty="0">
                <a:solidFill>
                  <a:schemeClr val="tx2"/>
                </a:solidFill>
              </a:rPr>
              <a:t>Known, Unsecured. </a:t>
            </a:r>
            <a:r>
              <a:rPr lang="en-US" sz="1200" b="0" dirty="0" err="1">
                <a:solidFill>
                  <a:schemeClr val="tx2"/>
                </a:solidFill>
              </a:rPr>
              <a:t>Accès</a:t>
            </a:r>
            <a:r>
              <a:rPr lang="en-US" sz="1200" b="0" dirty="0">
                <a:solidFill>
                  <a:schemeClr val="tx2"/>
                </a:solidFill>
              </a:rPr>
              <a:t> page</a:t>
            </a:r>
          </a:p>
        </p:txBody>
      </p:sp>
      <p:cxnSp>
        <p:nvCxnSpPr>
          <p:cNvPr id="5" name="Connecteur : en angle 33">
            <a:extLst>
              <a:ext uri="{FF2B5EF4-FFF2-40B4-BE49-F238E27FC236}">
                <a16:creationId xmlns:a16="http://schemas.microsoft.com/office/drawing/2014/main" id="{48E1E024-47EC-ABF2-8A64-1DAD8864B2E7}"/>
              </a:ext>
            </a:extLst>
          </p:cNvPr>
          <p:cNvCxnSpPr>
            <a:cxnSpLocks/>
            <a:stCxn id="33" idx="2"/>
            <a:endCxn id="22" idx="0"/>
          </p:cNvCxnSpPr>
          <p:nvPr/>
        </p:nvCxnSpPr>
        <p:spPr>
          <a:xfrm rot="16200000" flipH="1">
            <a:off x="1633519" y="4029346"/>
            <a:ext cx="179375" cy="1187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14671EC-43BF-E49D-545B-42BD29CFA438}"/>
              </a:ext>
            </a:extLst>
          </p:cNvPr>
          <p:cNvSpPr txBox="1">
            <a:spLocks/>
          </p:cNvSpPr>
          <p:nvPr/>
        </p:nvSpPr>
        <p:spPr>
          <a:xfrm>
            <a:off x="7059561" y="1089500"/>
            <a:ext cx="4221212" cy="1489341"/>
          </a:xfrm>
          <a:prstGeom prst="roundRect">
            <a:avLst>
              <a:gd name="adj" fmla="val 711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Logging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Serilog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Configuration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 with « 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appsettings.json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 »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7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Logged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 in Browser Console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Log with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« Log.&lt;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Level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&gt;("</a:t>
            </a:r>
            <a:r>
              <a:rPr lang="fr-FR" sz="1400" b="0" i="1" dirty="0" err="1">
                <a:solidFill>
                  <a:schemeClr val="tx2"/>
                </a:solidFill>
                <a:ea typeface="+mn-lt"/>
                <a:cs typeface="+mn-lt"/>
              </a:rPr>
              <a:t>SerilogMsg</a:t>
            </a:r>
            <a:r>
              <a:rPr lang="fr-FR" sz="1400" b="0" i="1" dirty="0">
                <a:solidFill>
                  <a:schemeClr val="tx2"/>
                </a:solidFill>
                <a:ea typeface="+mn-lt"/>
                <a:cs typeface="+mn-lt"/>
              </a:rPr>
              <a:t>"); »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3A0BA461-17B7-3EE4-DAC1-76C80BC3B48D}"/>
              </a:ext>
            </a:extLst>
          </p:cNvPr>
          <p:cNvSpPr txBox="1">
            <a:spLocks/>
          </p:cNvSpPr>
          <p:nvPr/>
        </p:nvSpPr>
        <p:spPr>
          <a:xfrm>
            <a:off x="7059561" y="2727308"/>
            <a:ext cx="4221212" cy="1489341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i18n</a:t>
            </a:r>
            <a:endParaRPr lang="fr-FR" sz="1600" dirty="0"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Using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JsonParser / Injection « t » ds _Import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Translation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stored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in.json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files </a:t>
            </a:r>
            <a:r>
              <a:rPr lang="fr-FR" sz="1400" b="0" u="sng" dirty="0">
                <a:solidFill>
                  <a:schemeClr val="tx2"/>
                </a:solidFill>
                <a:ea typeface="+mn-lt"/>
                <a:cs typeface="+mn-lt"/>
              </a:rPr>
              <a:t>to use Babel</a:t>
            </a:r>
          </a:p>
          <a:p>
            <a:pPr marL="274320" indent="-18288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Babel. Ui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edit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translation Key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82265BB0-D0C1-85D2-186C-8F1F5A550AEE}"/>
              </a:ext>
            </a:extLst>
          </p:cNvPr>
          <p:cNvSpPr txBox="1">
            <a:spLocks/>
          </p:cNvSpPr>
          <p:nvPr/>
        </p:nvSpPr>
        <p:spPr>
          <a:xfrm>
            <a:off x="7053617" y="4375354"/>
            <a:ext cx="2001893" cy="1572935"/>
          </a:xfrm>
          <a:prstGeom prst="roundRect">
            <a:avLst>
              <a:gd name="adj" fmla="val 167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Analytics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N.a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70F5F353-8BE1-4BE8-A8E1-8E8DFEFCC9B7}"/>
              </a:ext>
            </a:extLst>
          </p:cNvPr>
          <p:cNvSpPr txBox="1">
            <a:spLocks/>
          </p:cNvSpPr>
          <p:nvPr/>
        </p:nvSpPr>
        <p:spPr>
          <a:xfrm>
            <a:off x="4941876" y="3071158"/>
            <a:ext cx="1804219" cy="715683"/>
          </a:xfrm>
          <a:prstGeom prst="roundRect">
            <a:avLst>
              <a:gd name="adj" fmla="val 183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>
                <a:highlight>
                  <a:srgbClr val="FFFF00"/>
                </a:highlight>
              </a:rPr>
              <a:t>Layout</a:t>
            </a:r>
            <a:endParaRPr lang="fr-FR" sz="1800" dirty="0">
              <a:highlight>
                <a:srgbClr val="FFFF00"/>
              </a:highlight>
            </a:endParaRPr>
          </a:p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Page | </a:t>
            </a:r>
            <a:r>
              <a:rPr lang="fr-FR" sz="1600" dirty="0">
                <a:highlight>
                  <a:srgbClr val="FFFF00"/>
                </a:highlight>
                <a:hlinkClick r:id="rId9"/>
              </a:rPr>
              <a:t>Blazor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36" name="Espace réservé du texte 9">
            <a:extLst>
              <a:ext uri="{FF2B5EF4-FFF2-40B4-BE49-F238E27FC236}">
                <a16:creationId xmlns:a16="http://schemas.microsoft.com/office/drawing/2014/main" id="{833CEC10-CDF9-8B07-043D-D6B2A12A6367}"/>
              </a:ext>
            </a:extLst>
          </p:cNvPr>
          <p:cNvSpPr txBox="1">
            <a:spLocks/>
          </p:cNvSpPr>
          <p:nvPr/>
        </p:nvSpPr>
        <p:spPr>
          <a:xfrm>
            <a:off x="949253" y="4764407"/>
            <a:ext cx="1553159" cy="1004094"/>
          </a:xfrm>
          <a:prstGeom prst="roundRect">
            <a:avLst>
              <a:gd name="adj" fmla="val 138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References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hlinkClick r:id="rId10"/>
              </a:rPr>
              <a:t>Inow</a:t>
            </a:r>
            <a:r>
              <a:rPr lang="fr-FR" sz="1400" dirty="0">
                <a:hlinkClick r:id="rId10"/>
              </a:rPr>
              <a:t> Training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20C894E7-AA33-ACA5-D41A-85D31A48FEC2}"/>
              </a:ext>
            </a:extLst>
          </p:cNvPr>
          <p:cNvSpPr txBox="1">
            <a:spLocks/>
          </p:cNvSpPr>
          <p:nvPr/>
        </p:nvSpPr>
        <p:spPr>
          <a:xfrm>
            <a:off x="9216713" y="4375355"/>
            <a:ext cx="2058116" cy="1572936"/>
          </a:xfrm>
          <a:prstGeom prst="roundRect">
            <a:avLst>
              <a:gd name="adj" fmla="val 10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Components</a:t>
            </a:r>
            <a:endParaRPr lang="fr-FR" sz="1600" dirty="0">
              <a:ea typeface="+mn-lt"/>
              <a:cs typeface="+mn-lt"/>
            </a:endParaRP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Library.</a:t>
            </a:r>
          </a:p>
          <a:p>
            <a:pPr marL="91440" indent="0" algn="ctr">
              <a:spcBef>
                <a:spcPts val="600"/>
              </a:spcBef>
              <a:buNone/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K.Components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425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Projects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DACCB-6332-4C26-39F2-2D374711D2B0}"/>
              </a:ext>
            </a:extLst>
          </p:cNvPr>
          <p:cNvSpPr txBox="1">
            <a:spLocks/>
          </p:cNvSpPr>
          <p:nvPr/>
        </p:nvSpPr>
        <p:spPr>
          <a:xfrm>
            <a:off x="838200" y="1098697"/>
            <a:ext cx="5135866" cy="3542129"/>
          </a:xfrm>
          <a:prstGeom prst="roundRect">
            <a:avLst>
              <a:gd name="adj" fmla="val 33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Application</a:t>
            </a:r>
            <a:endParaRPr lang="en-US" sz="1600" dirty="0"/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State Mngt. </a:t>
            </a:r>
            <a:r>
              <a:rPr lang="en-US" sz="14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  <a:hlinkClick r:id="rId2"/>
              </a:rPr>
              <a:t>Blazor</a:t>
            </a:r>
            <a:endParaRPr lang="en-US" sz="140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F70DA9D2-A694-B184-8F6D-911E0EE83D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98698"/>
            <a:ext cx="5144311" cy="4771159"/>
          </a:xfrm>
          <a:prstGeom prst="roundRect">
            <a:avLst>
              <a:gd name="adj" fmla="val 310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Infrastructure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A842AEE6-6929-8DD8-7B55-D7E475E3C98C}"/>
              </a:ext>
            </a:extLst>
          </p:cNvPr>
          <p:cNvSpPr txBox="1">
            <a:spLocks/>
          </p:cNvSpPr>
          <p:nvPr/>
        </p:nvSpPr>
        <p:spPr>
          <a:xfrm>
            <a:off x="6284346" y="1455175"/>
            <a:ext cx="4853825" cy="2733368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HttpClients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7205D13-6A15-DAC1-52AD-E3400C596BAB}"/>
              </a:ext>
            </a:extLst>
          </p:cNvPr>
          <p:cNvSpPr txBox="1">
            <a:spLocks/>
          </p:cNvSpPr>
          <p:nvPr/>
        </p:nvSpPr>
        <p:spPr>
          <a:xfrm>
            <a:off x="838199" y="4803101"/>
            <a:ext cx="5135866" cy="1066756"/>
          </a:xfrm>
          <a:prstGeom prst="roundRect">
            <a:avLst>
              <a:gd name="adj" fmla="val 9160"/>
            </a:avLst>
          </a:prstGeom>
          <a:solidFill>
            <a:schemeClr val="bg1">
              <a:lumMod val="85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Proxy</a:t>
            </a:r>
            <a:endParaRPr lang="fr-FR" sz="1600" dirty="0"/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If use SignalR for « Server-&gt;App » communication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=&gt; Need reverse-proxy (Ex. YARP)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3AA52CC2-EB3F-973F-1F11-5FE99C1564D7}"/>
              </a:ext>
            </a:extLst>
          </p:cNvPr>
          <p:cNvSpPr txBox="1">
            <a:spLocks/>
          </p:cNvSpPr>
          <p:nvPr/>
        </p:nvSpPr>
        <p:spPr>
          <a:xfrm>
            <a:off x="6410632" y="1809136"/>
            <a:ext cx="4621162" cy="143358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Code Generation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Clients des Apis (</a:t>
            </a:r>
            <a:r>
              <a:rPr lang="fr-FR" sz="1200" dirty="0" err="1">
                <a:ea typeface="+mn-lt"/>
                <a:cs typeface="+mn-lt"/>
              </a:rPr>
              <a:t>Ac</a:t>
            </a:r>
            <a:r>
              <a:rPr lang="fr-FR" sz="1200" dirty="0">
                <a:ea typeface="+mn-lt"/>
                <a:cs typeface="+mn-lt"/>
              </a:rPr>
              <a:t> Interfaces &amp; Dtos)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Nswag.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Readme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altLang="fr-FR" sz="1400" dirty="0" err="1">
                <a:solidFill>
                  <a:schemeClr val="tx2"/>
                </a:solidFill>
                <a:ea typeface="+mn-lt"/>
                <a:cs typeface="+mn-lt"/>
                <a:hlinkClick r:id="rId5"/>
              </a:rPr>
              <a:t>CSharpClientGenerator</a:t>
            </a:r>
            <a:r>
              <a:rPr lang="fr-FR" alt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en-US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Configure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Run “</a:t>
            </a:r>
            <a:r>
              <a:rPr lang="en-US" sz="1400" b="0" dirty="0" err="1">
                <a:solidFill>
                  <a:schemeClr val="tx2"/>
                </a:solidFill>
                <a:ea typeface="+mn-lt"/>
                <a:cs typeface="+mn-lt"/>
              </a:rPr>
              <a:t>UnitTest.cs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”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9EA72A7-4EBF-D2AF-F31E-7994C8C900DB}"/>
              </a:ext>
            </a:extLst>
          </p:cNvPr>
          <p:cNvSpPr txBox="1">
            <a:spLocks/>
          </p:cNvSpPr>
          <p:nvPr/>
        </p:nvSpPr>
        <p:spPr>
          <a:xfrm>
            <a:off x="6410632" y="3400384"/>
            <a:ext cx="4621162" cy="661752"/>
          </a:xfrm>
          <a:prstGeom prst="roundRect">
            <a:avLst>
              <a:gd name="adj" fmla="val 1660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GB" sz="1600"/>
              <a:t>Definition</a:t>
            </a:r>
          </a:p>
          <a:p>
            <a:pPr marL="288000" indent="-216000">
              <a:spcBef>
                <a:spcPts val="600"/>
              </a:spcBef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Dans </a:t>
            </a:r>
            <a:r>
              <a:rPr lang="en-GB" sz="1400" dirty="0" err="1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  <a:endParaRPr lang="en-GB" sz="12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B9928973-9EC3-2E27-00AB-B2500F1DE7D0}"/>
              </a:ext>
            </a:extLst>
          </p:cNvPr>
          <p:cNvSpPr txBox="1">
            <a:spLocks/>
          </p:cNvSpPr>
          <p:nvPr/>
        </p:nvSpPr>
        <p:spPr>
          <a:xfrm>
            <a:off x="6284346" y="4346207"/>
            <a:ext cx="4853825" cy="1413094"/>
          </a:xfrm>
          <a:prstGeom prst="roundRect">
            <a:avLst>
              <a:gd name="adj" fmla="val 62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/>
              <a:t>Consumers</a:t>
            </a:r>
            <a:endParaRPr lang="en-US" altLang="fr-FR" sz="1400" b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1270441E-F067-4384-D95B-2906E221935C}"/>
              </a:ext>
            </a:extLst>
          </p:cNvPr>
          <p:cNvSpPr txBox="1">
            <a:spLocks/>
          </p:cNvSpPr>
          <p:nvPr/>
        </p:nvSpPr>
        <p:spPr>
          <a:xfrm>
            <a:off x="927600" y="1945388"/>
            <a:ext cx="2266422" cy="662822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Service</a:t>
            </a:r>
            <a:r>
              <a:rPr lang="en-US" sz="1600" dirty="0"/>
              <a:t> </a:t>
            </a:r>
          </a:p>
          <a:p>
            <a:pPr marL="274320" indent="-18288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Based on Services</a:t>
            </a:r>
          </a:p>
        </p:txBody>
      </p:sp>
    </p:spTree>
    <p:extLst>
      <p:ext uri="{BB962C8B-B14F-4D97-AF65-F5344CB8AC3E}">
        <p14:creationId xmlns:p14="http://schemas.microsoft.com/office/powerpoint/2010/main" val="193121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E1B9402A-3C37-9F0D-2DE1-11E899FF9273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5144312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Security</a:t>
            </a:r>
            <a:endParaRPr lang="fr-LU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C5904F92-069E-4B0C-8C0B-3F525C534C10}"/>
              </a:ext>
            </a:extLst>
          </p:cNvPr>
          <p:cNvSpPr txBox="1">
            <a:spLocks/>
          </p:cNvSpPr>
          <p:nvPr/>
        </p:nvSpPr>
        <p:spPr>
          <a:xfrm>
            <a:off x="6407425" y="1452432"/>
            <a:ext cx="4730745" cy="838956"/>
          </a:xfrm>
          <a:prstGeom prst="roundRect">
            <a:avLst>
              <a:gd name="adj" fmla="val 129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Reference</a:t>
            </a: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Learn. </a:t>
            </a:r>
            <a:r>
              <a:rPr lang="en-US" sz="1400" dirty="0">
                <a:solidFill>
                  <a:schemeClr val="tx2"/>
                </a:solidFill>
                <a:hlinkClick r:id="rId2"/>
              </a:rPr>
              <a:t>.NetCore</a:t>
            </a:r>
            <a:r>
              <a:rPr lang="en-US" sz="1400" dirty="0">
                <a:solidFill>
                  <a:schemeClr val="tx2"/>
                </a:solidFill>
              </a:rPr>
              <a:t> |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Blazor</a:t>
            </a:r>
            <a:endParaRPr lang="en-US" sz="140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4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5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 </a:t>
            </a:r>
            <a:endParaRPr lang="en-US" sz="1400" b="0" dirty="0"/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96011582-233E-4ECD-AA22-E4D44FDEA9B5}"/>
              </a:ext>
            </a:extLst>
          </p:cNvPr>
          <p:cNvSpPr txBox="1">
            <a:spLocks/>
          </p:cNvSpPr>
          <p:nvPr/>
        </p:nvSpPr>
        <p:spPr>
          <a:xfrm>
            <a:off x="1053830" y="1452433"/>
            <a:ext cx="2395066" cy="907424"/>
          </a:xfrm>
          <a:prstGeom prst="roundRect">
            <a:avLst>
              <a:gd name="adj" fmla="val 143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Login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Todo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32ADA4C3-43A9-C4D3-9FAD-ADEA53EDEABE}"/>
              </a:ext>
            </a:extLst>
          </p:cNvPr>
          <p:cNvSpPr txBox="1">
            <a:spLocks/>
          </p:cNvSpPr>
          <p:nvPr/>
        </p:nvSpPr>
        <p:spPr>
          <a:xfrm>
            <a:off x="6209490" y="1085569"/>
            <a:ext cx="5071284" cy="4889927"/>
          </a:xfrm>
          <a:prstGeom prst="roundRect">
            <a:avLst>
              <a:gd name="adj" fmla="val 39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13DFF234-FD36-F87D-42B4-F18ED68BE3DA}"/>
              </a:ext>
            </a:extLst>
          </p:cNvPr>
          <p:cNvSpPr txBox="1">
            <a:spLocks/>
          </p:cNvSpPr>
          <p:nvPr/>
        </p:nvSpPr>
        <p:spPr>
          <a:xfrm>
            <a:off x="6407424" y="3429000"/>
            <a:ext cx="4730745" cy="2343429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 (+ role / policy…)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</a:t>
            </a:r>
            <a:r>
              <a:rPr lang="en-US" sz="1200" b="0" dirty="0" err="1"/>
              <a:t>NotAuthorized</a:t>
            </a:r>
            <a:r>
              <a:rPr lang="en-US" sz="1200" b="0" dirty="0"/>
              <a:t> if user is </a:t>
            </a:r>
            <a:r>
              <a:rPr lang="en-US" sz="1200" b="0" dirty="0" err="1"/>
              <a:t>connecté</a:t>
            </a:r>
            <a:r>
              <a:rPr lang="en-US" sz="1200" b="0" dirty="0"/>
              <a:t> but unauthorized</a:t>
            </a:r>
            <a:br>
              <a:rPr lang="en-US" sz="1200" b="0" dirty="0"/>
            </a:br>
            <a:endParaRPr lang="en-US" sz="1200" b="0" dirty="0"/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</a:rPr>
              <a:t>On any component. (Conditional Display)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400" b="0" dirty="0"/>
              <a:t>&lt;</a:t>
            </a:r>
            <a:r>
              <a:rPr lang="fr-FR" sz="1400" b="0" dirty="0" err="1"/>
              <a:t>AuthorizeView</a:t>
            </a:r>
            <a:r>
              <a:rPr lang="fr-FR" sz="1400" b="0" dirty="0"/>
              <a:t>&gt;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/>
              <a:t>&lt;</a:t>
            </a:r>
            <a:r>
              <a:rPr lang="fr-FR" sz="1200" b="0" dirty="0" err="1"/>
              <a:t>Authorized</a:t>
            </a:r>
            <a:r>
              <a:rPr lang="fr-FR" sz="1200" b="0" dirty="0"/>
              <a:t>&gt; | &lt;</a:t>
            </a:r>
            <a:r>
              <a:rPr lang="fr-FR" sz="1200" b="0" dirty="0" err="1"/>
              <a:t>NotAuthorized</a:t>
            </a:r>
            <a:r>
              <a:rPr lang="fr-FR" sz="1200" b="0" dirty="0"/>
              <a:t>&gt; | &lt;</a:t>
            </a:r>
            <a:r>
              <a:rPr lang="fr-FR" sz="1200" b="0" dirty="0" err="1"/>
              <a:t>Authorizing</a:t>
            </a:r>
            <a:r>
              <a:rPr lang="fr-FR" sz="1200" b="0" dirty="0"/>
              <a:t>&gt;</a:t>
            </a:r>
            <a:endParaRPr lang="en-US" sz="1200" b="0" dirty="0"/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Accès au state. @context</a:t>
            </a:r>
          </a:p>
          <a:p>
            <a:pPr marL="288000" indent="-216000">
              <a:spcBef>
                <a:spcPts val="600"/>
              </a:spcBef>
            </a:pPr>
            <a:endParaRPr lang="en-US" sz="14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2A0D8-5743-1572-F025-8B882AB4192C}"/>
              </a:ext>
            </a:extLst>
          </p:cNvPr>
          <p:cNvSpPr txBox="1">
            <a:spLocks/>
          </p:cNvSpPr>
          <p:nvPr/>
        </p:nvSpPr>
        <p:spPr>
          <a:xfrm>
            <a:off x="1053829" y="4898571"/>
            <a:ext cx="4730745" cy="873858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Infrastructure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hlinkClick r:id="rId7"/>
              </a:rPr>
              <a:t>Attach AccessToken to outgoing request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Ex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AuthorizationHandler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640AB853-D619-D228-9306-D982B5FC97F4}"/>
              </a:ext>
            </a:extLst>
          </p:cNvPr>
          <p:cNvSpPr txBox="1">
            <a:spLocks/>
          </p:cNvSpPr>
          <p:nvPr/>
        </p:nvSpPr>
        <p:spPr>
          <a:xfrm>
            <a:off x="3591499" y="1452433"/>
            <a:ext cx="2193076" cy="907424"/>
          </a:xfrm>
          <a:prstGeom prst="roundRect">
            <a:avLst>
              <a:gd name="adj" fmla="val 1631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Logout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Auto-</a:t>
            </a:r>
            <a:r>
              <a:rPr lang="en-US" sz="1400" b="0" dirty="0">
                <a:solidFill>
                  <a:schemeClr val="tx2"/>
                </a:solidFill>
              </a:rPr>
              <a:t>Logout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Stay</a:t>
            </a:r>
            <a:r>
              <a:rPr lang="fr-LU" sz="1400" b="0" dirty="0">
                <a:solidFill>
                  <a:schemeClr val="tx2"/>
                </a:solidFill>
              </a:rPr>
              <a:t> </a:t>
            </a:r>
            <a:r>
              <a:rPr lang="en-US" sz="1400" b="0" dirty="0">
                <a:solidFill>
                  <a:schemeClr val="tx2"/>
                </a:solidFill>
              </a:rPr>
              <a:t>Connected</a:t>
            </a: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1E0D9A46-8815-BC64-26A6-29D74D9317CA}"/>
              </a:ext>
            </a:extLst>
          </p:cNvPr>
          <p:cNvSpPr txBox="1">
            <a:spLocks/>
          </p:cNvSpPr>
          <p:nvPr/>
        </p:nvSpPr>
        <p:spPr>
          <a:xfrm>
            <a:off x="1053829" y="2509006"/>
            <a:ext cx="4730745" cy="1431623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On page component routing (@page “route”)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@attribute [Authorize]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/>
              <a:t>Redirect to login if user not connected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 err="1"/>
              <a:t>Ajoute</a:t>
            </a:r>
            <a:r>
              <a:rPr lang="en-US" sz="1200" b="0" dirty="0"/>
              <a:t> Token ds </a:t>
            </a:r>
            <a:r>
              <a:rPr lang="en-US" sz="1200" b="0" dirty="0" err="1"/>
              <a:t>HttpQuery</a:t>
            </a:r>
            <a:r>
              <a:rPr lang="en-US" sz="1200" b="0" dirty="0"/>
              <a:t> (</a:t>
            </a:r>
            <a:r>
              <a:rPr lang="en-US" sz="1200" dirty="0">
                <a:hlinkClick r:id="rId9"/>
              </a:rPr>
              <a:t>Handler </a:t>
            </a:r>
            <a:r>
              <a:rPr lang="en-US" sz="1200" dirty="0" err="1">
                <a:hlinkClick r:id="rId9"/>
              </a:rPr>
              <a:t>AuthorizeHandler</a:t>
            </a:r>
            <a:r>
              <a:rPr lang="en-US" sz="1200" b="0" dirty="0"/>
              <a:t>)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88B7342E-83FA-B11D-BC22-4BC03C95A0F6}"/>
              </a:ext>
            </a:extLst>
          </p:cNvPr>
          <p:cNvSpPr txBox="1">
            <a:spLocks/>
          </p:cNvSpPr>
          <p:nvPr/>
        </p:nvSpPr>
        <p:spPr>
          <a:xfrm>
            <a:off x="6407423" y="2451446"/>
            <a:ext cx="4730745" cy="817496"/>
          </a:xfrm>
          <a:prstGeom prst="roundRect">
            <a:avLst>
              <a:gd name="adj" fmla="val 84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Retrieve Permission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Qd login, get permission from Shop.Api &amp; </a:t>
            </a:r>
            <a:r>
              <a:rPr lang="en-US" sz="1400" b="0" dirty="0" err="1">
                <a:solidFill>
                  <a:schemeClr val="tx2"/>
                </a:solidFill>
              </a:rPr>
              <a:t>ajout</a:t>
            </a:r>
            <a:r>
              <a:rPr lang="en-US" sz="1400" b="0" dirty="0">
                <a:solidFill>
                  <a:schemeClr val="tx2"/>
                </a:solidFill>
              </a:rPr>
              <a:t> au user du </a:t>
            </a:r>
            <a:r>
              <a:rPr lang="en-US" sz="1400" b="0" dirty="0" err="1">
                <a:solidFill>
                  <a:schemeClr val="tx2"/>
                </a:solidFill>
              </a:rPr>
              <a:t>AuthContext</a:t>
            </a:r>
            <a:r>
              <a:rPr lang="en-US" sz="1400" b="0" dirty="0">
                <a:solidFill>
                  <a:schemeClr val="tx2"/>
                </a:solidFill>
              </a:rPr>
              <a:t> via </a:t>
            </a:r>
            <a:r>
              <a:rPr lang="en-US" sz="1400" dirty="0" err="1">
                <a:solidFill>
                  <a:schemeClr val="tx2"/>
                </a:solidFill>
                <a:hlinkClick r:id="rId10"/>
              </a:rPr>
              <a:t>CustomUserFactory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6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8" y="4491284"/>
            <a:ext cx="4168435" cy="1476294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ApplicationException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560436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br>
              <a:rPr lang="en-US" sz="1200" b="0" dirty="0"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  <a:b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en-US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3818301"/>
            <a:ext cx="5811923" cy="2013915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8455054" y="1421298"/>
            <a:ext cx="2694956" cy="2261642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Reponse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 Api to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  <a:hlinkClick r:id="rId2"/>
              </a:rPr>
              <a:t>ProblemDetailsException</a:t>
            </a: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7" y="1421297"/>
            <a:ext cx="2960340" cy="2261642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C# Exception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(Maison | Tier Lib)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Blazor Fluent Validation.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Api Error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response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HttpStatus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400-500)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Asp.Net Core Blazor apps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545696" y="4163750"/>
            <a:ext cx="2513029" cy="1561190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en-US" sz="1400" b="0" dirty="0">
                <a:solidFill>
                  <a:schemeClr val="tx2"/>
                </a:solidFill>
              </a:rPr>
              <a:t>Browser Console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81C3B5F2-BA6E-CA36-C55C-CF4E663B99D6}"/>
              </a:ext>
            </a:extLst>
          </p:cNvPr>
          <p:cNvSpPr txBox="1">
            <a:spLocks/>
          </p:cNvSpPr>
          <p:nvPr/>
        </p:nvSpPr>
        <p:spPr>
          <a:xfrm>
            <a:off x="5883632" y="370994"/>
            <a:ext cx="2000931" cy="587732"/>
          </a:xfrm>
          <a:prstGeom prst="roundRect">
            <a:avLst>
              <a:gd name="adj" fmla="val 16089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UcPeriod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360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+mj-lt"/>
              <a:buAutoNum type="alphaLcPeriod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Source</a:t>
            </a:r>
            <a:endParaRPr lang="fr-FR" sz="20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1" y="4163750"/>
            <a:ext cx="2942000" cy="1561190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App.Ui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Error Page.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ErrorBoundary Component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(In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MainLayout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Toast.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E07667B-0106-95BE-41EC-8592ED4D545A}"/>
              </a:ext>
            </a:extLst>
          </p:cNvPr>
          <p:cNvSpPr/>
          <p:nvPr/>
        </p:nvSpPr>
        <p:spPr>
          <a:xfrm flipV="1">
            <a:off x="7884563" y="2862943"/>
            <a:ext cx="950570" cy="4208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9360472" y="3601363"/>
            <a:ext cx="418067" cy="3464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App.Blazor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535752"/>
              </p:ext>
            </p:extLst>
          </p:nvPr>
        </p:nvGraphicFramePr>
        <p:xfrm>
          <a:off x="838198" y="1088021"/>
          <a:ext cx="10442575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77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17523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155276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7879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6819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d’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FluentValidation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7614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FluentValidation.DependencyInjectionExtensions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l’injection de FluentValidation en tant que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752373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I18NPortable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I18n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Internationalisation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599281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Microsoft.AspNetCore.Components.WebAssembly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13135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000" b="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Microsoft.AspNetCore.Components.WebAssembly.Authentication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Authentification in Blazor WebAssembly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98636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alt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NSwag.CodeGeneration.Csharp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Code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37284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/>
                        </a:rPr>
                        <a:t>Serilog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 library for .Net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967290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3"/>
                        </a:rPr>
                        <a:t>Serilog.Settings.Configuration</a:t>
                      </a:r>
                      <a:endParaRPr lang="fr-FR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la conf de Serilog via le fichier « 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appsettings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.&lt;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env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&gt;.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 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744379"/>
                  </a:ext>
                </a:extLst>
              </a:tr>
              <a:tr h="16746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4"/>
                        </a:rPr>
                        <a:t>Serilog.Sinks.BrowserConsole</a:t>
                      </a:r>
                      <a:endParaRPr lang="en-GB" sz="1200" b="1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Logging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en-US" sz="1200" b="0" kern="1200" noProof="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Serilog tier sink that write the logs in browser console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88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Components.Blazor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04626297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</TotalTime>
  <Words>773</Words>
  <Application>Microsoft Office PowerPoint</Application>
  <PresentationFormat>Widescreen</PresentationFormat>
  <Paragraphs>263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App.Blazor</vt:lpstr>
      <vt:lpstr>Sommaire</vt:lpstr>
      <vt:lpstr>App.Blazor</vt:lpstr>
      <vt:lpstr>Overview</vt:lpstr>
      <vt:lpstr>Projects</vt:lpstr>
      <vt:lpstr>Security</vt:lpstr>
      <vt:lpstr>Error Handling</vt:lpstr>
      <vt:lpstr>Packages</vt:lpstr>
      <vt:lpstr>Components.Blazor</vt:lpstr>
      <vt:lpstr>Overview</vt:lpstr>
      <vt:lpstr>Containers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466</cp:revision>
  <dcterms:created xsi:type="dcterms:W3CDTF">2021-05-30T21:09:19Z</dcterms:created>
  <dcterms:modified xsi:type="dcterms:W3CDTF">2023-08-26T16:55:58Z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