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20"/>
  </p:notesMasterIdLst>
  <p:handoutMasterIdLst>
    <p:handoutMasterId r:id="rId21"/>
  </p:handoutMasterIdLst>
  <p:sldIdLst>
    <p:sldId id="257" r:id="rId5"/>
    <p:sldId id="1755" r:id="rId6"/>
    <p:sldId id="1827" r:id="rId7"/>
    <p:sldId id="1769" r:id="rId8"/>
    <p:sldId id="1837" r:id="rId9"/>
    <p:sldId id="1726" r:id="rId10"/>
    <p:sldId id="1836" r:id="rId11"/>
    <p:sldId id="1835" r:id="rId12"/>
    <p:sldId id="1840" r:id="rId13"/>
    <p:sldId id="1841" r:id="rId14"/>
    <p:sldId id="1795" r:id="rId15"/>
    <p:sldId id="1838" r:id="rId16"/>
    <p:sldId id="1716" r:id="rId17"/>
    <p:sldId id="1839" r:id="rId18"/>
    <p:sldId id="1789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  <p14:sldId id="1827"/>
            <p14:sldId id="1769"/>
            <p14:sldId id="1837"/>
            <p14:sldId id="1726"/>
            <p14:sldId id="1836"/>
            <p14:sldId id="1835"/>
            <p14:sldId id="1840"/>
            <p14:sldId id="1841"/>
            <p14:sldId id="1795"/>
          </p14:sldIdLst>
        </p14:section>
        <p14:section name="Angular" id="{A7FC1A8E-598F-4032-B825-FE284B83A301}">
          <p14:sldIdLst>
            <p14:sldId id="1838"/>
            <p14:sldId id="1716"/>
            <p14:sldId id="1839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blazor/components/data-binding?view=aspnetcore-6.0" TargetMode="External"/><Relationship Id="rId13" Type="http://schemas.openxmlformats.org/officeDocument/2006/relationships/hyperlink" Target="https://learn.microsoft.com/en-us/aspnet/core/blazor/fundamentals/routing?view=aspnetcore-7.0" TargetMode="External"/><Relationship Id="rId3" Type="http://schemas.openxmlformats.org/officeDocument/2006/relationships/hyperlink" Target="https://learn.microsoft.com/en-us/aspnet/core/web-api/action-return-types?view=aspnetcore-6.0" TargetMode="External"/><Relationship Id="rId7" Type="http://schemas.openxmlformats.org/officeDocument/2006/relationships/hyperlink" Target="https://blazor-university.com/templating-components-with-renderfragements/using-typeparam-to-create-generic-components/" TargetMode="External"/><Relationship Id="rId12" Type="http://schemas.openxmlformats.org/officeDocument/2006/relationships/hyperlink" Target="https://www.meziantou.net/css-isolation-in-blazor.htm" TargetMode="External"/><Relationship Id="rId2" Type="http://schemas.openxmlformats.org/officeDocument/2006/relationships/hyperlink" Target="https://learn.microsoft.com/en-us/aspnet/core/fundamentals/middleware/?view=aspnetcore-6.0" TargetMode="External"/><Relationship Id="rId16" Type="http://schemas.openxmlformats.org/officeDocument/2006/relationships/hyperlink" Target="https://learn.microsoft.com/en-us/aspnet/core/blazor/fundamentals/signalr?view=aspnetcore-7.0#server-side-circuit-handler-option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blazor/components/lifecycle?view=aspnetcore-6.0" TargetMode="External"/><Relationship Id="rId11" Type="http://schemas.openxmlformats.org/officeDocument/2006/relationships/hyperlink" Target="https://www.neolisk.blog/posts/2020-05-18-blazor-style-encapsulation/" TargetMode="External"/><Relationship Id="rId5" Type="http://schemas.openxmlformats.org/officeDocument/2006/relationships/hyperlink" Target="https://learn.microsoft.com/en-us/aspnet/core/blazor/components/?view=aspnetcore-6.0" TargetMode="External"/><Relationship Id="rId15" Type="http://schemas.openxmlformats.org/officeDocument/2006/relationships/hyperlink" Target="https://learn.microsoft.com/en-us/aspnet/core/blazor/javascript-interoperability/?view=aspnetcore-6.0" TargetMode="External"/><Relationship Id="rId10" Type="http://schemas.openxmlformats.org/officeDocument/2006/relationships/hyperlink" Target="https://learn.microsoft.com/en-us/aspnet/core/blazor/components/templated-components?view=aspnetcore-7.0" TargetMode="External"/><Relationship Id="rId4" Type="http://schemas.openxmlformats.org/officeDocument/2006/relationships/hyperlink" Target="https://github.com/domaindrivendev/Swashbuckle.AspNetCore/issues/1497" TargetMode="External"/><Relationship Id="rId9" Type="http://schemas.openxmlformats.org/officeDocument/2006/relationships/hyperlink" Target="https://learn.microsoft.com/en-us/aspnet/core/blazor/components/event-handling?view=aspnetcore-6.0" TargetMode="External"/><Relationship Id="rId14" Type="http://schemas.openxmlformats.org/officeDocument/2006/relationships/hyperlink" Target="https://code-maze.com/blazor-routing-page-directive-navigation-manager-nav-link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lkingdotnet.com/clean-way-to-add-swagger-asp-net-core-application/" TargetMode="External"/><Relationship Id="rId7" Type="http://schemas.openxmlformats.org/officeDocument/2006/relationships/hyperlink" Target="https://learn.microsoft.com/fr-fr/dotnet/api/system.linq.enumerable.aggregate?view=net-7.0" TargetMode="External"/><Relationship Id="rId2" Type="http://schemas.openxmlformats.org/officeDocument/2006/relationships/hyperlink" Target="https://learn.microsoft.com/en-us/dotnet/csharp/programming-guide/classes-and-structs/extension-method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otnet/csharp/asynchronous-programming/async-scenarios" TargetMode="External"/><Relationship Id="rId5" Type="http://schemas.openxmlformats.org/officeDocument/2006/relationships/hyperlink" Target="https://stackoverflow.com/questions/1100260/multiline-string-literal-in-c-sharp" TargetMode="External"/><Relationship Id="rId4" Type="http://schemas.openxmlformats.org/officeDocument/2006/relationships/hyperlink" Target="https://learn.microsoft.com/fr-fr/dotnet/csharp/language-reference/operators/null-coalescing-operato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8150967/typescript-cloning-object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web-api/overview/advanced/httpclient-message-handlers" TargetMode="External"/><Relationship Id="rId13" Type="http://schemas.openxmlformats.org/officeDocument/2006/relationships/hyperlink" Target="https://docs.automapper.org/en/stable/Getting-started.html" TargetMode="External"/><Relationship Id="rId3" Type="http://schemas.openxmlformats.org/officeDocument/2006/relationships/hyperlink" Target="https://learn.microsoft.com/en-us/dotnet/csharp/tutorials/console-webapiclient" TargetMode="External"/><Relationship Id="rId7" Type="http://schemas.openxmlformats.org/officeDocument/2006/relationships/hyperlink" Target="https://learn.microsoft.com/en-us/aspnet/core/fundamentals/http-requests?view=aspnetcore-7.0" TargetMode="External"/><Relationship Id="rId12" Type="http://schemas.openxmlformats.org/officeDocument/2006/relationships/hyperlink" Target="https://www.nuget.org/packages/AutoMapper.Extensions.Microsoft.DependencyInjection/" TargetMode="External"/><Relationship Id="rId2" Type="http://schemas.openxmlformats.org/officeDocument/2006/relationships/hyperlink" Target="https://learn.microsoft.com/en-us/dotnet/fundamentals/networking/http/httpclient-guidelines" TargetMode="External"/><Relationship Id="rId16" Type="http://schemas.openxmlformats.org/officeDocument/2006/relationships/hyperlink" Target="https://docs.automapper.org/en/stable/Lists-and-array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otnet/core/extensions/httpclient-factory" TargetMode="External"/><Relationship Id="rId11" Type="http://schemas.openxmlformats.org/officeDocument/2006/relationships/hyperlink" Target="https://www.nuget.org/packages/automapper/" TargetMode="External"/><Relationship Id="rId5" Type="http://schemas.openxmlformats.org/officeDocument/2006/relationships/hyperlink" Target="https://www.nuget.org/packages/Microsoft.Extensions.Http" TargetMode="External"/><Relationship Id="rId15" Type="http://schemas.openxmlformats.org/officeDocument/2006/relationships/hyperlink" Target="https://docs.automapper.org/en/stable/Dependency-injection.html" TargetMode="External"/><Relationship Id="rId10" Type="http://schemas.openxmlformats.org/officeDocument/2006/relationships/hyperlink" Target="https://learn.microsoft.com/en-us/dotnet/api/system.datetime.date?view=net-6.0" TargetMode="External"/><Relationship Id="rId4" Type="http://schemas.openxmlformats.org/officeDocument/2006/relationships/hyperlink" Target="https://learn.microsoft.com/en-us/dotnet/architecture/microservices/implement-resilient-applications/use-httpclientfactory-to-implement-resilient-http-requests" TargetMode="External"/><Relationship Id="rId9" Type="http://schemas.openxmlformats.org/officeDocument/2006/relationships/hyperlink" Target="https://developer.mozilla.org/en-US/docs/Web/HTTP/Status" TargetMode="External"/><Relationship Id="rId14" Type="http://schemas.openxmlformats.org/officeDocument/2006/relationships/hyperlink" Target="https://docs.automapper.org/en/stable/Configuration.html#profile-instan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9725806" cy="820140"/>
          </a:xfrm>
        </p:spPr>
        <p:txBody>
          <a:bodyPr/>
          <a:lstStyle/>
          <a:p>
            <a:r>
              <a:rPr lang="fr-FR" dirty="0" err="1"/>
              <a:t>Tech.Base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1"/>
            <a:ext cx="2833395" cy="443872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5E4314-8522-26D1-DA83-D6669DA43DB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4889102"/>
          </a:xfrm>
        </p:spPr>
        <p:txBody>
          <a:bodyPr/>
          <a:lstStyle/>
          <a:p>
            <a:pPr marL="0" indent="0" algn="ctr">
              <a:buNone/>
            </a:pPr>
            <a:r>
              <a:rPr lang="fr-FR" sz="2000" dirty="0"/>
              <a:t>.Net Api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Spécificité</a:t>
            </a:r>
            <a:endParaRPr lang="fr-LU" dirty="0"/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D46EDD11-1EE5-499D-A4FC-29F62E4801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088690"/>
            <a:ext cx="5184774" cy="4889102"/>
          </a:xfrm>
          <a:prstGeom prst="roundRect">
            <a:avLst>
              <a:gd name="adj" fmla="val 5092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dirty="0"/>
              <a:t> </a:t>
            </a:r>
            <a:r>
              <a:rPr lang="fr-FR" sz="1800" dirty="0"/>
              <a:t>.Net Blazor</a:t>
            </a:r>
            <a:endParaRPr lang="fr-FR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D0E59459-E94A-15E4-1BB9-C8566D2A637F}"/>
              </a:ext>
            </a:extLst>
          </p:cNvPr>
          <p:cNvSpPr txBox="1">
            <a:spLocks/>
          </p:cNvSpPr>
          <p:nvPr/>
        </p:nvSpPr>
        <p:spPr>
          <a:xfrm>
            <a:off x="1162244" y="1652197"/>
            <a:ext cx="1892098" cy="1541511"/>
          </a:xfrm>
          <a:prstGeom prst="roundRect">
            <a:avLst>
              <a:gd name="adj" fmla="val 80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Api</a:t>
            </a:r>
            <a:endParaRPr lang="fr-FR" sz="1800" dirty="0"/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Middleware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Controllers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Filters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  <a:hlinkClick r:id="rId3"/>
              </a:rPr>
              <a:t>Controller Resp</a:t>
            </a:r>
            <a:r>
              <a:rPr lang="fr-FR" sz="1400" b="0" dirty="0">
                <a:ea typeface="+mn-lt"/>
                <a:cs typeface="+mn-lt"/>
              </a:rPr>
              <a:t> 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Services</a:t>
            </a:r>
            <a:endParaRPr lang="fr-FR" dirty="0">
              <a:solidFill>
                <a:schemeClr val="tx2"/>
              </a:solidFill>
              <a:cs typeface="Arial" panose="020B0604020202020204"/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AB83A71D-BD87-19E7-33AE-B9B36E0CC9E0}"/>
              </a:ext>
            </a:extLst>
          </p:cNvPr>
          <p:cNvSpPr txBox="1">
            <a:spLocks/>
          </p:cNvSpPr>
          <p:nvPr/>
        </p:nvSpPr>
        <p:spPr>
          <a:xfrm>
            <a:off x="3530526" y="1614096"/>
            <a:ext cx="1975800" cy="1617711"/>
          </a:xfrm>
          <a:prstGeom prst="roundRect">
            <a:avLst>
              <a:gd name="adj" fmla="val 800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Api</a:t>
            </a:r>
            <a:endParaRPr lang="fr-FR" sz="1800" dirty="0"/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Dtos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StartUp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/ Program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ConfigureService</a:t>
            </a:r>
          </a:p>
          <a:p>
            <a:pPr marL="575945" lvl="1" indent="-2159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Service options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Configuration</a:t>
            </a:r>
          </a:p>
        </p:txBody>
      </p:sp>
      <p:sp>
        <p:nvSpPr>
          <p:cNvPr id="17" name="Espace réservé du texte 9">
            <a:extLst>
              <a:ext uri="{FF2B5EF4-FFF2-40B4-BE49-F238E27FC236}">
                <a16:creationId xmlns:a16="http://schemas.microsoft.com/office/drawing/2014/main" id="{1AE1B015-6A82-A366-3694-1B08489A2852}"/>
              </a:ext>
            </a:extLst>
          </p:cNvPr>
          <p:cNvSpPr txBox="1">
            <a:spLocks/>
          </p:cNvSpPr>
          <p:nvPr/>
        </p:nvSpPr>
        <p:spPr>
          <a:xfrm>
            <a:off x="6231338" y="1589458"/>
            <a:ext cx="2158074" cy="2350805"/>
          </a:xfrm>
          <a:prstGeom prst="roundRect">
            <a:avLst>
              <a:gd name="adj" fmla="val 729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Component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Overview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Syntax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Razor (@{})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6"/>
              </a:rPr>
              <a:t>Lifecycle</a:t>
            </a:r>
            <a:endParaRPr lang="fr-FR" sz="1400" b="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  <a:hlinkClick r:id="rId7"/>
              </a:rPr>
              <a:t>Type Genericity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Data Binding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Event Handling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Templated Component (=Content Projection)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Style Isolation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ea typeface="+mn-lt"/>
                <a:cs typeface="+mn-lt"/>
                <a:hlinkClick r:id="rId12"/>
              </a:rPr>
              <a:t>Ex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C1D65B8C-90ED-CB95-2985-3CF88A354D4E}"/>
              </a:ext>
            </a:extLst>
          </p:cNvPr>
          <p:cNvSpPr txBox="1">
            <a:spLocks/>
          </p:cNvSpPr>
          <p:nvPr/>
        </p:nvSpPr>
        <p:spPr>
          <a:xfrm>
            <a:off x="8484154" y="1591298"/>
            <a:ext cx="2701877" cy="728444"/>
          </a:xfrm>
          <a:prstGeom prst="roundRect">
            <a:avLst>
              <a:gd name="adj" fmla="val 1038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Routing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dirty="0">
                <a:solidFill>
                  <a:schemeClr val="tx2"/>
                </a:solidFill>
                <a:hlinkClick r:id="rId13"/>
              </a:rPr>
              <a:t>Blazor</a:t>
            </a:r>
            <a:r>
              <a:rPr lang="en-US" sz="1400" b="0" dirty="0">
                <a:solidFill>
                  <a:schemeClr val="tx2"/>
                </a:solidFill>
              </a:rPr>
              <a:t> (Tutorial. </a:t>
            </a:r>
            <a:r>
              <a:rPr lang="fr-LU" sz="1400" dirty="0">
                <a:solidFill>
                  <a:schemeClr val="tx2"/>
                </a:solidFill>
                <a:hlinkClick r:id="rId14"/>
              </a:rPr>
              <a:t>Codemaze</a:t>
            </a:r>
            <a:r>
              <a:rPr lang="fr-LU" sz="1400" b="0" dirty="0">
                <a:solidFill>
                  <a:schemeClr val="tx2"/>
                </a:solidFill>
              </a:rPr>
              <a:t>)</a:t>
            </a:r>
            <a:endParaRPr lang="en-US" sz="1400" b="0" dirty="0">
              <a:solidFill>
                <a:schemeClr val="tx2"/>
              </a:solidFill>
            </a:endParaRPr>
          </a:p>
          <a:p>
            <a:pPr marL="288000" indent="-216000">
              <a:spcBef>
                <a:spcPts val="0"/>
              </a:spcBef>
            </a:pPr>
            <a:r>
              <a:rPr lang="en-US" sz="1400" b="0" dirty="0">
                <a:solidFill>
                  <a:schemeClr val="tx2"/>
                </a:solidFill>
              </a:rPr>
              <a:t>Blazor </a:t>
            </a:r>
            <a:r>
              <a:rPr lang="fr-LU" sz="1400" b="0" dirty="0">
                <a:solidFill>
                  <a:schemeClr val="tx2"/>
                </a:solidFill>
              </a:rPr>
              <a:t>@page '&lt;route&gt;’</a:t>
            </a:r>
          </a:p>
        </p:txBody>
      </p:sp>
      <p:sp>
        <p:nvSpPr>
          <p:cNvPr id="20" name="Espace réservé du texte 9">
            <a:extLst>
              <a:ext uri="{FF2B5EF4-FFF2-40B4-BE49-F238E27FC236}">
                <a16:creationId xmlns:a16="http://schemas.microsoft.com/office/drawing/2014/main" id="{436E1811-4ABF-6294-B6E5-F9C7F6BCA097}"/>
              </a:ext>
            </a:extLst>
          </p:cNvPr>
          <p:cNvSpPr txBox="1">
            <a:spLocks/>
          </p:cNvSpPr>
          <p:nvPr/>
        </p:nvSpPr>
        <p:spPr>
          <a:xfrm>
            <a:off x="8502901" y="2435362"/>
            <a:ext cx="2662723" cy="1482045"/>
          </a:xfrm>
          <a:prstGeom prst="roundRect">
            <a:avLst>
              <a:gd name="adj" fmla="val 112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400" dirty="0"/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Service Injection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@using &amp; _Import.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5"/>
              </a:rPr>
              <a:t>JsInterop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Real Time Server To Client (SignalR)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35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C#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2465017E-9027-48E7-8371-14CBF17D2DC0}"/>
              </a:ext>
            </a:extLst>
          </p:cNvPr>
          <p:cNvSpPr txBox="1">
            <a:spLocks/>
          </p:cNvSpPr>
          <p:nvPr/>
        </p:nvSpPr>
        <p:spPr>
          <a:xfrm>
            <a:off x="838200" y="1085570"/>
            <a:ext cx="2750758" cy="4889103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Syntax</a:t>
            </a:r>
            <a:endParaRPr lang="fr-FR" sz="1600" b="0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Class | Property | Method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/>
              <a:t>Record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Interface | Inheritance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Modifiers (readonly, ?...)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Comment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0" dirty="0">
                <a:solidFill>
                  <a:schemeClr val="tx2"/>
                </a:solidFill>
              </a:rPr>
              <a:t>C#10 -&gt; 'state </a:t>
            </a:r>
            <a:r>
              <a:rPr lang="fr-LU" sz="1400" b="0" dirty="0" err="1">
                <a:solidFill>
                  <a:schemeClr val="tx2"/>
                </a:solidFill>
              </a:rPr>
              <a:t>with</a:t>
            </a:r>
            <a:r>
              <a:rPr lang="fr-LU" sz="1400" b="0" dirty="0">
                <a:solidFill>
                  <a:schemeClr val="tx2"/>
                </a:solidFill>
              </a:rPr>
              <a:t> { change }' (</a:t>
            </a:r>
            <a:r>
              <a:rPr lang="fr-LU" sz="1400" b="0" dirty="0" err="1">
                <a:solidFill>
                  <a:schemeClr val="tx2"/>
                </a:solidFill>
              </a:rPr>
              <a:t>equiv</a:t>
            </a:r>
            <a:r>
              <a:rPr lang="fr-LU" sz="1400" b="0" dirty="0">
                <a:solidFill>
                  <a:schemeClr val="tx2"/>
                </a:solidFill>
              </a:rPr>
              <a:t> JS {...spread, x:change})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solidFill>
                  <a:schemeClr val="tx2"/>
                </a:solidFill>
                <a:hlinkClick r:id="rId2"/>
              </a:rPr>
              <a:t>Extension Methods</a:t>
            </a:r>
            <a:r>
              <a:rPr lang="fr-LU" sz="1400" b="1" dirty="0">
                <a:solidFill>
                  <a:schemeClr val="tx2"/>
                </a:solidFill>
              </a:rPr>
              <a:t> (</a:t>
            </a:r>
            <a:r>
              <a:rPr lang="fr-LU" sz="1400" b="1" dirty="0">
                <a:solidFill>
                  <a:schemeClr val="tx2"/>
                </a:solidFill>
                <a:hlinkClick r:id="rId3"/>
              </a:rPr>
              <a:t>Ex</a:t>
            </a:r>
            <a:r>
              <a:rPr lang="fr-LU" sz="1400" b="1" dirty="0">
                <a:solidFill>
                  <a:schemeClr val="tx2"/>
                </a:solidFill>
              </a:rPr>
              <a:t>)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4"/>
              </a:rPr>
              <a:t>?? Operator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@ » </a:t>
            </a:r>
            <a:r>
              <a:rPr lang="fr-LU" sz="1400" b="1" dirty="0">
                <a:ea typeface="+mn-lt"/>
                <a:cs typeface="+mn-lt"/>
                <a:hlinkClick r:id="rId5"/>
              </a:rPr>
              <a:t>Multi-line string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« $"{var}" » Param string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>
                <a:ea typeface="+mn-lt"/>
                <a:cs typeface="+mn-lt"/>
                <a:hlinkClick r:id="rId6"/>
              </a:rPr>
              <a:t>Async / Await / Task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b="1" dirty="0" err="1">
                <a:ea typeface="+mn-lt"/>
                <a:cs typeface="+mn-lt"/>
                <a:hlinkClick r:id="rId7"/>
              </a:rPr>
              <a:t>Enumerable.Aggregate</a:t>
            </a:r>
            <a:endParaRPr lang="fr-LU" sz="1400" b="1" dirty="0">
              <a:ea typeface="+mn-lt"/>
              <a:cs typeface="+mn-lt"/>
            </a:endParaRPr>
          </a:p>
          <a:p>
            <a:pPr marL="360000" lvl="3" indent="-288000">
              <a:spcBef>
                <a:spcPts val="600"/>
              </a:spcBef>
            </a:pPr>
            <a:r>
              <a:rPr lang="fr-LU" sz="1400" dirty="0">
                <a:ea typeface="+mn-lt"/>
                <a:cs typeface="+mn-lt"/>
              </a:rPr>
              <a:t>Linq</a:t>
            </a:r>
          </a:p>
          <a:p>
            <a:pPr marL="360000" lvl="3" indent="-288000">
              <a:spcBef>
                <a:spcPts val="600"/>
              </a:spcBef>
            </a:pPr>
            <a:r>
              <a:rPr lang="fr-LU" sz="1400" dirty="0" err="1">
                <a:ea typeface="+mn-lt"/>
                <a:cs typeface="+mn-lt"/>
              </a:rPr>
              <a:t>Throw</a:t>
            </a:r>
            <a:r>
              <a:rPr lang="fr-LU" sz="1400" dirty="0">
                <a:ea typeface="+mn-lt"/>
                <a:cs typeface="+mn-lt"/>
              </a:rPr>
              <a:t> new </a:t>
            </a:r>
            <a:r>
              <a:rPr lang="fr-LU" sz="1400" dirty="0" err="1">
                <a:ea typeface="+mn-lt"/>
                <a:cs typeface="+mn-lt"/>
              </a:rPr>
              <a:t>XxxException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AA9753C-898E-43C6-9CF3-0B013FBEF7A9}"/>
              </a:ext>
            </a:extLst>
          </p:cNvPr>
          <p:cNvSpPr txBox="1">
            <a:spLocks/>
          </p:cNvSpPr>
          <p:nvPr/>
        </p:nvSpPr>
        <p:spPr>
          <a:xfrm>
            <a:off x="3757624" y="1085570"/>
            <a:ext cx="2207747" cy="3255771"/>
          </a:xfrm>
          <a:prstGeom prst="roundRect">
            <a:avLst>
              <a:gd name="adj" fmla="val 79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Class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Nommage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Contenu Ordonné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Classe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Propriété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Constructeur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Public</a:t>
            </a:r>
          </a:p>
          <a:p>
            <a:pPr marL="432000" lvl="1" indent="-216000">
              <a:spcBef>
                <a:spcPts val="600"/>
              </a:spcBef>
            </a:pPr>
            <a:r>
              <a:rPr lang="fr-LU" sz="1400" b="0" dirty="0"/>
              <a:t>Method Privée</a:t>
            </a:r>
            <a:endParaRPr lang="fr-LU" sz="1600" b="1" dirty="0">
              <a:solidFill>
                <a:schemeClr val="tx2"/>
              </a:solidFill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5BCD49F-A75B-4CE7-B94F-D28E5C93C2B9}"/>
              </a:ext>
            </a:extLst>
          </p:cNvPr>
          <p:cNvSpPr txBox="1">
            <a:spLocks/>
          </p:cNvSpPr>
          <p:nvPr/>
        </p:nvSpPr>
        <p:spPr>
          <a:xfrm>
            <a:off x="3757623" y="4494417"/>
            <a:ext cx="2030214" cy="1355540"/>
          </a:xfrm>
          <a:prstGeom prst="roundRect">
            <a:avLst>
              <a:gd name="adj" fmla="val 1245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600" dirty="0">
                <a:ea typeface="+mn-lt"/>
                <a:cs typeface="+mn-lt"/>
              </a:rPr>
              <a:t>Comment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Summary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/>
              <a:t>// Todo &lt;=&gt; </a:t>
            </a:r>
            <a:r>
              <a:rPr lang="fr-FR" sz="1400" b="0" dirty="0"/>
              <a:t>Code à </a:t>
            </a:r>
            <a:r>
              <a:rPr lang="fr-FR" sz="1400" b="0" dirty="0" err="1"/>
              <a:t>re-travailler</a:t>
            </a:r>
            <a:endParaRPr lang="fr-FR" sz="1400" b="0" dirty="0"/>
          </a:p>
          <a:p>
            <a:pPr marL="288000" lvl="1" indent="-216000">
              <a:spcBef>
                <a:spcPts val="600"/>
              </a:spcBef>
            </a:pPr>
            <a:endParaRPr lang="fr-FR" sz="1400" dirty="0">
              <a:ea typeface="+mn-lt"/>
              <a:cs typeface="+mn-lt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83B1BF8-5A12-7FC3-BDF3-2A5E4350CB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274320" lvl="1" indent="-182880"/>
            <a:r>
              <a:rPr lang="fr-FR" dirty="0"/>
              <a:t>Variable, type, </a:t>
            </a:r>
            <a:r>
              <a:rPr lang="fr-FR" dirty="0" err="1"/>
              <a:t>enum</a:t>
            </a:r>
            <a:endParaRPr lang="fr-FR" dirty="0"/>
          </a:p>
          <a:p>
            <a:pPr marL="274320" lvl="1" indent="-182880"/>
            <a:r>
              <a:rPr lang="fr-FR" dirty="0"/>
              <a:t>Decorator (~Annotation de classe)</a:t>
            </a:r>
          </a:p>
          <a:p>
            <a:pPr marL="274320" lvl="1" indent="-182880"/>
            <a:r>
              <a:rPr lang="fr-FR" dirty="0" err="1"/>
              <a:t>Refléxion</a:t>
            </a:r>
            <a:r>
              <a:rPr lang="fr-FR" dirty="0"/>
              <a:t> / Introspection</a:t>
            </a:r>
          </a:p>
          <a:p>
            <a:pPr marL="274320" lvl="1" indent="-182880"/>
            <a:r>
              <a:rPr lang="fr-FR" dirty="0" err="1"/>
              <a:t>Multi-threading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0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Angular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4062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2686089"/>
          </a:xfrm>
          <a:prstGeom prst="roundRect">
            <a:avLst>
              <a:gd name="adj" fmla="val 7480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 err="1"/>
              <a:t>Modularity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fr-FR" dirty="0"/>
              <a:t>Module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Component (.html, .css, .ts)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Service : Injectable (DI)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  <a:endParaRPr lang="en-US" dirty="0">
              <a:cs typeface="Arial" panose="020B0604020202020204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Angular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632AEE-A35D-9BCD-3CF9-6EA83565700F}"/>
              </a:ext>
            </a:extLst>
          </p:cNvPr>
          <p:cNvSpPr txBox="1">
            <a:spLocks noGrp="1"/>
          </p:cNvSpPr>
          <p:nvPr>
            <p:ph type="body" sz="quarter" idx="20"/>
          </p:nvPr>
        </p:nvSpPr>
        <p:spPr>
          <a:xfrm>
            <a:off x="6135688" y="1089025"/>
            <a:ext cx="5145087" cy="1437865"/>
          </a:xfrm>
          <a:prstGeom prst="roundRect">
            <a:avLst>
              <a:gd name="adj" fmla="val 70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Infrastructure</a:t>
            </a: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Http Client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Http Interceptor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Pipe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Resolver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0AF2D659-B873-CE09-076A-D59C13DE1EF4}"/>
              </a:ext>
            </a:extLst>
          </p:cNvPr>
          <p:cNvSpPr txBox="1">
            <a:spLocks/>
          </p:cNvSpPr>
          <p:nvPr/>
        </p:nvSpPr>
        <p:spPr>
          <a:xfrm>
            <a:off x="838200" y="3928663"/>
            <a:ext cx="5144311" cy="2049862"/>
          </a:xfrm>
          <a:prstGeom prst="roundRect">
            <a:avLst>
              <a:gd name="adj" fmla="val 7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 err="1"/>
              <a:t>Modularity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en-US" dirty="0"/>
              <a:t>Router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en-US" dirty="0"/>
              <a:t>Directive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fr-FR" dirty="0"/>
              <a:t>Model | Enum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Guard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40E5D67-AEBB-E70D-B29B-53E86125DA50}"/>
              </a:ext>
            </a:extLst>
          </p:cNvPr>
          <p:cNvSpPr txBox="1">
            <a:spLocks/>
          </p:cNvSpPr>
          <p:nvPr/>
        </p:nvSpPr>
        <p:spPr>
          <a:xfrm>
            <a:off x="6135686" y="2674881"/>
            <a:ext cx="5144311" cy="3335311"/>
          </a:xfrm>
          <a:prstGeom prst="roundRect">
            <a:avLst>
              <a:gd name="adj" fmla="val 70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dirty="0"/>
              <a:t>A Creuser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Web Worker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Service Worker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Pour PWA !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tx2"/>
                </a:solidFill>
              </a:rPr>
              <a:t>Angular Universal</a:t>
            </a:r>
          </a:p>
          <a:p>
            <a:pPr>
              <a:spcBef>
                <a:spcPts val="0"/>
              </a:spcBef>
            </a:pPr>
            <a:r>
              <a:rPr lang="fr-FR" sz="1600" dirty="0">
                <a:solidFill>
                  <a:schemeClr val="tx2"/>
                </a:solidFill>
              </a:rPr>
              <a:t>Resolvers. </a:t>
            </a:r>
            <a:r>
              <a:rPr lang="fr-FR" sz="1600" b="0" dirty="0">
                <a:highlight>
                  <a:srgbClr val="FFFF00"/>
                </a:highlight>
              </a:rPr>
              <a:t>(à creuser)</a:t>
            </a:r>
          </a:p>
          <a:p>
            <a:pPr>
              <a:spcBef>
                <a:spcPts val="0"/>
              </a:spcBef>
            </a:pPr>
            <a:r>
              <a:rPr lang="fr-FR" sz="1600" b="0" dirty="0">
                <a:highlight>
                  <a:srgbClr val="FFFF00"/>
                </a:highlight>
              </a:rPr>
              <a:t>i18n</a:t>
            </a: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81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3AC9-1A37-1BBD-73B2-348C3F40FD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Material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mat-</a:t>
            </a:r>
            <a:r>
              <a:rPr lang="fr-FR" dirty="0" err="1"/>
              <a:t>form</a:t>
            </a:r>
            <a:r>
              <a:rPr lang="fr-FR" dirty="0"/>
              <a:t>-field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mat-</a:t>
            </a:r>
            <a:r>
              <a:rPr lang="fr-FR" dirty="0" err="1"/>
              <a:t>icon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fr-FR" dirty="0"/>
              <a:t>mat-</a:t>
            </a:r>
            <a:r>
              <a:rPr lang="fr-FR" dirty="0" err="1"/>
              <a:t>button</a:t>
            </a:r>
            <a:endParaRPr lang="fr-FR" dirty="0"/>
          </a:p>
          <a:p>
            <a:pPr lvl="1">
              <a:spcBef>
                <a:spcPts val="600"/>
              </a:spcBef>
            </a:pPr>
            <a:r>
              <a:rPr lang="fr-FR" dirty="0"/>
              <a:t>…</a:t>
            </a:r>
          </a:p>
          <a:p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Angular</a:t>
            </a:r>
            <a:endParaRPr lang="en-US" dirty="0">
              <a:cs typeface="Arial" panose="020B0604020202020204"/>
            </a:endParaRP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FCFD658-CF16-4780-8EEF-4B032EE051B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2436127"/>
          </a:xfrm>
          <a:prstGeom prst="roundRect">
            <a:avLst>
              <a:gd name="adj" fmla="val 6716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Ngrx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Store | State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Action | Reducer | Selector | Effect, 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Entity | Adapter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Router-store | Store-</a:t>
            </a:r>
            <a:r>
              <a:rPr lang="fr-FR" dirty="0" err="1"/>
              <a:t>devtools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Material | Ngrx | Rxjs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E37AF4F6-6B5F-46F1-9855-B6CA26C49F1D}"/>
              </a:ext>
            </a:extLst>
          </p:cNvPr>
          <p:cNvSpPr txBox="1">
            <a:spLocks/>
          </p:cNvSpPr>
          <p:nvPr/>
        </p:nvSpPr>
        <p:spPr>
          <a:xfrm>
            <a:off x="6136462" y="3674089"/>
            <a:ext cx="5144311" cy="2304512"/>
          </a:xfrm>
          <a:prstGeom prst="roundRect">
            <a:avLst>
              <a:gd name="adj" fmla="val 78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Rxjs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Observable / Subject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tap, map, filter, of, first</a:t>
            </a:r>
          </a:p>
          <a:p>
            <a:pPr lvl="1">
              <a:spcBef>
                <a:spcPts val="600"/>
              </a:spcBef>
            </a:pPr>
            <a:r>
              <a:rPr lang="fr-FR" dirty="0"/>
              <a:t>switchMap, exhaustMap…</a:t>
            </a:r>
          </a:p>
        </p:txBody>
      </p:sp>
    </p:spTree>
    <p:extLst>
      <p:ext uri="{BB962C8B-B14F-4D97-AF65-F5344CB8AC3E}">
        <p14:creationId xmlns:p14="http://schemas.microsoft.com/office/powerpoint/2010/main" val="380115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Clean Architecture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Web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.Net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Angular</a:t>
            </a:r>
          </a:p>
          <a:p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Clean Architecture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62429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 dirty="0"/>
              <a:t>Unlocked By | 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Pattern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Clean Architecture</a:t>
            </a:r>
            <a:endParaRPr lang="fr-LU" dirty="0"/>
          </a:p>
        </p:txBody>
      </p:sp>
      <p:sp>
        <p:nvSpPr>
          <p:cNvPr id="10" name="Espace réservé du texte 4">
            <a:extLst>
              <a:ext uri="{FF2B5EF4-FFF2-40B4-BE49-F238E27FC236}">
                <a16:creationId xmlns:a16="http://schemas.microsoft.com/office/drawing/2014/main" id="{44359B76-73FA-7E61-0356-A8E0990028C8}"/>
              </a:ext>
            </a:extLst>
          </p:cNvPr>
          <p:cNvSpPr txBox="1">
            <a:spLocks/>
          </p:cNvSpPr>
          <p:nvPr/>
        </p:nvSpPr>
        <p:spPr>
          <a:xfrm>
            <a:off x="838200" y="1089498"/>
            <a:ext cx="2507704" cy="2735250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Projects</a:t>
            </a:r>
          </a:p>
        </p:txBody>
      </p:sp>
      <p:sp>
        <p:nvSpPr>
          <p:cNvPr id="11" name="Rectangle à coins arrondis 5">
            <a:extLst>
              <a:ext uri="{FF2B5EF4-FFF2-40B4-BE49-F238E27FC236}">
                <a16:creationId xmlns:a16="http://schemas.microsoft.com/office/drawing/2014/main" id="{9F5C3BB9-73EA-79FA-EB28-5D95103B3316}"/>
              </a:ext>
            </a:extLst>
          </p:cNvPr>
          <p:cNvSpPr/>
          <p:nvPr/>
        </p:nvSpPr>
        <p:spPr>
          <a:xfrm>
            <a:off x="1423131" y="1450324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12" name="Rectangle à coins arrondis 5">
            <a:extLst>
              <a:ext uri="{FF2B5EF4-FFF2-40B4-BE49-F238E27FC236}">
                <a16:creationId xmlns:a16="http://schemas.microsoft.com/office/drawing/2014/main" id="{EC166E4F-4175-35AE-F68C-57E39C4FB011}"/>
              </a:ext>
            </a:extLst>
          </p:cNvPr>
          <p:cNvSpPr/>
          <p:nvPr/>
        </p:nvSpPr>
        <p:spPr>
          <a:xfrm>
            <a:off x="1205877" y="2012539"/>
            <a:ext cx="1675172" cy="368749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2" name="Rectangle à coins arrondis 5">
            <a:extLst>
              <a:ext uri="{FF2B5EF4-FFF2-40B4-BE49-F238E27FC236}">
                <a16:creationId xmlns:a16="http://schemas.microsoft.com/office/drawing/2014/main" id="{3A196730-5FF0-57C3-83C9-FE054E098369}"/>
              </a:ext>
            </a:extLst>
          </p:cNvPr>
          <p:cNvSpPr/>
          <p:nvPr/>
        </p:nvSpPr>
        <p:spPr>
          <a:xfrm>
            <a:off x="911155" y="3236239"/>
            <a:ext cx="112786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F8AB7FD8-4B3E-37BB-C953-B1AA04E50CC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rot="16200000" flipH="1">
            <a:off x="1944507" y="1913582"/>
            <a:ext cx="193467" cy="4445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916A356B-0432-6392-F536-7CF18853053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1331800" y="2524575"/>
            <a:ext cx="854951" cy="568376"/>
          </a:xfrm>
          <a:prstGeom prst="bentConnector3">
            <a:avLst>
              <a:gd name="adj1" fmla="val 1779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à coins arrondis 5">
            <a:extLst>
              <a:ext uri="{FF2B5EF4-FFF2-40B4-BE49-F238E27FC236}">
                <a16:creationId xmlns:a16="http://schemas.microsoft.com/office/drawing/2014/main" id="{3068F744-F8AF-78EB-D637-1E5498B11C8A}"/>
              </a:ext>
            </a:extLst>
          </p:cNvPr>
          <p:cNvSpPr/>
          <p:nvPr/>
        </p:nvSpPr>
        <p:spPr>
          <a:xfrm>
            <a:off x="1612485" y="2697951"/>
            <a:ext cx="1588508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Infrastructure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CD30431C-6466-D79E-461F-343A75567534}"/>
              </a:ext>
            </a:extLst>
          </p:cNvPr>
          <p:cNvCxnSpPr>
            <a:cxnSpLocks/>
            <a:stCxn id="12" idx="2"/>
            <a:endCxn id="33" idx="0"/>
          </p:cNvCxnSpPr>
          <p:nvPr/>
        </p:nvCxnSpPr>
        <p:spPr>
          <a:xfrm rot="16200000" flipH="1">
            <a:off x="2066770" y="2357981"/>
            <a:ext cx="316663" cy="363276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3E2AE59F-A6F1-C503-0A46-5712BB804070}"/>
              </a:ext>
            </a:extLst>
          </p:cNvPr>
          <p:cNvSpPr txBox="1">
            <a:spLocks/>
          </p:cNvSpPr>
          <p:nvPr/>
        </p:nvSpPr>
        <p:spPr>
          <a:xfrm>
            <a:off x="3517936" y="1089498"/>
            <a:ext cx="3782961" cy="2339502"/>
          </a:xfrm>
          <a:prstGeom prst="roundRect">
            <a:avLst>
              <a:gd name="adj" fmla="val 84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Presentation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User Interface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Layout.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Pages / Components.</a:t>
            </a:r>
            <a:r>
              <a:rPr lang="en-US" sz="1600" b="0" dirty="0">
                <a:solidFill>
                  <a:schemeClr val="tx2"/>
                </a:solidFill>
              </a:rPr>
              <a:t> (Si App)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Assets.</a:t>
            </a:r>
            <a:r>
              <a:rPr lang="en-US" sz="1600" b="0" dirty="0">
                <a:solidFill>
                  <a:schemeClr val="tx2"/>
                </a:solidFill>
              </a:rPr>
              <a:t> (Css / Js / Icon / Svg…)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Middlewares.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E90368AB-CD9C-01B3-C4C8-420795040E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2930" y="1089498"/>
            <a:ext cx="3709932" cy="2331115"/>
          </a:xfrm>
          <a:prstGeom prst="roundRect">
            <a:avLst>
              <a:gd name="adj" fmla="val 7864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  <a:endParaRPr lang="en-US" sz="2000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Business Logic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Mappers.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Dtos.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Services.</a:t>
            </a:r>
            <a:r>
              <a:rPr lang="en-US" sz="1600" b="0" dirty="0">
                <a:solidFill>
                  <a:schemeClr val="tx2"/>
                </a:solidFill>
              </a:rPr>
              <a:t> Middleware</a:t>
            </a:r>
          </a:p>
          <a:p>
            <a:pPr marL="292608" indent="-219456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Validators.</a:t>
            </a:r>
          </a:p>
        </p:txBody>
      </p:sp>
      <p:sp>
        <p:nvSpPr>
          <p:cNvPr id="25" name="Espace réservé du texte 7">
            <a:extLst>
              <a:ext uri="{FF2B5EF4-FFF2-40B4-BE49-F238E27FC236}">
                <a16:creationId xmlns:a16="http://schemas.microsoft.com/office/drawing/2014/main" id="{0A576673-9D67-A804-CA78-9D9273D501FF}"/>
              </a:ext>
            </a:extLst>
          </p:cNvPr>
          <p:cNvSpPr txBox="1">
            <a:spLocks/>
          </p:cNvSpPr>
          <p:nvPr/>
        </p:nvSpPr>
        <p:spPr>
          <a:xfrm>
            <a:off x="3517936" y="3635170"/>
            <a:ext cx="3782961" cy="2339502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Domain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Coeur de l’application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Attributes.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Configuration. </a:t>
            </a:r>
            <a:r>
              <a:rPr lang="en-US" sz="1600" b="0" dirty="0">
                <a:solidFill>
                  <a:schemeClr val="tx2"/>
                </a:solidFill>
              </a:rPr>
              <a:t>Conf model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Enums.</a:t>
            </a:r>
            <a:r>
              <a:rPr lang="en-US" sz="1600" b="0" dirty="0">
                <a:solidFill>
                  <a:schemeClr val="tx2"/>
                </a:solidFill>
              </a:rPr>
              <a:t> (avec Extensions)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Entities.</a:t>
            </a:r>
            <a:r>
              <a:rPr lang="en-US" sz="1600" b="0" dirty="0">
                <a:solidFill>
                  <a:schemeClr val="tx2"/>
                </a:solidFill>
              </a:rPr>
              <a:t> (Si Api)</a:t>
            </a:r>
          </a:p>
          <a:p>
            <a:pPr marL="288000" indent="-216000">
              <a:spcBef>
                <a:spcPts val="600"/>
              </a:spcBef>
            </a:pPr>
            <a:r>
              <a:rPr lang="en-US" sz="1600" dirty="0">
                <a:solidFill>
                  <a:schemeClr val="tx2"/>
                </a:solidFill>
              </a:rPr>
              <a:t>Exceptions.</a:t>
            </a: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DD310C5-7236-2F84-CA3F-F5C90094316D}"/>
              </a:ext>
            </a:extLst>
          </p:cNvPr>
          <p:cNvSpPr txBox="1">
            <a:spLocks/>
          </p:cNvSpPr>
          <p:nvPr/>
        </p:nvSpPr>
        <p:spPr>
          <a:xfrm>
            <a:off x="7472929" y="3635171"/>
            <a:ext cx="3709933" cy="2331116"/>
          </a:xfrm>
          <a:prstGeom prst="roundRect">
            <a:avLst>
              <a:gd name="adj" fmla="val 74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Infrastructure</a:t>
            </a:r>
            <a:endParaRPr lang="fr-FR" dirty="0">
              <a:ea typeface="+mn-lt"/>
              <a:cs typeface="+mn-lt"/>
            </a:endParaRPr>
          </a:p>
          <a:p>
            <a:pPr marL="73152" indent="0" algn="ctr">
              <a:spcBef>
                <a:spcPts val="600"/>
              </a:spcBef>
              <a:buNone/>
            </a:pPr>
            <a:r>
              <a:rPr lang="en-US" sz="1600" b="0" dirty="0">
                <a:solidFill>
                  <a:schemeClr val="tx2"/>
                </a:solidFill>
              </a:rPr>
              <a:t>External </a:t>
            </a:r>
            <a:r>
              <a:rPr lang="fr-FR" sz="1600" b="0" dirty="0">
                <a:solidFill>
                  <a:schemeClr val="tx2"/>
                </a:solidFill>
              </a:rPr>
              <a:t>components in interaction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HttpClients.</a:t>
            </a:r>
            <a:r>
              <a:rPr lang="fr-FR" sz="1600" b="0" dirty="0">
                <a:solidFill>
                  <a:schemeClr val="tx2"/>
                </a:solidFill>
              </a:rPr>
              <a:t> Apis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HttpHandlers.</a:t>
            </a:r>
            <a:r>
              <a:rPr lang="fr-FR" sz="1600" b="0" dirty="0">
                <a:solidFill>
                  <a:schemeClr val="tx2"/>
                </a:solidFill>
              </a:rPr>
              <a:t> </a:t>
            </a:r>
            <a:r>
              <a:rPr lang="en-US" sz="1600" b="0" dirty="0">
                <a:solidFill>
                  <a:schemeClr val="tx2"/>
                </a:solidFill>
              </a:rPr>
              <a:t>Middleware</a:t>
            </a:r>
          </a:p>
          <a:p>
            <a:pPr marL="292608" indent="-219456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Consumer. </a:t>
            </a:r>
            <a:r>
              <a:rPr lang="fr-FR" sz="1600" b="0" dirty="0">
                <a:solidFill>
                  <a:schemeClr val="tx2"/>
                </a:solidFill>
              </a:rPr>
              <a:t>Message Broker (Kafka)</a:t>
            </a:r>
          </a:p>
        </p:txBody>
      </p:sp>
      <p:cxnSp>
        <p:nvCxnSpPr>
          <p:cNvPr id="29" name="Connecteur : en angle 33">
            <a:extLst>
              <a:ext uri="{FF2B5EF4-FFF2-40B4-BE49-F238E27FC236}">
                <a16:creationId xmlns:a16="http://schemas.microsoft.com/office/drawing/2014/main" id="{0D437B96-F8AC-F53F-B2A8-BCDEDC930293}"/>
              </a:ext>
            </a:extLst>
          </p:cNvPr>
          <p:cNvCxnSpPr>
            <a:cxnSpLocks/>
            <a:stCxn id="33" idx="2"/>
            <a:endCxn id="22" idx="3"/>
          </p:cNvCxnSpPr>
          <p:nvPr/>
        </p:nvCxnSpPr>
        <p:spPr>
          <a:xfrm rot="5400000">
            <a:off x="2045922" y="3059796"/>
            <a:ext cx="353914" cy="367721"/>
          </a:xfrm>
          <a:prstGeom prst="bentConnector2">
            <a:avLst/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A16815C1-A465-85BE-AB74-8EF259AF3165}"/>
              </a:ext>
            </a:extLst>
          </p:cNvPr>
          <p:cNvSpPr txBox="1">
            <a:spLocks/>
          </p:cNvSpPr>
          <p:nvPr/>
        </p:nvSpPr>
        <p:spPr>
          <a:xfrm>
            <a:off x="838200" y="3989741"/>
            <a:ext cx="2507704" cy="1981748"/>
          </a:xfrm>
          <a:prstGeom prst="roundRect">
            <a:avLst>
              <a:gd name="adj" fmla="val 891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highlight>
                  <a:srgbClr val="FFFF00"/>
                </a:highlight>
                <a:ea typeface="+mn-lt"/>
                <a:cs typeface="+mn-lt"/>
              </a:rPr>
              <a:t>Code Organisation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dossier / </a:t>
            </a:r>
            <a:r>
              <a:rPr lang="fr-FR" sz="1600" b="0" dirty="0" err="1">
                <a:ea typeface="+mn-lt"/>
                <a:cs typeface="+mn-lt"/>
              </a:rPr>
              <a:t>feature</a:t>
            </a:r>
            <a:endParaRPr lang="fr-FR" sz="1600" b="0" dirty="0"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1 fichier / classe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>
                <a:ea typeface="+mn-lt"/>
                <a:cs typeface="+mn-lt"/>
              </a:rPr>
              <a:t>Le contenu de la solution </a:t>
            </a:r>
            <a:r>
              <a:rPr lang="fr-FR" sz="1600" b="0" dirty="0" err="1">
                <a:ea typeface="+mn-lt"/>
                <a:cs typeface="+mn-lt"/>
              </a:rPr>
              <a:t>VisualStudio</a:t>
            </a:r>
            <a:r>
              <a:rPr lang="fr-FR" sz="1600" b="0" dirty="0">
                <a:ea typeface="+mn-lt"/>
                <a:cs typeface="+mn-lt"/>
              </a:rPr>
              <a:t> est sync avec les dossiers &amp; </a:t>
            </a:r>
            <a:r>
              <a:rPr lang="fr-FR" sz="1600" b="0">
                <a:ea typeface="+mn-lt"/>
                <a:cs typeface="+mn-lt"/>
              </a:rPr>
              <a:t>fichiers réels </a:t>
            </a:r>
            <a:endParaRPr lang="fr-FR" sz="16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en-US" sz="1400" b="0" dirty="0">
              <a:solidFill>
                <a:schemeClr val="tx2"/>
              </a:solidFill>
            </a:endParaRP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6BB145EC-C0E4-71B6-DF4E-2427170D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2457123"/>
            <a:ext cx="2417757" cy="226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Web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41443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Unlocked By | K 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876726"/>
          </a:xfrm>
          <a:prstGeom prst="roundRect">
            <a:avLst>
              <a:gd name="adj" fmla="val 1223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Html</a:t>
            </a:r>
          </a:p>
          <a:p>
            <a:pPr lvl="1"/>
            <a:r>
              <a:rPr lang="fr-FR" dirty="0"/>
              <a:t>Balise, Attribut &lt;balise&gt;&lt;/balise&gt;</a:t>
            </a:r>
          </a:p>
          <a:p>
            <a:pPr lvl="1"/>
            <a:r>
              <a:rPr lang="fr-FR" dirty="0"/>
              <a:t>&lt;</a:t>
            </a:r>
            <a:r>
              <a:rPr lang="fr-FR" dirty="0" err="1"/>
              <a:t>head</a:t>
            </a:r>
            <a:r>
              <a:rPr lang="fr-FR" dirty="0"/>
              <a:t>&gt;&lt;body&gt;</a:t>
            </a:r>
          </a:p>
          <a:p>
            <a:pPr lvl="1"/>
            <a:r>
              <a:rPr lang="fr-FR" dirty="0"/>
              <a:t>&lt;a&gt;, &lt;p&gt;, &lt;</a:t>
            </a:r>
            <a:r>
              <a:rPr lang="fr-FR" dirty="0" err="1"/>
              <a:t>button</a:t>
            </a:r>
            <a:r>
              <a:rPr lang="fr-FR" dirty="0"/>
              <a:t>&gt;, &lt;</a:t>
            </a:r>
            <a:r>
              <a:rPr lang="fr-FR" dirty="0" err="1"/>
              <a:t>video</a:t>
            </a:r>
            <a:r>
              <a:rPr lang="fr-FR" dirty="0"/>
              <a:t>&gt;…</a:t>
            </a:r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Web</a:t>
            </a:r>
            <a:endParaRPr lang="en-US" dirty="0">
              <a:cs typeface="Arial" panose="020B0604020202020204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Html | Css | Ts</a:t>
            </a:r>
          </a:p>
        </p:txBody>
      </p:sp>
      <p:sp>
        <p:nvSpPr>
          <p:cNvPr id="12" name="Espace réservé du texte 8">
            <a:extLst>
              <a:ext uri="{FF2B5EF4-FFF2-40B4-BE49-F238E27FC236}">
                <a16:creationId xmlns:a16="http://schemas.microsoft.com/office/drawing/2014/main" id="{A13207B3-8CFB-44C9-9437-B6F8A8551C49}"/>
              </a:ext>
            </a:extLst>
          </p:cNvPr>
          <p:cNvSpPr txBox="1">
            <a:spLocks/>
          </p:cNvSpPr>
          <p:nvPr/>
        </p:nvSpPr>
        <p:spPr>
          <a:xfrm>
            <a:off x="838199" y="3119302"/>
            <a:ext cx="5144311" cy="2859300"/>
          </a:xfrm>
          <a:prstGeom prst="roundRect">
            <a:avLst>
              <a:gd name="adj" fmla="val 846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dirty="0"/>
              <a:t>Css</a:t>
            </a:r>
          </a:p>
          <a:p>
            <a:pPr lvl="1"/>
            <a:r>
              <a:rPr lang="fr-FR" dirty="0"/>
              <a:t>Selector, </a:t>
            </a:r>
            <a:r>
              <a:rPr lang="fr-FR" dirty="0" err="1"/>
              <a:t>attribute</a:t>
            </a:r>
            <a:r>
              <a:rPr lang="fr-FR" dirty="0"/>
              <a:t>, class</a:t>
            </a:r>
          </a:p>
          <a:p>
            <a:pPr lvl="1"/>
            <a:r>
              <a:rPr lang="fr-FR" dirty="0"/>
              <a:t>Pseudo-</a:t>
            </a:r>
            <a:r>
              <a:rPr lang="fr-FR" dirty="0" err="1"/>
              <a:t>elt</a:t>
            </a:r>
            <a:r>
              <a:rPr lang="fr-FR" dirty="0"/>
              <a:t> (:), Pseudo-class (::)</a:t>
            </a:r>
          </a:p>
          <a:p>
            <a:pPr lvl="1"/>
            <a:r>
              <a:rPr lang="fr-FR" dirty="0"/>
              <a:t>Display.</a:t>
            </a:r>
            <a:r>
              <a:rPr lang="fr-FR" b="0" dirty="0"/>
              <a:t> </a:t>
            </a:r>
            <a:r>
              <a:rPr lang="fr-FR" b="0" dirty="0" err="1"/>
              <a:t>inline</a:t>
            </a:r>
            <a:r>
              <a:rPr lang="fr-FR" b="0" dirty="0"/>
              <a:t>, block, </a:t>
            </a:r>
            <a:r>
              <a:rPr lang="fr-FR" i="1" dirty="0" err="1"/>
              <a:t>flex</a:t>
            </a:r>
            <a:r>
              <a:rPr lang="fr-FR" i="1" dirty="0"/>
              <a:t> / grid</a:t>
            </a:r>
            <a:r>
              <a:rPr lang="fr-FR" b="0" dirty="0"/>
              <a:t>…</a:t>
            </a:r>
          </a:p>
          <a:p>
            <a:pPr lvl="1"/>
            <a:r>
              <a:rPr lang="fr-FR" dirty="0"/>
              <a:t>Unité. </a:t>
            </a:r>
            <a:r>
              <a:rPr lang="fr-FR" b="0" dirty="0"/>
              <a:t>px, </a:t>
            </a:r>
            <a:r>
              <a:rPr lang="fr-FR" b="0" dirty="0" err="1"/>
              <a:t>em</a:t>
            </a:r>
            <a:r>
              <a:rPr lang="fr-FR" b="0" dirty="0"/>
              <a:t>, rem, %, </a:t>
            </a:r>
            <a:r>
              <a:rPr lang="fr-FR" b="0" dirty="0" err="1"/>
              <a:t>fr</a:t>
            </a:r>
            <a:endParaRPr lang="fr-FR" b="0" dirty="0"/>
          </a:p>
          <a:p>
            <a:pPr lvl="1"/>
            <a:r>
              <a:rPr lang="fr-FR" dirty="0"/>
              <a:t>Flex. </a:t>
            </a:r>
            <a:r>
              <a:rPr lang="fr-FR" b="0" dirty="0"/>
              <a:t>container / direction / wrap / </a:t>
            </a:r>
            <a:r>
              <a:rPr lang="fr-FR" b="0" dirty="0" err="1"/>
              <a:t>grow</a:t>
            </a:r>
            <a:r>
              <a:rPr lang="fr-FR" b="0" dirty="0"/>
              <a:t>…</a:t>
            </a:r>
          </a:p>
          <a:p>
            <a:pPr lvl="1"/>
            <a:r>
              <a:rPr lang="fr-FR" b="0" dirty="0"/>
              <a:t>Position / </a:t>
            </a:r>
            <a:r>
              <a:rPr lang="fr-FR" b="0" dirty="0" err="1"/>
              <a:t>margin</a:t>
            </a:r>
            <a:r>
              <a:rPr lang="fr-FR" b="0" dirty="0"/>
              <a:t> / </a:t>
            </a:r>
            <a:r>
              <a:rPr lang="fr-FR" b="0" dirty="0" err="1"/>
              <a:t>padding</a:t>
            </a:r>
            <a:r>
              <a:rPr lang="fr-FR" b="0" dirty="0"/>
              <a:t>…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4D54E-B56D-4726-AAE4-64AA3E2C1B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Typescript</a:t>
            </a:r>
          </a:p>
          <a:p>
            <a:pPr lvl="1"/>
            <a:r>
              <a:rPr lang="fr-FR" dirty="0"/>
              <a:t>Variable, type, </a:t>
            </a:r>
            <a:r>
              <a:rPr lang="fr-FR" dirty="0" err="1"/>
              <a:t>enum</a:t>
            </a:r>
            <a:endParaRPr lang="fr-FR" dirty="0"/>
          </a:p>
          <a:p>
            <a:pPr lvl="1"/>
            <a:r>
              <a:rPr lang="fr-FR" dirty="0"/>
              <a:t>Function</a:t>
            </a:r>
          </a:p>
          <a:p>
            <a:pPr lvl="1"/>
            <a:r>
              <a:rPr lang="fr-FR" dirty="0"/>
              <a:t>Class, Object, Property</a:t>
            </a:r>
          </a:p>
          <a:p>
            <a:pPr lvl="3"/>
            <a:r>
              <a:rPr lang="fr-FR" dirty="0">
                <a:hlinkClick r:id="rId2"/>
              </a:rPr>
              <a:t>Cloner un objet</a:t>
            </a:r>
            <a:endParaRPr lang="fr-FR" dirty="0"/>
          </a:p>
          <a:p>
            <a:pPr lvl="1"/>
            <a:r>
              <a:rPr lang="fr-FR" dirty="0"/>
              <a:t>Interface &amp; Héritage</a:t>
            </a:r>
          </a:p>
          <a:p>
            <a:pPr lvl="1"/>
            <a:r>
              <a:rPr lang="fr-FR" dirty="0"/>
              <a:t>Public | Privé</a:t>
            </a:r>
          </a:p>
          <a:p>
            <a:pPr lvl="1"/>
            <a:r>
              <a:rPr lang="fr-FR" dirty="0"/>
              <a:t>Modifiers (</a:t>
            </a:r>
            <a:r>
              <a:rPr lang="fr-FR" dirty="0" err="1"/>
              <a:t>readonly</a:t>
            </a:r>
            <a:r>
              <a:rPr lang="fr-FR" dirty="0"/>
              <a:t>, </a:t>
            </a:r>
            <a:r>
              <a:rPr lang="fr-FR" dirty="0" err="1"/>
              <a:t>optionnal</a:t>
            </a:r>
            <a:r>
              <a:rPr lang="fr-FR" dirty="0"/>
              <a:t>…)</a:t>
            </a:r>
          </a:p>
          <a:p>
            <a:pPr lvl="1"/>
            <a:r>
              <a:rPr lang="fr-FR" dirty="0"/>
              <a:t>Module</a:t>
            </a:r>
          </a:p>
          <a:p>
            <a:pPr lvl="1"/>
            <a:r>
              <a:rPr lang="fr-FR" dirty="0" err="1"/>
              <a:t>Decorator</a:t>
            </a:r>
            <a:r>
              <a:rPr lang="fr-FR" dirty="0"/>
              <a:t> (~Annotation de classe)</a:t>
            </a:r>
          </a:p>
          <a:p>
            <a:pPr lvl="1"/>
            <a:r>
              <a:rPr lang="fr-FR" dirty="0"/>
              <a:t>…</a:t>
            </a:r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073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7035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C6BB68-ABBC-E641-ED96-F2153C4550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77A65-FBB5-F672-B109-881947C41A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.Net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4FD710-2B42-256F-8997-B470078B1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Blazor | Choose Version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6BC8B3-A30F-E654-4D87-B42FC750B723}"/>
              </a:ext>
            </a:extLst>
          </p:cNvPr>
          <p:cNvGraphicFramePr>
            <a:graphicFrameLocks noGrp="1"/>
          </p:cNvGraphicFramePr>
          <p:nvPr>
            <p:ph type="tbl" sz="quarter" idx="17"/>
            <p:extLst>
              <p:ext uri="{D42A27DB-BD31-4B8C-83A1-F6EECF244321}">
                <p14:modId xmlns:p14="http://schemas.microsoft.com/office/powerpoint/2010/main" val="3596634588"/>
              </p:ext>
            </p:extLst>
          </p:nvPr>
        </p:nvGraphicFramePr>
        <p:xfrm>
          <a:off x="838200" y="1641987"/>
          <a:ext cx="10442574" cy="221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57">
                  <a:extLst>
                    <a:ext uri="{9D8B030D-6E8A-4147-A177-3AD203B41FA5}">
                      <a16:colId xmlns:a16="http://schemas.microsoft.com/office/drawing/2014/main" val="679383388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571413997"/>
                    </a:ext>
                  </a:extLst>
                </a:gridCol>
                <a:gridCol w="4161517">
                  <a:extLst>
                    <a:ext uri="{9D8B030D-6E8A-4147-A177-3AD203B41FA5}">
                      <a16:colId xmlns:a16="http://schemas.microsoft.com/office/drawing/2014/main" val="2410285114"/>
                    </a:ext>
                  </a:extLst>
                </a:gridCol>
              </a:tblGrid>
              <a:tr h="38474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Web 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629031"/>
                  </a:ext>
                </a:extLst>
              </a:tr>
              <a:tr h="3847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Page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Heavy 1st load (Retrieve DLL)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get page (Html / Css / 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915024"/>
                  </a:ext>
                </a:extLst>
              </a:tr>
              <a:tr h="3847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Data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Access Db through Api (to create)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access db directly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48248"/>
                  </a:ext>
                </a:extLst>
              </a:tr>
              <a:tr h="38474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Code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client browser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 server (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515188"/>
                  </a:ext>
                </a:extLst>
              </a:tr>
              <a:tr h="67329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Server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Only on 1</a:t>
                      </a:r>
                      <a:r>
                        <a:rPr lang="en-US" sz="1600" baseline="30000" dirty="0"/>
                        <a:t>st</a:t>
                      </a:r>
                      <a:r>
                        <a:rPr lang="en-US" sz="1600" dirty="0"/>
                        <a:t> app 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Client have a SignalR </a:t>
                      </a:r>
                      <a:r>
                        <a:rPr lang="en-US" sz="1600" dirty="0" err="1"/>
                        <a:t>connexion</a:t>
                      </a:r>
                      <a:r>
                        <a:rPr lang="en-US" sz="1600" dirty="0"/>
                        <a:t> with the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534700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8819E4-1C2E-3707-174B-E293DCC7B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274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C9C685F-33E7-44F5-9E08-33C92172C9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>
                <a:latin typeface="Arial"/>
                <a:cs typeface="Arial"/>
              </a:rPr>
              <a:t>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600" dirty="0"/>
              <a:t>.Net</a:t>
            </a:r>
            <a:endParaRPr lang="fr-LU" dirty="0"/>
          </a:p>
        </p:txBody>
      </p:sp>
      <p:sp>
        <p:nvSpPr>
          <p:cNvPr id="14" name="Espace réservé du pied de page 5">
            <a:extLst>
              <a:ext uri="{FF2B5EF4-FFF2-40B4-BE49-F238E27FC236}">
                <a16:creationId xmlns:a16="http://schemas.microsoft.com/office/drawing/2014/main" id="{70578D5F-6465-4780-BC67-4A5616A81F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8A72BCAC-A0BA-DF94-AC5D-611F5064BE7F}"/>
              </a:ext>
            </a:extLst>
          </p:cNvPr>
          <p:cNvSpPr txBox="1">
            <a:spLocks/>
          </p:cNvSpPr>
          <p:nvPr/>
        </p:nvSpPr>
        <p:spPr>
          <a:xfrm>
            <a:off x="6330927" y="4135978"/>
            <a:ext cx="3861924" cy="1425441"/>
          </a:xfrm>
          <a:prstGeom prst="roundRect">
            <a:avLst>
              <a:gd name="adj" fmla="val 1132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Api Call</a:t>
            </a: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HttpClient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Exemple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HttpClientFactory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en-US" sz="1400" dirty="0">
                <a:hlinkClick r:id="rId5"/>
              </a:rPr>
              <a:t>Lib</a:t>
            </a:r>
            <a:r>
              <a:rPr lang="en-US" sz="1400" dirty="0">
                <a:solidFill>
                  <a:srgbClr val="2C11D0"/>
                </a:solidFill>
              </a:rPr>
              <a:t> </a:t>
            </a:r>
            <a:r>
              <a:rPr lang="fr-FR" sz="1400" dirty="0">
                <a:solidFill>
                  <a:schemeClr val="tx2"/>
                </a:solidFill>
              </a:rPr>
              <a:t>| </a:t>
            </a:r>
            <a:r>
              <a:rPr lang="en-US" sz="1400" dirty="0">
                <a:hlinkClick r:id="rId6"/>
              </a:rPr>
              <a:t>Learn1</a:t>
            </a:r>
            <a:r>
              <a:rPr lang="en-US" sz="1400" dirty="0"/>
              <a:t> </a:t>
            </a:r>
            <a:r>
              <a:rPr lang="fr-FR" sz="1400" dirty="0">
                <a:solidFill>
                  <a:schemeClr val="tx2"/>
                </a:solidFill>
              </a:rPr>
              <a:t>| </a:t>
            </a:r>
            <a:r>
              <a:rPr lang="en-US" sz="1400" dirty="0">
                <a:hlinkClick r:id="rId7"/>
              </a:rPr>
              <a:t>Learn2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Http Message Handler</a:t>
            </a:r>
            <a:r>
              <a:rPr lang="en-US" sz="1400" dirty="0">
                <a:solidFill>
                  <a:srgbClr val="2C11D0"/>
                </a:solidFill>
                <a:ea typeface="+mn-lt"/>
                <a:cs typeface="+mn-lt"/>
              </a:rPr>
              <a:t>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| 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 StatusCode</a:t>
            </a:r>
            <a:endParaRPr lang="fr-FR" sz="1400" dirty="0">
              <a:solidFill>
                <a:schemeClr val="tx2"/>
              </a:solidFill>
              <a:cs typeface="Arial" panose="020B0604020202020204"/>
            </a:endParaRPr>
          </a:p>
          <a:p>
            <a:pPr marL="287655" indent="-2159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Json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Serialize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Deserialize</a:t>
            </a:r>
            <a:endParaRPr lang="fr-FR" sz="1400" dirty="0">
              <a:solidFill>
                <a:schemeClr val="tx2"/>
              </a:solidFill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84F14EB9-0A82-47A3-A93C-07C6F3164807}"/>
              </a:ext>
            </a:extLst>
          </p:cNvPr>
          <p:cNvSpPr txBox="1">
            <a:spLocks/>
          </p:cNvSpPr>
          <p:nvPr/>
        </p:nvSpPr>
        <p:spPr>
          <a:xfrm>
            <a:off x="1068835" y="2871595"/>
            <a:ext cx="1900264" cy="635471"/>
          </a:xfrm>
          <a:prstGeom prst="roundRect">
            <a:avLst>
              <a:gd name="adj" fmla="val 164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600" dirty="0"/>
              <a:t>Pattern</a:t>
            </a:r>
            <a:endParaRPr lang="fr-FR" sz="1800" dirty="0"/>
          </a:p>
          <a:p>
            <a:pPr marL="288000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Dependancy Injection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BD30D5DD-4D58-5C0A-97A9-760A73672774}"/>
              </a:ext>
            </a:extLst>
          </p:cNvPr>
          <p:cNvSpPr txBox="1">
            <a:spLocks/>
          </p:cNvSpPr>
          <p:nvPr/>
        </p:nvSpPr>
        <p:spPr>
          <a:xfrm>
            <a:off x="1235378" y="3656215"/>
            <a:ext cx="1527541" cy="669547"/>
          </a:xfrm>
          <a:prstGeom prst="roundRect">
            <a:avLst>
              <a:gd name="adj" fmla="val 1510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Date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  <a:hlinkClick r:id="rId10"/>
              </a:rPr>
              <a:t>DateTime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4" name="Espace réservé du texte 8">
            <a:extLst>
              <a:ext uri="{FF2B5EF4-FFF2-40B4-BE49-F238E27FC236}">
                <a16:creationId xmlns:a16="http://schemas.microsoft.com/office/drawing/2014/main" id="{922556D7-44A9-6282-A0D7-3428F92654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56930" y="1574436"/>
            <a:ext cx="4680840" cy="1006779"/>
          </a:xfrm>
          <a:prstGeom prst="roundRect">
            <a:avLst>
              <a:gd name="adj" fmla="val 1223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Sql | Linq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b="0" dirty="0"/>
              <a:t>Database, table, requête, donnée, index</a:t>
            </a:r>
          </a:p>
          <a:p>
            <a:pPr marL="274320" lvl="1" indent="-182880">
              <a:spcBef>
                <a:spcPts val="600"/>
              </a:spcBef>
            </a:pPr>
            <a:r>
              <a:rPr lang="fr-FR" b="0" dirty="0"/>
              <a:t>Select, </a:t>
            </a:r>
            <a:r>
              <a:rPr lang="fr-FR" b="0" dirty="0" err="1"/>
              <a:t>From</a:t>
            </a:r>
            <a:r>
              <a:rPr lang="fr-FR" b="0" dirty="0"/>
              <a:t> </a:t>
            </a:r>
            <a:r>
              <a:rPr lang="fr-FR" b="0" dirty="0" err="1"/>
              <a:t>Where</a:t>
            </a:r>
            <a:r>
              <a:rPr lang="fr-FR" b="0" dirty="0"/>
              <a:t>, </a:t>
            </a:r>
            <a:r>
              <a:rPr lang="fr-FR" b="0" dirty="0" err="1"/>
              <a:t>Join</a:t>
            </a:r>
            <a:r>
              <a:rPr lang="fr-FR" b="0" dirty="0"/>
              <a:t> </a:t>
            </a:r>
            <a:r>
              <a:rPr lang="fr-FR" b="0" dirty="0" err="1"/>
              <a:t>OrderBy</a:t>
            </a:r>
            <a:endParaRPr lang="fr-FR" dirty="0"/>
          </a:p>
          <a:p>
            <a:endParaRPr lang="fr-FR" dirty="0"/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DCAAF414-D3F2-8904-344E-EA305E9019E5}"/>
              </a:ext>
            </a:extLst>
          </p:cNvPr>
          <p:cNvSpPr txBox="1">
            <a:spLocks/>
          </p:cNvSpPr>
          <p:nvPr/>
        </p:nvSpPr>
        <p:spPr>
          <a:xfrm>
            <a:off x="3259238" y="2717988"/>
            <a:ext cx="2478532" cy="1525782"/>
          </a:xfrm>
          <a:prstGeom prst="roundRect">
            <a:avLst>
              <a:gd name="adj" fmla="val 770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00FF00"/>
                </a:highlight>
                <a:ea typeface="+mn-lt"/>
                <a:cs typeface="+mn-lt"/>
              </a:rPr>
              <a:t>Mapping</a:t>
            </a:r>
            <a:endParaRPr lang="fr-FR" sz="1600" b="0" dirty="0">
              <a:solidFill>
                <a:schemeClr val="tx2"/>
              </a:solidFill>
              <a:highlight>
                <a:srgbClr val="00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AutoMapper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DI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Learn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4"/>
              </a:rPr>
              <a:t>Conf ac Profile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  <a:hlinkClick r:id="rId15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5"/>
              </a:rPr>
              <a:t>Accessible par DI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6"/>
              </a:rPr>
              <a:t>Gérer les Collections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855947F-88DF-F5BD-E615-2A84B2472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199" y="1089499"/>
            <a:ext cx="5118303" cy="488910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Application</a:t>
            </a:r>
          </a:p>
        </p:txBody>
      </p:sp>
      <p:sp>
        <p:nvSpPr>
          <p:cNvPr id="24" name="Espace réservé du texte 9">
            <a:extLst>
              <a:ext uri="{FF2B5EF4-FFF2-40B4-BE49-F238E27FC236}">
                <a16:creationId xmlns:a16="http://schemas.microsoft.com/office/drawing/2014/main" id="{EEE588AD-B139-AB73-8F9A-E3F815F367A9}"/>
              </a:ext>
            </a:extLst>
          </p:cNvPr>
          <p:cNvSpPr txBox="1">
            <a:spLocks/>
          </p:cNvSpPr>
          <p:nvPr/>
        </p:nvSpPr>
        <p:spPr>
          <a:xfrm>
            <a:off x="3121125" y="4411137"/>
            <a:ext cx="2616645" cy="1101112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/>
              <a:t>Service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dirty="0" err="1">
                <a:ea typeface="+mn-lt"/>
                <a:cs typeface="+mn-lt"/>
              </a:rPr>
              <a:t>IEnumerable</a:t>
            </a:r>
            <a:endParaRPr lang="en-US" sz="1400" dirty="0">
              <a:ea typeface="+mn-lt"/>
              <a:cs typeface="+mn-lt"/>
            </a:endParaRPr>
          </a:p>
          <a:p>
            <a:pPr marL="360000" lvl="3" indent="-216000">
              <a:spcBef>
                <a:spcPts val="300"/>
              </a:spcBef>
            </a:pPr>
            <a:r>
              <a:rPr lang="fr-LU" sz="1200" dirty="0">
                <a:ea typeface="+mn-lt"/>
                <a:cs typeface="+mn-lt"/>
              </a:rPr>
              <a:t>déporter la gestion de l'</a:t>
            </a:r>
            <a:r>
              <a:rPr lang="fr-LU" sz="1200" dirty="0" err="1">
                <a:ea typeface="+mn-lt"/>
                <a:cs typeface="+mn-lt"/>
              </a:rPr>
              <a:t>exé</a:t>
            </a:r>
            <a:r>
              <a:rPr lang="fr-LU" sz="1200" dirty="0">
                <a:ea typeface="+mn-lt"/>
                <a:cs typeface="+mn-lt"/>
              </a:rPr>
              <a:t> du côté framework</a:t>
            </a:r>
          </a:p>
          <a:p>
            <a:pPr marL="288000" lvl="2" indent="-216000">
              <a:spcBef>
                <a:spcPts val="600"/>
              </a:spcBef>
            </a:pPr>
            <a:r>
              <a:rPr lang="fr-LU" sz="1400" dirty="0" err="1">
                <a:solidFill>
                  <a:schemeClr val="tx2"/>
                </a:solidFill>
                <a:ea typeface="+mn-lt"/>
                <a:cs typeface="+mn-lt"/>
              </a:rPr>
              <a:t>Throughput</a:t>
            </a: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. List</a:t>
            </a:r>
            <a:endParaRPr lang="en-US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3874EF87-7FEE-2D48-E3F0-1639F19ACFA6}"/>
              </a:ext>
            </a:extLst>
          </p:cNvPr>
          <p:cNvSpPr txBox="1">
            <a:spLocks/>
          </p:cNvSpPr>
          <p:nvPr/>
        </p:nvSpPr>
        <p:spPr>
          <a:xfrm>
            <a:off x="6130693" y="1089499"/>
            <a:ext cx="5144311" cy="4889102"/>
          </a:xfrm>
          <a:prstGeom prst="roundRect">
            <a:avLst>
              <a:gd name="adj" fmla="val 506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3606372723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Props1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1218</TotalTime>
  <Words>730</Words>
  <Application>Microsoft Office PowerPoint</Application>
  <PresentationFormat>Widescreen</PresentationFormat>
  <Paragraphs>236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Allumi Ptf</vt:lpstr>
      <vt:lpstr>Arial</vt:lpstr>
      <vt:lpstr>Calibri</vt:lpstr>
      <vt:lpstr>KGT_PPT_Theme_New</vt:lpstr>
      <vt:lpstr>Tech.Base</vt:lpstr>
      <vt:lpstr>Sommaire</vt:lpstr>
      <vt:lpstr>Clean Architecture</vt:lpstr>
      <vt:lpstr>Clean Architecture</vt:lpstr>
      <vt:lpstr>Web</vt:lpstr>
      <vt:lpstr>Html | Css | Ts</vt:lpstr>
      <vt:lpstr>.Net</vt:lpstr>
      <vt:lpstr>.Net Blazor | Choose Version</vt:lpstr>
      <vt:lpstr>.Net</vt:lpstr>
      <vt:lpstr>Spécificité</vt:lpstr>
      <vt:lpstr>C#</vt:lpstr>
      <vt:lpstr>Angular</vt:lpstr>
      <vt:lpstr>Angular</vt:lpstr>
      <vt:lpstr>Material | Ngrx | Rxjs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554</cp:revision>
  <dcterms:created xsi:type="dcterms:W3CDTF">2021-05-30T21:09:19Z</dcterms:created>
  <dcterms:modified xsi:type="dcterms:W3CDTF">2023-08-26T16:55:16Z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