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7" r:id="rId2"/>
    <p:sldId id="258" r:id="rId3"/>
    <p:sldId id="1724" r:id="rId4"/>
    <p:sldId id="1725" r:id="rId5"/>
    <p:sldId id="1731" r:id="rId6"/>
    <p:sldId id="1728" r:id="rId7"/>
    <p:sldId id="1727" r:id="rId8"/>
    <p:sldId id="1823" r:id="rId9"/>
    <p:sldId id="1821" r:id="rId10"/>
    <p:sldId id="1796" r:id="rId11"/>
    <p:sldId id="1822" r:id="rId12"/>
    <p:sldId id="1670" r:id="rId13"/>
    <p:sldId id="172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4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26/08/2023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cli/dbcontext-creation?tabs=dotnet-core-cli" TargetMode="External"/><Relationship Id="rId13" Type="http://schemas.openxmlformats.org/officeDocument/2006/relationships/hyperlink" Target="https://learn.microsoft.com/en-us/ef/core/modeling/data-seeding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stackoverflow.com/questions/60561851/an-error-occurred-while-accessing-the-microsoft-extensions-hosting-services-when" TargetMode="External"/><Relationship Id="rId12" Type="http://schemas.openxmlformats.org/officeDocument/2006/relationships/hyperlink" Target="https://learn.microsoft.com/en-us/ef/core/modeling/relationships?tabs=fluent-api%2Cfluent-api-simple-key%2Csimple-key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11" Type="http://schemas.openxmlformats.org/officeDocument/2006/relationships/hyperlink" Target="https://learn.microsoft.com/en-us/ef/core/modeling/entity-types?tabs=data-annotations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querying/related-data/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Tod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samesite?view=aspnetcore-6.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3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developer.mozilla.org/en-US/docs/Web/HTTP/Statu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fluentvalidation.net/en/latest/aspnet.html#asp-net-core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start.html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learn.microsoft.com/en-us/aspnet/core/web-api/handle-errors?view=aspnetcore-6.0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6267878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.NetCore | Entity framework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212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SqLite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Db Browser for Sqlite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 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PbHostingServices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dbContext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creation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  <a:hlinkClick r:id="rId9" action="ppaction://hlinkfile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Vue d’ensemble</a:t>
            </a:r>
            <a:endParaRPr lang="fr-LU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Query</a:t>
            </a:r>
            <a:r>
              <a:rPr lang="fr-FR" sz="1800" dirty="0">
                <a:ea typeface="+mn-lt"/>
                <a:cs typeface="+mn-lt"/>
              </a:rPr>
              <a:t> 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Db abstraction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Return </a:t>
            </a:r>
            <a:r>
              <a:rPr lang="fr-FR" sz="1200" b="0" dirty="0" err="1">
                <a:ea typeface="+mn-lt"/>
                <a:cs typeface="+mn-lt"/>
              </a:rPr>
              <a:t>null</a:t>
            </a:r>
            <a:r>
              <a:rPr lang="fr-FR" sz="1200" b="0" dirty="0">
                <a:ea typeface="+mn-lt"/>
                <a:cs typeface="+mn-lt"/>
              </a:rPr>
              <a:t> if not </a:t>
            </a:r>
            <a:r>
              <a:rPr lang="fr-FR" sz="1200" b="0" dirty="0" err="1">
                <a:ea typeface="+mn-lt"/>
                <a:cs typeface="+mn-lt"/>
              </a:rPr>
              <a:t>found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 err="1">
                <a:ea typeface="+mn-lt"/>
                <a:cs typeface="+mn-lt"/>
              </a:rPr>
              <a:t>ErrorEmission</a:t>
            </a:r>
            <a:r>
              <a:rPr lang="fr-FR" sz="1200" b="0" dirty="0">
                <a:ea typeface="+mn-lt"/>
                <a:cs typeface="+mn-lt"/>
              </a:rPr>
              <a:t> in Application </a:t>
            </a:r>
            <a:r>
              <a:rPr lang="fr-FR" sz="1200" b="0" dirty="0" err="1">
                <a:ea typeface="+mn-lt"/>
                <a:cs typeface="+mn-lt"/>
              </a:rPr>
              <a:t>layer’s</a:t>
            </a:r>
            <a:r>
              <a:rPr lang="fr-FR" sz="1200" b="0" dirty="0">
                <a:ea typeface="+mn-lt"/>
                <a:cs typeface="+mn-lt"/>
              </a:rPr>
              <a:t> </a:t>
            </a:r>
            <a:r>
              <a:rPr lang="fr-FR" sz="1200" b="0" dirty="0" err="1">
                <a:ea typeface="+mn-lt"/>
                <a:cs typeface="+mn-lt"/>
              </a:rPr>
              <a:t>responsability</a:t>
            </a:r>
            <a:r>
              <a:rPr lang="fr-FR" sz="1200" b="0" dirty="0">
                <a:ea typeface="+mn-lt"/>
                <a:cs typeface="+mn-lt"/>
              </a:rPr>
              <a:t>)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Load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related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-data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dirty="0">
                <a:ea typeface="+mn-lt"/>
                <a:cs typeface="+mn-lt"/>
                <a:hlinkClick r:id="rId11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Design 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Identifiant. </a:t>
            </a:r>
            <a:r>
              <a:rPr lang="fr-FR" sz="1200" b="0" dirty="0"/>
              <a:t>Integer (Not </a:t>
            </a:r>
            <a:r>
              <a:rPr lang="fr-FR" sz="1200" b="0" dirty="0" err="1"/>
              <a:t>Guid</a:t>
            </a:r>
            <a:r>
              <a:rPr lang="fr-FR" sz="1200" b="0" dirty="0"/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Async EF method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Persistence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See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LucidChart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A8DA8C-4C78-4209-9581-6BD6E1D4E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468009-87DD-4659-8F96-738F6A7E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58172FE-3CF4-46DE-B216-AA1B0C1174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876726"/>
          </a:xfrm>
          <a:prstGeom prst="roundRect">
            <a:avLst>
              <a:gd name="adj" fmla="val 12233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Sql | Linq</a:t>
            </a:r>
          </a:p>
          <a:p>
            <a:pPr marL="274320" lvl="1" indent="-182880"/>
            <a:r>
              <a:rPr lang="fr-FR" b="0" dirty="0"/>
              <a:t>Database, table, requête, donnée, index</a:t>
            </a:r>
          </a:p>
          <a:p>
            <a:pPr marL="274320" lvl="1" indent="-182880"/>
            <a:r>
              <a:rPr lang="fr-FR" b="0" dirty="0"/>
              <a:t>Select, </a:t>
            </a:r>
            <a:r>
              <a:rPr lang="fr-FR" b="0" dirty="0" err="1"/>
              <a:t>From</a:t>
            </a:r>
            <a:r>
              <a:rPr lang="fr-FR" b="0" dirty="0"/>
              <a:t> </a:t>
            </a:r>
            <a:r>
              <a:rPr lang="fr-FR" b="0" dirty="0" err="1"/>
              <a:t>Where</a:t>
            </a:r>
            <a:r>
              <a:rPr lang="fr-FR" b="0" dirty="0"/>
              <a:t>, </a:t>
            </a:r>
            <a:r>
              <a:rPr lang="fr-FR" b="0" dirty="0" err="1"/>
              <a:t>Join</a:t>
            </a:r>
            <a:r>
              <a:rPr lang="fr-FR" b="0" dirty="0"/>
              <a:t> </a:t>
            </a:r>
            <a:r>
              <a:rPr lang="fr-FR" b="0" dirty="0" err="1"/>
              <a:t>OrderBy</a:t>
            </a:r>
            <a:endParaRPr lang="fr-FR" b="0" dirty="0"/>
          </a:p>
          <a:p>
            <a:pPr marL="274320" lvl="1" indent="-182880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1E045576-77C6-4C48-9341-689475EFE6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Annexe</a:t>
            </a:r>
            <a:endParaRPr lang="en-US" dirty="0">
              <a:cs typeface="Arial" panose="020B0604020202020204"/>
            </a:endParaRP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090CE60D-FDAD-4142-BB12-6C1C788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C# | Sql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44D54E-B56D-4726-AAE4-64AA3E2C1B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C#</a:t>
            </a:r>
          </a:p>
          <a:p>
            <a:pPr marL="274320" lvl="1" indent="-182880"/>
            <a:r>
              <a:rPr lang="fr-FR" dirty="0"/>
              <a:t>Variable, type, </a:t>
            </a:r>
            <a:r>
              <a:rPr lang="fr-FR" dirty="0" err="1"/>
              <a:t>enum</a:t>
            </a:r>
            <a:endParaRPr lang="fr-FR" dirty="0"/>
          </a:p>
          <a:p>
            <a:pPr marL="274320" lvl="1" indent="-182880"/>
            <a:r>
              <a:rPr lang="fr-FR" dirty="0"/>
              <a:t>Decorator (~Annotation de classe)</a:t>
            </a:r>
          </a:p>
          <a:p>
            <a:pPr marL="274320" lvl="1" indent="-182880"/>
            <a:r>
              <a:rPr lang="fr-FR" dirty="0" err="1"/>
              <a:t>Refléxion</a:t>
            </a:r>
            <a:r>
              <a:rPr lang="fr-FR" dirty="0"/>
              <a:t> / Introspection</a:t>
            </a:r>
          </a:p>
          <a:p>
            <a:pPr marL="274320" lvl="1" indent="-182880"/>
            <a:r>
              <a:rPr lang="fr-FR" dirty="0" err="1"/>
              <a:t>Multi-threading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707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Api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Db</a:t>
            </a:r>
            <a:endParaRPr lang="fr-FR" dirty="0">
              <a:cs typeface="Arial"/>
            </a:endParaRPr>
          </a:p>
          <a:p>
            <a:pPr marL="514350" indent="-514350">
              <a:buAutoNum type="arabicPeriod"/>
            </a:pPr>
            <a:endParaRPr lang="fr-FR" dirty="0">
              <a:cs typeface="Arial"/>
            </a:endParaRPr>
          </a:p>
          <a:p>
            <a:r>
              <a:rPr lang="fr-FR" dirty="0">
                <a:cs typeface="Arial"/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/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Elément Configurable</a:t>
            </a:r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(Map,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(Sending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23" y="4633982"/>
            <a:ext cx="3305907" cy="1153582"/>
          </a:xfrm>
          <a:prstGeom prst="can">
            <a:avLst>
              <a:gd name="adj" fmla="val 11631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1200" b="1" dirty="0"/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09150" y="4633982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MailApi</a:t>
            </a:r>
            <a:r>
              <a:rPr lang="fr-FR" sz="1400" b="1" dirty="0"/>
              <a:t> (</a:t>
            </a:r>
            <a:r>
              <a:rPr lang="fr-FR" sz="1400" b="1" dirty="0" err="1"/>
              <a:t>SendingBlue</a:t>
            </a:r>
            <a:r>
              <a:rPr lang="fr-FR" sz="1400" b="1" dirty="0"/>
              <a:t>)</a:t>
            </a:r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09150" y="5089746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/>
              <a:t>Private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DB0D1DD0-9D3E-4556-A39B-E54D41263E2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36462" y="4336026"/>
            <a:ext cx="5144311" cy="164554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Alias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@env, @enum, @material, @timer, @token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@core, @account, @shoppingList, @product</a:t>
            </a:r>
          </a:p>
          <a:p>
            <a:r>
              <a:rPr lang="fr-FR" sz="1600" b="0" dirty="0">
                <a:solidFill>
                  <a:schemeClr val="tx2"/>
                </a:solidFill>
              </a:rPr>
              <a:t>@package, @log, @deploy, @style, @conf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947E1B-3414-2ECF-5B23-8680C54590C6}"/>
              </a:ext>
            </a:extLst>
          </p:cNvPr>
          <p:cNvSpPr txBox="1">
            <a:spLocks/>
          </p:cNvSpPr>
          <p:nvPr/>
        </p:nvSpPr>
        <p:spPr>
          <a:xfrm>
            <a:off x="6136463" y="1089847"/>
            <a:ext cx="5144311" cy="1437044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Mail. </a:t>
            </a:r>
            <a:r>
              <a:rPr lang="en-GB" sz="1800" b="0" dirty="0">
                <a:solidFill>
                  <a:schemeClr val="bg1">
                    <a:lumMod val="65000"/>
                  </a:schemeClr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jwtBearer. 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Gen. (CrystalReport / Power Pdf)</a:t>
            </a:r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48643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</a:t>
            </a:r>
            <a:r>
              <a:rPr lang="fr-FR" b="0" dirty="0" err="1">
                <a:solidFill>
                  <a:srgbClr val="202124"/>
                </a:solidFill>
                <a:latin typeface="Roboto" panose="02000000000000000000" pitchFamily="2" charset="0"/>
              </a:rPr>
              <a:t>Wsdl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8836-2BE3-2E7F-8C9F-16BE8A5EA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d’ensemble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BB411-6E7C-6E73-351F-14E040A701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272900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Utiliser “Using”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Annotation @transaction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 err="1"/>
              <a:t>Gérée</a:t>
            </a:r>
            <a:r>
              <a:rPr lang="en-GB" sz="2000" b="0" dirty="0"/>
              <a:t> par le framework ?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A665B6-87A9-269C-630D-123538965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199" y="4438433"/>
            <a:ext cx="5144311" cy="13300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</a:t>
            </a:r>
          </a:p>
          <a:p>
            <a:pPr marL="360000" lvl="1">
              <a:spcBef>
                <a:spcPts val="600"/>
              </a:spcBef>
            </a:pPr>
            <a:r>
              <a:rPr lang="en-GB" sz="2000" dirty="0">
                <a:solidFill>
                  <a:schemeClr val="tx2"/>
                </a:solidFill>
              </a:rPr>
              <a:t>Mapping </a:t>
            </a:r>
            <a:r>
              <a:rPr lang="en-GB" sz="2000" dirty="0" err="1">
                <a:solidFill>
                  <a:schemeClr val="tx2"/>
                </a:solidFill>
              </a:rPr>
              <a:t>Obj</a:t>
            </a:r>
            <a:r>
              <a:rPr lang="en-GB" sz="2000" dirty="0">
                <a:solidFill>
                  <a:schemeClr val="tx2"/>
                </a:solidFill>
              </a:rPr>
              <a:t>-Obj</a:t>
            </a:r>
            <a:r>
              <a:rPr lang="en-GB" sz="2000">
                <a:solidFill>
                  <a:schemeClr val="tx2"/>
                </a:solidFill>
              </a:rPr>
              <a:t>. </a:t>
            </a:r>
            <a:r>
              <a:rPr lang="en-GB" sz="2000" b="0">
                <a:solidFill>
                  <a:schemeClr val="bg1">
                    <a:lumMod val="65000"/>
                  </a:schemeClr>
                </a:solidFill>
              </a:rPr>
              <a:t>Automapper</a:t>
            </a:r>
            <a:endParaRPr lang="en-GB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360000" lvl="1">
              <a:spcBef>
                <a:spcPts val="600"/>
              </a:spcBef>
            </a:pPr>
            <a:endParaRPr lang="fr-FR" sz="2000" b="0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DCE6-25E4-2ABB-93CD-6EE59F257F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6461" y="108949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Code Organisation 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(</a:t>
            </a:r>
            <a:r>
              <a:rPr lang="en-GB" sz="2000" b="0" dirty="0" err="1"/>
              <a:t>Règle</a:t>
            </a:r>
            <a:r>
              <a:rPr lang="en-GB" sz="2000" b="0" dirty="0"/>
              <a:t> métier / Appel Technique)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BF12596-DE02-9EFA-CF03-8A6940F9A7D5}"/>
              </a:ext>
            </a:extLst>
          </p:cNvPr>
          <p:cNvSpPr txBox="1">
            <a:spLocks/>
          </p:cNvSpPr>
          <p:nvPr/>
        </p:nvSpPr>
        <p:spPr>
          <a:xfrm>
            <a:off x="6136460" y="2816486"/>
            <a:ext cx="5144311" cy="1085048"/>
          </a:xfrm>
          <a:prstGeom prst="roundRect">
            <a:avLst>
              <a:gd name="adj" fmla="val 147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Api. N/A</a:t>
            </a:r>
            <a:endParaRPr lang="fr-FR" sz="2000" b="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5CD0F60-D0A8-61A4-5C70-7A9A4F306C61}"/>
              </a:ext>
            </a:extLst>
          </p:cNvPr>
          <p:cNvSpPr txBox="1">
            <a:spLocks/>
          </p:cNvSpPr>
          <p:nvPr/>
        </p:nvSpPr>
        <p:spPr>
          <a:xfrm>
            <a:off x="6136459" y="4088683"/>
            <a:ext cx="5144311" cy="189952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Cookie Policy </a:t>
            </a:r>
          </a:p>
          <a:p>
            <a:pPr marL="274320" lvl="1" indent="-182880">
              <a:spcBef>
                <a:spcPts val="600"/>
              </a:spcBef>
            </a:pPr>
            <a:r>
              <a:rPr lang="en-GB" dirty="0">
                <a:hlinkClick r:id="rId2"/>
              </a:rPr>
              <a:t>Same site Cookies</a:t>
            </a:r>
            <a:endParaRPr lang="en-GB" dirty="0"/>
          </a:p>
          <a:p>
            <a:pPr marL="274320" lvl="1" indent="-182880">
              <a:spcBef>
                <a:spcPts val="600"/>
              </a:spcBef>
            </a:pPr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=&gt; Impose l’utilisation de Https</a:t>
            </a:r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Pipeline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Error Handling</a:t>
            </a:r>
            <a:endParaRPr lang="fr-LU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5343309" y="3254185"/>
            <a:ext cx="1908174" cy="939130"/>
          </a:xfrm>
          <a:prstGeom prst="roundRect">
            <a:avLst>
              <a:gd name="adj" fmla="val 1588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EntityNotFoundExc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</a:t>
            </a:r>
            <a:endParaRPr lang="fr-FR" sz="1200" b="0" dirty="0">
              <a:solidFill>
                <a:schemeClr val="tx2"/>
              </a:solidFill>
              <a:highlight>
                <a:srgbClr val="FFFF00"/>
              </a:highlight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Other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90F373-D3ED-4A5A-81DD-11B4B5E645DB}"/>
              </a:ext>
            </a:extLst>
          </p:cNvPr>
          <p:cNvSpPr txBox="1">
            <a:spLocks/>
          </p:cNvSpPr>
          <p:nvPr/>
        </p:nvSpPr>
        <p:spPr>
          <a:xfrm>
            <a:off x="5357487" y="4302642"/>
            <a:ext cx="1908174" cy="1561839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1486993"/>
          </a:xfrm>
          <a:prstGeom prst="roundRect">
            <a:avLst>
              <a:gd name="adj" fmla="val 1274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Type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Validation.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Invalid input format (Ex. Mail/Tel…), input requis absent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Création d’une identité avec des infos incohérente…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Technique.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Ressource externe indisponible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fr-LU" sz="1400" dirty="0">
                <a:solidFill>
                  <a:schemeClr val="tx2"/>
                </a:solidFill>
                <a:ea typeface="+mn-lt"/>
                <a:cs typeface="+mn-lt"/>
              </a:rPr>
              <a:t>Other.</a:t>
            </a:r>
            <a:r>
              <a:rPr lang="fr-LU" sz="1400" b="0" dirty="0">
                <a:solidFill>
                  <a:schemeClr val="tx2"/>
                </a:solidFill>
                <a:ea typeface="+mn-lt"/>
                <a:cs typeface="+mn-lt"/>
              </a:rPr>
              <a:t> Authentication | Autorisation | ?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977344" y="5023960"/>
            <a:ext cx="3872665" cy="840521"/>
          </a:xfrm>
          <a:prstGeom prst="roundRect">
            <a:avLst>
              <a:gd name="adj" fmla="val 2259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Quoi logger ? Req Ctx &amp; Resp Body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977346" y="2577306"/>
            <a:ext cx="3872663" cy="2286483"/>
          </a:xfrm>
          <a:prstGeom prst="roundRect">
            <a:avLst>
              <a:gd name="adj" fmla="val 84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Transformation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Si Exception, Déduction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NotFoundExc.404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ea typeface="+mn-lt"/>
                <a:cs typeface="+mn-lt"/>
              </a:rPr>
              <a:t>(</a:t>
            </a:r>
            <a:r>
              <a:rPr lang="fr-FR" sz="1200" b="0" dirty="0" err="1">
                <a:ea typeface="+mn-lt"/>
                <a:cs typeface="+mn-lt"/>
              </a:rPr>
              <a:t>ApplicationExc</a:t>
            </a:r>
            <a:r>
              <a:rPr lang="fr-FR" sz="1200" b="0" dirty="0">
                <a:ea typeface="+mn-lt"/>
                <a:cs typeface="+mn-lt"/>
              </a:rPr>
              <a:t> &amp;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).400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Else.500</a:t>
            </a:r>
            <a:b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</a:b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Standardisation Erreur Client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Format.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Affichage Exception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(Selon Env)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977345" y="1515068"/>
            <a:ext cx="3872667" cy="902067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Emission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Exception (Maison | Tier Lib)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 Error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HttpStatusCode &gt; 400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5181461" y="2676633"/>
            <a:ext cx="6099313" cy="3296575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Implémentation</a:t>
            </a: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Réf.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Général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C3167168-4490-6A90-9CBD-B650CA1D9D85}"/>
              </a:ext>
            </a:extLst>
          </p:cNvPr>
          <p:cNvSpPr txBox="1">
            <a:spLocks/>
          </p:cNvSpPr>
          <p:nvPr/>
        </p:nvSpPr>
        <p:spPr>
          <a:xfrm>
            <a:off x="7413332" y="3254185"/>
            <a:ext cx="3736678" cy="849981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Emission</a:t>
            </a:r>
          </a:p>
          <a:p>
            <a:pPr marL="288000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C# Exception.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throw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new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XxxExc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°)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Validation.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>
                <a:ea typeface="+mn-lt"/>
                <a:cs typeface="+mn-lt"/>
                <a:hlinkClick r:id="rId6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1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100" b="0" dirty="0" err="1">
                <a:solidFill>
                  <a:schemeClr val="tx2"/>
                </a:solidFill>
                <a:ea typeface="+mn-lt"/>
                <a:cs typeface="+mn-lt"/>
              </a:rPr>
              <a:t>ValidationExc</a:t>
            </a:r>
            <a:r>
              <a:rPr lang="fr-FR" sz="11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AuthenticationMw | AutorisationMw</a:t>
            </a:r>
          </a:p>
        </p:txBody>
      </p:sp>
      <p:sp>
        <p:nvSpPr>
          <p:cNvPr id="7" name="Espace réservé du texte 7">
            <a:extLst>
              <a:ext uri="{FF2B5EF4-FFF2-40B4-BE49-F238E27FC236}">
                <a16:creationId xmlns:a16="http://schemas.microsoft.com/office/drawing/2014/main" id="{F13AB203-EAC6-E49A-83BD-3061EAD28268}"/>
              </a:ext>
            </a:extLst>
          </p:cNvPr>
          <p:cNvSpPr txBox="1">
            <a:spLocks/>
          </p:cNvSpPr>
          <p:nvPr/>
        </p:nvSpPr>
        <p:spPr>
          <a:xfrm>
            <a:off x="7413332" y="4200403"/>
            <a:ext cx="3736678" cy="1049678"/>
          </a:xfrm>
          <a:prstGeom prst="roundRect">
            <a:avLst>
              <a:gd name="adj" fmla="val 1489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>
                <a:ea typeface="+mn-lt"/>
                <a:cs typeface="+mn-lt"/>
              </a:rPr>
              <a:t>Transformation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ExceptionMw.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000" b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 404</a:t>
            </a:r>
            <a:endParaRPr lang="fr-FR" sz="10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ProblemDetailsMw.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1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830FDC17-CB5D-9C8B-ED8F-FDC3F7FD6590}"/>
              </a:ext>
            </a:extLst>
          </p:cNvPr>
          <p:cNvSpPr txBox="1">
            <a:spLocks/>
          </p:cNvSpPr>
          <p:nvPr/>
        </p:nvSpPr>
        <p:spPr>
          <a:xfrm>
            <a:off x="7413332" y="5351720"/>
            <a:ext cx="3736678" cy="512761"/>
          </a:xfrm>
          <a:prstGeom prst="roundRect">
            <a:avLst>
              <a:gd name="adj" fmla="val 2595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LoggerMw.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Error Logging</a:t>
            </a:r>
            <a:endParaRPr lang="fr-FR" sz="12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714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2311"/>
              </p:ext>
            </p:extLst>
          </p:nvPr>
        </p:nvGraphicFramePr>
        <p:xfrm>
          <a:off x="838198" y="1088021"/>
          <a:ext cx="10442576" cy="49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4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489574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8895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Authentifie le user via son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Microsoft.DependencyInjection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21442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80808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Microsoft.AspNetCore.Http.Abstractions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249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standardized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file by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OpenApi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+ SwaggerUI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Microsoft.AspNetCore.OpenApi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Same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68378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Microsoft.IO.RecyclableMemoryStream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lire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de la requête http afin de la 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016572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Microsoft.EntityFrameworkCore.Sqlite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la technologie de Db choisie (ici Sqlite).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Dev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Data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 api pour faire de la data validation (fournit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ValidationException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3352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au runtime (.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Fournir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arrive a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20969</TotalTime>
  <Words>968</Words>
  <Application>Microsoft Office PowerPoint</Application>
  <PresentationFormat>Widescreen</PresentationFormat>
  <Paragraphs>245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Allumi Ptf</vt:lpstr>
      <vt:lpstr>Arial</vt:lpstr>
      <vt:lpstr>Calibri</vt:lpstr>
      <vt:lpstr>Roboto</vt:lpstr>
      <vt:lpstr>KGT_PPT_Theme_New</vt:lpstr>
      <vt:lpstr>Shop.api</vt:lpstr>
      <vt:lpstr>Sommaire</vt:lpstr>
      <vt:lpstr>Api</vt:lpstr>
      <vt:lpstr>Configuration</vt:lpstr>
      <vt:lpstr>Execution Flow</vt:lpstr>
      <vt:lpstr>Convention de Nommage</vt:lpstr>
      <vt:lpstr>Vue d’ensemble</vt:lpstr>
      <vt:lpstr>Error Handling</vt:lpstr>
      <vt:lpstr>Packages</vt:lpstr>
      <vt:lpstr>Db</vt:lpstr>
      <vt:lpstr>Vue d’ensemble</vt:lpstr>
      <vt:lpstr>PowerPoint Presentation</vt:lpstr>
      <vt:lpstr>C# | Sql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Shop.Api</dc:title>
  <dc:creator>Kevin GELLENONCOURT</dc:creator>
  <cp:lastModifiedBy>Kévin Gellenoncourt</cp:lastModifiedBy>
  <cp:revision>1405</cp:revision>
  <dcterms:created xsi:type="dcterms:W3CDTF">2021-05-30T21:09:19Z</dcterms:created>
  <dcterms:modified xsi:type="dcterms:W3CDTF">2023-08-26T15:37:20Z</dcterms:modified>
</cp:coreProperties>
</file>