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27" r:id="rId7"/>
    <p:sldId id="1832" r:id="rId8"/>
    <p:sldId id="1830" r:id="rId9"/>
    <p:sldId id="1817" r:id="rId10"/>
    <p:sldId id="1831" r:id="rId11"/>
    <p:sldId id="1829" r:id="rId12"/>
    <p:sldId id="1833" r:id="rId13"/>
    <p:sldId id="1828" r:id="rId14"/>
    <p:sldId id="1834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30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components/event-handling?view=aspnetcore-6.0" TargetMode="External"/><Relationship Id="rId13" Type="http://schemas.openxmlformats.org/officeDocument/2006/relationships/hyperlink" Target="https://github.com/serilog/serilog/wiki/Configuration-Basics" TargetMode="External"/><Relationship Id="rId18" Type="http://schemas.openxmlformats.org/officeDocument/2006/relationships/hyperlink" Target="https://www.inow.fr/formation/developpement-web/asp-dot-net/formation-blazor/10220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learn.microsoft.com/en-us/aspnet/core/blazor/components/data-binding?view=aspnetcore-6.0" TargetMode="External"/><Relationship Id="rId12" Type="http://schemas.openxmlformats.org/officeDocument/2006/relationships/hyperlink" Target="https://github.com/serilog/serilog/wiki" TargetMode="External"/><Relationship Id="rId17" Type="http://schemas.openxmlformats.org/officeDocument/2006/relationships/hyperlink" Target="https://learn.microsoft.com/en-us/aspnet/core/blazor/components/layouts?view=aspnetcore-6.0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xleon/I18N-Portable" TargetMode="External"/><Relationship Id="rId20" Type="http://schemas.openxmlformats.org/officeDocument/2006/relationships/hyperlink" Target="https://learn.microsoft.com/en-us/aspnet/core/blazor/fundamentals/signalr?view=aspnetcore-7.0#server-side-circuit-handler-option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lazor-university.com/templating-components-with-renderfragements/using-typeparam-to-create-generic-components/" TargetMode="External"/><Relationship Id="rId11" Type="http://schemas.openxmlformats.org/officeDocument/2006/relationships/hyperlink" Target="https://www.meziantou.net/css-isolation-in-blazor.htm" TargetMode="External"/><Relationship Id="rId5" Type="http://schemas.openxmlformats.org/officeDocument/2006/relationships/hyperlink" Target="https://learn.microsoft.com/en-us/aspnet/core/blazor/components/lifecycle?view=aspnetcore-6.0" TargetMode="External"/><Relationship Id="rId15" Type="http://schemas.openxmlformats.org/officeDocument/2006/relationships/hyperlink" Target="https://github.com/serilog/serilog-sinks-browserconsole#serilogsinksbrowserconsole--" TargetMode="External"/><Relationship Id="rId10" Type="http://schemas.openxmlformats.org/officeDocument/2006/relationships/hyperlink" Target="https://www.neolisk.blog/posts/2020-05-18-blazor-style-encapsulation/" TargetMode="External"/><Relationship Id="rId19" Type="http://schemas.openxmlformats.org/officeDocument/2006/relationships/hyperlink" Target="https://learn.microsoft.com/en-us/aspnet/core/blazor/javascript-interoperability/?view=aspnetcore-6.0" TargetMode="External"/><Relationship Id="rId4" Type="http://schemas.openxmlformats.org/officeDocument/2006/relationships/hyperlink" Target="https://learn.microsoft.com/en-us/aspnet/core/blazor/components/?view=aspnetcore-6.0" TargetMode="External"/><Relationship Id="rId9" Type="http://schemas.openxmlformats.org/officeDocument/2006/relationships/hyperlink" Target="https://learn.microsoft.com/en-us/aspnet/core/blazor/components/templated-components?view=aspnetcore-7.0" TargetMode="External"/><Relationship Id="rId14" Type="http://schemas.openxmlformats.org/officeDocument/2006/relationships/hyperlink" Target="https://github.com/serilog/serilog-settings-configur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AutoMapper.Extensions.Microsoft.DependencyInjection/" TargetMode="External"/><Relationship Id="rId3" Type="http://schemas.openxmlformats.org/officeDocument/2006/relationships/hyperlink" Target="https://learn.microsoft.com/en-us/aspnet/core/tutorials/getting-started-with-nswag?view=aspnetcore-6.0&amp;tabs=visual-studio" TargetMode="External"/><Relationship Id="rId7" Type="http://schemas.openxmlformats.org/officeDocument/2006/relationships/hyperlink" Target="https://www.nuget.org/packages/automapper/" TargetMode="External"/><Relationship Id="rId12" Type="http://schemas.openxmlformats.org/officeDocument/2006/relationships/hyperlink" Target="https://docs.automapper.org/en/stable/Lists-and-arrays.html" TargetMode="External"/><Relationship Id="rId2" Type="http://schemas.openxmlformats.org/officeDocument/2006/relationships/hyperlink" Target="https://learn.microsoft.com/en-us/aspnet/core/blazor/state-management?view=aspnetcore-6.0&amp;pivots=webassembl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icoSuter/NSwag/wiki/CSharpClientGeneratorSettings" TargetMode="External"/><Relationship Id="rId11" Type="http://schemas.openxmlformats.org/officeDocument/2006/relationships/hyperlink" Target="https://docs.automapper.org/en/stable/Dependency-injection.html" TargetMode="External"/><Relationship Id="rId5" Type="http://schemas.openxmlformats.org/officeDocument/2006/relationships/hyperlink" Target="https://github.com/RicoSuter/NSwag/wiki/CSharpClientGenerator" TargetMode="External"/><Relationship Id="rId10" Type="http://schemas.openxmlformats.org/officeDocument/2006/relationships/hyperlink" Target="https://docs.automapper.org/en/stable/Configuration.html#profile-instances" TargetMode="External"/><Relationship Id="rId4" Type="http://schemas.openxmlformats.org/officeDocument/2006/relationships/hyperlink" Target="https://github.com/RicoSuter/NSwag" TargetMode="External"/><Relationship Id="rId9" Type="http://schemas.openxmlformats.org/officeDocument/2006/relationships/hyperlink" Target="https://docs.automapper.org/en/stable/Getting-started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.microsoft.com/en-us/dotnet/api/microsoft.aspnetcore.components.web.errorboundary?view=aspnetcore-7.0" TargetMode="External"/><Relationship Id="rId4" Type="http://schemas.openxmlformats.org/officeDocument/2006/relationships/hyperlink" Target="https://codeburst.io/error-handling-in-spa-applications-e94c4ecebd8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AF101-B834-4B05-99A3-B4C8D043B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6054214" cy="4858792"/>
          </a:xfrm>
          <a:prstGeom prst="roundRect">
            <a:avLst>
              <a:gd name="adj" fmla="val 436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Blazor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990663" y="1436037"/>
            <a:ext cx="1515497" cy="521379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Configuration</a:t>
            </a:r>
            <a:endParaRPr lang="fr-FR" sz="1400" dirty="0"/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WebAssembly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949253" y="2090872"/>
            <a:ext cx="1556907" cy="2520458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App.Blazor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111405" y="2451697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110456" y="3013912"/>
            <a:ext cx="1231773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159868" y="4119628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630085" y="2916704"/>
            <a:ext cx="193467" cy="94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110456" y="3198286"/>
            <a:ext cx="49412" cy="1105715"/>
          </a:xfrm>
          <a:prstGeom prst="bentConnector3">
            <a:avLst>
              <a:gd name="adj1" fmla="val -16416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261429" y="3571505"/>
            <a:ext cx="92236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Infra°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630056" y="3475218"/>
            <a:ext cx="188844" cy="373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3966632"/>
            <a:ext cx="4104864" cy="1801869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Blazor </a:t>
            </a:r>
            <a:r>
              <a:rPr lang="fr-LU" sz="1400" b="0" dirty="0">
                <a:solidFill>
                  <a:schemeClr val="tx2"/>
                </a:solidFill>
              </a:rPr>
              <a:t>@page '&lt;route&gt;’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Unknown. Route to « NotFound »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but </a:t>
            </a:r>
            <a:r>
              <a:rPr lang="en-US" sz="1200" b="0" dirty="0"/>
              <a:t>need Auth. RedirToLogin + ReturnUrl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</a:t>
            </a:r>
            <a:r>
              <a:rPr lang="en-US" sz="1200" b="0" dirty="0" err="1">
                <a:solidFill>
                  <a:schemeClr val="tx2"/>
                </a:solidFill>
              </a:rPr>
              <a:t>Auth.Ok</a:t>
            </a:r>
            <a:r>
              <a:rPr lang="en-US" sz="1200" b="0" dirty="0">
                <a:solidFill>
                  <a:schemeClr val="tx2"/>
                </a:solidFill>
              </a:rPr>
              <a:t> but </a:t>
            </a:r>
            <a:r>
              <a:rPr lang="en-US" sz="1200" b="0" dirty="0"/>
              <a:t>need Authorization.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Unsecured.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962B2A5D-ECC9-DC5D-40F5-CEB4AC155157}"/>
              </a:ext>
            </a:extLst>
          </p:cNvPr>
          <p:cNvSpPr txBox="1">
            <a:spLocks/>
          </p:cNvSpPr>
          <p:nvPr/>
        </p:nvSpPr>
        <p:spPr>
          <a:xfrm>
            <a:off x="2644981" y="1436037"/>
            <a:ext cx="2158074" cy="2350805"/>
          </a:xfrm>
          <a:prstGeom prst="roundRect">
            <a:avLst>
              <a:gd name="adj" fmla="val 72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Component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Overview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Syntax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Razor (@{})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5"/>
              </a:rPr>
              <a:t>Lifecycle</a:t>
            </a:r>
            <a:endParaRPr lang="fr-FR" sz="1400" b="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6"/>
              </a:rPr>
              <a:t>Type Genericity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Data Binding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Event Handling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Templated Component (=Content Projection)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Style Isolation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ea typeface="+mn-lt"/>
                <a:cs typeface="+mn-lt"/>
                <a:hlinkClick r:id="rId11"/>
              </a:rPr>
              <a:t>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cxnSp>
        <p:nvCxnSpPr>
          <p:cNvPr id="5" name="Connecteur : en angle 33">
            <a:extLst>
              <a:ext uri="{FF2B5EF4-FFF2-40B4-BE49-F238E27FC236}">
                <a16:creationId xmlns:a16="http://schemas.microsoft.com/office/drawing/2014/main" id="{48E1E024-47EC-ABF2-8A64-1DAD8864B2E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1633519" y="4029346"/>
            <a:ext cx="179375" cy="1187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7059561" y="1089500"/>
            <a:ext cx="4221212" cy="1489341"/>
          </a:xfrm>
          <a:prstGeom prst="roundRect">
            <a:avLst>
              <a:gd name="adj" fmla="val 711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15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Logged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 in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7059561" y="2727308"/>
            <a:ext cx="4221212" cy="1489341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7053617" y="4375354"/>
            <a:ext cx="2001893" cy="157293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Analytics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4941876" y="3071158"/>
            <a:ext cx="1804219" cy="715683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>
                <a:highlight>
                  <a:srgbClr val="FFFF00"/>
                </a:highlight>
              </a:rPr>
              <a:t>Layout</a:t>
            </a:r>
            <a:endParaRPr lang="fr-FR" sz="1800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17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949253" y="4764407"/>
            <a:ext cx="1553159" cy="1004094"/>
          </a:xfrm>
          <a:prstGeom prst="roundRect">
            <a:avLst>
              <a:gd name="adj" fmla="val 138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References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8"/>
              </a:rPr>
              <a:t>Inow</a:t>
            </a:r>
            <a:r>
              <a:rPr lang="fr-FR" sz="1400" dirty="0">
                <a:hlinkClick r:id="rId18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8F107F9E-40F7-7519-B99E-27808789A7EC}"/>
              </a:ext>
            </a:extLst>
          </p:cNvPr>
          <p:cNvSpPr txBox="1">
            <a:spLocks/>
          </p:cNvSpPr>
          <p:nvPr/>
        </p:nvSpPr>
        <p:spPr>
          <a:xfrm>
            <a:off x="4945625" y="1436035"/>
            <a:ext cx="1804219" cy="1482045"/>
          </a:xfrm>
          <a:prstGeom prst="roundRect">
            <a:avLst>
              <a:gd name="adj" fmla="val 112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Service Injection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@using &amp; _Import.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9"/>
              </a:rPr>
              <a:t>JsInterop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0"/>
              </a:rPr>
              <a:t>Real Time Server To Client (SignalR)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9216713" y="4375355"/>
            <a:ext cx="2058116" cy="1572936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Library.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DACCB-6332-4C26-39F2-2D374711D2B0}"/>
              </a:ext>
            </a:extLst>
          </p:cNvPr>
          <p:cNvSpPr txBox="1">
            <a:spLocks/>
          </p:cNvSpPr>
          <p:nvPr/>
        </p:nvSpPr>
        <p:spPr>
          <a:xfrm>
            <a:off x="838200" y="1098697"/>
            <a:ext cx="5135866" cy="3542129"/>
          </a:xfrm>
          <a:prstGeom prst="roundRect">
            <a:avLst>
              <a:gd name="adj" fmla="val 33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70DA9D2-A694-B184-8F6D-911E0EE83D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98698"/>
            <a:ext cx="5144311" cy="4771159"/>
          </a:xfrm>
          <a:prstGeom prst="roundRect">
            <a:avLst>
              <a:gd name="adj" fmla="val 31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Infrastructure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A842AEE6-6929-8DD8-7B55-D7E475E3C98C}"/>
              </a:ext>
            </a:extLst>
          </p:cNvPr>
          <p:cNvSpPr txBox="1">
            <a:spLocks/>
          </p:cNvSpPr>
          <p:nvPr/>
        </p:nvSpPr>
        <p:spPr>
          <a:xfrm>
            <a:off x="6284346" y="1455175"/>
            <a:ext cx="4853825" cy="2733368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7205D13-6A15-DAC1-52AD-E3400C596BAB}"/>
              </a:ext>
            </a:extLst>
          </p:cNvPr>
          <p:cNvSpPr txBox="1">
            <a:spLocks/>
          </p:cNvSpPr>
          <p:nvPr/>
        </p:nvSpPr>
        <p:spPr>
          <a:xfrm>
            <a:off x="838199" y="4803101"/>
            <a:ext cx="5135866" cy="1066756"/>
          </a:xfrm>
          <a:prstGeom prst="roundRect">
            <a:avLst>
              <a:gd name="adj" fmla="val 916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Proxy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communication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3AA52CC2-EB3F-973F-1F11-5FE99C1564D7}"/>
              </a:ext>
            </a:extLst>
          </p:cNvPr>
          <p:cNvSpPr txBox="1">
            <a:spLocks/>
          </p:cNvSpPr>
          <p:nvPr/>
        </p:nvSpPr>
        <p:spPr>
          <a:xfrm>
            <a:off x="6410632" y="1809136"/>
            <a:ext cx="4621162" cy="143358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Code Generation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Clients des Apis (</a:t>
            </a:r>
            <a:r>
              <a:rPr lang="fr-FR" sz="1200" dirty="0" err="1">
                <a:ea typeface="+mn-lt"/>
                <a:cs typeface="+mn-lt"/>
              </a:rPr>
              <a:t>Ac</a:t>
            </a:r>
            <a:r>
              <a:rPr lang="fr-FR" sz="1200" dirty="0">
                <a:ea typeface="+mn-lt"/>
                <a:cs typeface="+mn-lt"/>
              </a:rPr>
              <a:t> Interfaces &amp; Dtos)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Nswag.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Readme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altLang="fr-FR" sz="14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CSharpClientGenerator</a:t>
            </a:r>
            <a:r>
              <a:rPr lang="fr-FR" alt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9EA72A7-4EBF-D2AF-F31E-7994C8C900DB}"/>
              </a:ext>
            </a:extLst>
          </p:cNvPr>
          <p:cNvSpPr txBox="1">
            <a:spLocks/>
          </p:cNvSpPr>
          <p:nvPr/>
        </p:nvSpPr>
        <p:spPr>
          <a:xfrm>
            <a:off x="6410632" y="3400384"/>
            <a:ext cx="4621162" cy="661752"/>
          </a:xfrm>
          <a:prstGeom prst="roundRect">
            <a:avLst>
              <a:gd name="adj" fmla="val 166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GB" sz="1600"/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GB" sz="140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en-GB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B9928973-9EC3-2E27-00AB-B2500F1DE7D0}"/>
              </a:ext>
            </a:extLst>
          </p:cNvPr>
          <p:cNvSpPr txBox="1">
            <a:spLocks/>
          </p:cNvSpPr>
          <p:nvPr/>
        </p:nvSpPr>
        <p:spPr>
          <a:xfrm>
            <a:off x="6284346" y="4346207"/>
            <a:ext cx="4853825" cy="141309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/>
              <a:t>Consumers</a:t>
            </a:r>
            <a:endParaRPr lang="en-US" altLang="fr-FR" sz="1400" b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F94C8A-8DFA-67C3-1F86-63A1AE38D8FB}"/>
              </a:ext>
            </a:extLst>
          </p:cNvPr>
          <p:cNvSpPr txBox="1">
            <a:spLocks/>
          </p:cNvSpPr>
          <p:nvPr/>
        </p:nvSpPr>
        <p:spPr>
          <a:xfrm>
            <a:off x="927600" y="3019427"/>
            <a:ext cx="2478532" cy="1525782"/>
          </a:xfrm>
          <a:prstGeom prst="roundRect">
            <a:avLst>
              <a:gd name="adj" fmla="val 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Mapping</a:t>
            </a:r>
            <a:endParaRPr lang="fr-FR" sz="1600" b="0" dirty="0">
              <a:solidFill>
                <a:schemeClr val="tx2"/>
              </a:solidFill>
              <a:highlight>
                <a:srgbClr val="00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AutoMapper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DI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Conf ac Profile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  <a:hlinkClick r:id="rId11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Accessible par DI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Gérer les Collections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1270441E-F067-4384-D95B-2906E221935C}"/>
              </a:ext>
            </a:extLst>
          </p:cNvPr>
          <p:cNvSpPr txBox="1">
            <a:spLocks/>
          </p:cNvSpPr>
          <p:nvPr/>
        </p:nvSpPr>
        <p:spPr>
          <a:xfrm>
            <a:off x="1053829" y="1944057"/>
            <a:ext cx="2266422" cy="662822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Service</a:t>
            </a:r>
            <a:r>
              <a:rPr lang="en-US" sz="1600" dirty="0"/>
              <a:t> 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</p:txBody>
      </p:sp>
    </p:spTree>
    <p:extLst>
      <p:ext uri="{BB962C8B-B14F-4D97-AF65-F5344CB8AC3E}">
        <p14:creationId xmlns:p14="http://schemas.microsoft.com/office/powerpoint/2010/main" val="193121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5144312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491284"/>
            <a:ext cx="4168435" cy="1476294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560436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3818301"/>
            <a:ext cx="5811923" cy="2013915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8455054" y="1421298"/>
            <a:ext cx="2694956" cy="2261642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Reponse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 Api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ProblemDetailsException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7"/>
            <a:ext cx="2960340" cy="2261642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(Maison | Tier Lib)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Api Error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response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HttpStatus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400-500)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545696" y="4163750"/>
            <a:ext cx="2513029" cy="1561190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b="0" dirty="0">
                <a:solidFill>
                  <a:schemeClr val="tx2"/>
                </a:solidFill>
              </a:rPr>
              <a:t>Browser Console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1C3B5F2-BA6E-CA36-C55C-CF4E663B99D6}"/>
              </a:ext>
            </a:extLst>
          </p:cNvPr>
          <p:cNvSpPr txBox="1">
            <a:spLocks/>
          </p:cNvSpPr>
          <p:nvPr/>
        </p:nvSpPr>
        <p:spPr>
          <a:xfrm>
            <a:off x="5883632" y="370994"/>
            <a:ext cx="2000931" cy="587732"/>
          </a:xfrm>
          <a:prstGeom prst="roundRect">
            <a:avLst>
              <a:gd name="adj" fmla="val 16089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Source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1" y="4163750"/>
            <a:ext cx="2942000" cy="1561190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App.Ui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Error Page.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ErrorBoundary Component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MainLayout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Toast.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E07667B-0106-95BE-41EC-8592ED4D545A}"/>
              </a:ext>
            </a:extLst>
          </p:cNvPr>
          <p:cNvSpPr/>
          <p:nvPr/>
        </p:nvSpPr>
        <p:spPr>
          <a:xfrm flipV="1">
            <a:off x="7884563" y="2862943"/>
            <a:ext cx="950570" cy="420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9360472" y="3601363"/>
            <a:ext cx="418067" cy="346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838</Words>
  <Application>Microsoft Office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Projects</vt:lpstr>
      <vt:lpstr>Security</vt:lpstr>
      <vt:lpstr>Error Handling</vt:lpstr>
      <vt:lpstr>Packages</vt:lpstr>
      <vt:lpstr>Components.Blazor</vt:lpstr>
      <vt:lpstr>Overview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463</cp:revision>
  <dcterms:created xsi:type="dcterms:W3CDTF">2021-05-30T21:09:19Z</dcterms:created>
  <dcterms:modified xsi:type="dcterms:W3CDTF">2023-08-26T16:05:22Z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