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57" r:id="rId5"/>
    <p:sldId id="1755" r:id="rId6"/>
    <p:sldId id="1827" r:id="rId7"/>
    <p:sldId id="1769" r:id="rId8"/>
    <p:sldId id="1837" r:id="rId9"/>
    <p:sldId id="1726" r:id="rId10"/>
    <p:sldId id="1836" r:id="rId11"/>
    <p:sldId id="1835" r:id="rId12"/>
    <p:sldId id="1795" r:id="rId13"/>
    <p:sldId id="1838" r:id="rId14"/>
    <p:sldId id="1716" r:id="rId15"/>
    <p:sldId id="1839" r:id="rId16"/>
    <p:sldId id="178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827"/>
            <p14:sldId id="1769"/>
            <p14:sldId id="1837"/>
            <p14:sldId id="1726"/>
            <p14:sldId id="1836"/>
            <p14:sldId id="1835"/>
            <p14:sldId id="1795"/>
          </p14:sldIdLst>
        </p14:section>
        <p14:section name="Angular" id="{A7FC1A8E-598F-4032-B825-FE284B83A301}">
          <p14:sldIdLst>
            <p14:sldId id="1838"/>
            <p14:sldId id="1716"/>
            <p14:sldId id="1839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8150967/typescript-cloning-objec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 err="1"/>
              <a:t>Tech.Base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2833395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Angular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4062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686089"/>
          </a:xfrm>
          <a:prstGeom prst="roundRect">
            <a:avLst>
              <a:gd name="adj" fmla="val 748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 err="1"/>
              <a:t>Modularity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Module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Component (.html, .css, .ts)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Service : Injectable (DI)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Angular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32AEE-A35D-9BCD-3CF9-6EA83565700F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>
          <a:xfrm>
            <a:off x="6135688" y="1089025"/>
            <a:ext cx="5145087" cy="1437865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Infrastructure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Client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Interceptor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Pipe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Resolver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0AF2D659-B873-CE09-076A-D59C13DE1EF4}"/>
              </a:ext>
            </a:extLst>
          </p:cNvPr>
          <p:cNvSpPr txBox="1">
            <a:spLocks/>
          </p:cNvSpPr>
          <p:nvPr/>
        </p:nvSpPr>
        <p:spPr>
          <a:xfrm>
            <a:off x="838200" y="3928663"/>
            <a:ext cx="5144311" cy="2049862"/>
          </a:xfrm>
          <a:prstGeom prst="roundRect">
            <a:avLst>
              <a:gd name="adj" fmla="val 7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err="1"/>
              <a:t>Modularity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en-US" dirty="0"/>
              <a:t>Router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en-US" dirty="0"/>
              <a:t>Directive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Model | Enum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Guard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40E5D67-AEBB-E70D-B29B-53E86125DA50}"/>
              </a:ext>
            </a:extLst>
          </p:cNvPr>
          <p:cNvSpPr txBox="1">
            <a:spLocks/>
          </p:cNvSpPr>
          <p:nvPr/>
        </p:nvSpPr>
        <p:spPr>
          <a:xfrm>
            <a:off x="6135686" y="2674881"/>
            <a:ext cx="5144311" cy="3335311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A Creuser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Web Worker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Service Worker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Pour PWA !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Angular Universal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Resolvers. </a:t>
            </a:r>
            <a:r>
              <a:rPr lang="fr-FR" sz="1600" b="0" dirty="0">
                <a:highlight>
                  <a:srgbClr val="FFFF00"/>
                </a:highlight>
              </a:rPr>
              <a:t>(à creuser)</a:t>
            </a:r>
          </a:p>
          <a:p>
            <a:pPr>
              <a:spcBef>
                <a:spcPts val="0"/>
              </a:spcBef>
            </a:pPr>
            <a:r>
              <a:rPr lang="fr-FR" sz="1600" b="0" dirty="0">
                <a:highlight>
                  <a:srgbClr val="FFFF00"/>
                </a:highlight>
              </a:rPr>
              <a:t>i18n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8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3AC9-1A37-1BBD-73B2-348C3F40FD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Material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form</a:t>
            </a:r>
            <a:r>
              <a:rPr lang="fr-FR" dirty="0"/>
              <a:t>-field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icon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button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…</a:t>
            </a:r>
          </a:p>
          <a:p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2436127"/>
          </a:xfrm>
          <a:prstGeom prst="roundRect">
            <a:avLst>
              <a:gd name="adj" fmla="val 671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Store | State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Action | Reducer | Selector | Effect, 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Entity | Adapter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Router-store | Store-</a:t>
            </a:r>
            <a:r>
              <a:rPr lang="fr-FR" dirty="0" err="1"/>
              <a:t>devtools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Material | Ngrx | Rxjs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E37AF4F6-6B5F-46F1-9855-B6CA26C49F1D}"/>
              </a:ext>
            </a:extLst>
          </p:cNvPr>
          <p:cNvSpPr txBox="1">
            <a:spLocks/>
          </p:cNvSpPr>
          <p:nvPr/>
        </p:nvSpPr>
        <p:spPr>
          <a:xfrm>
            <a:off x="6136462" y="3674089"/>
            <a:ext cx="5144311" cy="2304512"/>
          </a:xfrm>
          <a:prstGeom prst="roundRect">
            <a:avLst>
              <a:gd name="adj" fmla="val 78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Rxjs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Observable / Subject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tap, map, filter, of, first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switchMap, exhaustMap…</a:t>
            </a:r>
          </a:p>
        </p:txBody>
      </p:sp>
    </p:spTree>
    <p:extLst>
      <p:ext uri="{BB962C8B-B14F-4D97-AF65-F5344CB8AC3E}">
        <p14:creationId xmlns:p14="http://schemas.microsoft.com/office/powerpoint/2010/main" val="38011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Clean Architecture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Web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Angular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Clean 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BB145EC-C0E4-71B6-DF4E-2427170D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457123"/>
            <a:ext cx="2417757" cy="22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Web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1443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Html</a:t>
            </a:r>
          </a:p>
          <a:p>
            <a:pPr lvl="1"/>
            <a:r>
              <a:rPr lang="fr-FR" dirty="0"/>
              <a:t>Balise, Attribut &lt;balise&gt;&lt;/balise&gt;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&gt;&lt;body&gt;</a:t>
            </a:r>
          </a:p>
          <a:p>
            <a:pPr lvl="1"/>
            <a:r>
              <a:rPr lang="fr-FR" dirty="0"/>
              <a:t>&lt;a&gt;, &lt;p&gt;, &lt;</a:t>
            </a:r>
            <a:r>
              <a:rPr lang="fr-FR" dirty="0" err="1"/>
              <a:t>button</a:t>
            </a:r>
            <a:r>
              <a:rPr lang="fr-FR" dirty="0"/>
              <a:t>&gt;, &lt;</a:t>
            </a:r>
            <a:r>
              <a:rPr lang="fr-FR" dirty="0" err="1"/>
              <a:t>video</a:t>
            </a:r>
            <a:r>
              <a:rPr lang="fr-FR" dirty="0"/>
              <a:t>&gt;…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Web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| Css | Ts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13207B3-8CFB-44C9-9437-B6F8A8551C49}"/>
              </a:ext>
            </a:extLst>
          </p:cNvPr>
          <p:cNvSpPr txBox="1">
            <a:spLocks/>
          </p:cNvSpPr>
          <p:nvPr/>
        </p:nvSpPr>
        <p:spPr>
          <a:xfrm>
            <a:off x="838199" y="3119302"/>
            <a:ext cx="5144311" cy="2859300"/>
          </a:xfrm>
          <a:prstGeom prst="roundRect">
            <a:avLst>
              <a:gd name="adj" fmla="val 846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Css</a:t>
            </a:r>
          </a:p>
          <a:p>
            <a:pPr lvl="1"/>
            <a:r>
              <a:rPr lang="fr-FR" dirty="0"/>
              <a:t>Selector, </a:t>
            </a:r>
            <a:r>
              <a:rPr lang="fr-FR" dirty="0" err="1"/>
              <a:t>attribute</a:t>
            </a:r>
            <a:r>
              <a:rPr lang="fr-FR" dirty="0"/>
              <a:t>, class</a:t>
            </a:r>
          </a:p>
          <a:p>
            <a:pPr lvl="1"/>
            <a:r>
              <a:rPr lang="fr-FR" dirty="0"/>
              <a:t>Pseudo-</a:t>
            </a:r>
            <a:r>
              <a:rPr lang="fr-FR" dirty="0" err="1"/>
              <a:t>elt</a:t>
            </a:r>
            <a:r>
              <a:rPr lang="fr-FR" dirty="0"/>
              <a:t> (:), Pseudo-class (::)</a:t>
            </a:r>
          </a:p>
          <a:p>
            <a:pPr lvl="1"/>
            <a:r>
              <a:rPr lang="fr-FR" dirty="0"/>
              <a:t>Display.</a:t>
            </a:r>
            <a:r>
              <a:rPr lang="fr-FR" b="0" dirty="0"/>
              <a:t> </a:t>
            </a:r>
            <a:r>
              <a:rPr lang="fr-FR" b="0" dirty="0" err="1"/>
              <a:t>inline</a:t>
            </a:r>
            <a:r>
              <a:rPr lang="fr-FR" b="0" dirty="0"/>
              <a:t>, block, </a:t>
            </a:r>
            <a:r>
              <a:rPr lang="fr-FR" i="1" dirty="0" err="1"/>
              <a:t>flex</a:t>
            </a:r>
            <a:r>
              <a:rPr lang="fr-FR" i="1" dirty="0"/>
              <a:t> / grid</a:t>
            </a:r>
            <a:r>
              <a:rPr lang="fr-FR" b="0" dirty="0"/>
              <a:t>…</a:t>
            </a:r>
          </a:p>
          <a:p>
            <a:pPr lvl="1"/>
            <a:r>
              <a:rPr lang="fr-FR" dirty="0"/>
              <a:t>Unité. </a:t>
            </a:r>
            <a:r>
              <a:rPr lang="fr-FR" b="0" dirty="0"/>
              <a:t>px, </a:t>
            </a:r>
            <a:r>
              <a:rPr lang="fr-FR" b="0" dirty="0" err="1"/>
              <a:t>em</a:t>
            </a:r>
            <a:r>
              <a:rPr lang="fr-FR" b="0" dirty="0"/>
              <a:t>, rem, %, </a:t>
            </a:r>
            <a:r>
              <a:rPr lang="fr-FR" b="0" dirty="0" err="1"/>
              <a:t>fr</a:t>
            </a:r>
            <a:endParaRPr lang="fr-FR" b="0" dirty="0"/>
          </a:p>
          <a:p>
            <a:pPr lvl="1"/>
            <a:r>
              <a:rPr lang="fr-FR" dirty="0"/>
              <a:t>Flex. </a:t>
            </a:r>
            <a:r>
              <a:rPr lang="fr-FR" b="0" dirty="0"/>
              <a:t>container / direction / wrap / </a:t>
            </a:r>
            <a:r>
              <a:rPr lang="fr-FR" b="0" dirty="0" err="1"/>
              <a:t>grow</a:t>
            </a:r>
            <a:r>
              <a:rPr lang="fr-FR" b="0" dirty="0"/>
              <a:t>…</a:t>
            </a:r>
          </a:p>
          <a:p>
            <a:pPr lvl="1"/>
            <a:r>
              <a:rPr lang="fr-FR" b="0" dirty="0"/>
              <a:t>Position / </a:t>
            </a:r>
            <a:r>
              <a:rPr lang="fr-FR" b="0" dirty="0" err="1"/>
              <a:t>margin</a:t>
            </a:r>
            <a:r>
              <a:rPr lang="fr-FR" b="0" dirty="0"/>
              <a:t> / </a:t>
            </a:r>
            <a:r>
              <a:rPr lang="fr-FR" b="0" dirty="0" err="1"/>
              <a:t>padding</a:t>
            </a:r>
            <a:r>
              <a:rPr lang="fr-FR" b="0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Typescript</a:t>
            </a:r>
          </a:p>
          <a:p>
            <a:pPr lvl="1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lvl="1"/>
            <a:r>
              <a:rPr lang="fr-FR" dirty="0"/>
              <a:t>Function</a:t>
            </a:r>
          </a:p>
          <a:p>
            <a:pPr lvl="1"/>
            <a:r>
              <a:rPr lang="fr-FR" dirty="0"/>
              <a:t>Class, Object, Property</a:t>
            </a:r>
          </a:p>
          <a:p>
            <a:pPr lvl="3"/>
            <a:r>
              <a:rPr lang="fr-FR" dirty="0">
                <a:hlinkClick r:id="rId2"/>
              </a:rPr>
              <a:t>Cloner un objet</a:t>
            </a:r>
            <a:endParaRPr lang="fr-FR" dirty="0"/>
          </a:p>
          <a:p>
            <a:pPr lvl="1"/>
            <a:r>
              <a:rPr lang="fr-FR" dirty="0"/>
              <a:t>Interface &amp; Héritage</a:t>
            </a:r>
          </a:p>
          <a:p>
            <a:pPr lvl="1"/>
            <a:r>
              <a:rPr lang="fr-FR" dirty="0"/>
              <a:t>Public | Privé</a:t>
            </a:r>
          </a:p>
          <a:p>
            <a:pPr lvl="1"/>
            <a:r>
              <a:rPr lang="fr-FR" dirty="0"/>
              <a:t>Modifiers (</a:t>
            </a:r>
            <a:r>
              <a:rPr lang="fr-FR" dirty="0" err="1"/>
              <a:t>readonly</a:t>
            </a:r>
            <a:r>
              <a:rPr lang="fr-FR" dirty="0"/>
              <a:t>, </a:t>
            </a:r>
            <a:r>
              <a:rPr lang="fr-FR" dirty="0" err="1"/>
              <a:t>optionnal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Module</a:t>
            </a:r>
          </a:p>
          <a:p>
            <a:pPr lvl="1"/>
            <a:r>
              <a:rPr lang="fr-FR" dirty="0" err="1"/>
              <a:t>Decorator</a:t>
            </a:r>
            <a:r>
              <a:rPr lang="fr-FR" dirty="0"/>
              <a:t> (~Annotation de classe)</a:t>
            </a:r>
          </a:p>
          <a:p>
            <a:pPr lvl="1"/>
            <a:r>
              <a:rPr lang="fr-FR" dirty="0"/>
              <a:t>…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703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6BB68-ABBC-E641-ED96-F2153C455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7A65-FBB5-F672-B109-881947C41A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.Net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4FD710-2B42-256F-8997-B470078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Blazor | Choose Version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6BC8B3-A30F-E654-4D87-B42FC750B723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596634588"/>
              </p:ext>
            </p:extLst>
          </p:nvPr>
        </p:nvGraphicFramePr>
        <p:xfrm>
          <a:off x="838200" y="1641987"/>
          <a:ext cx="10442574" cy="221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67938338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71413997"/>
                    </a:ext>
                  </a:extLst>
                </a:gridCol>
                <a:gridCol w="4161517">
                  <a:extLst>
                    <a:ext uri="{9D8B030D-6E8A-4147-A177-3AD203B41FA5}">
                      <a16:colId xmlns:a16="http://schemas.microsoft.com/office/drawing/2014/main" val="2410285114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9031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Page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 1st load (Retrieve DLL)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get page (Html / Css / 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15024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Db through Api (to create)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access db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8248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client browser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 server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5188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Server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on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have a SignalR </a:t>
                      </a:r>
                      <a:r>
                        <a:rPr lang="en-US" sz="1600" dirty="0" err="1"/>
                        <a:t>connexion</a:t>
                      </a:r>
                      <a:r>
                        <a:rPr lang="en-US" sz="1600" dirty="0"/>
                        <a:t> with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4700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8819E4-1C2E-3707-174B-E293DCC7B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74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Interface | Inheritance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Modifiers (readonly, ?...)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 err="1">
                <a:ea typeface="+mn-lt"/>
                <a:cs typeface="+mn-lt"/>
              </a:rPr>
              <a:t>Throw</a:t>
            </a:r>
            <a:r>
              <a:rPr lang="fr-LU" sz="1400" dirty="0">
                <a:ea typeface="+mn-lt"/>
                <a:cs typeface="+mn-lt"/>
              </a:rPr>
              <a:t> new </a:t>
            </a:r>
            <a:r>
              <a:rPr lang="fr-LU" sz="1400" dirty="0" err="1">
                <a:ea typeface="+mn-lt"/>
                <a:cs typeface="+mn-lt"/>
              </a:rPr>
              <a:t>XxxException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/>
              <a:t>// Todo &lt;=&gt; </a:t>
            </a:r>
            <a:r>
              <a:rPr lang="fr-FR" sz="1400" b="0" dirty="0"/>
              <a:t>Code à </a:t>
            </a:r>
            <a:r>
              <a:rPr lang="fr-FR" sz="1400" b="0" dirty="0" err="1"/>
              <a:t>re-travailler</a:t>
            </a:r>
            <a:endParaRPr lang="fr-FR" sz="1400" b="0" dirty="0"/>
          </a:p>
          <a:p>
            <a:pPr marL="288000" lvl="1" indent="-216000">
              <a:spcBef>
                <a:spcPts val="600"/>
              </a:spcBef>
            </a:pPr>
            <a:endParaRPr lang="fr-FR" sz="1400" dirty="0"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590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Allumi Ptf</vt:lpstr>
      <vt:lpstr>Arial</vt:lpstr>
      <vt:lpstr>Calibri</vt:lpstr>
      <vt:lpstr>KGT_PPT_Theme_New</vt:lpstr>
      <vt:lpstr>Tech.Base</vt:lpstr>
      <vt:lpstr>Sommaire</vt:lpstr>
      <vt:lpstr>Clean Architecture</vt:lpstr>
      <vt:lpstr>Clean Architecture</vt:lpstr>
      <vt:lpstr>Web</vt:lpstr>
      <vt:lpstr>Html | Css | Ts</vt:lpstr>
      <vt:lpstr>.Net</vt:lpstr>
      <vt:lpstr>.Net Blazor | Choose Version</vt:lpstr>
      <vt:lpstr>C# | .Net</vt:lpstr>
      <vt:lpstr>Angular</vt:lpstr>
      <vt:lpstr>Angular</vt:lpstr>
      <vt:lpstr>Material | Ngrx | Rxjs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521</cp:revision>
  <dcterms:created xsi:type="dcterms:W3CDTF">2021-05-30T21:09:19Z</dcterms:created>
  <dcterms:modified xsi:type="dcterms:W3CDTF">2023-08-26T16:05:44Z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