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8"/>
  </p:notesMasterIdLst>
  <p:handoutMasterIdLst>
    <p:handoutMasterId r:id="rId19"/>
  </p:handoutMasterIdLst>
  <p:sldIdLst>
    <p:sldId id="257" r:id="rId5"/>
    <p:sldId id="1755" r:id="rId6"/>
    <p:sldId id="1827" r:id="rId7"/>
    <p:sldId id="1832" r:id="rId8"/>
    <p:sldId id="1817" r:id="rId9"/>
    <p:sldId id="1831" r:id="rId10"/>
    <p:sldId id="1829" r:id="rId11"/>
    <p:sldId id="1833" r:id="rId12"/>
    <p:sldId id="1835" r:id="rId13"/>
    <p:sldId id="1834" r:id="rId14"/>
    <p:sldId id="1837" r:id="rId15"/>
    <p:sldId id="1836" r:id="rId16"/>
    <p:sldId id="178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p.Blazor" id="{F54CFE69-8866-43A2-9BD2-64D9AB162EE0}">
          <p14:sldIdLst>
            <p14:sldId id="1827"/>
            <p14:sldId id="1832"/>
            <p14:sldId id="1817"/>
            <p14:sldId id="1831"/>
            <p14:sldId id="1829"/>
          </p14:sldIdLst>
        </p14:section>
        <p14:section name="K.Blazor" id="{A834FB0B-9DB7-4F1E-919A-238E92817BE9}">
          <p14:sldIdLst>
            <p14:sldId id="1833"/>
            <p14:sldId id="1835"/>
            <p14:sldId id="1834"/>
            <p14:sldId id="1837"/>
            <p14:sldId id="1836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7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04T15:37:25.862" idx="15">
    <p:pos x="2519" y="639"/>
    <p:text>Intérêt
    - [Interface Developpeur] Permet de gérer tous les besoin avec des "Components"
        Minimiser le use du Css/Html natif dans ce qui n'est pas la "Lib Component"
        =&gt; Tout le code devient Vert ds VisualStudio c'est beau
    - [Css-Encapsulation] spécifique au layout dans le composant 
        - Il donc accessible uniquement via le composant -&gt; Les composants client importe le shared
    - [Code-Organisation] Tous le code qui décrit la logique du Layout se retrouve dans le dossier /Layout
        Le fichier app.css est 'global' et accessible de manière transparent a tout le monde
        (Note. A minima, on pourrait découper avec un "layout.css")
    - [Code-Distribution] Si on voit le dossier "/Shared" comme une lib, publiable en Nuget et importable pour les futurs app Blazor
    - Les cas spécifiques peuvent etre gérer avec de l'injection de class Css Global
        Comme sur les lib TelerikUi / DevExpress
        Note. Ce pourrait être une class mère de "Component" (avoir un Input "CssClass") 
            A voir cmt impl ça en Blazor, j'ai dejà fait en Angular
    - Ce n'est pas particulièrement un soucis de verbosité
        Exemple Composant equivalent ds 1 Lib
	DevExpress
	    - https://demos.devexpress.com/blazor/StackLayout
	    - https://demos.devexpress.com/blazor/FormLayout
	    - https://demos.devexpress.com/blazor/GridLayout		
	TelerikUi
                   - https://demos.telerik.com/blazor-ui/listview/overview
	     - https://demos.telerik.com/blazor-ui/gridlayout/overview</p:text>
    <p:extLst>
      <p:ext uri="{C676402C-5697-4E1C-873F-D02D1690AC5C}">
        <p15:threadingInfo xmlns:p15="http://schemas.microsoft.com/office/powerpoint/2012/main" timeZoneBias="-120"/>
      </p:ext>
    </p:extLst>
  </p:cm>
  <p:cm authorId="2" dt="2023-09-04T15:38:50.441" idx="17">
    <p:pos x="1988" y="867"/>
    <p:text>Possible Solution.
    - Bootstrap Css utilities. d-flex / d-grid (https://getbootstrap.com/docs/5.0/utilities/flex/)
    - Bootstrap Container Grid (https://getbootstrap.com/docs/5.0/layout/grid/)
    - DevExpress (https://supportcenter.devexpress.com/ticket/details/t1094086/how-to-implement-a-responsive-cardview-component-in-blazor)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04T15:38:31.717" idx="16">
    <p:pos x="3449" y="1677"/>
    <p:text>Uses JSInterop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22/09/2023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5393962/how-to-set-validationmessagetvalue-for-property-dynamically-in-blazor" TargetMode="External"/><Relationship Id="rId13" Type="http://schemas.openxmlformats.org/officeDocument/2006/relationships/hyperlink" Target="https://getbootstrap.com/docs/5.0/forms/form-control/" TargetMode="External"/><Relationship Id="rId3" Type="http://schemas.openxmlformats.org/officeDocument/2006/relationships/hyperlink" Target="https://developer.mozilla.org/en-US/docs/Web/CSS/CSS_Grid_Layout/Basic_Concepts_of_Grid_Layout" TargetMode="External"/><Relationship Id="rId7" Type="http://schemas.openxmlformats.org/officeDocument/2006/relationships/hyperlink" Target="https://docs.fluentvalidation.net/en/latest/custom-validators.html" TargetMode="External"/><Relationship Id="rId12" Type="http://schemas.openxmlformats.org/officeDocument/2006/relationships/hyperlink" Target="https://learn.microsoft.com/en-us/aspnet/core/blazor/forms-and-input-components?view=aspnetcore-7.0#example-form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fluentvalidation.net/en/latest/built-in-validators.html" TargetMode="External"/><Relationship Id="rId11" Type="http://schemas.openxmlformats.org/officeDocument/2006/relationships/hyperlink" Target="https://learn.microsoft.com/en-us/aspnet/core/blazor/forms-and-input-components?view=aspnetcore-7.0#built-in-input-components" TargetMode="External"/><Relationship Id="rId5" Type="http://schemas.openxmlformats.org/officeDocument/2006/relationships/hyperlink" Target="https://docs.fluentvalidation.net/en/latest/" TargetMode="External"/><Relationship Id="rId15" Type="http://schemas.openxmlformats.org/officeDocument/2006/relationships/hyperlink" Target="https://getbootstrap.com/docs/5.1/components/card/" TargetMode="External"/><Relationship Id="rId10" Type="http://schemas.openxmlformats.org/officeDocument/2006/relationships/hyperlink" Target="https://github.com/dotnet/aspnetcore/issues/8386" TargetMode="External"/><Relationship Id="rId4" Type="http://schemas.openxmlformats.org/officeDocument/2006/relationships/hyperlink" Target="https://stackoverflow.com/questions/52417889/setting-minimum-and-maximum-number-of-columns-using-css-grid" TargetMode="External"/><Relationship Id="rId9" Type="http://schemas.openxmlformats.org/officeDocument/2006/relationships/hyperlink" Target="https://github.com/Blazored/FluentValidation" TargetMode="External"/><Relationship Id="rId14" Type="http://schemas.openxmlformats.org/officeDocument/2006/relationships/hyperlink" Target="https://stackblitz.com/github/bithost-gmbh/ngx-mat-select-search-example?file=src%2Fapp%2Fexamples%2F01-single-selection-example%2Fsingle-selection-example.component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5322875/A-Blazor-Bootstrap-Toaster" TargetMode="External"/><Relationship Id="rId2" Type="http://schemas.openxmlformats.org/officeDocument/2006/relationships/hyperlink" Target="https://icon-sets.iconify.design/oi/" TargetMode="Externa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2.xml"/><Relationship Id="rId4" Type="http://schemas.openxmlformats.org/officeDocument/2006/relationships/hyperlink" Target="https://getbootstrap.com/docs/5.1/components/toast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leon/I18N-Portable" TargetMode="External"/><Relationship Id="rId13" Type="http://schemas.openxmlformats.org/officeDocument/2006/relationships/hyperlink" Target="https://learn.microsoft.com/en-us/aspnet/core/tutorials/getting-started-with-nswag?view=aspnetcore-6.0&amp;tabs=visual-studio" TargetMode="External"/><Relationship Id="rId3" Type="http://schemas.openxmlformats.org/officeDocument/2006/relationships/hyperlink" Target="https://code-maze.com/blazor-routing-page-directive-navigation-manager-nav-links/" TargetMode="External"/><Relationship Id="rId7" Type="http://schemas.openxmlformats.org/officeDocument/2006/relationships/hyperlink" Target="https://github.com/serilog/serilog-sinks-browserconsole#serilogsinksbrowserconsole--" TargetMode="External"/><Relationship Id="rId12" Type="http://schemas.openxmlformats.org/officeDocument/2006/relationships/hyperlink" Target="https://learn.microsoft.com/en-us/aspnet/core/blazor/state-management?view=aspnetcore-6.0&amp;pivots=webassembly" TargetMode="External"/><Relationship Id="rId2" Type="http://schemas.openxmlformats.org/officeDocument/2006/relationships/hyperlink" Target="https://learn.microsoft.com/en-us/aspnet/core/blazor/fundamentals/routing?view=aspnetcore-7.0" TargetMode="External"/><Relationship Id="rId16" Type="http://schemas.openxmlformats.org/officeDocument/2006/relationships/hyperlink" Target="https://github.com/RicoSuter/NSwag/wiki/CSharpClientGeneratorSetting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serilog/serilog-settings-configuration" TargetMode="External"/><Relationship Id="rId11" Type="http://schemas.openxmlformats.org/officeDocument/2006/relationships/hyperlink" Target="https://css-tricks.com/scale-svg/" TargetMode="External"/><Relationship Id="rId5" Type="http://schemas.openxmlformats.org/officeDocument/2006/relationships/hyperlink" Target="https://github.com/serilog/serilog/wiki/Configuration-Basics" TargetMode="External"/><Relationship Id="rId15" Type="http://schemas.openxmlformats.org/officeDocument/2006/relationships/hyperlink" Target="https://github.com/RicoSuter/NSwag/wiki/CSharpClientGenerator" TargetMode="External"/><Relationship Id="rId10" Type="http://schemas.openxmlformats.org/officeDocument/2006/relationships/hyperlink" Target="https://www.inow.fr/formation/developpement-web/asp-dot-net/formation-blazor/10220" TargetMode="External"/><Relationship Id="rId4" Type="http://schemas.openxmlformats.org/officeDocument/2006/relationships/hyperlink" Target="https://github.com/serilog/serilog/wiki" TargetMode="External"/><Relationship Id="rId9" Type="http://schemas.openxmlformats.org/officeDocument/2006/relationships/hyperlink" Target="https://learn.microsoft.com/en-us/aspnet/core/blazor/components/layouts?view=aspnetcore-6.0" TargetMode="External"/><Relationship Id="rId14" Type="http://schemas.openxmlformats.org/officeDocument/2006/relationships/hyperlink" Target="https://github.com/RicoSuter/NSwa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using-access-token-with-blazor-webassembly-httpclient/" TargetMode="External"/><Relationship Id="rId13" Type="http://schemas.openxmlformats.org/officeDocument/2006/relationships/hyperlink" Target="https://learn.microsoft.com/en-us/aspnet/core/blazor/security/webassembly/?view=aspnetcore-7.0#authentication-component" TargetMode="External"/><Relationship Id="rId3" Type="http://schemas.openxmlformats.org/officeDocument/2006/relationships/hyperlink" Target="https://learn.microsoft.com/en-us/aspnet/core/blazor/security/?view=aspnetcore-6.0#authorization" TargetMode="External"/><Relationship Id="rId7" Type="http://schemas.openxmlformats.org/officeDocument/2006/relationships/hyperlink" Target="https://learn.microsoft.com/en-us/aspnet/core/blazor/security/webassembly/additional-scenarios?source=recommendations&amp;view=aspnetcore-7.0#custom-authorizationmessagehandler-class" TargetMode="External"/><Relationship Id="rId12" Type="http://schemas.openxmlformats.org/officeDocument/2006/relationships/hyperlink" Target="https://code-maze.com/blazor-webassembly-authentication-aspnetcore-identity/" TargetMode="External"/><Relationship Id="rId2" Type="http://schemas.openxmlformats.org/officeDocument/2006/relationships/hyperlink" Target="https://learn.microsoft.com/en-us/aspnet/core/security/authorization/introduction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hrissainty.com/securing-your-blazor-apps-configuring-policy-based-authorization-with-blazor/" TargetMode="External"/><Relationship Id="rId11" Type="http://schemas.openxmlformats.org/officeDocument/2006/relationships/hyperlink" Target="https://blazorschool.com/tutorial/blazor-wasm/dotnet7/basic-jwt-authentication-683869" TargetMode="External"/><Relationship Id="rId5" Type="http://schemas.openxmlformats.org/officeDocument/2006/relationships/hyperlink" Target="https://learn.microsoft.com/en-us/aspnet/core/security/authorization/roles?view=aspnetcore-7.0" TargetMode="External"/><Relationship Id="rId10" Type="http://schemas.openxmlformats.org/officeDocument/2006/relationships/hyperlink" Target="https://code-maze.com/blazor-webassembly-role-based-security-with-identityserver4/" TargetMode="External"/><Relationship Id="rId4" Type="http://schemas.openxmlformats.org/officeDocument/2006/relationships/hyperlink" Target="https://learn.microsoft.com/en-us/aspnet/core/security/authorization/policies?view=aspnetcore-6.0" TargetMode="External"/><Relationship Id="rId9" Type="http://schemas.openxmlformats.org/officeDocument/2006/relationships/hyperlink" Target="https://learn.microsoft.com/fr-fr/dotnet/api/microsoft.aspnetcore.components.webassembly.authentication.authorizationmessagehandler?view=aspnetcore-7.0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opinion.com/handling-http-api-errors-with-problem-details/" TargetMode="External"/><Relationship Id="rId3" Type="http://schemas.openxmlformats.org/officeDocument/2006/relationships/hyperlink" Target="https://learn.microsoft.com/en-us/aspnet/core/blazor/fundamentals/handle-errors?view=aspnetcore-7.0#alternative-global-exception-handling" TargetMode="External"/><Relationship Id="rId7" Type="http://schemas.openxmlformats.org/officeDocument/2006/relationships/hyperlink" Target="https://learn.microsoft.com/en-us/aspnet/core/blazor/fundamentals/handle-errors?view=aspnetcore-7.0#error-boundaries" TargetMode="External"/><Relationship Id="rId2" Type="http://schemas.openxmlformats.org/officeDocument/2006/relationships/hyperlink" Target="https://learn.microsoft.com/en-us/dotnet/api/microsoft.aspnetcore.components.web.errorboundary?view=aspnetcore-7.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earn.microsoft.com/en-us/aspnet/core/blazor/fundamentals/handle-errors?view=aspnetcore-7.0" TargetMode="External"/><Relationship Id="rId5" Type="http://schemas.openxmlformats.org/officeDocument/2006/relationships/hyperlink" Target="https://stackoverflow.com/questions/74178479/get-the-current-exception-in-blazor-error-boundary" TargetMode="External"/><Relationship Id="rId4" Type="http://schemas.openxmlformats.org/officeDocument/2006/relationships/hyperlink" Target="https://jonathancrozier.com/blog/implementing-blazor-error-boundari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ilog/serilog-settings-configuration" TargetMode="External"/><Relationship Id="rId2" Type="http://schemas.openxmlformats.org/officeDocument/2006/relationships/hyperlink" Target="https://github.com/serilog/serilog#serilog----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erilog/serilog-sinks-browserconsol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breakpoints/" TargetMode="External"/><Relationship Id="rId2" Type="http://schemas.openxmlformats.org/officeDocument/2006/relationships/hyperlink" Target="https://learn.microsoft.com/en-us/aspnet/core/blazor/components/class-libraries?view=aspnetcore-7.0&amp;tabs=visual-studio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learn.microsoft.com/en-us/aspnet/core/blazor/components/css-isolation?view=aspnetcore-7.0" TargetMode="External"/><Relationship Id="rId4" Type="http://schemas.openxmlformats.org/officeDocument/2006/relationships/hyperlink" Target="https://material.angular.io/cdk/layout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4908000" cy="820140"/>
          </a:xfrm>
        </p:spPr>
        <p:txBody>
          <a:bodyPr/>
          <a:lstStyle/>
          <a:p>
            <a:r>
              <a:rPr lang="fr-FR" dirty="0"/>
              <a:t>App.Blazor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405259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64DF8FE-C2F7-B61E-A369-6DB68B7E47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030704"/>
          </a:xfrm>
          <a:prstGeom prst="roundRect">
            <a:avLst>
              <a:gd name="adj" fmla="val 15387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Container</a:t>
            </a:r>
            <a:endParaRPr lang="fr-FR" sz="1600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6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600" b="0" dirty="0">
                <a:solidFill>
                  <a:schemeClr val="tx2"/>
                </a:solidFill>
                <a:ea typeface="+mn-lt"/>
                <a:cs typeface="+mn-lt"/>
              </a:rPr>
              <a:t> Css </a:t>
            </a:r>
            <a:r>
              <a:rPr lang="fr-FR" sz="1600" dirty="0">
                <a:solidFill>
                  <a:schemeClr val="tx2"/>
                </a:solidFill>
                <a:highlight>
                  <a:srgbClr val="00FF00"/>
                </a:highlight>
                <a:ea typeface="+mn-lt"/>
                <a:cs typeface="+mn-lt"/>
                <a:hlinkClick r:id="rId2"/>
              </a:rPr>
              <a:t>Flex</a:t>
            </a:r>
            <a:r>
              <a:rPr lang="fr-FR" sz="16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6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Grid</a:t>
            </a:r>
            <a:endParaRPr lang="fr-FR" sz="16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grid max column</a:t>
            </a: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K.Blazor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8EC7E737-2272-4805-ABF8-2AAC8D55AEED}"/>
              </a:ext>
            </a:extLst>
          </p:cNvPr>
          <p:cNvSpPr txBox="1">
            <a:spLocks/>
          </p:cNvSpPr>
          <p:nvPr/>
        </p:nvSpPr>
        <p:spPr>
          <a:xfrm>
            <a:off x="6252585" y="4542075"/>
            <a:ext cx="2401608" cy="1249396"/>
          </a:xfrm>
          <a:prstGeom prst="roundRect">
            <a:avLst>
              <a:gd name="adj" fmla="val 95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Validation</a:t>
            </a: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FluentValidation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Validators.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Built-In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Custom</a:t>
            </a:r>
            <a:endParaRPr lang="fr-FR" sz="1200" dirty="0">
              <a:solidFill>
                <a:schemeClr val="tx2"/>
              </a:solidFill>
              <a:ea typeface="+mn-lt"/>
              <a:cs typeface="+mn-lt"/>
              <a:hlinkClick r:id="rId8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9"/>
              </a:rPr>
              <a:t>Blazored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/FluentValidation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endParaRPr lang="fr-FR" sz="1200" dirty="0">
              <a:solidFill>
                <a:schemeClr val="tx2"/>
              </a:solidFill>
              <a:ea typeface="+mn-lt"/>
              <a:cs typeface="+mn-lt"/>
              <a:hlinkClick r:id="rId8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Validation Message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0252FE96-935D-0484-DB0A-371D13666871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4838858"/>
          </a:xfrm>
          <a:prstGeom prst="roundRect">
            <a:avLst>
              <a:gd name="adj" fmla="val 34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Form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A6E92A7E-AFDE-0223-62FE-1DDE9F814723}"/>
              </a:ext>
            </a:extLst>
          </p:cNvPr>
          <p:cNvSpPr txBox="1">
            <a:spLocks/>
          </p:cNvSpPr>
          <p:nvPr/>
        </p:nvSpPr>
        <p:spPr>
          <a:xfrm>
            <a:off x="8766680" y="4551373"/>
            <a:ext cx="2371492" cy="1240098"/>
          </a:xfrm>
          <a:prstGeom prst="roundRect">
            <a:avLst>
              <a:gd name="adj" fmla="val 146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Layout</a:t>
            </a: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Flex Column center</a:t>
            </a: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Field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spacing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msg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FDD69E3-07BF-57E7-DF46-60AAFB8BB99B}"/>
              </a:ext>
            </a:extLst>
          </p:cNvPr>
          <p:cNvSpPr txBox="1">
            <a:spLocks/>
          </p:cNvSpPr>
          <p:nvPr/>
        </p:nvSpPr>
        <p:spPr>
          <a:xfrm>
            <a:off x="6252585" y="3625797"/>
            <a:ext cx="4885585" cy="774780"/>
          </a:xfrm>
          <a:prstGeom prst="roundRect">
            <a:avLst>
              <a:gd name="adj" fmla="val 1913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Technique</a:t>
            </a:r>
            <a:endParaRPr lang="fr-FR" sz="1400" dirty="0">
              <a:ea typeface="+mn-lt"/>
              <a:cs typeface="+mn-lt"/>
            </a:endParaRPr>
          </a:p>
          <a:p>
            <a:pPr marL="216000" indent="-144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Encapsulate Blazor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Build-In Blazor Input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B27688DB-117E-5D36-AED6-27EDD9FB8A78}"/>
              </a:ext>
            </a:extLst>
          </p:cNvPr>
          <p:cNvSpPr txBox="1">
            <a:spLocks/>
          </p:cNvSpPr>
          <p:nvPr/>
        </p:nvSpPr>
        <p:spPr>
          <a:xfrm>
            <a:off x="6252586" y="1425677"/>
            <a:ext cx="3202288" cy="2058622"/>
          </a:xfrm>
          <a:prstGeom prst="roundRect">
            <a:avLst>
              <a:gd name="adj" fmla="val 58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Definition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 class pour le model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 &lt;Form&gt;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 err="1">
                <a:ea typeface="+mn-lt"/>
                <a:cs typeface="+mn-lt"/>
              </a:rPr>
              <a:t>OnValidSubmit</a:t>
            </a:r>
            <a:r>
              <a:rPr lang="fr-FR" sz="1200" b="0" dirty="0">
                <a:ea typeface="+mn-lt"/>
                <a:cs typeface="+mn-lt"/>
              </a:rPr>
              <a:t> / </a:t>
            </a:r>
            <a:r>
              <a:rPr lang="fr-FR" sz="1200" b="0" dirty="0" err="1">
                <a:ea typeface="+mn-lt"/>
                <a:cs typeface="+mn-lt"/>
              </a:rPr>
              <a:t>OnInvalidSumit</a:t>
            </a:r>
            <a:endParaRPr lang="fr-FR" sz="1200" b="0" dirty="0"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 err="1">
                <a:ea typeface="+mn-lt"/>
                <a:cs typeface="+mn-lt"/>
              </a:rPr>
              <a:t>SubmitButton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1/* &lt;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XxxField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&gt; dans le &lt;Form&gt;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 class pour 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ModelValidator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C6552D3-368C-C35C-92F7-8CA2AD76E284}"/>
              </a:ext>
            </a:extLst>
          </p:cNvPr>
          <p:cNvSpPr txBox="1">
            <a:spLocks/>
          </p:cNvSpPr>
          <p:nvPr/>
        </p:nvSpPr>
        <p:spPr>
          <a:xfrm>
            <a:off x="9603610" y="2555523"/>
            <a:ext cx="1534561" cy="92398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Technology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12"/>
              </a:rPr>
              <a:t>Blazor Forms</a:t>
            </a:r>
            <a:endParaRPr lang="fr-FR" sz="1400" dirty="0"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13"/>
              </a:rPr>
              <a:t>Bootstrap</a:t>
            </a:r>
            <a:endParaRPr lang="fr-FR" sz="14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DCCF0EA-3000-F083-2378-4DAAA9017F9E}"/>
              </a:ext>
            </a:extLst>
          </p:cNvPr>
          <p:cNvSpPr txBox="1">
            <a:spLocks/>
          </p:cNvSpPr>
          <p:nvPr/>
        </p:nvSpPr>
        <p:spPr>
          <a:xfrm>
            <a:off x="9603610" y="1425677"/>
            <a:ext cx="1534561" cy="103124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Reference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SelectField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Search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 / Multiple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LibAngular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61CBCFF2-F272-2BD0-5BC4-FC43EAE51659}"/>
              </a:ext>
            </a:extLst>
          </p:cNvPr>
          <p:cNvSpPr txBox="1">
            <a:spLocks/>
          </p:cNvSpPr>
          <p:nvPr/>
        </p:nvSpPr>
        <p:spPr>
          <a:xfrm>
            <a:off x="838199" y="2244769"/>
            <a:ext cx="1898927" cy="1428568"/>
          </a:xfrm>
          <a:prstGeom prst="roundRect">
            <a:avLst>
              <a:gd name="adj" fmla="val 129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Card</a:t>
            </a:r>
            <a:endParaRPr lang="fr-FR" sz="1600" dirty="0"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15"/>
              </a:rPr>
              <a:t>Bootstrap Card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CardTitle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CardBody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641484DD-F195-4F09-5D65-06A90FA738EC}"/>
              </a:ext>
            </a:extLst>
          </p:cNvPr>
          <p:cNvSpPr txBox="1">
            <a:spLocks/>
          </p:cNvSpPr>
          <p:nvPr/>
        </p:nvSpPr>
        <p:spPr>
          <a:xfrm>
            <a:off x="2902997" y="2244770"/>
            <a:ext cx="1523689" cy="1428567"/>
          </a:xfrm>
          <a:prstGeom prst="roundRect">
            <a:avLst>
              <a:gd name="adj" fmla="val 135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Popup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CE6325D6-0AE8-6E0F-F9BA-3EBBF6428476}"/>
              </a:ext>
            </a:extLst>
          </p:cNvPr>
          <p:cNvSpPr txBox="1">
            <a:spLocks/>
          </p:cNvSpPr>
          <p:nvPr/>
        </p:nvSpPr>
        <p:spPr>
          <a:xfrm>
            <a:off x="838200" y="3797903"/>
            <a:ext cx="3181940" cy="2135065"/>
          </a:xfrm>
          <a:prstGeom prst="roundRect">
            <a:avLst>
              <a:gd name="adj" fmla="val 94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Table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38348AC3-AD5A-BFCE-D0FC-ED014619D2FE}"/>
              </a:ext>
            </a:extLst>
          </p:cNvPr>
          <p:cNvSpPr txBox="1">
            <a:spLocks/>
          </p:cNvSpPr>
          <p:nvPr/>
        </p:nvSpPr>
        <p:spPr>
          <a:xfrm>
            <a:off x="4168876" y="3797904"/>
            <a:ext cx="1813634" cy="2135063"/>
          </a:xfrm>
          <a:prstGeom prst="roundRect">
            <a:avLst>
              <a:gd name="adj" fmla="val 1083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Stepper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1FDCBAC8-C4DB-3F32-AAF8-880CC9D0AE07}"/>
              </a:ext>
            </a:extLst>
          </p:cNvPr>
          <p:cNvSpPr txBox="1">
            <a:spLocks/>
          </p:cNvSpPr>
          <p:nvPr/>
        </p:nvSpPr>
        <p:spPr>
          <a:xfrm>
            <a:off x="4548025" y="2244770"/>
            <a:ext cx="1434485" cy="1428567"/>
          </a:xfrm>
          <a:prstGeom prst="roundRect">
            <a:avLst>
              <a:gd name="adj" fmla="val 135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Tabs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37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K.Blazor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Indicators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0F1C58-5910-AC60-7DA7-D039F429C21E}"/>
              </a:ext>
            </a:extLst>
          </p:cNvPr>
          <p:cNvSpPr txBox="1">
            <a:spLocks/>
          </p:cNvSpPr>
          <p:nvPr/>
        </p:nvSpPr>
        <p:spPr>
          <a:xfrm>
            <a:off x="6260862" y="4561570"/>
            <a:ext cx="1988404" cy="1197707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Button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NewTab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82B677E-C5BC-61F7-8F32-769ECB643D5C}"/>
              </a:ext>
            </a:extLst>
          </p:cNvPr>
          <p:cNvSpPr txBox="1">
            <a:spLocks/>
          </p:cNvSpPr>
          <p:nvPr/>
        </p:nvSpPr>
        <p:spPr>
          <a:xfrm>
            <a:off x="8871187" y="4575683"/>
            <a:ext cx="2266983" cy="1183593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Link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88F570B6-8124-73EB-127F-A1C07F1C2995}"/>
              </a:ext>
            </a:extLst>
          </p:cNvPr>
          <p:cNvSpPr txBox="1">
            <a:spLocks/>
          </p:cNvSpPr>
          <p:nvPr/>
        </p:nvSpPr>
        <p:spPr>
          <a:xfrm>
            <a:off x="3915792" y="4834074"/>
            <a:ext cx="1844453" cy="666809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Icon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Tech.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OpenIconic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4480B12-766F-1EED-926A-6BBB7738A4A6}"/>
              </a:ext>
            </a:extLst>
          </p:cNvPr>
          <p:cNvSpPr txBox="1">
            <a:spLocks/>
          </p:cNvSpPr>
          <p:nvPr/>
        </p:nvSpPr>
        <p:spPr>
          <a:xfrm>
            <a:off x="3830086" y="1484652"/>
            <a:ext cx="2049604" cy="3175837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Loaders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E963E09-25ED-2B4D-A8D3-0B34E7915FB4}"/>
              </a:ext>
            </a:extLst>
          </p:cNvPr>
          <p:cNvSpPr txBox="1">
            <a:spLocks/>
          </p:cNvSpPr>
          <p:nvPr/>
        </p:nvSpPr>
        <p:spPr>
          <a:xfrm>
            <a:off x="6131248" y="1094112"/>
            <a:ext cx="5149526" cy="4838858"/>
          </a:xfrm>
          <a:prstGeom prst="roundRect">
            <a:avLst>
              <a:gd name="adj" fmla="val 463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Interactions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AC702A10-3E55-00E7-53DD-50779EC28174}"/>
              </a:ext>
            </a:extLst>
          </p:cNvPr>
          <p:cNvSpPr txBox="1">
            <a:spLocks/>
          </p:cNvSpPr>
          <p:nvPr/>
        </p:nvSpPr>
        <p:spPr>
          <a:xfrm>
            <a:off x="985108" y="1484653"/>
            <a:ext cx="2687796" cy="1722191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Toast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3"/>
              </a:rPr>
              <a:t>Impl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Bootstrap Toast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Use.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Inject toasterService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CC2F726E-E991-8078-B6BD-150BD0BEA70F}"/>
              </a:ext>
            </a:extLst>
          </p:cNvPr>
          <p:cNvSpPr txBox="1">
            <a:spLocks/>
          </p:cNvSpPr>
          <p:nvPr/>
        </p:nvSpPr>
        <p:spPr>
          <a:xfrm>
            <a:off x="985108" y="3454100"/>
            <a:ext cx="1606625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Tooltip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D4086821-4BBF-018B-C854-0BCCF621A4FA}"/>
              </a:ext>
            </a:extLst>
          </p:cNvPr>
          <p:cNvSpPr txBox="1">
            <a:spLocks/>
          </p:cNvSpPr>
          <p:nvPr/>
        </p:nvSpPr>
        <p:spPr>
          <a:xfrm>
            <a:off x="985108" y="4315688"/>
            <a:ext cx="1428168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Chip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</p:spTree>
    <p:extLst>
      <p:ext uri="{BB962C8B-B14F-4D97-AF65-F5344CB8AC3E}">
        <p14:creationId xmlns:p14="http://schemas.microsoft.com/office/powerpoint/2010/main" val="390833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Dependencies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50405"/>
              </p:ext>
            </p:extLst>
          </p:nvPr>
        </p:nvGraphicFramePr>
        <p:xfrm>
          <a:off x="838198" y="1088021"/>
          <a:ext cx="1044257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867">
                  <a:extLst>
                    <a:ext uri="{9D8B030D-6E8A-4147-A177-3AD203B41FA5}">
                      <a16:colId xmlns:a16="http://schemas.microsoft.com/office/drawing/2014/main" val="368871972"/>
                    </a:ext>
                  </a:extLst>
                </a:gridCol>
                <a:gridCol w="4132793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954621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3735293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Nuget 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Blazored.FluentValidation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Form Fluent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15313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Css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Bootstrap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Web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200" b="0" kern="1200" noProof="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543730"/>
                  </a:ext>
                </a:extLst>
              </a:tr>
              <a:tr h="15313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Icon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OpenIconic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200" b="0" kern="1200" noProof="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13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App.Blazor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 err="1">
                <a:cs typeface="Arial"/>
              </a:rPr>
              <a:t>K.Blazor</a:t>
            </a:r>
            <a:endParaRPr lang="fr-FR" dirty="0">
              <a:cs typeface="Arial"/>
            </a:endParaRP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App.Blazor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DACBC955-C6EE-4496-BA52-8FB4850ED121}"/>
              </a:ext>
            </a:extLst>
          </p:cNvPr>
          <p:cNvSpPr txBox="1">
            <a:spLocks/>
          </p:cNvSpPr>
          <p:nvPr/>
        </p:nvSpPr>
        <p:spPr>
          <a:xfrm>
            <a:off x="838199" y="2389882"/>
            <a:ext cx="1667961" cy="942112"/>
          </a:xfrm>
          <a:prstGeom prst="roundRect">
            <a:avLst>
              <a:gd name="adj" fmla="val 1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800" dirty="0"/>
              <a:t>Framework</a:t>
            </a: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Blazor</a:t>
            </a:r>
            <a:endParaRPr lang="fr-FR" sz="11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lvl="1" indent="0" algn="ctr">
              <a:spcBef>
                <a:spcPts val="300"/>
              </a:spcBef>
              <a:buNone/>
            </a:pPr>
            <a:r>
              <a:rPr lang="fr-FR" sz="1400" b="0" dirty="0">
                <a:ea typeface="+mn-lt"/>
                <a:cs typeface="+mn-lt"/>
              </a:rPr>
              <a:t>Conf. </a:t>
            </a:r>
            <a:r>
              <a:rPr lang="fr-FR" sz="1200" b="0" dirty="0">
                <a:ea typeface="+mn-lt"/>
                <a:cs typeface="+mn-lt"/>
              </a:rPr>
              <a:t>WebAssembly</a:t>
            </a:r>
            <a:endParaRPr lang="fr-FR" sz="1400" b="0" dirty="0"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2644981" y="1115880"/>
            <a:ext cx="4092218" cy="1704835"/>
          </a:xfrm>
          <a:prstGeom prst="roundRect">
            <a:avLst>
              <a:gd name="adj" fmla="val 865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Routing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en-US" sz="1400" dirty="0">
                <a:solidFill>
                  <a:schemeClr val="tx2"/>
                </a:solidFill>
                <a:hlinkClick r:id="rId2"/>
              </a:rPr>
              <a:t>Blazor</a:t>
            </a:r>
            <a:r>
              <a:rPr lang="en-US" sz="1400" b="0" dirty="0">
                <a:solidFill>
                  <a:schemeClr val="tx2"/>
                </a:solidFill>
              </a:rPr>
              <a:t> (Tutorial. </a:t>
            </a:r>
            <a:r>
              <a:rPr lang="fr-LU" sz="1400" dirty="0">
                <a:solidFill>
                  <a:schemeClr val="tx2"/>
                </a:solidFill>
                <a:hlinkClick r:id="rId3"/>
              </a:rPr>
              <a:t>Codemaze</a:t>
            </a:r>
            <a:r>
              <a:rPr lang="fr-LU" sz="1400" b="0" dirty="0">
                <a:solidFill>
                  <a:schemeClr val="tx2"/>
                </a:solidFill>
              </a:rPr>
              <a:t>)</a:t>
            </a:r>
            <a:endParaRPr lang="en-US" sz="1400" b="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Strategy according to url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Unknown.</a:t>
            </a:r>
            <a:r>
              <a:rPr lang="en-US" sz="1200" b="0" dirty="0">
                <a:solidFill>
                  <a:schemeClr val="tx2"/>
                </a:solidFill>
              </a:rPr>
              <a:t> Route to « NotFound »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but </a:t>
            </a:r>
            <a:r>
              <a:rPr lang="en-US" sz="1200" dirty="0"/>
              <a:t>need Auth.</a:t>
            </a:r>
            <a:r>
              <a:rPr lang="en-US" sz="1200" b="0" dirty="0"/>
              <a:t> RedirToLogin + ReturnUrl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</a:t>
            </a:r>
            <a:r>
              <a:rPr lang="en-US" sz="1200" dirty="0" err="1">
                <a:solidFill>
                  <a:schemeClr val="tx2"/>
                </a:solidFill>
              </a:rPr>
              <a:t>Auth.Ok</a:t>
            </a:r>
            <a:r>
              <a:rPr lang="en-US" sz="1200" dirty="0">
                <a:solidFill>
                  <a:schemeClr val="tx2"/>
                </a:solidFill>
              </a:rPr>
              <a:t> but </a:t>
            </a:r>
            <a:r>
              <a:rPr lang="en-US" sz="1200" dirty="0"/>
              <a:t>need Authorization.</a:t>
            </a:r>
            <a:r>
              <a:rPr lang="en-US" sz="1200" b="0" dirty="0"/>
              <a:t> </a:t>
            </a:r>
            <a:r>
              <a:rPr lang="en-US" sz="1200" b="0" dirty="0">
                <a:highlight>
                  <a:srgbClr val="FFFF00"/>
                </a:highlight>
              </a:rPr>
              <a:t>?</a:t>
            </a:r>
            <a:endParaRPr lang="en-US" sz="12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Unsecured.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>
                <a:solidFill>
                  <a:schemeClr val="tx2"/>
                </a:solidFill>
              </a:rPr>
              <a:t>Accès</a:t>
            </a:r>
            <a:r>
              <a:rPr lang="en-US" sz="1200" b="0" dirty="0">
                <a:solidFill>
                  <a:schemeClr val="tx2"/>
                </a:solidFill>
              </a:rPr>
              <a:t> page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14671EC-43BF-E49D-545B-42BD29CFA438}"/>
              </a:ext>
            </a:extLst>
          </p:cNvPr>
          <p:cNvSpPr txBox="1">
            <a:spLocks/>
          </p:cNvSpPr>
          <p:nvPr/>
        </p:nvSpPr>
        <p:spPr>
          <a:xfrm>
            <a:off x="2650927" y="2963132"/>
            <a:ext cx="4092218" cy="1422740"/>
          </a:xfrm>
          <a:prstGeom prst="roundRect">
            <a:avLst>
              <a:gd name="adj" fmla="val 97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Logging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Tech.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Serilog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Configuration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 (Sinks)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Configured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 with « 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appsettings.json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7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Log to « Browser Console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Log with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« Log.&lt;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Level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&gt;("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SerilogMsg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"); »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3A0BA461-17B7-3EE4-DAC1-76C80BC3B48D}"/>
              </a:ext>
            </a:extLst>
          </p:cNvPr>
          <p:cNvSpPr txBox="1">
            <a:spLocks/>
          </p:cNvSpPr>
          <p:nvPr/>
        </p:nvSpPr>
        <p:spPr>
          <a:xfrm>
            <a:off x="2644980" y="4535609"/>
            <a:ext cx="4086274" cy="1422739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i18n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JsonParser / Injection « t » ds _Import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Translation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stored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in.json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files </a:t>
            </a:r>
            <a:r>
              <a:rPr lang="fr-FR" sz="1400" b="0" u="sng" dirty="0">
                <a:solidFill>
                  <a:schemeClr val="tx2"/>
                </a:solidFill>
                <a:ea typeface="+mn-lt"/>
                <a:cs typeface="+mn-lt"/>
              </a:rPr>
              <a:t>to use Babel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Babel. Ui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edit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translation Key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2265BB0-D0C1-85D2-186C-8F1F5A550AEE}"/>
              </a:ext>
            </a:extLst>
          </p:cNvPr>
          <p:cNvSpPr txBox="1">
            <a:spLocks/>
          </p:cNvSpPr>
          <p:nvPr/>
        </p:nvSpPr>
        <p:spPr>
          <a:xfrm>
            <a:off x="832250" y="5327180"/>
            <a:ext cx="1667961" cy="61630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Analytics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N.a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0F5F353-8BE1-4BE8-A8E1-8E8DFEFCC9B7}"/>
              </a:ext>
            </a:extLst>
          </p:cNvPr>
          <p:cNvSpPr txBox="1">
            <a:spLocks/>
          </p:cNvSpPr>
          <p:nvPr/>
        </p:nvSpPr>
        <p:spPr>
          <a:xfrm>
            <a:off x="832249" y="3484142"/>
            <a:ext cx="1667961" cy="777686"/>
          </a:xfrm>
          <a:prstGeom prst="roundRect">
            <a:avLst>
              <a:gd name="adj" fmla="val 183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highlight>
                  <a:srgbClr val="FFFF00"/>
                </a:highlight>
              </a:rPr>
              <a:t>Layout</a:t>
            </a: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Page | </a:t>
            </a:r>
            <a:r>
              <a:rPr lang="fr-FR" sz="1600" dirty="0">
                <a:highlight>
                  <a:srgbClr val="FFFF00"/>
                </a:highlight>
                <a:hlinkClick r:id="rId9"/>
              </a:rPr>
              <a:t>Blazor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36" name="Espace réservé du texte 9">
            <a:extLst>
              <a:ext uri="{FF2B5EF4-FFF2-40B4-BE49-F238E27FC236}">
                <a16:creationId xmlns:a16="http://schemas.microsoft.com/office/drawing/2014/main" id="{833CEC10-CDF9-8B07-043D-D6B2A12A6367}"/>
              </a:ext>
            </a:extLst>
          </p:cNvPr>
          <p:cNvSpPr txBox="1">
            <a:spLocks/>
          </p:cNvSpPr>
          <p:nvPr/>
        </p:nvSpPr>
        <p:spPr>
          <a:xfrm>
            <a:off x="834451" y="1115880"/>
            <a:ext cx="1667961" cy="1089738"/>
          </a:xfrm>
          <a:prstGeom prst="roundRect">
            <a:avLst>
              <a:gd name="adj" fmla="val 1447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800" dirty="0"/>
              <a:t>References</a:t>
            </a: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See.Tech.Base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hlinkClick r:id="rId10"/>
              </a:rPr>
              <a:t>Inow</a:t>
            </a:r>
            <a:r>
              <a:rPr lang="fr-FR" sz="1400" dirty="0">
                <a:hlinkClick r:id="rId10"/>
              </a:rPr>
              <a:t> Training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0C894E7-AA33-ACA5-D41A-85D31A48FEC2}"/>
              </a:ext>
            </a:extLst>
          </p:cNvPr>
          <p:cNvSpPr txBox="1">
            <a:spLocks/>
          </p:cNvSpPr>
          <p:nvPr/>
        </p:nvSpPr>
        <p:spPr>
          <a:xfrm>
            <a:off x="832250" y="4382953"/>
            <a:ext cx="1667961" cy="833615"/>
          </a:xfrm>
          <a:prstGeom prst="roundRect">
            <a:avLst>
              <a:gd name="adj" fmla="val 1570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</a:t>
            </a:r>
            <a:endParaRPr lang="fr-FR" sz="1600" dirty="0">
              <a:ea typeface="+mn-lt"/>
              <a:cs typeface="+mn-lt"/>
            </a:endParaRPr>
          </a:p>
          <a:p>
            <a:pPr marL="91440" indent="0" algn="ctr">
              <a:spcBef>
                <a:spcPts val="600"/>
              </a:spcBef>
              <a:buNone/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Lib. </a:t>
            </a: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K.Blazor</a:t>
            </a:r>
          </a:p>
          <a:p>
            <a:pPr marL="91440" indent="0" algn="ctr">
              <a:spcBef>
                <a:spcPts val="600"/>
              </a:spcBef>
              <a:buNone/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11"/>
              </a:rPr>
              <a:t>Logo.ScaleSvg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BEA6DE3A-E93E-1FFF-A1F8-09E640E30841}"/>
              </a:ext>
            </a:extLst>
          </p:cNvPr>
          <p:cNvSpPr txBox="1">
            <a:spLocks/>
          </p:cNvSpPr>
          <p:nvPr/>
        </p:nvSpPr>
        <p:spPr>
          <a:xfrm>
            <a:off x="6876021" y="1115881"/>
            <a:ext cx="4398808" cy="4842467"/>
          </a:xfrm>
          <a:prstGeom prst="roundRect">
            <a:avLst>
              <a:gd name="adj" fmla="val 29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Projects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F63240C3-0BA4-1621-3960-C835428565E1}"/>
              </a:ext>
            </a:extLst>
          </p:cNvPr>
          <p:cNvSpPr txBox="1">
            <a:spLocks/>
          </p:cNvSpPr>
          <p:nvPr/>
        </p:nvSpPr>
        <p:spPr>
          <a:xfrm>
            <a:off x="6944842" y="1403262"/>
            <a:ext cx="4193329" cy="877819"/>
          </a:xfrm>
          <a:prstGeom prst="roundRect">
            <a:avLst>
              <a:gd name="adj" fmla="val 1871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Based on Services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State Mngt.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  <a:hlinkClick r:id="rId12"/>
              </a:rPr>
              <a:t>Blazor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9A738A1B-C45F-9189-86B1-DB6D882C79CC}"/>
              </a:ext>
            </a:extLst>
          </p:cNvPr>
          <p:cNvSpPr txBox="1">
            <a:spLocks/>
          </p:cNvSpPr>
          <p:nvPr/>
        </p:nvSpPr>
        <p:spPr>
          <a:xfrm>
            <a:off x="6938898" y="2392180"/>
            <a:ext cx="4210522" cy="2455124"/>
          </a:xfrm>
          <a:prstGeom prst="roundRect">
            <a:avLst>
              <a:gd name="adj" fmla="val 58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91440" indent="0">
              <a:spcBef>
                <a:spcPts val="600"/>
              </a:spcBef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8E5EDEB3-0D28-B6C7-D4E4-133CF4E0F041}"/>
              </a:ext>
            </a:extLst>
          </p:cNvPr>
          <p:cNvSpPr txBox="1">
            <a:spLocks/>
          </p:cNvSpPr>
          <p:nvPr/>
        </p:nvSpPr>
        <p:spPr>
          <a:xfrm>
            <a:off x="7010400" y="2711854"/>
            <a:ext cx="4090557" cy="1299707"/>
          </a:xfrm>
          <a:prstGeom prst="roundRect">
            <a:avLst>
              <a:gd name="adj" fmla="val 99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/>
              <a:t>HttpClients</a:t>
            </a:r>
            <a:endParaRPr lang="fr-FR" sz="1600" dirty="0"/>
          </a:p>
          <a:p>
            <a:pPr marL="288000" indent="-216000">
              <a:spcBef>
                <a:spcPts val="600"/>
              </a:spcBef>
            </a:pPr>
            <a:r>
              <a:rPr lang="en-US" altLang="fr-FR" sz="1400" dirty="0">
                <a:solidFill>
                  <a:schemeClr val="tx2"/>
                </a:solidFill>
                <a:ea typeface="+mn-lt"/>
                <a:cs typeface="+mn-lt"/>
              </a:rPr>
              <a:t>Definition. </a:t>
            </a:r>
            <a:r>
              <a:rPr lang="en-US" altLang="fr-FR" sz="1400" b="0" dirty="0">
                <a:solidFill>
                  <a:schemeClr val="tx2"/>
                </a:solidFill>
                <a:ea typeface="+mn-lt"/>
                <a:cs typeface="+mn-lt"/>
              </a:rPr>
              <a:t>Dans </a:t>
            </a:r>
            <a:r>
              <a:rPr lang="en-US" alt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Code Generation.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3"/>
              </a:rPr>
              <a:t>NSwag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Readme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altLang="fr-FR" sz="1200" dirty="0" err="1">
                <a:solidFill>
                  <a:schemeClr val="tx2"/>
                </a:solidFill>
                <a:ea typeface="+mn-lt"/>
                <a:cs typeface="+mn-lt"/>
                <a:hlinkClick r:id="rId15"/>
              </a:rPr>
              <a:t>CSharpClientGenerator</a:t>
            </a:r>
            <a:r>
              <a:rPr lang="fr-FR" alt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en-US" sz="12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Configure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200" b="0" dirty="0" err="1">
                <a:ea typeface="+mn-lt"/>
                <a:cs typeface="+mn-lt"/>
              </a:rPr>
              <a:t>Ac</a:t>
            </a:r>
            <a:r>
              <a:rPr lang="fr-FR" sz="1200" b="0" dirty="0">
                <a:ea typeface="+mn-lt"/>
                <a:cs typeface="+mn-lt"/>
              </a:rPr>
              <a:t> Interfaces &amp; Dtos) | 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Run “</a:t>
            </a:r>
            <a:r>
              <a:rPr lang="en-US" sz="1200" b="0" dirty="0" err="1">
                <a:solidFill>
                  <a:schemeClr val="tx2"/>
                </a:solidFill>
                <a:ea typeface="+mn-lt"/>
                <a:cs typeface="+mn-lt"/>
              </a:rPr>
              <a:t>UnitTest.cs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”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02CD7966-0FB2-045D-C918-0C70BD062E69}"/>
              </a:ext>
            </a:extLst>
          </p:cNvPr>
          <p:cNvSpPr txBox="1">
            <a:spLocks/>
          </p:cNvSpPr>
          <p:nvPr/>
        </p:nvSpPr>
        <p:spPr>
          <a:xfrm>
            <a:off x="7010399" y="4131948"/>
            <a:ext cx="4090557" cy="636698"/>
          </a:xfrm>
          <a:prstGeom prst="roundRect">
            <a:avLst>
              <a:gd name="adj" fmla="val 181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 dirty="0">
                <a:highlight>
                  <a:srgbClr val="FFFF00"/>
                </a:highlight>
              </a:rPr>
              <a:t>Consumers</a:t>
            </a:r>
            <a:endParaRPr lang="en-US" altLang="fr-FR" sz="1400" b="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96E60948-7357-79C0-AD49-FAA68C653C41}"/>
              </a:ext>
            </a:extLst>
          </p:cNvPr>
          <p:cNvSpPr txBox="1">
            <a:spLocks/>
          </p:cNvSpPr>
          <p:nvPr/>
        </p:nvSpPr>
        <p:spPr>
          <a:xfrm>
            <a:off x="6938898" y="4943869"/>
            <a:ext cx="4210522" cy="889772"/>
          </a:xfrm>
          <a:prstGeom prst="roundRect">
            <a:avLst>
              <a:gd name="adj" fmla="val 162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Proxy</a:t>
            </a:r>
            <a:endParaRPr lang="en-US" sz="1800" dirty="0"/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If use SignalR for « Server-&gt;App »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comm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°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=&gt; Need reverse-proxy (Ex. YARP)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endParaRPr lang="en-US" sz="1600" dirty="0"/>
          </a:p>
          <a:p>
            <a:pPr marL="91440" indent="0">
              <a:spcBef>
                <a:spcPts val="600"/>
              </a:spcBef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25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1B9402A-3C37-9F0D-2DE1-11E899FF9273}"/>
              </a:ext>
            </a:extLst>
          </p:cNvPr>
          <p:cNvSpPr txBox="1">
            <a:spLocks/>
          </p:cNvSpPr>
          <p:nvPr/>
        </p:nvSpPr>
        <p:spPr>
          <a:xfrm>
            <a:off x="838200" y="1085571"/>
            <a:ext cx="5144312" cy="4889926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Security</a:t>
            </a:r>
            <a:endParaRPr lang="fr-LU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C5904F92-069E-4B0C-8C0B-3F525C534C10}"/>
              </a:ext>
            </a:extLst>
          </p:cNvPr>
          <p:cNvSpPr txBox="1">
            <a:spLocks/>
          </p:cNvSpPr>
          <p:nvPr/>
        </p:nvSpPr>
        <p:spPr>
          <a:xfrm>
            <a:off x="6407425" y="1452432"/>
            <a:ext cx="4730745" cy="838956"/>
          </a:xfrm>
          <a:prstGeom prst="roundRect">
            <a:avLst>
              <a:gd name="adj" fmla="val 129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Reference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Learn. </a:t>
            </a:r>
            <a:r>
              <a:rPr lang="en-US" sz="1400" dirty="0">
                <a:solidFill>
                  <a:schemeClr val="tx2"/>
                </a:solidFill>
                <a:hlinkClick r:id="rId2"/>
              </a:rPr>
              <a:t>.NetCore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Blazor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5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endParaRPr lang="en-US" sz="1400" b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2ADA4C3-43A9-C4D3-9FAD-ADEA53EDEABE}"/>
              </a:ext>
            </a:extLst>
          </p:cNvPr>
          <p:cNvSpPr txBox="1">
            <a:spLocks/>
          </p:cNvSpPr>
          <p:nvPr/>
        </p:nvSpPr>
        <p:spPr>
          <a:xfrm>
            <a:off x="6209490" y="1085569"/>
            <a:ext cx="5071284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13DFF234-FD36-F87D-42B4-F18ED68BE3DA}"/>
              </a:ext>
            </a:extLst>
          </p:cNvPr>
          <p:cNvSpPr txBox="1">
            <a:spLocks/>
          </p:cNvSpPr>
          <p:nvPr/>
        </p:nvSpPr>
        <p:spPr>
          <a:xfrm>
            <a:off x="6407424" y="3429000"/>
            <a:ext cx="4730745" cy="2343429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routing (@page “route”)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 (+ role / policy…)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b="0" dirty="0" err="1"/>
              <a:t>RedirectTo</a:t>
            </a:r>
            <a:r>
              <a:rPr lang="en-US" sz="1200" b="0" dirty="0"/>
              <a:t> Unauthorized if connected but unauthorized</a:t>
            </a:r>
            <a:br>
              <a:rPr lang="en-US" sz="1200" b="0" dirty="0"/>
            </a:br>
            <a:endParaRPr lang="en-US" sz="1200" b="0" dirty="0"/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On any component. (Conditional Display)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b="0" dirty="0"/>
              <a:t>&lt;</a:t>
            </a:r>
            <a:r>
              <a:rPr lang="fr-FR" sz="1200" b="0" dirty="0" err="1"/>
              <a:t>AuthorizeView</a:t>
            </a:r>
            <a:r>
              <a:rPr lang="fr-FR" sz="1200" b="0" dirty="0"/>
              <a:t>&gt;</a:t>
            </a:r>
          </a:p>
          <a:p>
            <a:pPr marL="457200" lvl="1" indent="-182880">
              <a:spcBef>
                <a:spcPts val="600"/>
              </a:spcBef>
            </a:pPr>
            <a:r>
              <a:rPr lang="fr-FR" sz="1200" b="0" dirty="0"/>
              <a:t>&lt;</a:t>
            </a:r>
            <a:r>
              <a:rPr lang="fr-FR" sz="1200" b="0" dirty="0" err="1"/>
              <a:t>Authorized</a:t>
            </a:r>
            <a:r>
              <a:rPr lang="fr-FR" sz="1200" b="0" dirty="0"/>
              <a:t>&gt; | &lt;</a:t>
            </a:r>
            <a:r>
              <a:rPr lang="fr-FR" sz="1200" b="0" dirty="0" err="1"/>
              <a:t>NotAuthorized</a:t>
            </a:r>
            <a:r>
              <a:rPr lang="fr-FR" sz="1200" b="0" dirty="0"/>
              <a:t>&gt; | &lt;</a:t>
            </a:r>
            <a:r>
              <a:rPr lang="fr-FR" sz="1200" b="0" dirty="0" err="1"/>
              <a:t>Authorizing</a:t>
            </a:r>
            <a:r>
              <a:rPr lang="fr-FR" sz="1200" b="0" dirty="0"/>
              <a:t>&gt;</a:t>
            </a:r>
            <a:endParaRPr lang="en-US" sz="1200" b="0" dirty="0"/>
          </a:p>
          <a:p>
            <a:pPr marL="457200" lvl="1" indent="-18288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Accès au state. @context</a:t>
            </a:r>
          </a:p>
          <a:p>
            <a:pPr marL="288000" indent="-216000">
              <a:spcBef>
                <a:spcPts val="600"/>
              </a:spcBef>
            </a:pPr>
            <a:endParaRPr lang="en-US" sz="14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A0D8-5743-1572-F025-8B882AB4192C}"/>
              </a:ext>
            </a:extLst>
          </p:cNvPr>
          <p:cNvSpPr txBox="1">
            <a:spLocks/>
          </p:cNvSpPr>
          <p:nvPr/>
        </p:nvSpPr>
        <p:spPr>
          <a:xfrm>
            <a:off x="1053829" y="4898571"/>
            <a:ext cx="4730745" cy="873858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288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hlinkClick r:id="rId7"/>
              </a:rPr>
              <a:t>Attach AccessToken to outgoing request</a:t>
            </a:r>
            <a:r>
              <a:rPr lang="en-US" sz="1200" dirty="0">
                <a:solidFill>
                  <a:schemeClr val="tx2"/>
                </a:solidFill>
              </a:rPr>
              <a:t> (</a:t>
            </a:r>
            <a:r>
              <a:rPr lang="en-US" sz="1200" dirty="0">
                <a:solidFill>
                  <a:schemeClr val="tx2"/>
                </a:solidFill>
                <a:hlinkClick r:id="rId8"/>
              </a:rPr>
              <a:t>Ex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AuthorizationHandler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40AB853-D619-D228-9306-D982B5FC97F4}"/>
              </a:ext>
            </a:extLst>
          </p:cNvPr>
          <p:cNvSpPr txBox="1">
            <a:spLocks/>
          </p:cNvSpPr>
          <p:nvPr/>
        </p:nvSpPr>
        <p:spPr>
          <a:xfrm>
            <a:off x="3785419" y="1759974"/>
            <a:ext cx="1872517" cy="1328954"/>
          </a:xfrm>
          <a:prstGeom prst="roundRect">
            <a:avLst>
              <a:gd name="adj" fmla="val 86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Process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</a:rPr>
              <a:t>Login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</a:rPr>
              <a:t>Logout.</a:t>
            </a:r>
          </a:p>
          <a:p>
            <a:pPr marL="576000" lvl="1" indent="-216000">
              <a:spcBef>
                <a:spcPts val="600"/>
              </a:spcBef>
            </a:pPr>
            <a:r>
              <a:rPr lang="fr-LU" sz="1200" b="0" dirty="0">
                <a:solidFill>
                  <a:schemeClr val="tx2"/>
                </a:solidFill>
              </a:rPr>
              <a:t>Auto-</a:t>
            </a:r>
            <a:r>
              <a:rPr lang="en-US" sz="1200" b="0" dirty="0">
                <a:solidFill>
                  <a:schemeClr val="tx2"/>
                </a:solidFill>
              </a:rPr>
              <a:t>Logout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Stay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Connected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1E0D9A46-8815-BC64-26A6-29D74D9317CA}"/>
              </a:ext>
            </a:extLst>
          </p:cNvPr>
          <p:cNvSpPr txBox="1">
            <a:spLocks/>
          </p:cNvSpPr>
          <p:nvPr/>
        </p:nvSpPr>
        <p:spPr>
          <a:xfrm>
            <a:off x="1053829" y="3342968"/>
            <a:ext cx="4730745" cy="1403351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routing (@page “route”)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b="0" dirty="0" err="1"/>
              <a:t>RedirectToLoginPage</a:t>
            </a:r>
            <a:r>
              <a:rPr lang="en-US" sz="1200" b="0" dirty="0"/>
              <a:t> if user not connected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b="0" dirty="0"/>
              <a:t>Add Token in </a:t>
            </a:r>
            <a:r>
              <a:rPr lang="en-US" sz="1200" b="0" dirty="0" err="1"/>
              <a:t>HttpQuery</a:t>
            </a:r>
            <a:r>
              <a:rPr lang="en-US" sz="1200" b="0" dirty="0"/>
              <a:t> (</a:t>
            </a:r>
            <a:r>
              <a:rPr lang="en-US" sz="1200" dirty="0">
                <a:hlinkClick r:id="rId9"/>
              </a:rPr>
              <a:t>Handler </a:t>
            </a:r>
            <a:r>
              <a:rPr lang="en-US" sz="1200" dirty="0" err="1">
                <a:hlinkClick r:id="rId9"/>
              </a:rPr>
              <a:t>AuthorizeHandler</a:t>
            </a:r>
            <a:r>
              <a:rPr lang="en-US" sz="1200" b="0" dirty="0"/>
              <a:t>)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88B7342E-83FA-B11D-BC22-4BC03C95A0F6}"/>
              </a:ext>
            </a:extLst>
          </p:cNvPr>
          <p:cNvSpPr txBox="1">
            <a:spLocks/>
          </p:cNvSpPr>
          <p:nvPr/>
        </p:nvSpPr>
        <p:spPr>
          <a:xfrm>
            <a:off x="6407423" y="2451446"/>
            <a:ext cx="4730745" cy="817496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Fetch Permission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Qd login, get permission from Shop.Api &amp; </a:t>
            </a:r>
            <a:r>
              <a:rPr lang="en-US" sz="1200" b="0" dirty="0" err="1">
                <a:solidFill>
                  <a:schemeClr val="tx2"/>
                </a:solidFill>
              </a:rPr>
              <a:t>ajout</a:t>
            </a:r>
            <a:r>
              <a:rPr lang="en-US" sz="1200" b="0" dirty="0">
                <a:solidFill>
                  <a:schemeClr val="tx2"/>
                </a:solidFill>
              </a:rPr>
              <a:t> au user du </a:t>
            </a:r>
            <a:r>
              <a:rPr lang="en-US" sz="1200" b="0" dirty="0" err="1">
                <a:solidFill>
                  <a:schemeClr val="tx2"/>
                </a:solidFill>
              </a:rPr>
              <a:t>AuthContext</a:t>
            </a:r>
            <a:r>
              <a:rPr lang="en-US" sz="1200" b="0" dirty="0">
                <a:solidFill>
                  <a:schemeClr val="tx2"/>
                </a:solidFill>
              </a:rPr>
              <a:t> via </a:t>
            </a:r>
            <a:r>
              <a:rPr lang="en-US" sz="1200" dirty="0" err="1">
                <a:solidFill>
                  <a:schemeClr val="tx2"/>
                </a:solidFill>
                <a:hlinkClick r:id="rId10"/>
              </a:rPr>
              <a:t>CustomUserFactory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9941722-3094-9583-423F-299B7CF5C225}"/>
              </a:ext>
            </a:extLst>
          </p:cNvPr>
          <p:cNvSpPr txBox="1">
            <a:spLocks/>
          </p:cNvSpPr>
          <p:nvPr/>
        </p:nvSpPr>
        <p:spPr>
          <a:xfrm>
            <a:off x="1053829" y="1452432"/>
            <a:ext cx="4730745" cy="1738285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Solution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 err="1">
                <a:solidFill>
                  <a:schemeClr val="tx2"/>
                </a:solidFill>
                <a:hlinkClick r:id="rId11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12"/>
              </a:rPr>
              <a:t>Codemaze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13"/>
              </a:rPr>
              <a:t>.Net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1020919B-CF88-D87D-1FAF-35EBEA5D9CC0}"/>
              </a:ext>
            </a:extLst>
          </p:cNvPr>
          <p:cNvSpPr txBox="1">
            <a:spLocks/>
          </p:cNvSpPr>
          <p:nvPr/>
        </p:nvSpPr>
        <p:spPr>
          <a:xfrm>
            <a:off x="1249170" y="2050732"/>
            <a:ext cx="2231449" cy="1038196"/>
          </a:xfrm>
          <a:prstGeom prst="roundRect">
            <a:avLst>
              <a:gd name="adj" fmla="val 86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User Storage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LocalStorage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 err="1">
                <a:solidFill>
                  <a:schemeClr val="tx2"/>
                </a:solidFill>
              </a:rPr>
              <a:t>Blazored.LocalStorage</a:t>
            </a:r>
            <a:endParaRPr lang="en-US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8" y="4748980"/>
            <a:ext cx="4168435" cy="1218598"/>
          </a:xfrm>
          <a:prstGeom prst="roundRect">
            <a:avLst>
              <a:gd name="adj" fmla="val 1588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ApplicationException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8"/>
            <a:ext cx="4168435" cy="2754137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br>
              <a:rPr lang="en-US" sz="1200" b="0" dirty="0"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Authentication, Authorization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Unavailable External resource (Db | Api...)</a:t>
            </a:r>
            <a:b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  <a:endParaRPr lang="fr-LU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482801" y="3578942"/>
            <a:ext cx="2736967" cy="2228697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Global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28600" indent="-18288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ErrorHandler (Homemade)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Applied</a:t>
            </a:r>
            <a:r>
              <a:rPr lang="fr-FR" sz="1200" b="0" dirty="0">
                <a:ea typeface="+mn-lt"/>
                <a:cs typeface="+mn-lt"/>
              </a:rPr>
              <a:t> in « </a:t>
            </a:r>
            <a:r>
              <a:rPr lang="fr-FR" sz="1200" b="0" dirty="0" err="1">
                <a:ea typeface="+mn-lt"/>
                <a:cs typeface="+mn-lt"/>
              </a:rPr>
              <a:t>App.razor</a:t>
            </a:r>
            <a:r>
              <a:rPr lang="fr-FR" sz="1200" b="0" dirty="0">
                <a:ea typeface="+mn-lt"/>
                <a:cs typeface="+mn-lt"/>
              </a:rPr>
              <a:t> »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Require</a:t>
            </a:r>
            <a:r>
              <a:rPr lang="fr-FR" sz="1200" b="0" dirty="0">
                <a:ea typeface="+mn-lt"/>
                <a:cs typeface="+mn-lt"/>
              </a:rPr>
              <a:t> to </a:t>
            </a:r>
            <a:r>
              <a:rPr lang="fr-FR" sz="1200" b="0" dirty="0" err="1">
                <a:ea typeface="+mn-lt"/>
                <a:cs typeface="+mn-lt"/>
              </a:rPr>
              <a:t>Add</a:t>
            </a:r>
            <a:r>
              <a:rPr lang="fr-FR" sz="1200" b="0" dirty="0">
                <a:ea typeface="+mn-lt"/>
                <a:cs typeface="+mn-lt"/>
              </a:rPr>
              <a:t> Try/Catch in code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Only</a:t>
            </a:r>
            <a:r>
              <a:rPr lang="fr-FR" sz="1200" b="0" dirty="0">
                <a:ea typeface="+mn-lt"/>
                <a:cs typeface="+mn-lt"/>
              </a:rPr>
              <a:t> process display change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28600" indent="-18288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ErrorBoundary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365760" lvl="1" indent="-182880">
              <a:spcBef>
                <a:spcPts val="300"/>
              </a:spcBef>
            </a:pPr>
            <a:r>
              <a:rPr lang="fr-FR" sz="1200" dirty="0" err="1">
                <a:ea typeface="+mn-lt"/>
                <a:cs typeface="+mn-lt"/>
                <a:hlinkClick r:id="rId5"/>
              </a:rPr>
              <a:t>Overidden</a:t>
            </a:r>
            <a:r>
              <a:rPr lang="fr-FR" sz="1200" dirty="0">
                <a:ea typeface="+mn-lt"/>
                <a:cs typeface="+mn-lt"/>
                <a:hlinkClick r:id="rId5"/>
              </a:rPr>
              <a:t> ErrorBoundary</a:t>
            </a:r>
            <a:r>
              <a:rPr lang="fr-FR" sz="1200" b="0" dirty="0"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Applied</a:t>
            </a:r>
            <a:r>
              <a:rPr lang="fr-FR" sz="1200" b="0" dirty="0">
                <a:ea typeface="+mn-lt"/>
                <a:cs typeface="+mn-lt"/>
              </a:rPr>
              <a:t> in « </a:t>
            </a:r>
            <a:r>
              <a:rPr lang="fr-FR" sz="1200" b="0" dirty="0" err="1">
                <a:ea typeface="+mn-lt"/>
                <a:cs typeface="+mn-lt"/>
              </a:rPr>
              <a:t>MainLayout.razor</a:t>
            </a:r>
            <a:r>
              <a:rPr lang="fr-FR" sz="1200" b="0" dirty="0">
                <a:ea typeface="+mn-lt"/>
                <a:cs typeface="+mn-lt"/>
              </a:rPr>
              <a:t> »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Display </a:t>
            </a:r>
            <a:r>
              <a:rPr lang="fr-FR" sz="1200" b="0" dirty="0" err="1">
                <a:ea typeface="+mn-lt"/>
                <a:cs typeface="+mn-lt"/>
              </a:rPr>
              <a:t>error</a:t>
            </a:r>
            <a:r>
              <a:rPr lang="fr-FR" sz="1200" b="0" dirty="0">
                <a:ea typeface="+mn-lt"/>
                <a:cs typeface="+mn-lt"/>
              </a:rPr>
              <a:t> in page content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Log with Logging Solution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7" y="1421298"/>
            <a:ext cx="5811922" cy="1744689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  <a:endParaRPr lang="fr-FR" sz="1400" dirty="0"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Asp.Net Core Blazor apps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C190A0B-2C1B-6894-C35D-D891AB433E6E}"/>
              </a:ext>
            </a:extLst>
          </p:cNvPr>
          <p:cNvSpPr txBox="1">
            <a:spLocks/>
          </p:cNvSpPr>
          <p:nvPr/>
        </p:nvSpPr>
        <p:spPr>
          <a:xfrm>
            <a:off x="8376395" y="3578942"/>
            <a:ext cx="2645566" cy="2228697"/>
          </a:xfrm>
          <a:prstGeom prst="roundRect">
            <a:avLst>
              <a:gd name="adj" fmla="val 68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Component Specific</a:t>
            </a:r>
          </a:p>
          <a:p>
            <a:pPr marL="22860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Use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ErrorBoundary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4B7791D2-4885-8CB8-7DE5-5AF8C4941E39}"/>
              </a:ext>
            </a:extLst>
          </p:cNvPr>
          <p:cNvSpPr txBox="1">
            <a:spLocks/>
          </p:cNvSpPr>
          <p:nvPr/>
        </p:nvSpPr>
        <p:spPr>
          <a:xfrm>
            <a:off x="5482802" y="1749787"/>
            <a:ext cx="2333843" cy="1278549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Ui Exception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7432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C# Exception </a:t>
            </a:r>
          </a:p>
          <a:p>
            <a:pPr marL="365760" lvl="1" indent="-18288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Homemade | Tier Lib</a:t>
            </a:r>
          </a:p>
          <a:p>
            <a:pPr marL="365760" lvl="1" indent="-18288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Blazor Fluent Validation.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9736FCD0-3820-5E2D-EFD6-F16073CAA2E3}"/>
              </a:ext>
            </a:extLst>
          </p:cNvPr>
          <p:cNvSpPr txBox="1">
            <a:spLocks/>
          </p:cNvSpPr>
          <p:nvPr/>
        </p:nvSpPr>
        <p:spPr>
          <a:xfrm>
            <a:off x="7961360" y="1749788"/>
            <a:ext cx="3060601" cy="1278548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Error </a:t>
            </a:r>
            <a:r>
              <a:rPr lang="fr-FR" sz="1600" dirty="0" err="1">
                <a:ea typeface="+mn-lt"/>
                <a:cs typeface="+mn-lt"/>
              </a:rPr>
              <a:t>from</a:t>
            </a:r>
            <a:r>
              <a:rPr lang="fr-FR" sz="1600" dirty="0">
                <a:ea typeface="+mn-lt"/>
                <a:cs typeface="+mn-lt"/>
              </a:rPr>
              <a:t>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HttpStatus 400-500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Deserialize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as ProblemDetails object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Map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ProblemDetailsExc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°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With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ProbDetailsHandler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F7835857-4112-946C-74A6-2EFB15CCCDBA}"/>
              </a:ext>
            </a:extLst>
          </p:cNvPr>
          <p:cNvSpPr txBox="1">
            <a:spLocks/>
          </p:cNvSpPr>
          <p:nvPr/>
        </p:nvSpPr>
        <p:spPr>
          <a:xfrm>
            <a:off x="5338087" y="3275314"/>
            <a:ext cx="5811922" cy="2604376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Handlers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32402"/>
              </p:ext>
            </p:extLst>
          </p:nvPr>
        </p:nvGraphicFramePr>
        <p:xfrm>
          <a:off x="838198" y="1088021"/>
          <a:ext cx="1044257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775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155276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6819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d’ AutoMapper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FluentValidation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7614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FluentValidation.DependencyInjectionExtensions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de FluentValidation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52373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I18NPortable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Internationalisation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599281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Microsoft.AspNetCore.Components.WebAssembly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3135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Microsoft.AspNetCore.Components.WebAssembly.Authentication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Authentification in Blazor WebAssembly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9863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alt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NSwag.CodeGeneration.Csharp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Code 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7284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/>
                        </a:rPr>
                        <a:t>Serilog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 library for .Net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96729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3"/>
                        </a:rPr>
                        <a:t>Serilog.Settings.Configuration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la conf de Serilog via le fichier « 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appsettings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.&lt;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env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&gt;.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 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4437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4"/>
                        </a:rPr>
                        <a:t>Serilog.Sinks.BrowserConsole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Serilog tier sink that write the logs in browser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8217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Blazored.LocalStorage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200" b="0" kern="1200" noProof="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54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8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K.Blazor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0462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2B9B8C-92E2-A1F9-8AA4-05D4C09EA90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3604062" cy="778631"/>
          </a:xfrm>
          <a:prstGeom prst="roundRect">
            <a:avLst>
              <a:gd name="adj" fmla="val 17291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Reference</a:t>
            </a:r>
            <a:endParaRPr lang="en-US" dirty="0"/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Create Blazor Library</a:t>
            </a:r>
            <a:endParaRPr lang="en-US" sz="16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K.Blazor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2086745D-4666-EF6D-7A79-E07E00074C18}"/>
              </a:ext>
            </a:extLst>
          </p:cNvPr>
          <p:cNvSpPr txBox="1">
            <a:spLocks/>
          </p:cNvSpPr>
          <p:nvPr/>
        </p:nvSpPr>
        <p:spPr>
          <a:xfrm>
            <a:off x="5868437" y="1468418"/>
            <a:ext cx="1401504" cy="843377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Breakpoint</a:t>
            </a:r>
            <a:endParaRPr lang="fr-FR" dirty="0">
              <a:highlight>
                <a:srgbClr val="FFFF00"/>
              </a:highlight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Bootstrap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  <a:hlinkClick r:id="rId4"/>
              </a:rPr>
              <a:t>Material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923858AA-64BB-EEB6-DDF8-CF0EC0A68B15}"/>
              </a:ext>
            </a:extLst>
          </p:cNvPr>
          <p:cNvSpPr txBox="1">
            <a:spLocks/>
          </p:cNvSpPr>
          <p:nvPr/>
        </p:nvSpPr>
        <p:spPr>
          <a:xfrm>
            <a:off x="4612789" y="1084886"/>
            <a:ext cx="2827679" cy="1378607"/>
          </a:xfrm>
          <a:prstGeom prst="roundRect">
            <a:avLst>
              <a:gd name="adj" fmla="val 94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Theming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20D48EFD-50D6-308D-AE05-A93C5754A8EE}"/>
              </a:ext>
            </a:extLst>
          </p:cNvPr>
          <p:cNvSpPr txBox="1">
            <a:spLocks/>
          </p:cNvSpPr>
          <p:nvPr/>
        </p:nvSpPr>
        <p:spPr>
          <a:xfrm>
            <a:off x="4709652" y="1464779"/>
            <a:ext cx="1010625" cy="847015"/>
          </a:xfrm>
          <a:prstGeom prst="roundRect">
            <a:avLst>
              <a:gd name="adj" fmla="val 174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Enums</a:t>
            </a:r>
            <a:endParaRPr lang="fr-FR" dirty="0">
              <a:highlight>
                <a:srgbClr val="FFFF00"/>
              </a:highlight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Size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Color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0A1CC371-A02F-AFB4-FDE2-FC3D5A4C7997}"/>
              </a:ext>
            </a:extLst>
          </p:cNvPr>
          <p:cNvSpPr txBox="1">
            <a:spLocks/>
          </p:cNvSpPr>
          <p:nvPr/>
        </p:nvSpPr>
        <p:spPr>
          <a:xfrm>
            <a:off x="7579212" y="1089498"/>
            <a:ext cx="3696780" cy="4843472"/>
          </a:xfrm>
          <a:prstGeom prst="roundRect">
            <a:avLst>
              <a:gd name="adj" fmla="val 5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1612713F-DD21-0A2F-7437-202C79B72028}"/>
              </a:ext>
            </a:extLst>
          </p:cNvPr>
          <p:cNvSpPr txBox="1">
            <a:spLocks/>
          </p:cNvSpPr>
          <p:nvPr/>
        </p:nvSpPr>
        <p:spPr>
          <a:xfrm>
            <a:off x="7710138" y="1486867"/>
            <a:ext cx="1724153" cy="4267797"/>
          </a:xfrm>
          <a:prstGeom prst="roundRect">
            <a:avLst>
              <a:gd name="adj" fmla="val 62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Card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StepContainer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TabContainer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Tab</a:t>
            </a:r>
          </a:p>
        </p:txBody>
      </p:sp>
      <p:sp>
        <p:nvSpPr>
          <p:cNvPr id="26" name="Espace réservé du texte 8">
            <a:extLst>
              <a:ext uri="{FF2B5EF4-FFF2-40B4-BE49-F238E27FC236}">
                <a16:creationId xmlns:a16="http://schemas.microsoft.com/office/drawing/2014/main" id="{68A4F99B-602C-0B53-8091-52571C59A884}"/>
              </a:ext>
            </a:extLst>
          </p:cNvPr>
          <p:cNvSpPr txBox="1">
            <a:spLocks/>
          </p:cNvSpPr>
          <p:nvPr/>
        </p:nvSpPr>
        <p:spPr>
          <a:xfrm>
            <a:off x="9573035" y="4808954"/>
            <a:ext cx="1533541" cy="945709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Interactions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Button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Link</a:t>
            </a:r>
          </a:p>
        </p:txBody>
      </p:sp>
      <p:sp>
        <p:nvSpPr>
          <p:cNvPr id="27" name="Espace réservé du texte 8">
            <a:extLst>
              <a:ext uri="{FF2B5EF4-FFF2-40B4-BE49-F238E27FC236}">
                <a16:creationId xmlns:a16="http://schemas.microsoft.com/office/drawing/2014/main" id="{DD3F7FB1-8AD2-752E-9ACD-3ADA48617C11}"/>
              </a:ext>
            </a:extLst>
          </p:cNvPr>
          <p:cNvSpPr txBox="1">
            <a:spLocks/>
          </p:cNvSpPr>
          <p:nvPr/>
        </p:nvSpPr>
        <p:spPr>
          <a:xfrm>
            <a:off x="9582450" y="1478813"/>
            <a:ext cx="1524126" cy="3152181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Indicators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Toast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Tooltip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Icon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Chip</a:t>
            </a:r>
          </a:p>
        </p:txBody>
      </p:sp>
      <p:sp>
        <p:nvSpPr>
          <p:cNvPr id="32" name="Espace réservé du texte 8">
            <a:extLst>
              <a:ext uri="{FF2B5EF4-FFF2-40B4-BE49-F238E27FC236}">
                <a16:creationId xmlns:a16="http://schemas.microsoft.com/office/drawing/2014/main" id="{8962CB6E-A321-9969-48FC-F26A23AEB230}"/>
              </a:ext>
            </a:extLst>
          </p:cNvPr>
          <p:cNvSpPr txBox="1">
            <a:spLocks/>
          </p:cNvSpPr>
          <p:nvPr/>
        </p:nvSpPr>
        <p:spPr>
          <a:xfrm>
            <a:off x="838199" y="4188542"/>
            <a:ext cx="6571597" cy="1744426"/>
          </a:xfrm>
          <a:prstGeom prst="roundRect">
            <a:avLst>
              <a:gd name="adj" fmla="val 74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Implementation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Generic KComponent Param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Color.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ColorEnum (Primary/Secondary...)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CssClass.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 specify a Css class to component. CssClass must be declared with “::deep” in parent component (For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Css Isolation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) 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AdditionalAttributes.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 specify free params (hence html attributes)</a:t>
            </a:r>
            <a:endParaRPr lang="en-US" b="0" dirty="0"/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F55B0938-23FF-6A5E-6D3F-1C48086E3698}"/>
              </a:ext>
            </a:extLst>
          </p:cNvPr>
          <p:cNvSpPr txBox="1">
            <a:spLocks/>
          </p:cNvSpPr>
          <p:nvPr/>
        </p:nvSpPr>
        <p:spPr>
          <a:xfrm>
            <a:off x="7865021" y="3273138"/>
            <a:ext cx="1416632" cy="2350913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Form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CheckBoxField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DateField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TextField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SelectField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SliderField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B99CBE75-6FB4-08C9-3355-96750FF51C57}"/>
              </a:ext>
            </a:extLst>
          </p:cNvPr>
          <p:cNvSpPr txBox="1">
            <a:spLocks/>
          </p:cNvSpPr>
          <p:nvPr/>
        </p:nvSpPr>
        <p:spPr>
          <a:xfrm>
            <a:off x="9672642" y="3007668"/>
            <a:ext cx="1343742" cy="1525003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Loaders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6FF331C-B7C4-5FDC-B0D8-04B12EAA38DE}"/>
              </a:ext>
            </a:extLst>
          </p:cNvPr>
          <p:cNvSpPr txBox="1">
            <a:spLocks/>
          </p:cNvSpPr>
          <p:nvPr/>
        </p:nvSpPr>
        <p:spPr>
          <a:xfrm>
            <a:off x="838199" y="2021205"/>
            <a:ext cx="3604063" cy="1972556"/>
          </a:xfrm>
          <a:prstGeom prst="roundRect">
            <a:avLst>
              <a:gd name="adj" fmla="val 1031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Configuration</a:t>
            </a:r>
            <a:endParaRPr lang="en-US" dirty="0"/>
          </a:p>
          <a:p>
            <a:pPr marL="357750" indent="-28575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Global</a:t>
            </a:r>
          </a:p>
          <a:p>
            <a:pPr marL="645750" lvl="1" indent="-285750">
              <a:spcBef>
                <a:spcPts val="600"/>
              </a:spcBef>
            </a:pPr>
            <a:r>
              <a:rPr lang="en-US" sz="1400" dirty="0">
                <a:ea typeface="+mn-lt"/>
                <a:cs typeface="+mn-lt"/>
              </a:rPr>
              <a:t>On program,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services.AddKBlazorServices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357750" indent="-28575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Component Specific</a:t>
            </a:r>
          </a:p>
        </p:txBody>
      </p:sp>
    </p:spTree>
    <p:extLst>
      <p:ext uri="{BB962C8B-B14F-4D97-AF65-F5344CB8AC3E}">
        <p14:creationId xmlns:p14="http://schemas.microsoft.com/office/powerpoint/2010/main" val="3609958622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</TotalTime>
  <Words>941</Words>
  <Application>Microsoft Office PowerPoint</Application>
  <PresentationFormat>Widescreen</PresentationFormat>
  <Paragraphs>315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Allumi Ptf</vt:lpstr>
      <vt:lpstr>Arial</vt:lpstr>
      <vt:lpstr>Calibri</vt:lpstr>
      <vt:lpstr>Cascadia Mono</vt:lpstr>
      <vt:lpstr>KGT_PPT_Theme_New</vt:lpstr>
      <vt:lpstr>App.Blazor</vt:lpstr>
      <vt:lpstr>Sommaire</vt:lpstr>
      <vt:lpstr>App.Blazor</vt:lpstr>
      <vt:lpstr>Overview</vt:lpstr>
      <vt:lpstr>Security</vt:lpstr>
      <vt:lpstr>Error Handling</vt:lpstr>
      <vt:lpstr>Packages</vt:lpstr>
      <vt:lpstr>K.Blazor</vt:lpstr>
      <vt:lpstr>Overview</vt:lpstr>
      <vt:lpstr>Containers</vt:lpstr>
      <vt:lpstr>Components</vt:lpstr>
      <vt:lpstr>Dependencies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767</cp:revision>
  <dcterms:created xsi:type="dcterms:W3CDTF">2021-05-30T21:09:19Z</dcterms:created>
  <dcterms:modified xsi:type="dcterms:W3CDTF">2023-09-22T18:18:45Z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