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35" r:id="rId13"/>
    <p:sldId id="1828" r:id="rId14"/>
    <p:sldId id="1834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35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515" y="1733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1/components/toasts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www.codeproject.com/Articles/5322875/A-Blazor-Bootstrap-Toaster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con-sets.iconify.design/oi/" TargetMode="External"/><Relationship Id="rId5" Type="http://schemas.openxmlformats.org/officeDocument/2006/relationships/hyperlink" Target="https://getbootstrap.com/docs/5.1/components/card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github.com/RicoSuter/NSwag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learn.microsoft.com/en-us/aspnet/core/blazor/state-management?view=aspnetcore-6.0&amp;pivots=webassembly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Settings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/wiki/CSharpClientGenerator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#alternative-global-exception-handling" TargetMode="External"/><Relationship Id="rId7" Type="http://schemas.openxmlformats.org/officeDocument/2006/relationships/hyperlink" Target="https://codeopinion.com/handling-http-api-errors-with-problem-details/" TargetMode="External"/><Relationship Id="rId2" Type="http://schemas.openxmlformats.org/officeDocument/2006/relationships/hyperlink" Target="https://learn.microsoft.com/en-us/dotnet/api/microsoft.aspnetcore.components.web.errorboundary?view=aspnetcore-7.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spnet/core/blazor/fundamentals/handle-errors?view=aspnetcore-7.0#error-boundaries" TargetMode="External"/><Relationship Id="rId5" Type="http://schemas.openxmlformats.org/officeDocument/2006/relationships/hyperlink" Target="https://learn.microsoft.com/en-us/aspnet/core/blazor/fundamentals/handle-errors?view=aspnetcore-7.0" TargetMode="External"/><Relationship Id="rId4" Type="http://schemas.openxmlformats.org/officeDocument/2006/relationships/hyperlink" Target="https://jonathancrozier.com/blog/implementing-blazor-error-bounda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dk/layout/overview" TargetMode="External"/><Relationship Id="rId2" Type="http://schemas.openxmlformats.org/officeDocument/2006/relationships/hyperlink" Target="https://getbootstrap.com/docs/5.0/layout/breakpoint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blazor/components/css-isolation?view=aspnetcore-7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2" y="4561570"/>
            <a:ext cx="1988404" cy="1197707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NewTab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947572" y="1445342"/>
            <a:ext cx="4932932" cy="1094695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4575683"/>
            <a:ext cx="2266983" cy="1183593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2720404"/>
            <a:ext cx="2451739" cy="1428568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5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CardBody,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3549310" y="2720402"/>
            <a:ext cx="2331194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8811499" y="1550078"/>
            <a:ext cx="1844453" cy="666809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8778135" y="2337928"/>
            <a:ext cx="1877817" cy="166889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253772"/>
            <a:ext cx="5149526" cy="1679197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Interactions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3025605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1535965"/>
            <a:ext cx="2421024" cy="853274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Impl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Bootstrap 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Use.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Inject toasterService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6260860" y="2540037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Tooltip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0" y="3317752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439016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536588" y="5114201"/>
            <a:ext cx="1475105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4168876" y="5114201"/>
            <a:ext cx="1704447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 (Sinks)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« Browser Console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Lib. 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1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/>
              <a:t>HttpClients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2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Proxy</a:t>
            </a:r>
            <a:endParaRPr lang="en-US" sz="18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748980"/>
            <a:ext cx="4168435" cy="1218598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8"/>
            <a:ext cx="4168435" cy="2754137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Authentication, Authorization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Unavailable External resource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482801" y="3637935"/>
            <a:ext cx="2736967" cy="2094270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ErrorHandler (Homemade)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App.razor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Require</a:t>
            </a:r>
            <a:r>
              <a:rPr lang="fr-FR" sz="1200" b="0" dirty="0">
                <a:ea typeface="+mn-lt"/>
                <a:cs typeface="+mn-lt"/>
              </a:rPr>
              <a:t> to </a:t>
            </a:r>
            <a:r>
              <a:rPr lang="fr-FR" sz="1200" b="0" dirty="0" err="1">
                <a:ea typeface="+mn-lt"/>
                <a:cs typeface="+mn-lt"/>
              </a:rPr>
              <a:t>Add</a:t>
            </a:r>
            <a:r>
              <a:rPr lang="fr-FR" sz="1200" b="0" dirty="0">
                <a:ea typeface="+mn-lt"/>
                <a:cs typeface="+mn-lt"/>
              </a:rPr>
              <a:t> Try/Catch in code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Only</a:t>
            </a:r>
            <a:r>
              <a:rPr lang="fr-FR" sz="1200" b="0" dirty="0">
                <a:ea typeface="+mn-lt"/>
                <a:cs typeface="+mn-lt"/>
              </a:rPr>
              <a:t> process display change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ErrorBoundary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MainLayout.razor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Display </a:t>
            </a:r>
            <a:r>
              <a:rPr lang="fr-FR" sz="1200" b="0" dirty="0" err="1">
                <a:ea typeface="+mn-lt"/>
                <a:cs typeface="+mn-lt"/>
              </a:rPr>
              <a:t>error</a:t>
            </a:r>
            <a:r>
              <a:rPr lang="fr-FR" sz="1200" b="0" dirty="0">
                <a:ea typeface="+mn-lt"/>
                <a:cs typeface="+mn-lt"/>
              </a:rPr>
              <a:t> in page content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Log with Logging Solution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8"/>
            <a:ext cx="5811922" cy="1744689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C190A0B-2C1B-6894-C35D-D891AB433E6E}"/>
              </a:ext>
            </a:extLst>
          </p:cNvPr>
          <p:cNvSpPr txBox="1">
            <a:spLocks/>
          </p:cNvSpPr>
          <p:nvPr/>
        </p:nvSpPr>
        <p:spPr>
          <a:xfrm>
            <a:off x="8376395" y="3637935"/>
            <a:ext cx="2645566" cy="2084438"/>
          </a:xfrm>
          <a:prstGeom prst="roundRect">
            <a:avLst>
              <a:gd name="adj" fmla="val 68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 Specific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ErrorBoundary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B7791D2-4885-8CB8-7DE5-5AF8C4941E39}"/>
              </a:ext>
            </a:extLst>
          </p:cNvPr>
          <p:cNvSpPr txBox="1">
            <a:spLocks/>
          </p:cNvSpPr>
          <p:nvPr/>
        </p:nvSpPr>
        <p:spPr>
          <a:xfrm>
            <a:off x="5482802" y="1749787"/>
            <a:ext cx="2333843" cy="1278549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Ui Exception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7432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Homemade | Tier Lib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736FCD0-3820-5E2D-EFD6-F16073CAA2E3}"/>
              </a:ext>
            </a:extLst>
          </p:cNvPr>
          <p:cNvSpPr txBox="1">
            <a:spLocks/>
          </p:cNvSpPr>
          <p:nvPr/>
        </p:nvSpPr>
        <p:spPr>
          <a:xfrm>
            <a:off x="7961360" y="1749788"/>
            <a:ext cx="3060601" cy="1278548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Error </a:t>
            </a:r>
            <a:r>
              <a:rPr lang="fr-FR" sz="1600" dirty="0" err="1">
                <a:ea typeface="+mn-lt"/>
                <a:cs typeface="+mn-lt"/>
              </a:rPr>
              <a:t>from</a:t>
            </a:r>
            <a:r>
              <a:rPr lang="fr-FR" sz="1600" dirty="0">
                <a:ea typeface="+mn-lt"/>
                <a:cs typeface="+mn-lt"/>
              </a:rPr>
              <a:t>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in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HttHttpStatus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400-500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Mapped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ProblemDetailsExc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°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ProbDetailsHandler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F7835857-4112-946C-74A6-2EFB15CCCDBA}"/>
              </a:ext>
            </a:extLst>
          </p:cNvPr>
          <p:cNvSpPr txBox="1">
            <a:spLocks/>
          </p:cNvSpPr>
          <p:nvPr/>
        </p:nvSpPr>
        <p:spPr>
          <a:xfrm>
            <a:off x="5338087" y="3275314"/>
            <a:ext cx="5811922" cy="2532325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Handlers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Genericity</a:t>
            </a:r>
          </a:p>
          <a:p>
            <a:pPr marL="0" indent="0" algn="ctr">
              <a:spcBef>
                <a:spcPts val="600"/>
              </a:spcBef>
              <a:buNone/>
            </a:pPr>
            <a:endParaRPr lang="fr-FR" dirty="0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3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846342"/>
          </a:xfrm>
          <a:prstGeom prst="roundRect">
            <a:avLst>
              <a:gd name="adj" fmla="val 94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A1CC371-A02F-AFB4-FDE2-FC3D5A4C7997}"/>
              </a:ext>
            </a:extLst>
          </p:cNvPr>
          <p:cNvSpPr txBox="1">
            <a:spLocks/>
          </p:cNvSpPr>
          <p:nvPr/>
        </p:nvSpPr>
        <p:spPr>
          <a:xfrm>
            <a:off x="6126467" y="3111980"/>
            <a:ext cx="5149526" cy="2820989"/>
          </a:xfrm>
          <a:prstGeom prst="roundRect">
            <a:avLst>
              <a:gd name="adj" fmla="val 5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1612713F-DD21-0A2F-7437-202C79B72028}"/>
              </a:ext>
            </a:extLst>
          </p:cNvPr>
          <p:cNvSpPr txBox="1">
            <a:spLocks/>
          </p:cNvSpPr>
          <p:nvPr/>
        </p:nvSpPr>
        <p:spPr>
          <a:xfrm>
            <a:off x="6274628" y="3429001"/>
            <a:ext cx="1724152" cy="2325663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68A4F99B-602C-0B53-8091-52571C59A884}"/>
              </a:ext>
            </a:extLst>
          </p:cNvPr>
          <p:cNvSpPr txBox="1">
            <a:spLocks/>
          </p:cNvSpPr>
          <p:nvPr/>
        </p:nvSpPr>
        <p:spPr>
          <a:xfrm>
            <a:off x="8146942" y="3429001"/>
            <a:ext cx="1454258" cy="907026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Interactions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Button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Link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DD3F7FB1-8AD2-752E-9ACD-3ADA48617C11}"/>
              </a:ext>
            </a:extLst>
          </p:cNvPr>
          <p:cNvSpPr txBox="1">
            <a:spLocks/>
          </p:cNvSpPr>
          <p:nvPr/>
        </p:nvSpPr>
        <p:spPr>
          <a:xfrm>
            <a:off x="9753600" y="3429000"/>
            <a:ext cx="1384571" cy="2325664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Indicators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Toast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Tooltip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Icon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Loaders</a:t>
            </a:r>
          </a:p>
        </p:txBody>
      </p:sp>
      <p:sp>
        <p:nvSpPr>
          <p:cNvPr id="30" name="Espace réservé du texte 8">
            <a:extLst>
              <a:ext uri="{FF2B5EF4-FFF2-40B4-BE49-F238E27FC236}">
                <a16:creationId xmlns:a16="http://schemas.microsoft.com/office/drawing/2014/main" id="{D73A1FC0-CBB3-437E-7174-7036DD59B2E4}"/>
              </a:ext>
            </a:extLst>
          </p:cNvPr>
          <p:cNvSpPr txBox="1">
            <a:spLocks/>
          </p:cNvSpPr>
          <p:nvPr/>
        </p:nvSpPr>
        <p:spPr>
          <a:xfrm>
            <a:off x="990600" y="1483230"/>
            <a:ext cx="4849762" cy="1628750"/>
          </a:xfrm>
          <a:prstGeom prst="roundRect">
            <a:avLst>
              <a:gd name="adj" fmla="val 13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Configuration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??</a:t>
            </a:r>
          </a:p>
        </p:txBody>
      </p: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962CB6E-A321-9969-48FC-F26A23AEB230}"/>
              </a:ext>
            </a:extLst>
          </p:cNvPr>
          <p:cNvSpPr txBox="1">
            <a:spLocks/>
          </p:cNvSpPr>
          <p:nvPr/>
        </p:nvSpPr>
        <p:spPr>
          <a:xfrm>
            <a:off x="990600" y="3269669"/>
            <a:ext cx="4849762" cy="2494220"/>
          </a:xfrm>
          <a:prstGeom prst="roundRect">
            <a:avLst>
              <a:gd name="adj" fmla="val 13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Implementation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Generic KComponent Param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Color.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ColorEnum (Primary/Secondary...)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CssClass.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a Css class to component. CssClass must be declared with “::deep” in parent component (For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Css Isolation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AdditionalAttributes.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free params (hence html attributes)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0995862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867</Words>
  <Application>Microsoft Office PowerPoint</Application>
  <PresentationFormat>Widescreen</PresentationFormat>
  <Paragraphs>282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Components.Blazor</vt:lpstr>
      <vt:lpstr>Overview</vt:lpstr>
      <vt:lpstr>Components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645</cp:revision>
  <dcterms:created xsi:type="dcterms:W3CDTF">2021-05-30T21:09:19Z</dcterms:created>
  <dcterms:modified xsi:type="dcterms:W3CDTF">2023-08-28T16:03:33Z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