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57" r:id="rId5"/>
    <p:sldId id="1755" r:id="rId6"/>
    <p:sldId id="1827" r:id="rId7"/>
    <p:sldId id="1734" r:id="rId8"/>
    <p:sldId id="1782" r:id="rId9"/>
    <p:sldId id="1848" r:id="rId10"/>
    <p:sldId id="1846" r:id="rId11"/>
    <p:sldId id="1769" r:id="rId12"/>
    <p:sldId id="1844" r:id="rId13"/>
    <p:sldId id="1845" r:id="rId14"/>
    <p:sldId id="178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Pattern" id="{D3DC1810-4E8C-4CE8-A54B-4823B10DFE76}">
          <p14:sldIdLst>
            <p14:sldId id="1827"/>
            <p14:sldId id="1734"/>
            <p14:sldId id="1782"/>
            <p14:sldId id="1848"/>
            <p14:sldId id="1846"/>
            <p14:sldId id="1769"/>
            <p14:sldId id="1844"/>
            <p14:sldId id="1845"/>
          </p14:sldIdLst>
        </p14:section>
        <p14:section name="Annexe" id="{CF3F04AB-7D1E-4581-9149-F795ADC87016}">
          <p14:sldIdLst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4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3551149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78451-11F9-0E15-718A-3CF3E289D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App.Specific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Ui.Components</a:t>
            </a: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2000" b="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E4BF1B-F213-B512-4881-8884F34B53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Api.Specific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–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Delete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204,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200, Put</a:t>
            </a:r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SwaggerUi / SwaggerGen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Endpoints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ea typeface="+mn-lt"/>
                <a:cs typeface="+mn-lt"/>
              </a:rPr>
              <a:t>Tout ce qui est créé/modifié doit être retournée (Pourquoi ?)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05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4667250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dirty="0">
                <a:cs typeface="Arial"/>
              </a:rPr>
              <a:t>Architecture</a:t>
            </a:r>
          </a:p>
          <a:p>
            <a:pPr marL="1162350" lvl="1" indent="-514350"/>
            <a:r>
              <a:rPr lang="fr-FR" dirty="0">
                <a:cs typeface="Arial"/>
              </a:rPr>
              <a:t>Software</a:t>
            </a:r>
          </a:p>
          <a:p>
            <a:pPr marL="1162350" lvl="1" indent="-514350"/>
            <a:r>
              <a:rPr lang="fr-FR" dirty="0">
                <a:cs typeface="Arial"/>
              </a:rPr>
              <a:t>Physical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210A5FB-6871-06D1-7B72-59B2764044D8}"/>
              </a:ext>
            </a:extLst>
          </p:cNvPr>
          <p:cNvSpPr txBox="1">
            <a:spLocks/>
          </p:cNvSpPr>
          <p:nvPr/>
        </p:nvSpPr>
        <p:spPr>
          <a:xfrm>
            <a:off x="5652407" y="2228295"/>
            <a:ext cx="4667250" cy="3443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dirty="0">
                <a:cs typeface="Arial"/>
              </a:rPr>
              <a:t>Components</a:t>
            </a:r>
          </a:p>
          <a:p>
            <a:pPr marL="1162350" lvl="1" indent="-514350"/>
            <a:r>
              <a:rPr lang="fr-FR" dirty="0">
                <a:cs typeface="Arial"/>
              </a:rPr>
              <a:t>Clean Architecture</a:t>
            </a:r>
          </a:p>
          <a:p>
            <a:pPr marL="1162350" lvl="1" indent="-514350"/>
            <a:r>
              <a:rPr lang="fr-FR" dirty="0">
                <a:cs typeface="Arial"/>
              </a:rPr>
              <a:t>App </a:t>
            </a:r>
          </a:p>
          <a:p>
            <a:pPr marL="1162350" lvl="1" indent="-514350"/>
            <a:r>
              <a:rPr lang="fr-FR" dirty="0">
                <a:cs typeface="Arial"/>
              </a:rPr>
              <a:t>Api</a:t>
            </a:r>
          </a:p>
          <a:p>
            <a:pPr marL="1162350" lvl="1" indent="-514350"/>
            <a:r>
              <a:rPr lang="fr-FR" dirty="0">
                <a:cs typeface="Arial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MicroServices</a:t>
            </a:r>
          </a:p>
        </p:txBody>
      </p:sp>
      <p:sp>
        <p:nvSpPr>
          <p:cNvPr id="28" name="Rectangle : coins arrondis 9">
            <a:extLst>
              <a:ext uri="{FF2B5EF4-FFF2-40B4-BE49-F238E27FC236}">
                <a16:creationId xmlns:a16="http://schemas.microsoft.com/office/drawing/2014/main" id="{8BE59E1C-5CF5-9638-66EE-BD7425589A9D}"/>
              </a:ext>
            </a:extLst>
          </p:cNvPr>
          <p:cNvSpPr/>
          <p:nvPr/>
        </p:nvSpPr>
        <p:spPr>
          <a:xfrm>
            <a:off x="2458947" y="2458998"/>
            <a:ext cx="4069028" cy="396054"/>
          </a:xfrm>
          <a:prstGeom prst="roundRect">
            <a:avLst>
              <a:gd name="adj" fmla="val 270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Gateway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392310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Monolythe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Software 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5135666" y="4351499"/>
            <a:ext cx="1392310" cy="1482771"/>
          </a:xfrm>
          <a:prstGeom prst="roundRect">
            <a:avLst>
              <a:gd name="adj" fmla="val 129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128018"/>
            <a:ext cx="4069028" cy="1072401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5271480" y="4524645"/>
            <a:ext cx="1097953" cy="380629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Mail.Api</a:t>
            </a:r>
            <a:endParaRPr lang="fr-FR" sz="1400" b="1" dirty="0"/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171" y="4673793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.SqlServer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590800" y="3282346"/>
            <a:ext cx="1115523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User.Api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69028" cy="888921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3573062" y="1572353"/>
            <a:ext cx="1420221" cy="699285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5271480" y="4980396"/>
            <a:ext cx="1099337" cy="380629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3210514" y="2209687"/>
            <a:ext cx="1010708" cy="1134611"/>
          </a:xfrm>
          <a:prstGeom prst="bentConnector3">
            <a:avLst>
              <a:gd name="adj1" fmla="val 69387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5400000">
            <a:off x="2847960" y="4373190"/>
            <a:ext cx="601205" cy="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 rot="16200000" flipH="1">
            <a:off x="4258481" y="2962668"/>
            <a:ext cx="452057" cy="267189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4" name="Rectangle : coins arrondis 46">
            <a:extLst>
              <a:ext uri="{FF2B5EF4-FFF2-40B4-BE49-F238E27FC236}">
                <a16:creationId xmlns:a16="http://schemas.microsoft.com/office/drawing/2014/main" id="{474EABCA-CD18-DC0C-CFDA-9610AAAF1A73}"/>
              </a:ext>
            </a:extLst>
          </p:cNvPr>
          <p:cNvSpPr/>
          <p:nvPr/>
        </p:nvSpPr>
        <p:spPr>
          <a:xfrm>
            <a:off x="7015036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" name="Rectangle : coins arrondis 9">
            <a:extLst>
              <a:ext uri="{FF2B5EF4-FFF2-40B4-BE49-F238E27FC236}">
                <a16:creationId xmlns:a16="http://schemas.microsoft.com/office/drawing/2014/main" id="{3448C5C3-BDB7-94F8-F2C1-9A92500C1C3B}"/>
              </a:ext>
            </a:extLst>
          </p:cNvPr>
          <p:cNvSpPr/>
          <p:nvPr/>
        </p:nvSpPr>
        <p:spPr>
          <a:xfrm>
            <a:off x="8998539" y="4351498"/>
            <a:ext cx="2042187" cy="1482771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B514316-940A-8DA0-37AF-49612889B1E5}"/>
              </a:ext>
            </a:extLst>
          </p:cNvPr>
          <p:cNvSpPr/>
          <p:nvPr/>
        </p:nvSpPr>
        <p:spPr>
          <a:xfrm>
            <a:off x="7015034" y="2827269"/>
            <a:ext cx="4025691" cy="1373152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9">
            <a:extLst>
              <a:ext uri="{FF2B5EF4-FFF2-40B4-BE49-F238E27FC236}">
                <a16:creationId xmlns:a16="http://schemas.microsoft.com/office/drawing/2014/main" id="{6A39EEC2-BE66-57BE-32F7-2BDFBD805D86}"/>
              </a:ext>
            </a:extLst>
          </p:cNvPr>
          <p:cNvSpPr/>
          <p:nvPr/>
        </p:nvSpPr>
        <p:spPr>
          <a:xfrm>
            <a:off x="9197376" y="4515048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Mail.Api</a:t>
            </a:r>
            <a:endParaRPr lang="fr-FR" sz="1400" b="1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57B75EE6-033A-7A17-031D-4EEB8E57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775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.SqlServer</a:t>
            </a:r>
            <a:endParaRPr lang="sv-SE" sz="1400" b="1" dirty="0"/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41A08E29-C7F6-9550-8B3C-FC5FA74E2FCA}"/>
              </a:ext>
            </a:extLst>
          </p:cNvPr>
          <p:cNvSpPr/>
          <p:nvPr/>
        </p:nvSpPr>
        <p:spPr>
          <a:xfrm>
            <a:off x="7217393" y="3075516"/>
            <a:ext cx="3559464" cy="94264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Net4.3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9">
            <a:extLst>
              <a:ext uri="{FF2B5EF4-FFF2-40B4-BE49-F238E27FC236}">
                <a16:creationId xmlns:a16="http://schemas.microsoft.com/office/drawing/2014/main" id="{F2DE18CE-7776-DE94-B0CE-B62C83F769D0}"/>
              </a:ext>
            </a:extLst>
          </p:cNvPr>
          <p:cNvSpPr/>
          <p:nvPr/>
        </p:nvSpPr>
        <p:spPr>
          <a:xfrm>
            <a:off x="7015035" y="1478731"/>
            <a:ext cx="2172402" cy="120022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1276D7C1-AD83-15F2-EEC4-E9539243FB73}"/>
              </a:ext>
            </a:extLst>
          </p:cNvPr>
          <p:cNvSpPr/>
          <p:nvPr/>
        </p:nvSpPr>
        <p:spPr>
          <a:xfrm>
            <a:off x="7217393" y="1695871"/>
            <a:ext cx="1778220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NetWebForms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277CB506-FA01-662B-A899-BC80D3BFBEA3}"/>
              </a:ext>
            </a:extLst>
          </p:cNvPr>
          <p:cNvSpPr/>
          <p:nvPr/>
        </p:nvSpPr>
        <p:spPr>
          <a:xfrm>
            <a:off x="9187437" y="4981812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21" name="Connecteur : en angle 100">
            <a:extLst>
              <a:ext uri="{FF2B5EF4-FFF2-40B4-BE49-F238E27FC236}">
                <a16:creationId xmlns:a16="http://schemas.microsoft.com/office/drawing/2014/main" id="{E8B439E5-2B62-3799-826B-6AF235077D0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16200000" flipH="1">
            <a:off x="8192030" y="2270421"/>
            <a:ext cx="719568" cy="890622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100">
            <a:extLst>
              <a:ext uri="{FF2B5EF4-FFF2-40B4-BE49-F238E27FC236}">
                <a16:creationId xmlns:a16="http://schemas.microsoft.com/office/drawing/2014/main" id="{8E0BADC4-999E-94D9-6CBB-2A520304CEF2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>
            <a:off x="8159793" y="3790528"/>
            <a:ext cx="609705" cy="1064960"/>
          </a:xfrm>
          <a:prstGeom prst="bentConnector3">
            <a:avLst>
              <a:gd name="adj1" fmla="val 4107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6679B6D9-C31A-5C72-E203-6FAEA802EEC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rot="16200000" flipH="1">
            <a:off x="9278638" y="3736642"/>
            <a:ext cx="496892" cy="105991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9">
            <a:extLst>
              <a:ext uri="{FF2B5EF4-FFF2-40B4-BE49-F238E27FC236}">
                <a16:creationId xmlns:a16="http://schemas.microsoft.com/office/drawing/2014/main" id="{4CC9DE7B-13B8-97FB-C64F-C38B683A4C26}"/>
              </a:ext>
            </a:extLst>
          </p:cNvPr>
          <p:cNvSpPr/>
          <p:nvPr/>
        </p:nvSpPr>
        <p:spPr>
          <a:xfrm>
            <a:off x="3757234" y="3288696"/>
            <a:ext cx="1012937" cy="78389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Bill.Api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3FC0B34F-FB3D-D5E3-46B5-9A7DF8E422CC}"/>
              </a:ext>
            </a:extLst>
          </p:cNvPr>
          <p:cNvSpPr/>
          <p:nvPr/>
        </p:nvSpPr>
        <p:spPr>
          <a:xfrm>
            <a:off x="4891845" y="3282346"/>
            <a:ext cx="1485926" cy="79024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Transac.Api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1" name="Connecteur : en angle 100">
            <a:extLst>
              <a:ext uri="{FF2B5EF4-FFF2-40B4-BE49-F238E27FC236}">
                <a16:creationId xmlns:a16="http://schemas.microsoft.com/office/drawing/2014/main" id="{724DFA9A-DF22-A03E-771A-2230A25C4058}"/>
              </a:ext>
            </a:extLst>
          </p:cNvPr>
          <p:cNvCxnSpPr>
            <a:cxnSpLocks/>
            <a:stCxn id="64" idx="2"/>
            <a:endCxn id="50" idx="0"/>
          </p:cNvCxnSpPr>
          <p:nvPr/>
        </p:nvCxnSpPr>
        <p:spPr>
          <a:xfrm rot="5400000">
            <a:off x="3764909" y="2770432"/>
            <a:ext cx="1017058" cy="19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100">
            <a:extLst>
              <a:ext uri="{FF2B5EF4-FFF2-40B4-BE49-F238E27FC236}">
                <a16:creationId xmlns:a16="http://schemas.microsoft.com/office/drawing/2014/main" id="{0F30B15E-3B89-D2FA-8F26-506D83A1354F}"/>
              </a:ext>
            </a:extLst>
          </p:cNvPr>
          <p:cNvCxnSpPr>
            <a:cxnSpLocks/>
            <a:stCxn id="64" idx="2"/>
            <a:endCxn id="51" idx="0"/>
          </p:cNvCxnSpPr>
          <p:nvPr/>
        </p:nvCxnSpPr>
        <p:spPr>
          <a:xfrm rot="16200000" flipH="1">
            <a:off x="4453636" y="2101174"/>
            <a:ext cx="1010708" cy="1351635"/>
          </a:xfrm>
          <a:prstGeom prst="bentConnector3">
            <a:avLst>
              <a:gd name="adj1" fmla="val 69387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9">
            <a:extLst>
              <a:ext uri="{FF2B5EF4-FFF2-40B4-BE49-F238E27FC236}">
                <a16:creationId xmlns:a16="http://schemas.microsoft.com/office/drawing/2014/main" id="{E4E2ED07-B970-4C7E-AFE1-EFB439AB9A2B}"/>
              </a:ext>
            </a:extLst>
          </p:cNvPr>
          <p:cNvSpPr/>
          <p:nvPr/>
        </p:nvSpPr>
        <p:spPr>
          <a:xfrm>
            <a:off x="3925491" y="4373190"/>
            <a:ext cx="1101513" cy="1482771"/>
          </a:xfrm>
          <a:prstGeom prst="roundRect">
            <a:avLst>
              <a:gd name="adj" fmla="val 129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B6D25AA5-A9CF-4FD3-9EF3-8568EBC278CF}"/>
              </a:ext>
            </a:extLst>
          </p:cNvPr>
          <p:cNvSpPr/>
          <p:nvPr/>
        </p:nvSpPr>
        <p:spPr>
          <a:xfrm>
            <a:off x="1924204" y="3770295"/>
            <a:ext cx="4642729" cy="2194031"/>
          </a:xfrm>
          <a:prstGeom prst="roundRect">
            <a:avLst>
              <a:gd name="adj" fmla="val 5786"/>
            </a:avLst>
          </a:prstGeom>
          <a:solidFill>
            <a:srgbClr val="A396F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A4EE5134-E364-40F1-8B20-F47B07A3A9AE}"/>
              </a:ext>
            </a:extLst>
          </p:cNvPr>
          <p:cNvSpPr/>
          <p:nvPr/>
        </p:nvSpPr>
        <p:spPr>
          <a:xfrm>
            <a:off x="1924204" y="1101076"/>
            <a:ext cx="4642729" cy="2534089"/>
          </a:xfrm>
          <a:prstGeom prst="roundRect">
            <a:avLst>
              <a:gd name="adj" fmla="val 603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2B67624-72B4-4A4C-BC3E-59EA06A99A75}"/>
              </a:ext>
            </a:extLst>
          </p:cNvPr>
          <p:cNvSpPr/>
          <p:nvPr/>
        </p:nvSpPr>
        <p:spPr>
          <a:xfrm>
            <a:off x="4465138" y="1465205"/>
            <a:ext cx="1978910" cy="1442299"/>
          </a:xfrm>
          <a:prstGeom prst="roundRect">
            <a:avLst>
              <a:gd name="adj" fmla="val 941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Web Code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6810019" y="1101076"/>
            <a:ext cx="4470756" cy="3588005"/>
          </a:xfrm>
          <a:prstGeom prst="roundRect">
            <a:avLst>
              <a:gd name="adj" fmla="val 3779"/>
            </a:avLst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en-GB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sz="3200" dirty="0"/>
              <a:t>MVC</a:t>
            </a:r>
            <a:endParaRPr lang="en-US" sz="3200" dirty="0"/>
          </a:p>
        </p:txBody>
      </p:sp>
      <p:sp>
        <p:nvSpPr>
          <p:cNvPr id="74" name="Espace réservé du pied de page 5">
            <a:extLst>
              <a:ext uri="{FF2B5EF4-FFF2-40B4-BE49-F238E27FC236}">
                <a16:creationId xmlns:a16="http://schemas.microsoft.com/office/drawing/2014/main" id="{8786F22E-3D03-45CB-AE06-BCFA2D7F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2" name="Rectangle à coins arrondis 5">
            <a:extLst>
              <a:ext uri="{FF2B5EF4-FFF2-40B4-BE49-F238E27FC236}">
                <a16:creationId xmlns:a16="http://schemas.microsoft.com/office/drawing/2014/main" id="{B9EB4296-AA0B-4A54-BDC1-206A62BFEA5B}"/>
              </a:ext>
            </a:extLst>
          </p:cNvPr>
          <p:cNvSpPr/>
          <p:nvPr/>
        </p:nvSpPr>
        <p:spPr>
          <a:xfrm>
            <a:off x="6999132" y="1268365"/>
            <a:ext cx="4139039" cy="103231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 err="1">
                <a:solidFill>
                  <a:schemeClr val="accent1"/>
                </a:solidFill>
              </a:rPr>
              <a:t>App.Server</a:t>
            </a:r>
            <a:endParaRPr lang="fr-FR" sz="1600" b="1" dirty="0">
              <a:solidFill>
                <a:schemeClr val="accent1"/>
              </a:solidFill>
            </a:endParaRP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020" y="4849123"/>
            <a:ext cx="4470754" cy="1115203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 err="1"/>
              <a:t>App.Db</a:t>
            </a:r>
            <a:endParaRPr lang="fr-FR" sz="1400" b="1" dirty="0"/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SQL Server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7575189" y="5374360"/>
            <a:ext cx="821716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/>
              <a:t>CLIENT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DACB0B50-78F4-4873-8B91-ED8045CC83B4}"/>
              </a:ext>
            </a:extLst>
          </p:cNvPr>
          <p:cNvSpPr/>
          <p:nvPr/>
        </p:nvSpPr>
        <p:spPr>
          <a:xfrm>
            <a:off x="7005743" y="2664999"/>
            <a:ext cx="4132428" cy="1839673"/>
          </a:xfrm>
          <a:prstGeom prst="roundRect">
            <a:avLst>
              <a:gd name="adj" fmla="val 11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 dirty="0" err="1">
                <a:solidFill>
                  <a:schemeClr val="accent1"/>
                </a:solidFill>
              </a:rPr>
              <a:t>DataAccess.Vs</a:t>
            </a:r>
            <a:endParaRPr lang="fr-FR" sz="1600" b="1" dirty="0">
              <a:solidFill>
                <a:schemeClr val="accent1"/>
              </a:solidFill>
            </a:endParaRPr>
          </a:p>
        </p:txBody>
      </p:sp>
      <p:sp>
        <p:nvSpPr>
          <p:cNvPr id="63" name="Rectangle à coins arrondis 5">
            <a:extLst>
              <a:ext uri="{FF2B5EF4-FFF2-40B4-BE49-F238E27FC236}">
                <a16:creationId xmlns:a16="http://schemas.microsoft.com/office/drawing/2014/main" id="{13CC042E-C52B-4877-B867-4575FE9308FB}"/>
              </a:ext>
            </a:extLst>
          </p:cNvPr>
          <p:cNvSpPr/>
          <p:nvPr/>
        </p:nvSpPr>
        <p:spPr>
          <a:xfrm>
            <a:off x="8506819" y="5510033"/>
            <a:ext cx="1003625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ENTITY</a:t>
            </a:r>
          </a:p>
        </p:txBody>
      </p:sp>
      <p:sp>
        <p:nvSpPr>
          <p:cNvPr id="67" name="Rectangle à coins arrondis 5">
            <a:extLst>
              <a:ext uri="{FF2B5EF4-FFF2-40B4-BE49-F238E27FC236}">
                <a16:creationId xmlns:a16="http://schemas.microsoft.com/office/drawing/2014/main" id="{529F9236-4CD6-4F51-B7F2-AF088215D6E4}"/>
              </a:ext>
            </a:extLst>
          </p:cNvPr>
          <p:cNvSpPr/>
          <p:nvPr/>
        </p:nvSpPr>
        <p:spPr>
          <a:xfrm>
            <a:off x="9618979" y="5411463"/>
            <a:ext cx="1003625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/>
              <a:t>RISQUE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90EC83B-A2E0-4C9B-874A-3D66F883C986}"/>
              </a:ext>
            </a:extLst>
          </p:cNvPr>
          <p:cNvSpPr/>
          <p:nvPr/>
        </p:nvSpPr>
        <p:spPr>
          <a:xfrm>
            <a:off x="4588532" y="1868468"/>
            <a:ext cx="807139" cy="417891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Html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B819888-C270-47F5-83AC-10ACDB96A78B}"/>
              </a:ext>
            </a:extLst>
          </p:cNvPr>
          <p:cNvSpPr/>
          <p:nvPr/>
        </p:nvSpPr>
        <p:spPr>
          <a:xfrm>
            <a:off x="4588533" y="2387481"/>
            <a:ext cx="1700624" cy="417891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99E9993-0649-4A60-B6B8-7AF609EFB33D}"/>
              </a:ext>
            </a:extLst>
          </p:cNvPr>
          <p:cNvSpPr/>
          <p:nvPr/>
        </p:nvSpPr>
        <p:spPr>
          <a:xfrm>
            <a:off x="7110260" y="3018397"/>
            <a:ext cx="1577560" cy="410603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FCXxx.</a:t>
            </a:r>
            <a:r>
              <a:rPr lang="fr-FR" sz="1400" b="1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606C4A-1008-415E-9634-34343E6498D1}"/>
              </a:ext>
            </a:extLst>
          </p:cNvPr>
          <p:cNvSpPr/>
          <p:nvPr/>
        </p:nvSpPr>
        <p:spPr>
          <a:xfrm>
            <a:off x="5482016" y="1868468"/>
            <a:ext cx="807140" cy="417567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B74600F0-ECAE-4108-B4AB-9E1BC3BA46C4}"/>
              </a:ext>
            </a:extLst>
          </p:cNvPr>
          <p:cNvSpPr/>
          <p:nvPr/>
        </p:nvSpPr>
        <p:spPr>
          <a:xfrm>
            <a:off x="7223410" y="1699781"/>
            <a:ext cx="1444992" cy="471561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XxxService.cs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49E57E8-BD30-450C-B784-D02392DE5D0C}"/>
              </a:ext>
            </a:extLst>
          </p:cNvPr>
          <p:cNvSpPr/>
          <p:nvPr/>
        </p:nvSpPr>
        <p:spPr>
          <a:xfrm>
            <a:off x="7110259" y="3506091"/>
            <a:ext cx="1111915" cy="410603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BCXxx.</a:t>
            </a:r>
            <a:r>
              <a:rPr lang="fr-FR" sz="1400" b="1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BE3DCF7-438A-4857-99A2-3E844701C7A7}"/>
              </a:ext>
            </a:extLst>
          </p:cNvPr>
          <p:cNvSpPr/>
          <p:nvPr/>
        </p:nvSpPr>
        <p:spPr>
          <a:xfrm>
            <a:off x="7117878" y="3996247"/>
            <a:ext cx="1668226" cy="376537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DCXxx.</a:t>
            </a:r>
            <a:r>
              <a:rPr lang="fr-FR" sz="1400" b="1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96CAD6D-5F5C-45F5-AB47-C56C08067F96}"/>
              </a:ext>
            </a:extLst>
          </p:cNvPr>
          <p:cNvSpPr/>
          <p:nvPr/>
        </p:nvSpPr>
        <p:spPr>
          <a:xfrm>
            <a:off x="4269809" y="4238073"/>
            <a:ext cx="2077764" cy="1532618"/>
          </a:xfrm>
          <a:prstGeom prst="roundRect">
            <a:avLst>
              <a:gd name="adj" fmla="val 94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1"/>
                </a:solidFill>
              </a:rPr>
              <a:t>Controller</a:t>
            </a:r>
            <a:endParaRPr lang="fr-FR" sz="1400" b="1">
              <a:solidFill>
                <a:schemeClr val="accent1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B735238-10EF-4477-8249-5EDC0D02ABB3}"/>
              </a:ext>
            </a:extLst>
          </p:cNvPr>
          <p:cNvSpPr/>
          <p:nvPr/>
        </p:nvSpPr>
        <p:spPr>
          <a:xfrm>
            <a:off x="2145764" y="5076698"/>
            <a:ext cx="1803941" cy="693992"/>
          </a:xfrm>
          <a:prstGeom prst="roundRect">
            <a:avLst>
              <a:gd name="adj" fmla="val 248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1"/>
                </a:solidFill>
              </a:rPr>
              <a:t>Models</a:t>
            </a:r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B7AACAC4-9DA3-4544-822B-6369E71D64FE}"/>
              </a:ext>
            </a:extLst>
          </p:cNvPr>
          <p:cNvSpPr/>
          <p:nvPr/>
        </p:nvSpPr>
        <p:spPr>
          <a:xfrm>
            <a:off x="5336181" y="2805372"/>
            <a:ext cx="295009" cy="14127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06E90DA0-9E08-416D-AF3E-2BF20BF83168}"/>
              </a:ext>
            </a:extLst>
          </p:cNvPr>
          <p:cNvSpPr/>
          <p:nvPr/>
        </p:nvSpPr>
        <p:spPr>
          <a:xfrm>
            <a:off x="2133473" y="4238072"/>
            <a:ext cx="1795707" cy="634966"/>
          </a:xfrm>
          <a:prstGeom prst="roundRect">
            <a:avLst>
              <a:gd name="adj" fmla="val 23206"/>
            </a:avLst>
          </a:prstGeom>
          <a:solidFill>
            <a:srgbClr val="D1C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1"/>
                </a:solidFill>
              </a:rPr>
              <a:t>Views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784C7C63-3FB0-4B79-BF4C-6911B7A28762}"/>
              </a:ext>
            </a:extLst>
          </p:cNvPr>
          <p:cNvSpPr/>
          <p:nvPr/>
        </p:nvSpPr>
        <p:spPr>
          <a:xfrm rot="5400000">
            <a:off x="3932851" y="5250501"/>
            <a:ext cx="341255" cy="347069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9520597C-0D37-4BCC-94D1-5240EBF96969}"/>
              </a:ext>
            </a:extLst>
          </p:cNvPr>
          <p:cNvSpPr/>
          <p:nvPr/>
        </p:nvSpPr>
        <p:spPr>
          <a:xfrm rot="16200000">
            <a:off x="3932851" y="4378797"/>
            <a:ext cx="341255" cy="347069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776255E9-87FC-4971-A329-B69BEA56AE55}"/>
              </a:ext>
            </a:extLst>
          </p:cNvPr>
          <p:cNvSpPr/>
          <p:nvPr/>
        </p:nvSpPr>
        <p:spPr>
          <a:xfrm rot="10800000">
            <a:off x="5008466" y="2805372"/>
            <a:ext cx="324263" cy="14127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618418C-9B26-4176-BBE4-52764F7FBE54}"/>
              </a:ext>
            </a:extLst>
          </p:cNvPr>
          <p:cNvSpPr/>
          <p:nvPr/>
        </p:nvSpPr>
        <p:spPr>
          <a:xfrm>
            <a:off x="4750886" y="3424842"/>
            <a:ext cx="1134700" cy="468472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tx1"/>
                </a:solidFill>
              </a:rPr>
              <a:t>HTTP </a:t>
            </a:r>
          </a:p>
          <a:p>
            <a:pPr algn="ctr"/>
            <a:r>
              <a:rPr lang="fr-FR" sz="1400" b="1">
                <a:solidFill>
                  <a:schemeClr val="tx1"/>
                </a:solidFill>
              </a:rPr>
              <a:t>Get | Post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C8A2134-8B94-4103-828D-E55B0241A93F}"/>
              </a:ext>
            </a:extLst>
          </p:cNvPr>
          <p:cNvSpPr/>
          <p:nvPr/>
        </p:nvSpPr>
        <p:spPr>
          <a:xfrm>
            <a:off x="2167280" y="1214455"/>
            <a:ext cx="1773435" cy="1248369"/>
          </a:xfrm>
          <a:prstGeom prst="roundRect">
            <a:avLst>
              <a:gd name="adj" fmla="val 9418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3E1A407-6457-4EBB-A6B4-930C558C1196}"/>
              </a:ext>
            </a:extLst>
          </p:cNvPr>
          <p:cNvSpPr/>
          <p:nvPr/>
        </p:nvSpPr>
        <p:spPr>
          <a:xfrm>
            <a:off x="2240091" y="1576522"/>
            <a:ext cx="1613612" cy="373919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tx1"/>
                </a:solidFill>
              </a:rPr>
              <a:t>JS </a:t>
            </a:r>
            <a:r>
              <a:rPr lang="fr-FR" sz="1400" b="1" err="1">
                <a:solidFill>
                  <a:schemeClr val="tx1"/>
                </a:solidFill>
              </a:rPr>
              <a:t>HardCode</a:t>
            </a:r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8DF223B-B094-448A-85BF-F33AA07CDD39}"/>
              </a:ext>
            </a:extLst>
          </p:cNvPr>
          <p:cNvSpPr/>
          <p:nvPr/>
        </p:nvSpPr>
        <p:spPr>
          <a:xfrm>
            <a:off x="2240091" y="2009817"/>
            <a:ext cx="1613612" cy="373919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tx1"/>
                </a:solidFill>
              </a:rPr>
              <a:t>Window.Storage</a:t>
            </a:r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64" name="Flèche : bas 63">
            <a:extLst>
              <a:ext uri="{FF2B5EF4-FFF2-40B4-BE49-F238E27FC236}">
                <a16:creationId xmlns:a16="http://schemas.microsoft.com/office/drawing/2014/main" id="{31FDDECA-B695-41F5-ADE7-4C3ACACE7830}"/>
              </a:ext>
            </a:extLst>
          </p:cNvPr>
          <p:cNvSpPr/>
          <p:nvPr/>
        </p:nvSpPr>
        <p:spPr>
          <a:xfrm rot="10800000">
            <a:off x="2860698" y="4878616"/>
            <a:ext cx="341255" cy="198082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bas 65">
            <a:extLst>
              <a:ext uri="{FF2B5EF4-FFF2-40B4-BE49-F238E27FC236}">
                <a16:creationId xmlns:a16="http://schemas.microsoft.com/office/drawing/2014/main" id="{46B25FD8-A65C-4B20-9E91-78F14EB6133B}"/>
              </a:ext>
            </a:extLst>
          </p:cNvPr>
          <p:cNvSpPr/>
          <p:nvPr/>
        </p:nvSpPr>
        <p:spPr>
          <a:xfrm rot="5400000">
            <a:off x="4086799" y="2116016"/>
            <a:ext cx="341255" cy="656496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lèche : bas 67">
            <a:extLst>
              <a:ext uri="{FF2B5EF4-FFF2-40B4-BE49-F238E27FC236}">
                <a16:creationId xmlns:a16="http://schemas.microsoft.com/office/drawing/2014/main" id="{28A0A7A7-1497-49EA-845F-5F880768183E}"/>
              </a:ext>
            </a:extLst>
          </p:cNvPr>
          <p:cNvSpPr/>
          <p:nvPr/>
        </p:nvSpPr>
        <p:spPr>
          <a:xfrm rot="16200000">
            <a:off x="4092568" y="1628262"/>
            <a:ext cx="341255" cy="644962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2FE55D2-7506-4215-BE71-9A4700117AF9}"/>
              </a:ext>
            </a:extLst>
          </p:cNvPr>
          <p:cNvSpPr/>
          <p:nvPr/>
        </p:nvSpPr>
        <p:spPr>
          <a:xfrm>
            <a:off x="2005379" y="3918985"/>
            <a:ext cx="956188" cy="373919"/>
          </a:xfrm>
          <a:prstGeom prst="roundRect">
            <a:avLst>
              <a:gd name="adj" fmla="val 167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accent1"/>
                </a:solidFill>
              </a:rPr>
              <a:t>+ Kendo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41E1644D-AAA4-41E0-82D8-28E4C63DD6F0}"/>
              </a:ext>
            </a:extLst>
          </p:cNvPr>
          <p:cNvCxnSpPr>
            <a:cxnSpLocks/>
            <a:stCxn id="48" idx="3"/>
            <a:endCxn id="92" idx="1"/>
          </p:cNvCxnSpPr>
          <p:nvPr/>
        </p:nvCxnSpPr>
        <p:spPr>
          <a:xfrm flipV="1">
            <a:off x="6347573" y="1784521"/>
            <a:ext cx="651559" cy="3219861"/>
          </a:xfrm>
          <a:prstGeom prst="bentConnector3">
            <a:avLst>
              <a:gd name="adj1" fmla="val 50000"/>
            </a:avLst>
          </a:prstGeom>
          <a:ln w="104775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0468028B-8B5B-4688-B64E-0668B2938F0E}"/>
              </a:ext>
            </a:extLst>
          </p:cNvPr>
          <p:cNvSpPr/>
          <p:nvPr/>
        </p:nvSpPr>
        <p:spPr>
          <a:xfrm>
            <a:off x="8786103" y="3014239"/>
            <a:ext cx="2230239" cy="410603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FCYyy.cs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2B06485-8033-4455-B602-C23431505CE7}"/>
              </a:ext>
            </a:extLst>
          </p:cNvPr>
          <p:cNvSpPr/>
          <p:nvPr/>
        </p:nvSpPr>
        <p:spPr>
          <a:xfrm>
            <a:off x="8298874" y="3502226"/>
            <a:ext cx="1111914" cy="410603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BCYyy.</a:t>
            </a:r>
            <a:r>
              <a:rPr lang="fr-FR" sz="1400" b="1">
                <a:solidFill>
                  <a:schemeClr val="bg1"/>
                </a:solidFill>
              </a:rPr>
              <a:t>cs</a:t>
            </a:r>
          </a:p>
        </p:txBody>
      </p:sp>
      <p:sp>
        <p:nvSpPr>
          <p:cNvPr id="80" name="Flèche : bas 79">
            <a:extLst>
              <a:ext uri="{FF2B5EF4-FFF2-40B4-BE49-F238E27FC236}">
                <a16:creationId xmlns:a16="http://schemas.microsoft.com/office/drawing/2014/main" id="{E2EDB3DE-017B-4C66-A899-A23BF45EA30B}"/>
              </a:ext>
            </a:extLst>
          </p:cNvPr>
          <p:cNvSpPr/>
          <p:nvPr/>
        </p:nvSpPr>
        <p:spPr>
          <a:xfrm>
            <a:off x="7491165" y="2188665"/>
            <a:ext cx="219207" cy="471562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 : bas 81">
            <a:extLst>
              <a:ext uri="{FF2B5EF4-FFF2-40B4-BE49-F238E27FC236}">
                <a16:creationId xmlns:a16="http://schemas.microsoft.com/office/drawing/2014/main" id="{448C26F3-CCB4-4F00-960F-5BC5A55ED8EE}"/>
              </a:ext>
            </a:extLst>
          </p:cNvPr>
          <p:cNvSpPr/>
          <p:nvPr/>
        </p:nvSpPr>
        <p:spPr>
          <a:xfrm>
            <a:off x="7710372" y="4418864"/>
            <a:ext cx="394941" cy="473306"/>
          </a:xfrm>
          <a:prstGeom prst="downArrow">
            <a:avLst>
              <a:gd name="adj1" fmla="val 55226"/>
              <a:gd name="adj2" fmla="val 4682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CDED5271-4DF7-486F-81C8-F3CD3A39F038}"/>
              </a:ext>
            </a:extLst>
          </p:cNvPr>
          <p:cNvSpPr/>
          <p:nvPr/>
        </p:nvSpPr>
        <p:spPr>
          <a:xfrm>
            <a:off x="8213240" y="4532826"/>
            <a:ext cx="1283182" cy="316193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Sql Query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BFE4D04-FCEE-4A9B-891A-87D52CBD9319}"/>
              </a:ext>
            </a:extLst>
          </p:cNvPr>
          <p:cNvSpPr/>
          <p:nvPr/>
        </p:nvSpPr>
        <p:spPr>
          <a:xfrm>
            <a:off x="2076037" y="2501661"/>
            <a:ext cx="1717930" cy="1084095"/>
          </a:xfrm>
          <a:prstGeom prst="roundRect">
            <a:avLst>
              <a:gd name="adj" fmla="val 1104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0E9B8F66-72EC-4262-9B70-FAE3F9291C26}"/>
              </a:ext>
            </a:extLst>
          </p:cNvPr>
          <p:cNvSpPr/>
          <p:nvPr/>
        </p:nvSpPr>
        <p:spPr>
          <a:xfrm>
            <a:off x="2250748" y="2825163"/>
            <a:ext cx="1429963" cy="335555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tx1"/>
                </a:solidFill>
              </a:rPr>
              <a:t>ajaxmethod.js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2512C5F0-A8A0-4B92-BFE3-FEA8CC944890}"/>
              </a:ext>
            </a:extLst>
          </p:cNvPr>
          <p:cNvSpPr/>
          <p:nvPr/>
        </p:nvSpPr>
        <p:spPr>
          <a:xfrm>
            <a:off x="2242877" y="3206137"/>
            <a:ext cx="1439115" cy="307374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tx1"/>
                </a:solidFill>
              </a:rPr>
              <a:t>DeportHelper</a:t>
            </a:r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6936B178-D13D-408C-A975-7ECF43B4AE77}"/>
              </a:ext>
            </a:extLst>
          </p:cNvPr>
          <p:cNvSpPr/>
          <p:nvPr/>
        </p:nvSpPr>
        <p:spPr>
          <a:xfrm>
            <a:off x="3794936" y="1990703"/>
            <a:ext cx="815924" cy="373920"/>
          </a:xfrm>
          <a:prstGeom prst="roundRect">
            <a:avLst>
              <a:gd name="adj" fmla="val 167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6F096DB1-95B3-4A3E-A390-D17AB8679335}"/>
              </a:ext>
            </a:extLst>
          </p:cNvPr>
          <p:cNvSpPr/>
          <p:nvPr/>
        </p:nvSpPr>
        <p:spPr>
          <a:xfrm>
            <a:off x="2971782" y="3921243"/>
            <a:ext cx="1182747" cy="373919"/>
          </a:xfrm>
          <a:prstGeom prst="roundRect">
            <a:avLst>
              <a:gd name="adj" fmla="val 167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accent1"/>
                </a:solidFill>
              </a:rPr>
              <a:t>PartialView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840F2427-52A4-41CF-B039-42C9F8E0A479}"/>
              </a:ext>
            </a:extLst>
          </p:cNvPr>
          <p:cNvSpPr/>
          <p:nvPr/>
        </p:nvSpPr>
        <p:spPr>
          <a:xfrm>
            <a:off x="772451" y="1099594"/>
            <a:ext cx="1015925" cy="491385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5">
            <a:extLst>
              <a:ext uri="{FF2B5EF4-FFF2-40B4-BE49-F238E27FC236}">
                <a16:creationId xmlns:a16="http://schemas.microsoft.com/office/drawing/2014/main" id="{5D04AFC9-29E7-4D3E-9FE3-F9043DFBA8FF}"/>
              </a:ext>
            </a:extLst>
          </p:cNvPr>
          <p:cNvSpPr/>
          <p:nvPr/>
        </p:nvSpPr>
        <p:spPr>
          <a:xfrm>
            <a:off x="800766" y="4684028"/>
            <a:ext cx="942456" cy="1156044"/>
          </a:xfrm>
          <a:prstGeom prst="roundRect">
            <a:avLst/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6" name="Rectangle à coins arrondis 5">
            <a:extLst>
              <a:ext uri="{FF2B5EF4-FFF2-40B4-BE49-F238E27FC236}">
                <a16:creationId xmlns:a16="http://schemas.microsoft.com/office/drawing/2014/main" id="{ED005136-660E-4DDA-BB1F-0A82255CE3C9}"/>
              </a:ext>
            </a:extLst>
          </p:cNvPr>
          <p:cNvSpPr/>
          <p:nvPr/>
        </p:nvSpPr>
        <p:spPr>
          <a:xfrm>
            <a:off x="807022" y="3107676"/>
            <a:ext cx="942456" cy="120191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107" name="Rectangle à coins arrondis 5">
            <a:extLst>
              <a:ext uri="{FF2B5EF4-FFF2-40B4-BE49-F238E27FC236}">
                <a16:creationId xmlns:a16="http://schemas.microsoft.com/office/drawing/2014/main" id="{EA429A6D-1356-4A58-B5C3-F3C0739EFBB2}"/>
              </a:ext>
            </a:extLst>
          </p:cNvPr>
          <p:cNvSpPr/>
          <p:nvPr/>
        </p:nvSpPr>
        <p:spPr>
          <a:xfrm>
            <a:off x="845674" y="1291050"/>
            <a:ext cx="870524" cy="11114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108" name="AutoShape 4">
            <a:extLst>
              <a:ext uri="{FF2B5EF4-FFF2-40B4-BE49-F238E27FC236}">
                <a16:creationId xmlns:a16="http://schemas.microsoft.com/office/drawing/2014/main" id="{1A36AD15-2DAB-481C-B656-4B148905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80" y="5057194"/>
            <a:ext cx="782925" cy="68815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/>
              <a:t>Db</a:t>
            </a:r>
            <a:endParaRPr lang="sv-SE" sz="1400" b="1"/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E1661D57-3AC3-4BAF-88FF-71FD5055AAA1}"/>
              </a:ext>
            </a:extLst>
          </p:cNvPr>
          <p:cNvSpPr/>
          <p:nvPr/>
        </p:nvSpPr>
        <p:spPr>
          <a:xfrm>
            <a:off x="886280" y="1666641"/>
            <a:ext cx="780583" cy="667329"/>
          </a:xfrm>
          <a:prstGeom prst="roundRect">
            <a:avLst>
              <a:gd name="adj" fmla="val 149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11" name="Rectangle à coins arrondis 5">
            <a:extLst>
              <a:ext uri="{FF2B5EF4-FFF2-40B4-BE49-F238E27FC236}">
                <a16:creationId xmlns:a16="http://schemas.microsoft.com/office/drawing/2014/main" id="{0860104B-7203-4721-943C-1D32E3113A95}"/>
              </a:ext>
            </a:extLst>
          </p:cNvPr>
          <p:cNvSpPr/>
          <p:nvPr/>
        </p:nvSpPr>
        <p:spPr>
          <a:xfrm>
            <a:off x="840571" y="3503180"/>
            <a:ext cx="877998" cy="679692"/>
          </a:xfrm>
          <a:prstGeom prst="roundRect">
            <a:avLst>
              <a:gd name="adj" fmla="val 15710"/>
            </a:avLst>
          </a:prstGeom>
          <a:solidFill>
            <a:srgbClr val="7561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EF35B83-7BF4-F9DA-6A00-EDFDF287C641}"/>
              </a:ext>
            </a:extLst>
          </p:cNvPr>
          <p:cNvSpPr/>
          <p:nvPr/>
        </p:nvSpPr>
        <p:spPr>
          <a:xfrm>
            <a:off x="8857690" y="1699781"/>
            <a:ext cx="1444992" cy="471561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YyyService.cs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2A35D31D-4CFB-7FF0-3E3E-860B32D3C72E}"/>
              </a:ext>
            </a:extLst>
          </p:cNvPr>
          <p:cNvSpPr/>
          <p:nvPr/>
        </p:nvSpPr>
        <p:spPr>
          <a:xfrm>
            <a:off x="9252987" y="2166761"/>
            <a:ext cx="219207" cy="851636"/>
          </a:xfrm>
          <a:prstGeom prst="downArrow">
            <a:avLst>
              <a:gd name="adj1" fmla="val 55226"/>
              <a:gd name="adj2" fmla="val 468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6F81D2B-3DA5-BEC1-52D5-BA25B29346D0}"/>
              </a:ext>
            </a:extLst>
          </p:cNvPr>
          <p:cNvSpPr/>
          <p:nvPr/>
        </p:nvSpPr>
        <p:spPr>
          <a:xfrm>
            <a:off x="9510444" y="3511756"/>
            <a:ext cx="1111914" cy="410603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BCZzz.cs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1FC0BC4-3CAE-FBAE-E202-0F45EE56FFDC}"/>
              </a:ext>
            </a:extLst>
          </p:cNvPr>
          <p:cNvSpPr/>
          <p:nvPr/>
        </p:nvSpPr>
        <p:spPr>
          <a:xfrm>
            <a:off x="8858930" y="4016378"/>
            <a:ext cx="1668226" cy="376537"/>
          </a:xfrm>
          <a:prstGeom prst="roundRect">
            <a:avLst>
              <a:gd name="adj" fmla="val 16782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err="1">
                <a:solidFill>
                  <a:schemeClr val="bg1"/>
                </a:solidFill>
              </a:rPr>
              <a:t>DCXxx.</a:t>
            </a:r>
            <a:r>
              <a:rPr lang="fr-FR" sz="1400" b="1">
                <a:solidFill>
                  <a:schemeClr val="bg1"/>
                </a:solidFill>
              </a:rPr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9817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6A009-50C4-D7FC-6A28-9C966D58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Front-End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7DCCC-357D-7A75-390E-B5E0561E60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94E89F-740F-33E2-D188-A8D7AA320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36226D-7B94-03D0-3036-04AD388E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2001791-04B0-54A0-8AB4-142E848F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00169"/>
              </p:ext>
            </p:extLst>
          </p:nvPr>
        </p:nvGraphicFramePr>
        <p:xfrm>
          <a:off x="838199" y="1092851"/>
          <a:ext cx="10442576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2">
                  <a:extLst>
                    <a:ext uri="{9D8B030D-6E8A-4147-A177-3AD203B41FA5}">
                      <a16:colId xmlns:a16="http://schemas.microsoft.com/office/drawing/2014/main" val="2381970815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1776404395"/>
                    </a:ext>
                  </a:extLst>
                </a:gridCol>
                <a:gridCol w="2035628">
                  <a:extLst>
                    <a:ext uri="{9D8B030D-6E8A-4147-A177-3AD203B41FA5}">
                      <a16:colId xmlns:a16="http://schemas.microsoft.com/office/drawing/2014/main" val="3162235557"/>
                    </a:ext>
                  </a:extLst>
                </a:gridCol>
                <a:gridCol w="2866118">
                  <a:extLst>
                    <a:ext uri="{9D8B030D-6E8A-4147-A177-3AD203B41FA5}">
                      <a16:colId xmlns:a16="http://schemas.microsoft.com/office/drawing/2014/main" val="22193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\ Solution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iFrame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Inline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Shadow DOM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 Security Policy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(+) </a:t>
                      </a:r>
                      <a:r>
                        <a:rPr lang="fr-FR" sz="1800" b="0" dirty="0" err="1"/>
                        <a:t>Independant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8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Encapsulated</a:t>
                      </a:r>
                      <a:r>
                        <a:rPr lang="fr-FR" sz="1800" b="0" dirty="0"/>
                        <a:t>/</a:t>
                      </a:r>
                      <a:r>
                        <a:rPr lang="fr-FR" sz="1800" b="0" dirty="0" err="1"/>
                        <a:t>iFrame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All Css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Encapsulation/µApp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Macro app Css inherited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State Mngt with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Specific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Screen Reader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(-) Stuck </a:t>
                      </a:r>
                      <a:r>
                        <a:rPr lang="fr-FR" sz="1800" b="0" dirty="0" err="1"/>
                        <a:t>outside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Service Worker &amp; SSR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(+) Compatible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Impl</a:t>
                      </a:r>
                      <a:r>
                        <a:rPr lang="en-GB" dirty="0"/>
                        <a:t> SW with 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Sizing &amp;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(-) </a:t>
                      </a:r>
                      <a:r>
                        <a:rPr lang="fr-FR" sz="1800" b="0" dirty="0" err="1"/>
                        <a:t>Known</a:t>
                      </a:r>
                      <a:r>
                        <a:rPr lang="fr-FR" sz="1800" b="0" dirty="0"/>
                        <a:t> </a:t>
                      </a:r>
                      <a:r>
                        <a:rPr lang="fr-FR" sz="1800" b="0" dirty="0" err="1"/>
                        <a:t>quirks</a:t>
                      </a:r>
                      <a:endParaRPr lang="fr-FR" sz="18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(+) No problem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2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MacroTo</a:t>
                      </a:r>
                      <a:r>
                        <a:rPr lang="en-GB" b="1" dirty="0"/>
                        <a:t> µApp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(-) </a:t>
                      </a: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might</a:t>
                      </a: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need</a:t>
                      </a: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postMsg</a:t>
                      </a: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4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Special</a:t>
                      </a: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 arrangement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App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77272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Framework Compat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Ok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</a:t>
                      </a:r>
                      <a:r>
                        <a:rPr lang="en-GB" dirty="0" err="1"/>
                        <a:t>compat</a:t>
                      </a:r>
                      <a:r>
                        <a:rPr lang="en-GB" dirty="0"/>
                        <a:t> with Angular, React…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96730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3148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1" y="1089498"/>
            <a:ext cx="2507702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501792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84538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553748" y="330432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2023168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284538" y="2196913"/>
            <a:ext cx="269210" cy="1291789"/>
          </a:xfrm>
          <a:prstGeom prst="bentConnector3">
            <a:avLst>
              <a:gd name="adj1" fmla="val -37436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327352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963534" y="2539360"/>
            <a:ext cx="316663" cy="51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2000828" y="3183551"/>
            <a:ext cx="237630" cy="392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7AE6FE-5EE5-CA1C-4DD0-B67C6A197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7047271" cy="1638642"/>
          </a:xfrm>
          <a:prstGeom prst="roundRect">
            <a:avLst>
              <a:gd name="adj" fmla="val 11863"/>
            </a:avLst>
          </a:prstGeom>
        </p:spPr>
        <p:txBody>
          <a:bodyPr/>
          <a:lstStyle/>
          <a:p>
            <a:pPr marL="72000" indent="0" algn="ctr">
              <a:spcBef>
                <a:spcPts val="300"/>
              </a:spcBef>
              <a:buNone/>
            </a:pPr>
            <a:r>
              <a:rPr lang="fr-FR" dirty="0"/>
              <a:t>Stratégie de synchro </a:t>
            </a:r>
            <a:r>
              <a:rPr lang="fr-FR" dirty="0" err="1"/>
              <a:t>App-Api</a:t>
            </a:r>
            <a:endParaRPr lang="fr-FR" dirty="0"/>
          </a:p>
          <a:p>
            <a:pPr marL="360000" lvl="1" indent="0">
              <a:spcBef>
                <a:spcPts val="300"/>
              </a:spcBef>
              <a:buNone/>
            </a:pPr>
            <a:r>
              <a:rPr lang="fr-FR" dirty="0">
                <a:ea typeface="+mn-lt"/>
                <a:cs typeface="+mn-lt"/>
              </a:rPr>
              <a:t>Optimiste. </a:t>
            </a:r>
            <a:r>
              <a:rPr lang="fr-FR" b="0" dirty="0">
                <a:ea typeface="+mn-lt"/>
                <a:cs typeface="+mn-lt"/>
              </a:rPr>
              <a:t>Maj Ui avant rep Api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+ Sur. </a:t>
            </a:r>
            <a:r>
              <a:rPr lang="fr-FR" b="0" dirty="0">
                <a:ea typeface="+mn-lt"/>
                <a:cs typeface="+mn-lt"/>
              </a:rPr>
              <a:t>Maj Ui quand Api a répondu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Choisir selon la sensibilité de l’info (coordonnée fusée vs nom user)</a:t>
            </a:r>
            <a:endParaRPr lang="en-US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 | Commun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E7F5667-2B5E-8238-34C4-F2DF22D4244A}"/>
              </a:ext>
            </a:extLst>
          </p:cNvPr>
          <p:cNvSpPr txBox="1">
            <a:spLocks/>
          </p:cNvSpPr>
          <p:nvPr/>
        </p:nvSpPr>
        <p:spPr>
          <a:xfrm>
            <a:off x="838199" y="2877290"/>
            <a:ext cx="3527324" cy="1441767"/>
          </a:xfrm>
          <a:prstGeom prst="roundRect">
            <a:avLst>
              <a:gd name="adj" fmla="val 125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Environnement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Les Env. Dev, Int, Acc, Prd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Identifier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d’execution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Activer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traitement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spécifique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selon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433FD8-548A-1799-E7E9-FBAE9585647C}"/>
              </a:ext>
            </a:extLst>
          </p:cNvPr>
          <p:cNvSpPr txBox="1">
            <a:spLocks/>
          </p:cNvSpPr>
          <p:nvPr/>
        </p:nvSpPr>
        <p:spPr>
          <a:xfrm>
            <a:off x="4552336" y="2876606"/>
            <a:ext cx="3274143" cy="1441767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Ecrire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l’execution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du code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permettant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alalyse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cas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dysfonctionnement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Gérer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niveaux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log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plusieurs supports d’écriture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Kibana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File, Console)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FD2BC4-3D21-EE08-C10D-A69D377131AA}"/>
              </a:ext>
            </a:extLst>
          </p:cNvPr>
          <p:cNvSpPr txBox="1">
            <a:spLocks/>
          </p:cNvSpPr>
          <p:nvPr/>
        </p:nvSpPr>
        <p:spPr>
          <a:xfrm>
            <a:off x="838200" y="4473678"/>
            <a:ext cx="352732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ErrorHandling.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Que fait le program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lorsqu’il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rencontre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Quel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type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Metier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/ Technique), quell format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d’émission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(Exception, Http Error)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4EFE48E-9585-259B-851B-60DCCA8F6F10}"/>
              </a:ext>
            </a:extLst>
          </p:cNvPr>
          <p:cNvSpPr txBox="1">
            <a:spLocks/>
          </p:cNvSpPr>
          <p:nvPr/>
        </p:nvSpPr>
        <p:spPr>
          <a:xfrm>
            <a:off x="4552337" y="4473678"/>
            <a:ext cx="344644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DataModeling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Entity.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dans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donnée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transfert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inter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système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Préférer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la composition à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l’heritage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b="0" dirty="0"/>
              <a:t>Identifiant d’un objet : un Id, type 'string’ Vs « </a:t>
            </a:r>
            <a:r>
              <a:rPr lang="fr-FR" sz="1200" b="0" dirty="0" err="1"/>
              <a:t>Guid</a:t>
            </a:r>
            <a:r>
              <a:rPr lang="fr-FR" sz="1200" b="0" dirty="0"/>
              <a:t> » Vs « </a:t>
            </a:r>
            <a:r>
              <a:rPr lang="fr-FR" sz="1200" b="0" dirty="0" err="1"/>
              <a:t>Number</a:t>
            </a:r>
            <a:r>
              <a:rPr lang="fr-FR" sz="1200" b="0" dirty="0"/>
              <a:t> » ?</a:t>
            </a:r>
            <a:br>
              <a:rPr lang="en-US" sz="1200" dirty="0"/>
            </a:b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57FA8B-662D-8680-8708-D0A275A0D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1227" y="1089499"/>
            <a:ext cx="3219547" cy="1638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Validation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85A2950-1AE5-0212-6E63-66B7604EE028}"/>
              </a:ext>
            </a:extLst>
          </p:cNvPr>
          <p:cNvSpPr txBox="1">
            <a:spLocks/>
          </p:cNvSpPr>
          <p:nvPr/>
        </p:nvSpPr>
        <p:spPr>
          <a:xfrm>
            <a:off x="8061227" y="2833700"/>
            <a:ext cx="3219547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545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3552</TotalTime>
  <Words>583</Words>
  <Application>Microsoft Office PowerPoint</Application>
  <PresentationFormat>Grand écran</PresentationFormat>
  <Paragraphs>205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Allumi Ptf</vt:lpstr>
      <vt:lpstr>Arial</vt:lpstr>
      <vt:lpstr>Calibri</vt:lpstr>
      <vt:lpstr>KGT_PPT_Theme_New</vt:lpstr>
      <vt:lpstr>Architecture</vt:lpstr>
      <vt:lpstr>Sommaire</vt:lpstr>
      <vt:lpstr>Architecture</vt:lpstr>
      <vt:lpstr>Software Architecture</vt:lpstr>
      <vt:lpstr>MVC</vt:lpstr>
      <vt:lpstr>Micro Front-End</vt:lpstr>
      <vt:lpstr>Components</vt:lpstr>
      <vt:lpstr>Clean Architecture</vt:lpstr>
      <vt:lpstr>App &amp; Api | Commun</vt:lpstr>
      <vt:lpstr>App &amp; Api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789</cp:revision>
  <dcterms:created xsi:type="dcterms:W3CDTF">2021-05-30T21:09:19Z</dcterms:created>
  <dcterms:modified xsi:type="dcterms:W3CDTF">2024-02-13T15:21:03Z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