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1724" r:id="rId4"/>
    <p:sldId id="1725" r:id="rId5"/>
    <p:sldId id="1731" r:id="rId6"/>
    <p:sldId id="1728" r:id="rId7"/>
    <p:sldId id="1727" r:id="rId8"/>
    <p:sldId id="1831" r:id="rId9"/>
    <p:sldId id="1821" r:id="rId10"/>
    <p:sldId id="1796" r:id="rId11"/>
    <p:sldId id="1822" r:id="rId12"/>
    <p:sldId id="1670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0DB974F-9418-4840-A334-73768C3E9D98}">
          <p14:sldIdLst>
            <p14:sldId id="257"/>
            <p14:sldId id="258"/>
          </p14:sldIdLst>
        </p14:section>
        <p14:section name="Api" id="{31D01D90-E746-496B-B9D9-4E319667C73F}">
          <p14:sldIdLst>
            <p14:sldId id="1724"/>
            <p14:sldId id="1725"/>
            <p14:sldId id="1731"/>
            <p14:sldId id="1728"/>
            <p14:sldId id="1727"/>
            <p14:sldId id="1831"/>
            <p14:sldId id="1821"/>
          </p14:sldIdLst>
        </p14:section>
        <p14:section name="Db" id="{1F8C7576-CBC2-4A24-B78B-68FBDB4A70C2}">
          <p14:sldIdLst>
            <p14:sldId id="1796"/>
            <p14:sldId id="1822"/>
            <p14:sldId id="16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14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13/09/2023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101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 dirty="0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407014"/>
          </a:xfrm>
          <a:prstGeom prst="round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 dirty="0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E39BD297-84E4-4B04-8257-7AA7C1781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673F91B5-131A-4C38-BD60-01129251C956}"/>
              </a:ext>
            </a:extLst>
          </p:cNvPr>
          <p:cNvSpPr txBox="1"/>
          <p:nvPr/>
        </p:nvSpPr>
        <p:spPr>
          <a:xfrm>
            <a:off x="5407977" y="5974673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 dirty="0">
                <a:solidFill>
                  <a:schemeClr val="bg1"/>
                </a:solidFill>
              </a:rPr>
              <a:t>Merci !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80C2291-61DC-47B1-9403-8940D12EDAA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Titre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47C6318-DEA6-469E-95F4-D7F52DF57A02}"/>
              </a:ext>
            </a:extLst>
          </p:cNvPr>
          <p:cNvSpPr txBox="1"/>
          <p:nvPr userDrawn="1"/>
        </p:nvSpPr>
        <p:spPr>
          <a:xfrm>
            <a:off x="9374819" y="5664424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B7409F1-2C41-43F5-A7BB-7D4BB3AA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7" name="Espace réservé du numéro de diapositive 2">
            <a:extLst>
              <a:ext uri="{FF2B5EF4-FFF2-40B4-BE49-F238E27FC236}">
                <a16:creationId xmlns:a16="http://schemas.microsoft.com/office/drawing/2014/main" id="{DCE87E7E-200B-493B-8774-E1ABF689D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 dirty="0"/>
              <a:t>Sous-titre (premier niveau)</a:t>
            </a:r>
          </a:p>
          <a:p>
            <a:pPr lvl="1"/>
            <a:r>
              <a:rPr lang="fr-FR" dirty="0"/>
              <a:t>Rubrique (deuxième niveau)</a:t>
            </a:r>
          </a:p>
          <a:p>
            <a:pPr lvl="2"/>
            <a:r>
              <a:rPr lang="fr-FR" dirty="0"/>
              <a:t>Item (troisième niveau)</a:t>
            </a:r>
          </a:p>
          <a:p>
            <a:pPr lvl="3"/>
            <a:r>
              <a:rPr lang="fr-FR" dirty="0"/>
              <a:t>Contenu (quatrième niveau)</a:t>
            </a:r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437297F-17EE-49C1-A53C-F32277F4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 dirty="0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/>
              <a:t>Unlocked By | K 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cli/dbcontext-creation?tabs=dotnet-core-cli" TargetMode="External"/><Relationship Id="rId13" Type="http://schemas.openxmlformats.org/officeDocument/2006/relationships/hyperlink" Target="https://learn.microsoft.com/en-us/ef/core/modeling/data-seeding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stackoverflow.com/questions/60561851/an-error-occurred-while-accessing-the-microsoft-extensions-hosting-services-when" TargetMode="External"/><Relationship Id="rId12" Type="http://schemas.openxmlformats.org/officeDocument/2006/relationships/hyperlink" Target="https://learn.microsoft.com/en-us/ef/core/modeling/relationships?tabs=fluent-api%2Cfluent-api-simple-key%2Csimple-key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11" Type="http://schemas.openxmlformats.org/officeDocument/2006/relationships/hyperlink" Target="https://learn.microsoft.com/en-us/ef/core/modeling/entity-types?tabs=data-annotations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querying/related-data/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Todo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security/samesite?view=aspnetcore-6.0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Shop.api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8000" y="2938408"/>
            <a:ext cx="2951381" cy="468307"/>
          </a:xfrm>
          <a:prstGeom prst="roundRect">
            <a:avLst/>
          </a:prstGeom>
        </p:spPr>
        <p:txBody>
          <a:bodyPr/>
          <a:lstStyle/>
          <a:p>
            <a:r>
              <a:rPr lang="fr-FR" sz="2400" dirty="0"/>
              <a:t>.Net | EfCore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Db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02124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Technologie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SqLite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Db Browser for Sqlite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Db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 (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PbHostingServices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dbContext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</a:t>
            </a:r>
            <a:r>
              <a:rPr lang="fr-FR" sz="1200" b="1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creation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highlight>
                  <a:srgbClr val="FFFF00"/>
                </a:highlight>
                <a:ea typeface="+mn-lt"/>
                <a:cs typeface="+mn-lt"/>
                <a:hlinkClick r:id="rId9" action="ppaction://hlinkfile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Query</a:t>
            </a:r>
            <a:r>
              <a:rPr lang="fr-FR" sz="1800" dirty="0">
                <a:ea typeface="+mn-lt"/>
                <a:cs typeface="+mn-lt"/>
              </a:rPr>
              <a:t> 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Db abstraction for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common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 dirty="0">
                <a:ea typeface="+mn-lt"/>
                <a:cs typeface="+mn-lt"/>
              </a:rPr>
              <a:t>Return </a:t>
            </a:r>
            <a:r>
              <a:rPr lang="fr-FR" sz="1200" b="0" dirty="0" err="1">
                <a:ea typeface="+mn-lt"/>
                <a:cs typeface="+mn-lt"/>
              </a:rPr>
              <a:t>null</a:t>
            </a:r>
            <a:r>
              <a:rPr lang="fr-FR" sz="1200" b="0" dirty="0">
                <a:ea typeface="+mn-lt"/>
                <a:cs typeface="+mn-lt"/>
              </a:rPr>
              <a:t> if not </a:t>
            </a:r>
            <a:r>
              <a:rPr lang="fr-FR" sz="1200" b="0" dirty="0" err="1">
                <a:ea typeface="+mn-lt"/>
                <a:cs typeface="+mn-lt"/>
              </a:rPr>
              <a:t>found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 err="1">
                <a:ea typeface="+mn-lt"/>
                <a:cs typeface="+mn-lt"/>
              </a:rPr>
              <a:t>ErrorEmission</a:t>
            </a:r>
            <a:r>
              <a:rPr lang="fr-FR" sz="1200" b="0" dirty="0">
                <a:ea typeface="+mn-lt"/>
                <a:cs typeface="+mn-lt"/>
              </a:rPr>
              <a:t> in Application </a:t>
            </a:r>
            <a:r>
              <a:rPr lang="fr-FR" sz="1200" b="0" dirty="0" err="1">
                <a:ea typeface="+mn-lt"/>
                <a:cs typeface="+mn-lt"/>
              </a:rPr>
              <a:t>layer’s</a:t>
            </a:r>
            <a:r>
              <a:rPr lang="fr-FR" sz="1200" b="0" dirty="0">
                <a:ea typeface="+mn-lt"/>
                <a:cs typeface="+mn-lt"/>
              </a:rPr>
              <a:t> </a:t>
            </a:r>
            <a:r>
              <a:rPr lang="fr-FR" sz="1200" b="0" dirty="0" err="1">
                <a:ea typeface="+mn-lt"/>
                <a:cs typeface="+mn-lt"/>
              </a:rPr>
              <a:t>responsability</a:t>
            </a:r>
            <a:r>
              <a:rPr lang="fr-FR" sz="1200" b="0" dirty="0">
                <a:ea typeface="+mn-lt"/>
                <a:cs typeface="+mn-lt"/>
              </a:rPr>
              <a:t>)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Load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related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-data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dirty="0">
                <a:ea typeface="+mn-lt"/>
                <a:cs typeface="+mn-lt"/>
                <a:hlinkClick r:id="rId11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Design 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Identifiant. </a:t>
            </a:r>
            <a:r>
              <a:rPr lang="fr-FR" sz="1200" b="0" dirty="0"/>
              <a:t>Integer (Not </a:t>
            </a:r>
            <a:r>
              <a:rPr lang="fr-FR" sz="1200" b="0" dirty="0" err="1"/>
              <a:t>Guid</a:t>
            </a:r>
            <a:r>
              <a:rPr lang="fr-FR" sz="1200" b="0" dirty="0"/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Async EF method</a:t>
            </a: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3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Persistence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See</a:t>
            </a:r>
            <a:r>
              <a:rPr lang="fr-FR" sz="1600" b="1" dirty="0">
                <a:solidFill>
                  <a:schemeClr val="tx1"/>
                </a:solidFill>
              </a:rPr>
              <a:t> </a:t>
            </a:r>
            <a:r>
              <a:rPr lang="fr-FR" sz="1600" b="1" dirty="0">
                <a:solidFill>
                  <a:schemeClr val="tx1"/>
                </a:solidFill>
                <a:highlight>
                  <a:srgbClr val="FFFF00"/>
                </a:highlight>
              </a:rPr>
              <a:t>LucidChart</a:t>
            </a: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 dirty="0">
                <a:solidFill>
                  <a:schemeClr val="tx2"/>
                </a:solidFill>
              </a:rPr>
              <a:t>?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56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1" y="2228295"/>
            <a:ext cx="7724676" cy="249099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Api</a:t>
            </a:r>
          </a:p>
          <a:p>
            <a:pPr marL="514350" indent="-514350">
              <a:buAutoNum type="arabicPeriod"/>
            </a:pPr>
            <a:r>
              <a:rPr lang="en-US" dirty="0">
                <a:cs typeface="Arial"/>
              </a:rPr>
              <a:t>Db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789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</a:t>
            </a:r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42409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6727C69-DC76-47C9-AAE1-7195FB83DE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3EF9E94-7634-4B1A-91F9-902461949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DD5AA4-AB09-4996-8FCD-B64E60FB89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dirty="0"/>
              <a:t>Fonctionnalité</a:t>
            </a:r>
          </a:p>
          <a:p>
            <a:r>
              <a:rPr lang="fr-FR" sz="1800" dirty="0"/>
              <a:t>Permettre une configuration selon un environnement</a:t>
            </a:r>
            <a:br>
              <a:rPr lang="fr-FR" dirty="0"/>
            </a:br>
            <a:endParaRPr lang="fr-FR" dirty="0"/>
          </a:p>
          <a:p>
            <a:r>
              <a:rPr lang="fr-FR" dirty="0"/>
              <a:t>Elément Configurable</a:t>
            </a:r>
          </a:p>
          <a:p>
            <a:pPr lvl="2"/>
            <a:r>
              <a:rPr lang="fr-FR" dirty="0"/>
              <a:t>Url Service Business</a:t>
            </a:r>
          </a:p>
          <a:p>
            <a:pPr lvl="2"/>
            <a:r>
              <a:rPr lang="fr-FR" dirty="0"/>
              <a:t>Url Service Tiers (Map, GED, </a:t>
            </a:r>
            <a:r>
              <a:rPr lang="fr-FR" dirty="0" err="1"/>
              <a:t>eSign</a:t>
            </a:r>
            <a:r>
              <a:rPr lang="fr-FR" dirty="0"/>
              <a:t>…)</a:t>
            </a:r>
          </a:p>
          <a:p>
            <a:pPr lvl="2"/>
            <a:r>
              <a:rPr lang="fr-FR" dirty="0"/>
              <a:t>Gestion des Fichiers</a:t>
            </a:r>
          </a:p>
          <a:p>
            <a:pPr lvl="2"/>
            <a:r>
              <a:rPr lang="fr-FR" dirty="0"/>
              <a:t>Gestion des </a:t>
            </a:r>
            <a:r>
              <a:rPr lang="fr-FR" dirty="0" err="1"/>
              <a:t>Timers</a:t>
            </a:r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Ou stocker la configuration ?</a:t>
            </a:r>
          </a:p>
          <a:p>
            <a:pPr lvl="1"/>
            <a:r>
              <a:rPr lang="fr-FR" sz="1600" b="0" dirty="0"/>
              <a:t>Fichier du code source </a:t>
            </a:r>
          </a:p>
          <a:p>
            <a:pPr lvl="1"/>
            <a:r>
              <a:rPr lang="fr-FR" sz="1600" b="0" dirty="0" err="1"/>
              <a:t>BD_Applicative</a:t>
            </a:r>
            <a:endParaRPr lang="fr-FR" sz="1600" b="0" dirty="0"/>
          </a:p>
          <a:p>
            <a:pPr lvl="1"/>
            <a:r>
              <a:rPr lang="fr-FR" sz="1600" b="0" dirty="0" err="1"/>
              <a:t>WS_Dédié</a:t>
            </a:r>
            <a:endParaRPr lang="fr-FR" sz="1600" b="0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9230E8-8BCA-4FDB-BC95-7000173C36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Api</a:t>
            </a:r>
            <a:endParaRPr lang="en-GB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B5F7CA7A-A3BD-4808-B723-EE95BC1D59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36463" y="1089498"/>
            <a:ext cx="5144311" cy="1925007"/>
          </a:xfrm>
          <a:prstGeom prst="roundRect">
            <a:avLst>
              <a:gd name="adj" fmla="val 11602"/>
            </a:avLst>
          </a:prstGeo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Mail Smtp (Sending Blue)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SmtpHost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smtp-relay.sendinblue.com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SmtpPort</a:t>
            </a:r>
            <a:r>
              <a:rPr lang="fr-FR" sz="1600" dirty="0">
                <a:solidFill>
                  <a:schemeClr val="tx2"/>
                </a:solidFill>
              </a:rPr>
              <a:t>": </a:t>
            </a:r>
            <a:r>
              <a:rPr lang="fr-FR" sz="1600" b="0" dirty="0">
                <a:solidFill>
                  <a:schemeClr val="tx2"/>
                </a:solidFill>
              </a:rPr>
              <a:t>587</a:t>
            </a:r>
            <a:r>
              <a:rPr lang="fr-FR" sz="1600" dirty="0">
                <a:solidFill>
                  <a:schemeClr val="tx2"/>
                </a:solidFill>
              </a:rPr>
              <a:t>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SmtpUser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kevin.gellenoncourt@gmail.com</a:t>
            </a:r>
            <a:r>
              <a:rPr lang="fr-FR" sz="1600" dirty="0">
                <a:solidFill>
                  <a:schemeClr val="tx2"/>
                </a:solidFill>
              </a:rPr>
              <a:t>",</a:t>
            </a:r>
          </a:p>
          <a:p>
            <a:r>
              <a:rPr lang="fr-FR" sz="1600" dirty="0">
                <a:solidFill>
                  <a:schemeClr val="tx2"/>
                </a:solidFill>
              </a:rPr>
              <a:t>"</a:t>
            </a:r>
            <a:r>
              <a:rPr lang="fr-FR" sz="1600" dirty="0" err="1">
                <a:solidFill>
                  <a:schemeClr val="tx2"/>
                </a:solidFill>
              </a:rPr>
              <a:t>SmtpPass</a:t>
            </a:r>
            <a:r>
              <a:rPr lang="fr-FR" sz="1600" dirty="0">
                <a:solidFill>
                  <a:schemeClr val="tx2"/>
                </a:solidFill>
              </a:rPr>
              <a:t>": "</a:t>
            </a:r>
            <a:r>
              <a:rPr lang="fr-FR" sz="1600" b="0" dirty="0">
                <a:solidFill>
                  <a:schemeClr val="tx2"/>
                </a:solidFill>
              </a:rPr>
              <a:t>QwKNySB3Tt6bxD8A</a:t>
            </a:r>
            <a:r>
              <a:rPr lang="fr-FR" sz="1600" dirty="0">
                <a:solidFill>
                  <a:schemeClr val="tx2"/>
                </a:solidFill>
              </a:rPr>
              <a:t>"</a:t>
            </a:r>
            <a:endParaRPr lang="fr-FR" sz="1800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7927CE5-D963-44FA-98DA-B3732087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</p:spTree>
    <p:extLst>
      <p:ext uri="{BB962C8B-B14F-4D97-AF65-F5344CB8AC3E}">
        <p14:creationId xmlns:p14="http://schemas.microsoft.com/office/powerpoint/2010/main" val="415716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 : coins arrondis 9">
            <a:extLst>
              <a:ext uri="{FF2B5EF4-FFF2-40B4-BE49-F238E27FC236}">
                <a16:creationId xmlns:a16="http://schemas.microsoft.com/office/drawing/2014/main" id="{BF5C3AEB-243D-4257-9EB9-59C0D02B80CC}"/>
              </a:ext>
            </a:extLst>
          </p:cNvPr>
          <p:cNvSpPr/>
          <p:nvPr/>
        </p:nvSpPr>
        <p:spPr>
          <a:xfrm>
            <a:off x="2068220" y="1089215"/>
            <a:ext cx="6422637" cy="3359999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Web Service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0EABF467-4A7E-4B5F-BD50-4FF814A9F768}"/>
              </a:ext>
            </a:extLst>
          </p:cNvPr>
          <p:cNvSpPr/>
          <p:nvPr/>
        </p:nvSpPr>
        <p:spPr>
          <a:xfrm>
            <a:off x="2209151" y="3104344"/>
            <a:ext cx="3171249" cy="1239634"/>
          </a:xfrm>
          <a:prstGeom prst="roundRect">
            <a:avLst>
              <a:gd name="adj" fmla="val 1422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24AF9A1A-5674-461A-886C-ACD8129B9320}"/>
              </a:ext>
            </a:extLst>
          </p:cNvPr>
          <p:cNvSpPr/>
          <p:nvPr/>
        </p:nvSpPr>
        <p:spPr>
          <a:xfrm>
            <a:off x="2290931" y="3256013"/>
            <a:ext cx="1589202" cy="882411"/>
          </a:xfrm>
          <a:prstGeom prst="roundRect">
            <a:avLst>
              <a:gd name="adj" fmla="val 204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108" name="Rectangle : coins arrondis 107">
            <a:extLst>
              <a:ext uri="{FF2B5EF4-FFF2-40B4-BE49-F238E27FC236}">
                <a16:creationId xmlns:a16="http://schemas.microsoft.com/office/drawing/2014/main" id="{4028BDD4-6122-420B-BE57-3F1E7B6B8C39}"/>
              </a:ext>
            </a:extLst>
          </p:cNvPr>
          <p:cNvSpPr/>
          <p:nvPr/>
        </p:nvSpPr>
        <p:spPr>
          <a:xfrm>
            <a:off x="4904705" y="4566851"/>
            <a:ext cx="3586152" cy="1323411"/>
          </a:xfrm>
          <a:prstGeom prst="roundRect">
            <a:avLst>
              <a:gd name="adj" fmla="val 1232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b="1">
              <a:solidFill>
                <a:schemeClr val="tx1"/>
              </a:solidFill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/>
          <a:p>
            <a:fld id="{16F61B19-5FB1-451F-938F-D0B1FAC2BDF6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2" name="Espace réservé du pied de page 11">
            <a:extLst>
              <a:ext uri="{FF2B5EF4-FFF2-40B4-BE49-F238E27FC236}">
                <a16:creationId xmlns:a16="http://schemas.microsoft.com/office/drawing/2014/main" id="{C993A5F8-F574-4098-A7B4-C03BD8ECC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Execution Flow</a:t>
            </a:r>
            <a:endParaRPr lang="en-US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B89FAE-6F0D-4926-840B-BB40321956D2}"/>
              </a:ext>
            </a:extLst>
          </p:cNvPr>
          <p:cNvSpPr/>
          <p:nvPr/>
        </p:nvSpPr>
        <p:spPr>
          <a:xfrm>
            <a:off x="772451" y="1089499"/>
            <a:ext cx="1200548" cy="4800763"/>
          </a:xfrm>
          <a:prstGeom prst="roundRect">
            <a:avLst>
              <a:gd name="adj" fmla="val 147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17302A5-1414-4925-8129-DD7D2FE262F1}"/>
              </a:ext>
            </a:extLst>
          </p:cNvPr>
          <p:cNvSpPr/>
          <p:nvPr/>
        </p:nvSpPr>
        <p:spPr>
          <a:xfrm>
            <a:off x="2209151" y="1933842"/>
            <a:ext cx="3171249" cy="1052581"/>
          </a:xfrm>
          <a:prstGeom prst="roundRect">
            <a:avLst>
              <a:gd name="adj" fmla="val 17689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76" name="AutoShape 4">
            <a:extLst>
              <a:ext uri="{FF2B5EF4-FFF2-40B4-BE49-F238E27FC236}">
                <a16:creationId xmlns:a16="http://schemas.microsoft.com/office/drawing/2014/main" id="{C4F0F135-E34F-4C63-BC00-E2C517E82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223" y="4633982"/>
            <a:ext cx="3305907" cy="1153582"/>
          </a:xfrm>
          <a:prstGeom prst="can">
            <a:avLst>
              <a:gd name="adj" fmla="val 11631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0FABB9E-2C7B-4842-A9C0-62A0445D9C62}"/>
              </a:ext>
            </a:extLst>
          </p:cNvPr>
          <p:cNvSpPr/>
          <p:nvPr/>
        </p:nvSpPr>
        <p:spPr>
          <a:xfrm>
            <a:off x="3614112" y="2065241"/>
            <a:ext cx="647148" cy="373826"/>
          </a:xfrm>
          <a:prstGeom prst="roundRect">
            <a:avLst>
              <a:gd name="adj" fmla="val 2897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116" name="AutoShape 4">
            <a:extLst>
              <a:ext uri="{FF2B5EF4-FFF2-40B4-BE49-F238E27FC236}">
                <a16:creationId xmlns:a16="http://schemas.microsoft.com/office/drawing/2014/main" id="{DC5803D0-5103-4E9D-8BF9-F1681C190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250" y="4714327"/>
            <a:ext cx="1132464" cy="871397"/>
          </a:xfrm>
          <a:prstGeom prst="can">
            <a:avLst>
              <a:gd name="adj" fmla="val 1509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400" b="1" dirty="0"/>
              <a:t>BD</a:t>
            </a:r>
            <a:endParaRPr lang="sv-SE" sz="1400" b="1" dirty="0"/>
          </a:p>
          <a:p>
            <a:pPr algn="ctr"/>
            <a:endParaRPr lang="en-US" sz="1000" b="1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7E0A6A5-A7CC-413D-A277-B05A7BECF8F7}"/>
              </a:ext>
            </a:extLst>
          </p:cNvPr>
          <p:cNvSpPr/>
          <p:nvPr/>
        </p:nvSpPr>
        <p:spPr>
          <a:xfrm>
            <a:off x="2307836" y="2068183"/>
            <a:ext cx="1249335" cy="373826"/>
          </a:xfrm>
          <a:prstGeom prst="roundRect">
            <a:avLst>
              <a:gd name="adj" fmla="val 30663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</a:t>
            </a:r>
          </a:p>
        </p:txBody>
      </p:sp>
      <p:sp>
        <p:nvSpPr>
          <p:cNvPr id="55" name="Rectangle à coins arrondis 5">
            <a:extLst>
              <a:ext uri="{FF2B5EF4-FFF2-40B4-BE49-F238E27FC236}">
                <a16:creationId xmlns:a16="http://schemas.microsoft.com/office/drawing/2014/main" id="{F1E93C05-5144-4B92-B677-AEDC23CEAFDE}"/>
              </a:ext>
            </a:extLst>
          </p:cNvPr>
          <p:cNvSpPr/>
          <p:nvPr/>
        </p:nvSpPr>
        <p:spPr>
          <a:xfrm>
            <a:off x="5968424" y="5124378"/>
            <a:ext cx="886715" cy="338614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Individu</a:t>
            </a:r>
          </a:p>
        </p:txBody>
      </p:sp>
      <p:sp>
        <p:nvSpPr>
          <p:cNvPr id="64" name="Rectangle à coins arrondis 5">
            <a:extLst>
              <a:ext uri="{FF2B5EF4-FFF2-40B4-BE49-F238E27FC236}">
                <a16:creationId xmlns:a16="http://schemas.microsoft.com/office/drawing/2014/main" id="{9CCF6078-9C08-493F-B852-52D62575B5AF}"/>
              </a:ext>
            </a:extLst>
          </p:cNvPr>
          <p:cNvSpPr>
            <a:spLocks/>
          </p:cNvSpPr>
          <p:nvPr/>
        </p:nvSpPr>
        <p:spPr>
          <a:xfrm>
            <a:off x="2413491" y="3748258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</a:p>
        </p:txBody>
      </p:sp>
      <p:sp>
        <p:nvSpPr>
          <p:cNvPr id="56" name="Rectangle à coins arrondis 5">
            <a:extLst>
              <a:ext uri="{FF2B5EF4-FFF2-40B4-BE49-F238E27FC236}">
                <a16:creationId xmlns:a16="http://schemas.microsoft.com/office/drawing/2014/main" id="{2B121631-34A7-428A-BFEA-E35803266460}"/>
              </a:ext>
            </a:extLst>
          </p:cNvPr>
          <p:cNvSpPr/>
          <p:nvPr/>
        </p:nvSpPr>
        <p:spPr>
          <a:xfrm>
            <a:off x="6893128" y="5134429"/>
            <a:ext cx="863993" cy="338614"/>
          </a:xfrm>
          <a:prstGeom prst="roundRect">
            <a:avLst>
              <a:gd name="adj" fmla="val 3184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200" b="1" dirty="0"/>
              <a:t>Compte</a:t>
            </a:r>
          </a:p>
        </p:txBody>
      </p:sp>
      <p:sp>
        <p:nvSpPr>
          <p:cNvPr id="57" name="Rectangle à coins arrondis 5">
            <a:extLst>
              <a:ext uri="{FF2B5EF4-FFF2-40B4-BE49-F238E27FC236}">
                <a16:creationId xmlns:a16="http://schemas.microsoft.com/office/drawing/2014/main" id="{0420ED67-8A56-41BB-B72C-BB468D270DC6}"/>
              </a:ext>
            </a:extLst>
          </p:cNvPr>
          <p:cNvSpPr>
            <a:spLocks/>
          </p:cNvSpPr>
          <p:nvPr/>
        </p:nvSpPr>
        <p:spPr>
          <a:xfrm>
            <a:off x="2376834" y="3385153"/>
            <a:ext cx="1402816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ShoppingList</a:t>
            </a:r>
            <a:endParaRPr lang="fr-FR" sz="900" b="1" dirty="0"/>
          </a:p>
        </p:txBody>
      </p:sp>
      <p:sp>
        <p:nvSpPr>
          <p:cNvPr id="83" name="Rectangle : coins arrondis 68">
            <a:extLst>
              <a:ext uri="{FF2B5EF4-FFF2-40B4-BE49-F238E27FC236}">
                <a16:creationId xmlns:a16="http://schemas.microsoft.com/office/drawing/2014/main" id="{6FB8528E-861E-470E-BD28-E77F189C9C38}"/>
              </a:ext>
            </a:extLst>
          </p:cNvPr>
          <p:cNvSpPr/>
          <p:nvPr/>
        </p:nvSpPr>
        <p:spPr>
          <a:xfrm>
            <a:off x="2297704" y="2809950"/>
            <a:ext cx="1652953" cy="365126"/>
          </a:xfrm>
          <a:prstGeom prst="roundRect">
            <a:avLst>
              <a:gd name="adj" fmla="val 25804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z="1400" b="1" dirty="0" err="1">
                <a:solidFill>
                  <a:schemeClr val="bg1"/>
                </a:solidFill>
              </a:rPr>
              <a:t>AutoMapper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4" name="Rectangle : coins arrondis 68">
            <a:extLst>
              <a:ext uri="{FF2B5EF4-FFF2-40B4-BE49-F238E27FC236}">
                <a16:creationId xmlns:a16="http://schemas.microsoft.com/office/drawing/2014/main" id="{6E7D0746-EB39-46B7-84AD-70BE28E7C134}"/>
              </a:ext>
            </a:extLst>
          </p:cNvPr>
          <p:cNvSpPr/>
          <p:nvPr/>
        </p:nvSpPr>
        <p:spPr>
          <a:xfrm>
            <a:off x="5521331" y="1933843"/>
            <a:ext cx="2818801" cy="2015508"/>
          </a:xfrm>
          <a:prstGeom prst="roundRect">
            <a:avLst>
              <a:gd name="adj" fmla="val 820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86" name="Rectangle à coins arrondis 5">
            <a:extLst>
              <a:ext uri="{FF2B5EF4-FFF2-40B4-BE49-F238E27FC236}">
                <a16:creationId xmlns:a16="http://schemas.microsoft.com/office/drawing/2014/main" id="{4A3169AE-7B59-4400-84CD-7FCFF74366BB}"/>
              </a:ext>
            </a:extLst>
          </p:cNvPr>
          <p:cNvSpPr>
            <a:spLocks/>
          </p:cNvSpPr>
          <p:nvPr/>
        </p:nvSpPr>
        <p:spPr>
          <a:xfrm>
            <a:off x="5663032" y="2207246"/>
            <a:ext cx="1288042" cy="312137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Shop</a:t>
            </a:r>
            <a:endParaRPr lang="fr-FR" sz="900" b="1" dirty="0"/>
          </a:p>
        </p:txBody>
      </p:sp>
      <p:sp>
        <p:nvSpPr>
          <p:cNvPr id="87" name="Rectangle à coins arrondis 5">
            <a:extLst>
              <a:ext uri="{FF2B5EF4-FFF2-40B4-BE49-F238E27FC236}">
                <a16:creationId xmlns:a16="http://schemas.microsoft.com/office/drawing/2014/main" id="{F046C170-3753-4623-A40A-B0354CF46E81}"/>
              </a:ext>
            </a:extLst>
          </p:cNvPr>
          <p:cNvSpPr>
            <a:spLocks/>
          </p:cNvSpPr>
          <p:nvPr/>
        </p:nvSpPr>
        <p:spPr>
          <a:xfrm>
            <a:off x="7008015" y="2207247"/>
            <a:ext cx="752007" cy="312136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Item</a:t>
            </a:r>
            <a:endParaRPr lang="fr-FR" sz="900" b="1" dirty="0"/>
          </a:p>
        </p:txBody>
      </p:sp>
      <p:sp>
        <p:nvSpPr>
          <p:cNvPr id="88" name="Rectangle à coins arrondis 5">
            <a:extLst>
              <a:ext uri="{FF2B5EF4-FFF2-40B4-BE49-F238E27FC236}">
                <a16:creationId xmlns:a16="http://schemas.microsoft.com/office/drawing/2014/main" id="{4D11500D-3EE5-4317-90EE-5C91FF38C0AA}"/>
              </a:ext>
            </a:extLst>
          </p:cNvPr>
          <p:cNvSpPr>
            <a:spLocks/>
          </p:cNvSpPr>
          <p:nvPr/>
        </p:nvSpPr>
        <p:spPr>
          <a:xfrm>
            <a:off x="6808359" y="2620218"/>
            <a:ext cx="752007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900" b="1" dirty="0"/>
          </a:p>
        </p:txBody>
      </p:sp>
      <p:sp>
        <p:nvSpPr>
          <p:cNvPr id="89" name="Rectangle à coins arrondis 5">
            <a:extLst>
              <a:ext uri="{FF2B5EF4-FFF2-40B4-BE49-F238E27FC236}">
                <a16:creationId xmlns:a16="http://schemas.microsoft.com/office/drawing/2014/main" id="{73B5C310-2B65-4E33-9AD1-297B92264931}"/>
              </a:ext>
            </a:extLst>
          </p:cNvPr>
          <p:cNvSpPr>
            <a:spLocks/>
          </p:cNvSpPr>
          <p:nvPr/>
        </p:nvSpPr>
        <p:spPr>
          <a:xfrm>
            <a:off x="5673224" y="2613891"/>
            <a:ext cx="983242" cy="304800"/>
          </a:xfrm>
          <a:prstGeom prst="roundRect">
            <a:avLst>
              <a:gd name="adj" fmla="val 32207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TreeNode</a:t>
            </a:r>
            <a:endParaRPr lang="fr-FR" sz="900" b="1" dirty="0"/>
          </a:p>
        </p:txBody>
      </p:sp>
      <p:sp>
        <p:nvSpPr>
          <p:cNvPr id="90" name="Rectangle à coins arrondis 5">
            <a:extLst>
              <a:ext uri="{FF2B5EF4-FFF2-40B4-BE49-F238E27FC236}">
                <a16:creationId xmlns:a16="http://schemas.microsoft.com/office/drawing/2014/main" id="{947F80B7-BA77-40A9-B230-5589B35756B6}"/>
              </a:ext>
            </a:extLst>
          </p:cNvPr>
          <p:cNvSpPr>
            <a:spLocks/>
          </p:cNvSpPr>
          <p:nvPr/>
        </p:nvSpPr>
        <p:spPr>
          <a:xfrm>
            <a:off x="3961238" y="3313179"/>
            <a:ext cx="602602" cy="316182"/>
          </a:xfrm>
          <a:prstGeom prst="roundRect">
            <a:avLst>
              <a:gd name="adj" fmla="val 38423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Tree</a:t>
            </a:r>
            <a:endParaRPr lang="fr-FR" sz="1200" b="1" dirty="0"/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8A4D5044-DF1A-424D-887C-ED2299CB5ADF}"/>
              </a:ext>
            </a:extLst>
          </p:cNvPr>
          <p:cNvSpPr/>
          <p:nvPr/>
        </p:nvSpPr>
        <p:spPr>
          <a:xfrm>
            <a:off x="5720978" y="2993469"/>
            <a:ext cx="1172150" cy="304800"/>
          </a:xfrm>
          <a:prstGeom prst="roundRect">
            <a:avLst>
              <a:gd name="adj" fmla="val 34645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/>
              <a:t>Exception</a:t>
            </a:r>
            <a:endParaRPr lang="fr-FR" sz="1200" b="1" dirty="0"/>
          </a:p>
        </p:txBody>
      </p:sp>
      <p:sp>
        <p:nvSpPr>
          <p:cNvPr id="32" name="Rectangle : coins arrondis 64">
            <a:extLst>
              <a:ext uri="{FF2B5EF4-FFF2-40B4-BE49-F238E27FC236}">
                <a16:creationId xmlns:a16="http://schemas.microsoft.com/office/drawing/2014/main" id="{7E2B2385-02CD-48E7-B3C3-C3FA85CAA066}"/>
              </a:ext>
            </a:extLst>
          </p:cNvPr>
          <p:cNvSpPr/>
          <p:nvPr/>
        </p:nvSpPr>
        <p:spPr>
          <a:xfrm>
            <a:off x="2209150" y="1206853"/>
            <a:ext cx="6130981" cy="542221"/>
          </a:xfrm>
          <a:prstGeom prst="roundRect">
            <a:avLst>
              <a:gd name="adj" fmla="val 29051"/>
            </a:avLst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1400" b="1">
                <a:solidFill>
                  <a:schemeClr val="bg1"/>
                </a:solidFill>
              </a:rPr>
              <a:t>MiddleWare</a:t>
            </a:r>
            <a:endParaRPr lang="fr-FR" sz="1400" b="1" dirty="0">
              <a:solidFill>
                <a:schemeClr val="bg1"/>
              </a:solidFill>
            </a:endParaRPr>
          </a:p>
        </p:txBody>
      </p:sp>
      <p:sp>
        <p:nvSpPr>
          <p:cNvPr id="80" name="Rectangle : coins arrondis 68">
            <a:extLst>
              <a:ext uri="{FF2B5EF4-FFF2-40B4-BE49-F238E27FC236}">
                <a16:creationId xmlns:a16="http://schemas.microsoft.com/office/drawing/2014/main" id="{CD754907-0135-43CB-B389-DE23F08FE86D}"/>
              </a:ext>
            </a:extLst>
          </p:cNvPr>
          <p:cNvSpPr/>
          <p:nvPr/>
        </p:nvSpPr>
        <p:spPr>
          <a:xfrm>
            <a:off x="3599687" y="1312017"/>
            <a:ext cx="976402" cy="337276"/>
          </a:xfrm>
          <a:prstGeom prst="roundRect">
            <a:avLst>
              <a:gd name="adj" fmla="val 31669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/>
              <a:t>JWT</a:t>
            </a:r>
          </a:p>
        </p:txBody>
      </p:sp>
      <p:sp>
        <p:nvSpPr>
          <p:cNvPr id="82" name="Rectangle : coins arrondis 68">
            <a:extLst>
              <a:ext uri="{FF2B5EF4-FFF2-40B4-BE49-F238E27FC236}">
                <a16:creationId xmlns:a16="http://schemas.microsoft.com/office/drawing/2014/main" id="{72CEB373-5047-4FA5-8AD5-BF23B5CD2B30}"/>
              </a:ext>
            </a:extLst>
          </p:cNvPr>
          <p:cNvSpPr/>
          <p:nvPr/>
        </p:nvSpPr>
        <p:spPr>
          <a:xfrm>
            <a:off x="2300066" y="1309407"/>
            <a:ext cx="1185759" cy="339885"/>
          </a:xfrm>
          <a:prstGeom prst="roundRect">
            <a:avLst>
              <a:gd name="adj" fmla="val 30631"/>
            </a:avLst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sz="1200" b="1" dirty="0" err="1"/>
              <a:t>RoleMngt</a:t>
            </a:r>
            <a:endParaRPr lang="fr-FR" sz="1200" b="1" dirty="0"/>
          </a:p>
        </p:txBody>
      </p:sp>
      <p:sp>
        <p:nvSpPr>
          <p:cNvPr id="33" name="Rectangle : coins arrondis 9">
            <a:extLst>
              <a:ext uri="{FF2B5EF4-FFF2-40B4-BE49-F238E27FC236}">
                <a16:creationId xmlns:a16="http://schemas.microsoft.com/office/drawing/2014/main" id="{1171D4AF-0E1F-4F5E-A14D-371B794029F8}"/>
              </a:ext>
            </a:extLst>
          </p:cNvPr>
          <p:cNvSpPr/>
          <p:nvPr/>
        </p:nvSpPr>
        <p:spPr>
          <a:xfrm>
            <a:off x="2068220" y="4566851"/>
            <a:ext cx="2695555" cy="1323411"/>
          </a:xfrm>
          <a:prstGeom prst="roundRect">
            <a:avLst>
              <a:gd name="adj" fmla="val 10641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Tier Api</a:t>
            </a:r>
          </a:p>
        </p:txBody>
      </p:sp>
      <p:sp>
        <p:nvSpPr>
          <p:cNvPr id="35" name="Rectangle : coins arrondis 9">
            <a:extLst>
              <a:ext uri="{FF2B5EF4-FFF2-40B4-BE49-F238E27FC236}">
                <a16:creationId xmlns:a16="http://schemas.microsoft.com/office/drawing/2014/main" id="{CC40C173-584A-4C8B-B297-DEF3183DE66C}"/>
              </a:ext>
            </a:extLst>
          </p:cNvPr>
          <p:cNvSpPr/>
          <p:nvPr/>
        </p:nvSpPr>
        <p:spPr>
          <a:xfrm>
            <a:off x="2209150" y="4633982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 err="1"/>
              <a:t>Brevo.Mail.Api</a:t>
            </a:r>
            <a:endParaRPr lang="fr-FR" sz="1400" b="1" dirty="0"/>
          </a:p>
        </p:txBody>
      </p:sp>
      <p:sp>
        <p:nvSpPr>
          <p:cNvPr id="36" name="Rectangle : coins arrondis 9">
            <a:extLst>
              <a:ext uri="{FF2B5EF4-FFF2-40B4-BE49-F238E27FC236}">
                <a16:creationId xmlns:a16="http://schemas.microsoft.com/office/drawing/2014/main" id="{42E7365B-9CD4-40ED-8CF4-66E2F74894BF}"/>
              </a:ext>
            </a:extLst>
          </p:cNvPr>
          <p:cNvSpPr/>
          <p:nvPr/>
        </p:nvSpPr>
        <p:spPr>
          <a:xfrm>
            <a:off x="2209150" y="5089746"/>
            <a:ext cx="2378485" cy="379214"/>
          </a:xfrm>
          <a:prstGeom prst="roundRect">
            <a:avLst>
              <a:gd name="adj" fmla="val 32956"/>
            </a:avLst>
          </a:prstGeom>
          <a:solidFill>
            <a:schemeClr val="tx1">
              <a:lumMod val="75000"/>
            </a:schemeClr>
          </a:solidFill>
          <a:ln>
            <a:solidFill>
              <a:schemeClr val="accent1">
                <a:alpha val="9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FR" sz="1400" b="1" dirty="0"/>
              <a:t>…</a:t>
            </a:r>
          </a:p>
        </p:txBody>
      </p:sp>
      <p:sp>
        <p:nvSpPr>
          <p:cNvPr id="37" name="Rectangle : coins arrondis 9">
            <a:extLst>
              <a:ext uri="{FF2B5EF4-FFF2-40B4-BE49-F238E27FC236}">
                <a16:creationId xmlns:a16="http://schemas.microsoft.com/office/drawing/2014/main" id="{2931416B-76ED-4E5F-B73D-462A34A6F168}"/>
              </a:ext>
            </a:extLst>
          </p:cNvPr>
          <p:cNvSpPr/>
          <p:nvPr/>
        </p:nvSpPr>
        <p:spPr>
          <a:xfrm>
            <a:off x="8631787" y="1089215"/>
            <a:ext cx="2648986" cy="4800763"/>
          </a:xfrm>
          <a:prstGeom prst="roundRect">
            <a:avLst>
              <a:gd name="adj" fmla="val 486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fr-FR" b="1" dirty="0">
                <a:solidFill>
                  <a:schemeClr val="bg1"/>
                </a:solidFill>
              </a:rPr>
              <a:t>Batch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18E4E-9276-4632-9248-C40173823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36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B37A04-E7E1-45F6-9A7F-4D850BDB5A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84DC1F-8AC9-4280-AA3A-B87511460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86AB9553-271D-4AA6-A723-B1E05E7344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8"/>
            <a:ext cx="5144311" cy="4892075"/>
          </a:xfrm>
          <a:prstGeom prst="roundRect">
            <a:avLst>
              <a:gd name="adj" fmla="val 5331"/>
            </a:avLst>
          </a:prstGeom>
        </p:spPr>
        <p:txBody>
          <a:bodyPr/>
          <a:lstStyle/>
          <a:p>
            <a:r>
              <a:rPr lang="fr-FR" dirty="0"/>
              <a:t>Dossier / Fichier</a:t>
            </a:r>
          </a:p>
          <a:p>
            <a:pPr marL="360000" lvl="1" indent="-288000"/>
            <a:r>
              <a:rPr lang="fr-FR" sz="1600" b="0" dirty="0"/>
              <a:t>Minuscule + Séparateur = « - »</a:t>
            </a:r>
          </a:p>
          <a:p>
            <a:pPr marL="360000" lvl="1" indent="-288000"/>
            <a:r>
              <a:rPr lang="fr-FR" sz="1600" b="0" dirty="0"/>
              <a:t>Nom : &lt;nom-fichier&gt;.&lt;composant&gt;.ts (Ex: )</a:t>
            </a:r>
            <a:br>
              <a:rPr lang="fr-FR" sz="1600" b="0" dirty="0"/>
            </a:br>
            <a:endParaRPr lang="fr-FR" sz="1600" b="0" dirty="0"/>
          </a:p>
          <a:p>
            <a:r>
              <a:rPr lang="fr-FR" dirty="0"/>
              <a:t>Classe | Object / Type / Variable</a:t>
            </a:r>
          </a:p>
          <a:p>
            <a:pPr marL="360000" lvl="1" indent="-288000"/>
            <a:r>
              <a:rPr lang="fr-FR" sz="1600" b="0" dirty="0"/>
              <a:t>Casse : CamelCase (</a:t>
            </a:r>
            <a:r>
              <a:rPr lang="fr-FR" sz="1600" b="0" dirty="0" err="1"/>
              <a:t>maVariable</a:t>
            </a:r>
            <a:r>
              <a:rPr lang="fr-FR" sz="1600" b="0" dirty="0"/>
              <a:t>, </a:t>
            </a:r>
            <a:r>
              <a:rPr lang="fr-FR" sz="1600" b="0" dirty="0" err="1"/>
              <a:t>monObjet</a:t>
            </a:r>
            <a:r>
              <a:rPr lang="fr-FR" sz="1600" b="0" dirty="0"/>
              <a:t>)</a:t>
            </a:r>
          </a:p>
          <a:p>
            <a:pPr marL="360000" lvl="1" indent="-288000"/>
            <a:r>
              <a:rPr lang="fr-FR" sz="1600" b="0" dirty="0"/>
              <a:t>Private -&gt; Préfixé par « _ »  (_</a:t>
            </a:r>
            <a:r>
              <a:rPr lang="fr-FR" sz="1600" b="0" dirty="0" err="1"/>
              <a:t>maVar</a:t>
            </a:r>
            <a:r>
              <a:rPr lang="fr-FR" sz="1600" b="0" dirty="0"/>
              <a:t>)</a:t>
            </a:r>
          </a:p>
          <a:p>
            <a:pPr marL="432000" lvl="1" indent="-288000"/>
            <a:endParaRPr lang="fr-FR" dirty="0"/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A78B4799-3DAC-4491-8115-58E0F17D3E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  <a:endParaRPr lang="fr-FR" dirty="0"/>
          </a:p>
        </p:txBody>
      </p:sp>
      <p:sp>
        <p:nvSpPr>
          <p:cNvPr id="21" name="Titre 20">
            <a:extLst>
              <a:ext uri="{FF2B5EF4-FFF2-40B4-BE49-F238E27FC236}">
                <a16:creationId xmlns:a16="http://schemas.microsoft.com/office/drawing/2014/main" id="{556EBF27-9DE7-401E-BF35-6EECB5FF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6947E1B-3414-2ECF-5B23-8680C54590C6}"/>
              </a:ext>
            </a:extLst>
          </p:cNvPr>
          <p:cNvSpPr txBox="1">
            <a:spLocks/>
          </p:cNvSpPr>
          <p:nvPr/>
        </p:nvSpPr>
        <p:spPr>
          <a:xfrm>
            <a:off x="6136463" y="1089847"/>
            <a:ext cx="5144311" cy="1437044"/>
          </a:xfrm>
          <a:prstGeom prst="roundRect">
            <a:avLst>
              <a:gd name="adj" fmla="val 998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fr-FR" dirty="0"/>
              <a:t>Autre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Mail. </a:t>
            </a:r>
            <a:r>
              <a:rPr lang="en-GB" sz="1800" b="0" dirty="0">
                <a:solidFill>
                  <a:schemeClr val="bg1">
                    <a:lumMod val="65000"/>
                  </a:schemeClr>
                </a:solidFill>
              </a:rPr>
              <a:t>mailKit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jwtBearer. </a:t>
            </a:r>
          </a:p>
          <a:p>
            <a:pPr marL="180000" indent="-288000">
              <a:lnSpc>
                <a:spcPct val="50000"/>
              </a:lnSpc>
            </a:pPr>
            <a:r>
              <a:rPr lang="en-GB" sz="1800" dirty="0">
                <a:solidFill>
                  <a:schemeClr val="tx2"/>
                </a:solidFill>
              </a:rPr>
              <a:t>Pdf Gen. (CrystalReport / Power Pdf)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84CFA3-23A0-04AF-984E-A978DCD59C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37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4085069-1D24-4F2B-A99D-E464E9C07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0C69A-437D-4421-B256-C228EBE0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Unlocked By | 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0B742-D618-4319-9FA3-8E0FA626B7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499"/>
            <a:ext cx="5144311" cy="1486433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Interface 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(Json, </a:t>
            </a:r>
            <a:r>
              <a:rPr lang="fr-FR" b="0" dirty="0" err="1">
                <a:solidFill>
                  <a:srgbClr val="202124"/>
                </a:solidFill>
                <a:latin typeface="Roboto" panose="02000000000000000000" pitchFamily="2" charset="0"/>
              </a:rPr>
              <a:t>Wsdl</a:t>
            </a:r>
            <a: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  <a:t> ?)</a:t>
            </a:r>
            <a:br>
              <a:rPr lang="fr-FR" b="0" dirty="0">
                <a:solidFill>
                  <a:srgbClr val="202124"/>
                </a:solidFill>
                <a:latin typeface="Roboto" panose="02000000000000000000" pitchFamily="2" charset="0"/>
              </a:rPr>
            </a:br>
            <a:endParaRPr lang="fr-FR" b="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br>
              <a:rPr lang="en-GB" sz="1600" b="0" dirty="0">
                <a:solidFill>
                  <a:schemeClr val="tx2"/>
                </a:solidFill>
              </a:rPr>
            </a:br>
            <a:endParaRPr lang="en-GB" sz="1600" b="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388836-2BE3-2E7F-8C9F-16BE8A5EA5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Api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BE84C-63F3-4DBA-8557-3729B0C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BB411-6E7C-6E73-351F-14E040A701B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272900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Utiliser “Using”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Annotation @transaction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 err="1"/>
              <a:t>Gérée</a:t>
            </a:r>
            <a:r>
              <a:rPr lang="en-GB" sz="2000" b="0" dirty="0"/>
              <a:t> par le framework ?</a:t>
            </a:r>
          </a:p>
          <a:p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7A665B6-87A9-269C-630D-123538965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199" y="4438433"/>
            <a:ext cx="5144311" cy="133006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Mapping</a:t>
            </a:r>
          </a:p>
          <a:p>
            <a:pPr marL="360000" lvl="1">
              <a:spcBef>
                <a:spcPts val="600"/>
              </a:spcBef>
            </a:pPr>
            <a:r>
              <a:rPr lang="en-GB" sz="2000" dirty="0">
                <a:solidFill>
                  <a:schemeClr val="tx2"/>
                </a:solidFill>
              </a:rPr>
              <a:t>Mapping </a:t>
            </a:r>
            <a:r>
              <a:rPr lang="en-GB" sz="2000" dirty="0" err="1">
                <a:solidFill>
                  <a:schemeClr val="tx2"/>
                </a:solidFill>
              </a:rPr>
              <a:t>Obj</a:t>
            </a:r>
            <a:r>
              <a:rPr lang="en-GB" sz="2000" dirty="0">
                <a:solidFill>
                  <a:schemeClr val="tx2"/>
                </a:solidFill>
              </a:rPr>
              <a:t>-Obj</a:t>
            </a:r>
            <a:r>
              <a:rPr lang="en-GB" sz="2000">
                <a:solidFill>
                  <a:schemeClr val="tx2"/>
                </a:solidFill>
              </a:rPr>
              <a:t>. </a:t>
            </a:r>
            <a:r>
              <a:rPr lang="en-GB" sz="2000" b="0">
                <a:solidFill>
                  <a:schemeClr val="bg1">
                    <a:lumMod val="65000"/>
                  </a:schemeClr>
                </a:solidFill>
              </a:rPr>
              <a:t>Automapper</a:t>
            </a:r>
            <a:endParaRPr lang="en-GB" sz="2000" b="0" dirty="0">
              <a:solidFill>
                <a:schemeClr val="bg1">
                  <a:lumMod val="65000"/>
                </a:schemeClr>
              </a:solidFill>
            </a:endParaRPr>
          </a:p>
          <a:p>
            <a:pPr marL="360000" lvl="1">
              <a:spcBef>
                <a:spcPts val="600"/>
              </a:spcBef>
            </a:pPr>
            <a:endParaRPr lang="fr-FR" sz="2000" b="0" dirty="0"/>
          </a:p>
          <a:p>
            <a:pPr marL="0" indent="0" algn="ctr">
              <a:buNone/>
            </a:pP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CADCE6-25E4-2ABB-93CD-6EE59F257FB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136461" y="1089499"/>
            <a:ext cx="5144311" cy="155306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Code Organisation 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(</a:t>
            </a:r>
            <a:r>
              <a:rPr lang="en-GB" sz="2000" b="0" dirty="0" err="1"/>
              <a:t>Règle</a:t>
            </a:r>
            <a:r>
              <a:rPr lang="en-GB" sz="2000" b="0" dirty="0"/>
              <a:t> métier / Appel Technique)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BF12596-DE02-9EFA-CF03-8A6940F9A7D5}"/>
              </a:ext>
            </a:extLst>
          </p:cNvPr>
          <p:cNvSpPr txBox="1">
            <a:spLocks/>
          </p:cNvSpPr>
          <p:nvPr/>
        </p:nvSpPr>
        <p:spPr>
          <a:xfrm>
            <a:off x="6136460" y="2816486"/>
            <a:ext cx="5144311" cy="1085048"/>
          </a:xfrm>
          <a:prstGeom prst="roundRect">
            <a:avLst>
              <a:gd name="adj" fmla="val 147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Infrastructure</a:t>
            </a:r>
          </a:p>
          <a:p>
            <a:pPr marL="360000" lvl="1">
              <a:spcBef>
                <a:spcPts val="600"/>
              </a:spcBef>
            </a:pPr>
            <a:r>
              <a:rPr lang="en-GB" sz="2000" b="0" dirty="0"/>
              <a:t>Api. N/A</a:t>
            </a:r>
            <a:endParaRPr lang="fr-FR" sz="2000" b="0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E5CD0F60-D0A8-61A4-5C70-7A9A4F306C61}"/>
              </a:ext>
            </a:extLst>
          </p:cNvPr>
          <p:cNvSpPr txBox="1">
            <a:spLocks/>
          </p:cNvSpPr>
          <p:nvPr/>
        </p:nvSpPr>
        <p:spPr>
          <a:xfrm>
            <a:off x="6136459" y="4088683"/>
            <a:ext cx="5144311" cy="1899521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Cookie Policy </a:t>
            </a:r>
          </a:p>
          <a:p>
            <a:pPr marL="274320" lvl="1" indent="-182880">
              <a:spcBef>
                <a:spcPts val="600"/>
              </a:spcBef>
            </a:pPr>
            <a:r>
              <a:rPr lang="en-GB" dirty="0">
                <a:hlinkClick r:id="rId2"/>
              </a:rPr>
              <a:t>Same site Cookies</a:t>
            </a:r>
            <a:endParaRPr lang="en-GB" dirty="0"/>
          </a:p>
          <a:p>
            <a:pPr marL="274320" lvl="1" indent="-182880">
              <a:spcBef>
                <a:spcPts val="600"/>
              </a:spcBef>
            </a:pPr>
            <a:r>
              <a:rPr lang="en-GB" dirty="0"/>
              <a:t>Use : </a:t>
            </a:r>
            <a:r>
              <a:rPr lang="en-GB" dirty="0" err="1"/>
              <a:t>SameSite</a:t>
            </a:r>
            <a:r>
              <a:rPr lang="en-GB" dirty="0"/>
              <a:t>=None + Secure=True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Parce que le BACK &amp; Front sont hébergés sur des </a:t>
            </a:r>
            <a:r>
              <a:rPr lang="fr-FR" dirty="0" err="1"/>
              <a:t>Env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(Azure / Firebase)</a:t>
            </a:r>
          </a:p>
          <a:p>
            <a:pPr lvl="3">
              <a:spcBef>
                <a:spcPts val="600"/>
              </a:spcBef>
            </a:pPr>
            <a:r>
              <a:rPr lang="fr-FR" dirty="0"/>
              <a:t>=&gt; Impose l’utilisation de Https</a:t>
            </a:r>
          </a:p>
        </p:txBody>
      </p:sp>
    </p:spTree>
    <p:extLst>
      <p:ext uri="{BB962C8B-B14F-4D97-AF65-F5344CB8AC3E}">
        <p14:creationId xmlns:p14="http://schemas.microsoft.com/office/powerpoint/2010/main" val="105302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highlight>
                  <a:srgbClr val="FFFF00"/>
                </a:highlight>
              </a:rPr>
              <a:t>Error Handling (</a:t>
            </a:r>
            <a:r>
              <a:rPr lang="fr-FR" dirty="0" err="1">
                <a:highlight>
                  <a:srgbClr val="FFFF00"/>
                </a:highlight>
              </a:rPr>
              <a:t>Adapt</a:t>
            </a:r>
            <a:r>
              <a:rPr lang="fr-FR" dirty="0">
                <a:highlight>
                  <a:srgbClr val="FFFF00"/>
                </a:highlight>
              </a:rPr>
              <a:t> To Shop.Api)</a:t>
            </a:r>
            <a:endParaRPr lang="fr-LU" dirty="0">
              <a:highlight>
                <a:srgbClr val="FFFF00"/>
              </a:highlight>
            </a:endParaRP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Format. </a:t>
            </a:r>
            <a:r>
              <a:rPr lang="fr-FR" sz="1400" b="0" dirty="0" err="1">
                <a:ea typeface="+mn-lt"/>
                <a:cs typeface="+mn-lt"/>
              </a:rPr>
              <a:t>ProblemDetails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ea typeface="+mn-lt"/>
                <a:cs typeface="+mn-lt"/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252311"/>
              </p:ext>
            </p:extLst>
          </p:nvPr>
        </p:nvGraphicFramePr>
        <p:xfrm>
          <a:off x="838198" y="1088021"/>
          <a:ext cx="10442576" cy="4902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846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229156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489574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188956"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16791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Authentifie le user via son Token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.</a:t>
                      </a:r>
                    </a:p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Microsoft.DependencyInjection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21442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highlight>
                          <a:srgbClr val="808080"/>
                        </a:highlight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highlight>
                            <a:srgbClr val="808080"/>
                          </a:highlight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Microsoft.AspNetCore.Http.Abstractions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98249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standardized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file by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OpenApi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+ SwaggerUI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27986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Microsoft.AspNetCore.OpenApi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Definition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Same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7068378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Microsoft.IO.RecyclableMemoryStream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lire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stream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de la requête http afin de la logger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016572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Microsoft.EntityFrameworkCore.Sqlite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la technologie de Db choisie (ici Sqlite).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 Dev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FluentValidation.AspNetCore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Data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Fluent api pour faire de la data validation (fournit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ValidationException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073352"/>
                  </a:ext>
                </a:extLst>
              </a:tr>
              <a:tr h="176985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EFCore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au runtime (.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283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Fournir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arrive a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V2_KGT_PPT_Theme</Template>
  <TotalTime>20977</TotalTime>
  <Words>877</Words>
  <Application>Microsoft Office PowerPoint</Application>
  <PresentationFormat>Widescreen</PresentationFormat>
  <Paragraphs>233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Allumi Ptf</vt:lpstr>
      <vt:lpstr>Arial</vt:lpstr>
      <vt:lpstr>Calibri</vt:lpstr>
      <vt:lpstr>Roboto</vt:lpstr>
      <vt:lpstr>KGT_PPT_Theme_New</vt:lpstr>
      <vt:lpstr>Shop.api</vt:lpstr>
      <vt:lpstr>Sommaire</vt:lpstr>
      <vt:lpstr>Api</vt:lpstr>
      <vt:lpstr>Configuration</vt:lpstr>
      <vt:lpstr>Execution Flow</vt:lpstr>
      <vt:lpstr>Convention de Nommage</vt:lpstr>
      <vt:lpstr>Overview</vt:lpstr>
      <vt:lpstr>Error Handling (Adapt To Shop.Api)</vt:lpstr>
      <vt:lpstr>Packages</vt:lpstr>
      <vt:lpstr>Db</vt:lpstr>
      <vt:lpstr>Overview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Shop.Api</dc:title>
  <dc:creator>Kevin GELLENONCOURT</dc:creator>
  <cp:lastModifiedBy>Kévin Gellenoncourt</cp:lastModifiedBy>
  <cp:revision>1420</cp:revision>
  <dcterms:created xsi:type="dcterms:W3CDTF">2021-05-30T21:09:19Z</dcterms:created>
  <dcterms:modified xsi:type="dcterms:W3CDTF">2023-09-13T15:19:41Z</dcterms:modified>
</cp:coreProperties>
</file>