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7" r:id="rId2"/>
    <p:sldId id="258" r:id="rId3"/>
    <p:sldId id="1686" r:id="rId4"/>
    <p:sldId id="1727" r:id="rId5"/>
    <p:sldId id="1742" r:id="rId6"/>
    <p:sldId id="1699" r:id="rId7"/>
    <p:sldId id="1714" r:id="rId8"/>
    <p:sldId id="1682" r:id="rId9"/>
    <p:sldId id="1729" r:id="rId10"/>
    <p:sldId id="1701" r:id="rId11"/>
    <p:sldId id="1730" r:id="rId12"/>
    <p:sldId id="1715" r:id="rId13"/>
    <p:sldId id="1741" r:id="rId14"/>
    <p:sldId id="1722" r:id="rId15"/>
    <p:sldId id="16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1-24T16:03:20.796" idx="1">
    <p:pos x="2052" y="2797"/>
    <p:text>Dynamique &lt;=&gt; Qui dépend de l'état du formulaire</p:text>
    <p:extLst>
      <p:ext uri="{C676402C-5697-4E1C-873F-D02D1690AC5C}">
        <p15:threadingInfo xmlns:p15="http://schemas.microsoft.com/office/powerpoint/2012/main" timeZoneBias="-60"/>
      </p:ext>
    </p:extLst>
  </p:cm>
  <p:cm authorId="2" dt="2022-03-18T16:05:33.486" idx="9">
    <p:pos x="4478" y="1377"/>
    <p:text>Devrait être dans un autre module ? (@button)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3-14T11:02:56.807" idx="5">
    <p:pos x="3075" y="1894"/>
    <p:text>Note : actuellement le [formId] ne peut pas contenir de "." !</p:text>
    <p:extLst>
      <p:ext uri="{C676402C-5697-4E1C-873F-D02D1690AC5C}">
        <p15:threadingInfo xmlns:p15="http://schemas.microsoft.com/office/powerpoint/2012/main" timeZoneBias="-60"/>
      </p:ext>
    </p:extLst>
  </p:cm>
  <p:cm authorId="2" dt="2022-03-15T23:32:24.619" idx="8">
    <p:pos x="5867" y="690"/>
    <p:text>Ajoutez les champs &amp; boutons dans le fichier "x.component.html" entre les 2 balises &lt;k-form&gt;&lt;/k-form&gt;</p:text>
    <p:extLst>
      <p:ext uri="{C676402C-5697-4E1C-873F-D02D1690AC5C}">
        <p15:threadingInfo xmlns:p15="http://schemas.microsoft.com/office/powerpoint/2012/main" timeZoneBias="-60"/>
      </p:ext>
    </p:extLst>
  </p:cm>
  <p:cm authorId="2" dt="2022-04-03T20:58:19.208" idx="13">
    <p:pos x="2696" y="1678"/>
    <p:text>Au sein du « x.component.html » que vous avez créé</p:text>
    <p:extLst>
      <p:ext uri="{C676402C-5697-4E1C-873F-D02D1690AC5C}">
        <p15:threadingInfo xmlns:p15="http://schemas.microsoft.com/office/powerpoint/2012/main" timeZoneBias="-120"/>
      </p:ext>
    </p:extLst>
  </p:cm>
  <p:cm authorId="2" dt="2022-04-03T21:28:40.455" idx="14">
    <p:pos x="6324" y="2164"/>
    <p:text>Les fonctions de validation spécifiables peuvent être de 2 types :
 - Statique : voir 'ngrx-forms/validation'
- Dynamique : qui dépendent de valeurs présentes dans le formaulaire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08/08/2023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5D11B-0242-421F-A54B-8A2F6741EC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45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5D11B-0242-421F-A54B-8A2F6741EC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331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C8BB51DA-F20C-43FD-84DC-0866C476DE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rwolfz.github.io/ngrx-forms/syncValidation" TargetMode="External"/><Relationship Id="rId13" Type="http://schemas.openxmlformats.org/officeDocument/2006/relationships/hyperlink" Target="https://ngrx.io/guide/store/actions" TargetMode="External"/><Relationship Id="rId3" Type="http://schemas.openxmlformats.org/officeDocument/2006/relationships/hyperlink" Target="https://angular.io/guide/component-overview" TargetMode="External"/><Relationship Id="rId7" Type="http://schemas.openxmlformats.org/officeDocument/2006/relationships/hyperlink" Target="https://angular.io/guide/component-interaction" TargetMode="External"/><Relationship Id="rId12" Type="http://schemas.openxmlformats.org/officeDocument/2006/relationships/hyperlink" Target="https://v7.ngrx.io/guide/store/actions" TargetMode="External"/><Relationship Id="rId2" Type="http://schemas.openxmlformats.org/officeDocument/2006/relationships/hyperlink" Target="https://ngrx-forms.readthedocs.io/en/master/user-guide/validation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ngular.io/guide/content-projection" TargetMode="External"/><Relationship Id="rId11" Type="http://schemas.openxmlformats.org/officeDocument/2006/relationships/hyperlink" Target="https://github.com/MrWolfZ/ngrx-forms/tree/master/example-app/src/app" TargetMode="External"/><Relationship Id="rId5" Type="http://schemas.openxmlformats.org/officeDocument/2006/relationships/hyperlink" Target="https://stackoverflow.com/questions/46014761/how-to-access-host-component-from-directive" TargetMode="External"/><Relationship Id="rId10" Type="http://schemas.openxmlformats.org/officeDocument/2006/relationships/hyperlink" Target="https://github.com/MrWolfZ/ngrx-forms" TargetMode="External"/><Relationship Id="rId4" Type="http://schemas.openxmlformats.org/officeDocument/2006/relationships/hyperlink" Target="https://angular.io/guide/dependency-injection" TargetMode="External"/><Relationship Id="rId9" Type="http://schemas.openxmlformats.org/officeDocument/2006/relationships/hyperlink" Target="https://github.com/MrWolfZ/ngrx-forms/blob/master/src/actions.t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.github.io/material-design-icons/#getting-icons" TargetMode="External"/><Relationship Id="rId2" Type="http://schemas.openxmlformats.org/officeDocument/2006/relationships/hyperlink" Target="https://fonts.google.com/icons?selected=Material+Icons&amp;icon.query=user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angular.io/components/categories" TargetMode="External"/><Relationship Id="rId2" Type="http://schemas.openxmlformats.org/officeDocument/2006/relationships/hyperlink" Target="https://ngrx-forms.readthedocs.io/en/master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48723439/dynamically-load-a-component-inside-a-material-matdialog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-forms.readthedocs.io/en/master/user-guide/valida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Shop.app.Modules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2947386"/>
            <a:ext cx="68631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AngulaR | Material | Ngrx | rxjS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CDA66C4-5E70-4238-8F31-BD6CFDC4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D5A4CB-0C2C-480F-87F5-5D3E882C3E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1605037"/>
          </a:xfrm>
          <a:prstGeom prst="roundRect">
            <a:avLst>
              <a:gd name="adj" fmla="val 1462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Dependancy Module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LoaderModule (Pour </a:t>
            </a:r>
            <a:r>
              <a:rPr lang="fr-FR" sz="1600" b="0" dirty="0" err="1"/>
              <a:t>BasicButton</a:t>
            </a:r>
            <a:r>
              <a:rPr lang="fr-FR" sz="1600" b="0" dirty="0"/>
              <a:t>)</a:t>
            </a:r>
          </a:p>
          <a:p>
            <a:pPr marL="288000" lvl="1" indent="-288000">
              <a:spcBef>
                <a:spcPts val="600"/>
              </a:spcBef>
            </a:pPr>
            <a:r>
              <a:rPr lang="en-GB" sz="1600" b="0" dirty="0"/>
              <a:t>LuxonModule (Pour </a:t>
            </a:r>
            <a:r>
              <a:rPr lang="fr-FR" sz="1600" b="0" dirty="0"/>
              <a:t>DateField)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b="0" dirty="0"/>
              <a:t>MaterialModule (mat-</a:t>
            </a:r>
            <a:r>
              <a:rPr lang="fr-FR" sz="1600" b="0" dirty="0" err="1"/>
              <a:t>form</a:t>
            </a:r>
            <a:r>
              <a:rPr lang="fr-FR" sz="1600" b="0" dirty="0"/>
              <a:t>-field, mat-</a:t>
            </a:r>
            <a:r>
              <a:rPr lang="fr-FR" sz="1600" b="0" dirty="0" err="1"/>
              <a:t>button</a:t>
            </a:r>
            <a:r>
              <a:rPr lang="fr-FR" sz="1600" b="0" dirty="0"/>
              <a:t>…)</a:t>
            </a:r>
            <a:endParaRPr lang="en-GB" sz="1600" dirty="0">
              <a:hlinkClick r:id="rId2"/>
            </a:endParaRPr>
          </a:p>
          <a:p>
            <a:pPr marL="288000" lvl="1" indent="-288000">
              <a:spcBef>
                <a:spcPts val="600"/>
              </a:spcBef>
            </a:pPr>
            <a:r>
              <a:rPr lang="en-GB" sz="1600" dirty="0">
                <a:solidFill>
                  <a:schemeClr val="bg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NgrxFormsModule</a:t>
            </a:r>
            <a:r>
              <a:rPr lang="en-GB" sz="1600" b="0" dirty="0"/>
              <a:t> (FormGroupState, …)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7D6935-84FA-46DD-B35D-3853554C4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14E931-036C-4994-8FD7-437BF1CE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@form | Implémentation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CE77620-B6FE-4DD9-9FC7-A5B75CEBB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FABE1F0-8D80-4333-BCD8-26EE841AEC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Contenu</a:t>
            </a:r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Composant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Model. FormComponent &amp; FieldComponent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Button.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Field.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Field-group</a:t>
            </a:r>
            <a:br>
              <a:rPr lang="fr-FR" sz="1600" dirty="0"/>
            </a:br>
            <a:endParaRPr lang="fr-FR" sz="1600" dirty="0"/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Service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error-message.</a:t>
            </a:r>
            <a:r>
              <a:rPr lang="fr-FR" sz="1600" b="0" dirty="0">
                <a:solidFill>
                  <a:schemeClr val="tx2"/>
                </a:solidFill>
              </a:rPr>
              <a:t> Gère les messages des erreurs</a:t>
            </a:r>
          </a:p>
          <a:p>
            <a:pPr marL="540000" lvl="2" indent="-288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validation-</a:t>
            </a:r>
            <a:r>
              <a:rPr lang="fr-FR" sz="1600" dirty="0" err="1">
                <a:solidFill>
                  <a:schemeClr val="tx2"/>
                </a:solidFill>
              </a:rPr>
              <a:t>fns</a:t>
            </a:r>
            <a:r>
              <a:rPr lang="fr-FR" sz="1600" dirty="0">
                <a:solidFill>
                  <a:schemeClr val="tx2"/>
                </a:solidFill>
              </a:rPr>
              <a:t>.</a:t>
            </a:r>
            <a:r>
              <a:rPr lang="fr-FR" sz="1600" b="0" dirty="0">
                <a:solidFill>
                  <a:schemeClr val="tx2"/>
                </a:solidFill>
              </a:rPr>
              <a:t> Gère les fonctions de validation</a:t>
            </a:r>
            <a:br>
              <a:rPr lang="fr-FR" sz="1600" b="0" dirty="0">
                <a:solidFill>
                  <a:schemeClr val="tx2"/>
                </a:solidFill>
              </a:rPr>
            </a:br>
            <a:endParaRPr lang="fr-FR" sz="1600" b="0" dirty="0">
              <a:solidFill>
                <a:schemeClr val="tx2"/>
              </a:solidFill>
            </a:endParaRPr>
          </a:p>
          <a:p>
            <a:pPr marL="252000" indent="-288000">
              <a:spcBef>
                <a:spcPts val="600"/>
              </a:spcBef>
            </a:pPr>
            <a:r>
              <a:rPr lang="fr-FR" sz="1800" dirty="0"/>
              <a:t>Store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75097687-FF0D-4250-BB6F-E4D929550418}"/>
              </a:ext>
            </a:extLst>
          </p:cNvPr>
          <p:cNvSpPr txBox="1">
            <a:spLocks/>
          </p:cNvSpPr>
          <p:nvPr/>
        </p:nvSpPr>
        <p:spPr>
          <a:xfrm>
            <a:off x="838199" y="2843684"/>
            <a:ext cx="5144311" cy="3134917"/>
          </a:xfrm>
          <a:prstGeom prst="roundRect">
            <a:avLst>
              <a:gd name="adj" fmla="val 715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Technique</a:t>
            </a:r>
            <a:endParaRPr lang="fr-FR" sz="1600" b="0" dirty="0"/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Angular.</a:t>
            </a:r>
            <a:endParaRPr lang="fr-FR" sz="1600" b="0" dirty="0"/>
          </a:p>
          <a:p>
            <a:pPr marL="360000" lvl="3" indent="-288000">
              <a:spcBef>
                <a:spcPts val="600"/>
              </a:spcBef>
            </a:pP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fr-FR" sz="1400" dirty="0"/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Dependancy Injection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Directive</a:t>
            </a:r>
            <a:endParaRPr lang="fr-FR" sz="1400" b="1" dirty="0">
              <a:solidFill>
                <a:schemeClr val="bg1">
                  <a:lumMod val="75000"/>
                </a:schemeClr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Content Projection</a:t>
            </a:r>
            <a:r>
              <a:rPr lang="fr-FR" sz="1400" dirty="0"/>
              <a:t>, </a:t>
            </a:r>
            <a:r>
              <a:rPr lang="fr-FR" sz="1400" b="1" dirty="0">
                <a:solidFill>
                  <a:schemeClr val="bg1">
                    <a:lumMod val="7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 Interaction</a:t>
            </a:r>
            <a:br>
              <a:rPr lang="fr-FR" sz="1400" dirty="0"/>
            </a:br>
            <a:endParaRPr lang="fr-FR" sz="1400" b="0" dirty="0"/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Typescript.</a:t>
            </a:r>
            <a:r>
              <a:rPr lang="fr-FR" sz="1600" b="0" dirty="0"/>
              <a:t> Classe/Héritage</a:t>
            </a:r>
          </a:p>
          <a:p>
            <a:pPr marL="288000" lvl="1" indent="-288000">
              <a:spcBef>
                <a:spcPts val="600"/>
              </a:spcBef>
            </a:pPr>
            <a:r>
              <a:rPr lang="fr-FR" sz="1600" dirty="0"/>
              <a:t>Ngrx-forms.</a:t>
            </a:r>
            <a:r>
              <a:rPr lang="fr-FR" sz="1600" b="0" dirty="0"/>
              <a:t>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UI Ex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Actions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| 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Code Ex</a:t>
            </a:r>
            <a:endParaRPr lang="fr-FR" sz="1600" b="0" dirty="0"/>
          </a:p>
          <a:p>
            <a:pPr marL="360000" lvl="3" indent="-288000">
              <a:spcBef>
                <a:spcPts val="600"/>
              </a:spcBef>
            </a:pPr>
            <a:r>
              <a:rPr lang="fr-FR" sz="1200" dirty="0"/>
              <a:t>* actions existantes </a:t>
            </a:r>
            <a:r>
              <a:rPr lang="fr-FR" sz="1200" dirty="0" err="1"/>
              <a:t>ds</a:t>
            </a:r>
            <a:r>
              <a:rPr lang="fr-FR" sz="1200" dirty="0"/>
              <a:t> « ngrx-forms » ont été redéfinies dans le module @form (la maj de l’état en résultant aussi via un </a:t>
            </a:r>
            <a:r>
              <a:rPr lang="fr-FR" sz="1200" dirty="0" err="1"/>
              <a:t>reducer</a:t>
            </a:r>
            <a:r>
              <a:rPr lang="fr-FR" sz="1200" dirty="0"/>
              <a:t>), Ceci parce que les actions ‘ngrx-forms’ sont implémentées avec la méthode de Ngrx </a:t>
            </a:r>
            <a:r>
              <a:rPr lang="fr-FR" sz="1200" b="1" dirty="0">
                <a:hlinkClick r:id="rId12"/>
              </a:rPr>
              <a:t>V&lt;8.x</a:t>
            </a:r>
            <a:r>
              <a:rPr lang="fr-FR" sz="1200" dirty="0"/>
              <a:t> (</a:t>
            </a:r>
            <a:r>
              <a:rPr lang="fr-FR" sz="1200" b="1" dirty="0">
                <a:hlinkClick r:id="rId13"/>
              </a:rPr>
              <a:t>Version actuelle</a:t>
            </a:r>
            <a:r>
              <a:rPr lang="fr-FR" sz="1200" dirty="0"/>
              <a:t> |) alors que les actions de l’app sont basés sur la version post 8.x</a:t>
            </a:r>
          </a:p>
          <a:p>
            <a:pPr marL="360000" lvl="3" indent="-288000">
              <a:spcBef>
                <a:spcPts val="600"/>
              </a:spcBef>
            </a:pPr>
            <a:r>
              <a:rPr lang="fr-FR" sz="1200" b="0" dirty="0"/>
              <a:t>/!\ </a:t>
            </a:r>
            <a:r>
              <a:rPr lang="fr-FR" sz="1200" b="0" dirty="0" err="1"/>
              <a:t>ngrxEnableFocusTracking</a:t>
            </a:r>
            <a:r>
              <a:rPr lang="fr-FR" sz="1200" b="0" dirty="0"/>
              <a:t> non utilisé</a:t>
            </a:r>
          </a:p>
        </p:txBody>
      </p:sp>
    </p:spTree>
    <p:extLst>
      <p:ext uri="{BB962C8B-B14F-4D97-AF65-F5344CB8AC3E}">
        <p14:creationId xmlns:p14="http://schemas.microsoft.com/office/powerpoint/2010/main" val="254573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  <a:endParaRPr lang="fr-FR" sz="1800" dirty="0">
              <a:solidFill>
                <a:schemeClr val="tx2"/>
              </a:solidFill>
            </a:endParaRPr>
          </a:p>
          <a:p>
            <a:r>
              <a:rPr lang="fr-FR" sz="1800" dirty="0"/>
              <a:t>Activation / Désactivation</a:t>
            </a:r>
          </a:p>
          <a:p>
            <a:pPr lvl="1"/>
            <a:r>
              <a:rPr lang="fr-FR" sz="1600" dirty="0"/>
              <a:t>Activation : </a:t>
            </a:r>
            <a:r>
              <a:rPr lang="fr-FR" sz="1600" b="0" dirty="0"/>
              <a:t>à l’envoi d’une requête HTTP</a:t>
            </a:r>
          </a:p>
          <a:p>
            <a:pPr lvl="1"/>
            <a:r>
              <a:rPr lang="fr-FR" sz="1600" dirty="0"/>
              <a:t>Désactivation : </a:t>
            </a:r>
          </a:p>
          <a:p>
            <a:pPr lvl="1"/>
            <a:endParaRPr lang="fr-FR" sz="1600" dirty="0"/>
          </a:p>
          <a:p>
            <a:r>
              <a:rPr lang="fr-FR" sz="1800" dirty="0"/>
              <a:t>Identification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1" cy="2339502"/>
          </a:xfrm>
          <a:prstGeom prst="roundRect">
            <a:avLst>
              <a:gd name="adj" fmla="val 11291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Implémentation</a:t>
            </a:r>
          </a:p>
          <a:p>
            <a:r>
              <a:rPr lang="fr-FR" sz="1800" dirty="0"/>
              <a:t>Component</a:t>
            </a:r>
          </a:p>
          <a:p>
            <a:r>
              <a:rPr lang="fr-FR" sz="1800" dirty="0"/>
              <a:t>Store</a:t>
            </a:r>
          </a:p>
          <a:p>
            <a:pPr lvl="1"/>
            <a:endParaRPr lang="fr-FR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@loader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054CED8-2055-4A2E-B151-A36051E31DC2}"/>
              </a:ext>
            </a:extLst>
          </p:cNvPr>
          <p:cNvSpPr txBox="1">
            <a:spLocks/>
          </p:cNvSpPr>
          <p:nvPr/>
        </p:nvSpPr>
        <p:spPr>
          <a:xfrm>
            <a:off x="6136463" y="3586632"/>
            <a:ext cx="5144311" cy="2391969"/>
          </a:xfrm>
          <a:prstGeom prst="roundRect">
            <a:avLst>
              <a:gd name="adj" fmla="val 125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Utilisation</a:t>
            </a:r>
          </a:p>
          <a:p>
            <a:r>
              <a:rPr lang="fr-FR" sz="1800" dirty="0"/>
              <a:t>Quand ?</a:t>
            </a:r>
          </a:p>
          <a:p>
            <a:pPr lvl="1"/>
            <a:r>
              <a:rPr lang="fr-FR" sz="1600" b="0" dirty="0" err="1"/>
              <a:t>Now</a:t>
            </a:r>
            <a:r>
              <a:rPr lang="fr-FR" sz="1600" b="0" dirty="0"/>
              <a:t> : dès qu’il y a un appel HTTP (via </a:t>
            </a:r>
            <a:r>
              <a:rPr lang="fr-FR" sz="1600" b="0" dirty="0" err="1"/>
              <a:t>interceptor</a:t>
            </a:r>
            <a:r>
              <a:rPr lang="fr-FR" sz="1600" b="0" dirty="0"/>
              <a:t> http)</a:t>
            </a:r>
            <a:br>
              <a:rPr lang="fr-FR" sz="1600" dirty="0"/>
            </a:br>
            <a:endParaRPr lang="fr-FR" sz="1600" dirty="0">
              <a:solidFill>
                <a:schemeClr val="tx2"/>
              </a:solidFill>
            </a:endParaRPr>
          </a:p>
          <a:p>
            <a:r>
              <a:rPr lang="fr-FR" sz="1800" dirty="0"/>
              <a:t>Ou ?</a:t>
            </a:r>
          </a:p>
          <a:p>
            <a:pPr lvl="1"/>
            <a:r>
              <a:rPr lang="fr-FR" sz="1600" b="0" dirty="0"/>
              <a:t>Dans les Submit Bouton des « @Form 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71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697C8-549C-432E-B023-51A07F1DD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16506C-DF30-4B85-A0FD-592D929C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495754-AA6A-46DE-A159-50D66537B7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36463" y="1121790"/>
            <a:ext cx="5144311" cy="3617366"/>
          </a:xfrm>
          <a:prstGeom prst="roundRect">
            <a:avLst>
              <a:gd name="adj" fmla="val 5499"/>
            </a:avLst>
          </a:prstGeom>
        </p:spPr>
        <p:txBody>
          <a:bodyPr/>
          <a:lstStyle/>
          <a:p>
            <a:pPr marL="0" indent="0" algn="ctr" fontAlgn="base">
              <a:buNone/>
            </a:pPr>
            <a:r>
              <a:rPr lang="fr-FR" dirty="0"/>
              <a:t>Table</a:t>
            </a:r>
          </a:p>
          <a:p>
            <a:pPr fontAlgn="base"/>
            <a:r>
              <a:rPr lang="fr-FR" dirty="0"/>
              <a:t>Contenu</a:t>
            </a:r>
            <a:r>
              <a:rPr lang="fr-FR" sz="1800" dirty="0">
                <a:solidFill>
                  <a:schemeClr val="tx2"/>
                </a:solidFill>
              </a:rPr>
              <a:t> </a:t>
            </a:r>
            <a:r>
              <a:rPr lang="fr-FR" sz="1600" b="0" dirty="0">
                <a:solidFill>
                  <a:schemeClr val="tx2"/>
                </a:solidFill>
              </a:rPr>
              <a:t>datasource</a:t>
            </a:r>
          </a:p>
          <a:p>
            <a:pPr fontAlgn="base"/>
            <a:r>
              <a:rPr lang="fr-FR" dirty="0"/>
              <a:t>Colonne et lignes</a:t>
            </a:r>
          </a:p>
          <a:p>
            <a:pPr fontAlgn="base"/>
            <a:r>
              <a:rPr lang="fr-FR" dirty="0"/>
              <a:t>Pagination</a:t>
            </a:r>
          </a:p>
          <a:p>
            <a:pPr fontAlgn="base"/>
            <a:r>
              <a:rPr lang="fr-FR" dirty="0"/>
              <a:t>Tri </a:t>
            </a:r>
          </a:p>
          <a:p>
            <a:pPr lvl="1" fontAlgn="base"/>
            <a:r>
              <a:rPr lang="fr-FR" sz="1600" b="0" dirty="0"/>
              <a:t>S’appliquer au contenu affiché, (Si * Page ?) </a:t>
            </a:r>
          </a:p>
          <a:p>
            <a:pPr lvl="1" fontAlgn="base"/>
            <a:r>
              <a:rPr lang="fr-FR" sz="1600" b="0" dirty="0"/>
              <a:t>Est sélectionnable pour une ou *colonne) </a:t>
            </a:r>
          </a:p>
          <a:p>
            <a:pPr fontAlgn="base"/>
            <a:r>
              <a:rPr lang="fr-FR" dirty="0"/>
              <a:t>Filtre</a:t>
            </a:r>
          </a:p>
          <a:p>
            <a:pPr fontAlgn="base"/>
            <a:r>
              <a:rPr lang="fr-FR" dirty="0"/>
              <a:t>Sélection</a:t>
            </a:r>
          </a:p>
          <a:p>
            <a:endParaRPr lang="fr-FR" sz="1800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F12CB1-6203-4B80-BD38-36A941EC38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56BF2192-782C-485D-9D68-29B587B1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@material</a:t>
            </a:r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F4F99FF2-9994-48AB-9222-498AC06747EC}"/>
              </a:ext>
            </a:extLst>
          </p:cNvPr>
          <p:cNvSpPr txBox="1">
            <a:spLocks/>
          </p:cNvSpPr>
          <p:nvPr/>
        </p:nvSpPr>
        <p:spPr>
          <a:xfrm>
            <a:off x="838199" y="2386187"/>
            <a:ext cx="5144311" cy="948552"/>
          </a:xfrm>
          <a:prstGeom prst="roundRect">
            <a:avLst>
              <a:gd name="adj" fmla="val 123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Icon / Font</a:t>
            </a:r>
          </a:p>
          <a:p>
            <a:r>
              <a:rPr lang="fr-FR" dirty="0"/>
              <a:t>Icon :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liste</a:t>
            </a:r>
            <a:r>
              <a:rPr lang="fr-FR" sz="2000" dirty="0">
                <a:solidFill>
                  <a:schemeClr val="tx2"/>
                </a:solidFill>
              </a:rPr>
              <a:t> /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guide</a:t>
            </a:r>
            <a:endParaRPr lang="fr-FR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6BB5BB70-C65D-4473-A022-796818BE9165}"/>
              </a:ext>
            </a:extLst>
          </p:cNvPr>
          <p:cNvSpPr txBox="1">
            <a:spLocks/>
          </p:cNvSpPr>
          <p:nvPr/>
        </p:nvSpPr>
        <p:spPr>
          <a:xfrm>
            <a:off x="838198" y="3479974"/>
            <a:ext cx="5144311" cy="2469414"/>
          </a:xfrm>
          <a:prstGeom prst="roundRect">
            <a:avLst>
              <a:gd name="adj" fmla="val 99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Form</a:t>
            </a:r>
          </a:p>
          <a:p>
            <a:endParaRPr lang="fr-FR" sz="180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43C300A9-6891-4C7A-BC16-7823A5E7063B}"/>
              </a:ext>
            </a:extLst>
          </p:cNvPr>
          <p:cNvSpPr txBox="1">
            <a:spLocks/>
          </p:cNvSpPr>
          <p:nvPr/>
        </p:nvSpPr>
        <p:spPr>
          <a:xfrm>
            <a:off x="838200" y="1121790"/>
            <a:ext cx="5144311" cy="1119163"/>
          </a:xfrm>
          <a:prstGeom prst="roundRect">
            <a:avLst>
              <a:gd name="adj" fmla="val 148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dirty="0"/>
              <a:t>Bouton &amp; Lien</a:t>
            </a:r>
          </a:p>
          <a:p>
            <a:endParaRPr lang="fr-FR" sz="1800" dirty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74F962D0-6A9A-4F02-AD3F-0A6302D376B6}"/>
              </a:ext>
            </a:extLst>
          </p:cNvPr>
          <p:cNvSpPr txBox="1">
            <a:spLocks/>
          </p:cNvSpPr>
          <p:nvPr/>
        </p:nvSpPr>
        <p:spPr>
          <a:xfrm>
            <a:off x="6136463" y="4919912"/>
            <a:ext cx="5144311" cy="1029476"/>
          </a:xfrm>
          <a:prstGeom prst="roundRect">
            <a:avLst>
              <a:gd name="adj" fmla="val 1341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fontAlgn="base"/>
            <a:r>
              <a:rPr lang="fr-FR" dirty="0"/>
              <a:t>SideNav, Toolbar, Accordéon…</a:t>
            </a:r>
            <a:endParaRPr lang="fr-FR" sz="16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34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400" dirty="0"/>
              <a:t>@timer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400" dirty="0"/>
              <a:t>@token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@timer &amp; @token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59040171-7661-BE45-0162-40180BCB479E}"/>
              </a:ext>
            </a:extLst>
          </p:cNvPr>
          <p:cNvSpPr txBox="1">
            <a:spLocks/>
          </p:cNvSpPr>
          <p:nvPr/>
        </p:nvSpPr>
        <p:spPr>
          <a:xfrm>
            <a:off x="965675" y="3751121"/>
            <a:ext cx="4889360" cy="2078320"/>
          </a:xfrm>
          <a:prstGeom prst="roundRect">
            <a:avLst>
              <a:gd name="adj" fmla="val 71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defineTimerAction</a:t>
            </a:r>
            <a:endParaRPr lang="fr-FR" sz="2000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deleteTimerAction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timerDefinedAction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timerDeletedAction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20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timerEndedAction</a:t>
            </a:r>
            <a:endParaRPr lang="fr-FR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00DC6CB0-FCB1-8557-B982-1E20F0E33755}"/>
              </a:ext>
            </a:extLst>
          </p:cNvPr>
          <p:cNvSpPr txBox="1">
            <a:spLocks/>
          </p:cNvSpPr>
          <p:nvPr/>
        </p:nvSpPr>
        <p:spPr>
          <a:xfrm>
            <a:off x="6263938" y="3751121"/>
            <a:ext cx="4889360" cy="2078320"/>
          </a:xfrm>
          <a:prstGeom prst="roundRect">
            <a:avLst>
              <a:gd name="adj" fmla="val 71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validateTokenAction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deleteTokenAction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tokenValidatedAction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tokenInvalidatedAction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29A8CAB-9DE2-9628-3C91-D3B753DC6A54}"/>
              </a:ext>
            </a:extLst>
          </p:cNvPr>
          <p:cNvSpPr txBox="1">
            <a:spLocks/>
          </p:cNvSpPr>
          <p:nvPr/>
        </p:nvSpPr>
        <p:spPr>
          <a:xfrm>
            <a:off x="965675" y="1519725"/>
            <a:ext cx="4889360" cy="2078320"/>
          </a:xfrm>
          <a:prstGeom prst="roundRect">
            <a:avLst>
              <a:gd name="adj" fmla="val 71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Fonctionnalité</a:t>
            </a:r>
          </a:p>
          <a:p>
            <a:pPr>
              <a:spcBef>
                <a:spcPts val="600"/>
              </a:spcBef>
            </a:pPr>
            <a:r>
              <a:rPr lang="fr-FR" b="0" dirty="0">
                <a:solidFill>
                  <a:schemeClr val="tx2"/>
                </a:solidFill>
              </a:rPr>
              <a:t>Déclaration d’un Timer</a:t>
            </a:r>
          </a:p>
          <a:p>
            <a:pPr>
              <a:spcBef>
                <a:spcPts val="600"/>
              </a:spcBef>
            </a:pPr>
            <a:r>
              <a:rPr lang="fr-FR" b="0" dirty="0">
                <a:solidFill>
                  <a:schemeClr val="tx2"/>
                </a:solidFill>
              </a:rPr>
              <a:t>Emet l’action fourni à la fin du Timer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8B43345-657E-DD5D-D324-1A8B8026084E}"/>
              </a:ext>
            </a:extLst>
          </p:cNvPr>
          <p:cNvSpPr txBox="1">
            <a:spLocks/>
          </p:cNvSpPr>
          <p:nvPr/>
        </p:nvSpPr>
        <p:spPr>
          <a:xfrm>
            <a:off x="6248811" y="1519725"/>
            <a:ext cx="4889360" cy="2078320"/>
          </a:xfrm>
          <a:prstGeom prst="roundRect">
            <a:avLst>
              <a:gd name="adj" fmla="val 715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pPr>
              <a:spcBef>
                <a:spcPts val="600"/>
              </a:spcBef>
            </a:pPr>
            <a:r>
              <a:rPr lang="fr-FR" b="0" dirty="0">
                <a:solidFill>
                  <a:schemeClr val="tx2"/>
                </a:solidFill>
              </a:rPr>
              <a:t>Déclaration d’un Token</a:t>
            </a:r>
          </a:p>
          <a:p>
            <a:pPr>
              <a:spcBef>
                <a:spcPts val="600"/>
              </a:spcBef>
            </a:pPr>
            <a:r>
              <a:rPr lang="fr-FR" b="0" dirty="0">
                <a:solidFill>
                  <a:schemeClr val="tx2"/>
                </a:solidFill>
              </a:rPr>
              <a:t>Appel l’Api de validation des Token</a:t>
            </a:r>
          </a:p>
        </p:txBody>
      </p:sp>
    </p:spTree>
    <p:extLst>
      <p:ext uri="{BB962C8B-B14F-4D97-AF65-F5344CB8AC3E}">
        <p14:creationId xmlns:p14="http://schemas.microsoft.com/office/powerpoint/2010/main" val="207596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CBCBB09-2969-40C3-9F9C-9CDAD67770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476BF1-4CA7-4194-94F9-2D4E908F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20DE73-295D-4025-8550-52ADCD3D7E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pPr marL="216000" indent="-288000"/>
            <a:r>
              <a:rPr lang="fr-FR" sz="1800" dirty="0"/>
              <a:t>Critère de Recherche</a:t>
            </a:r>
          </a:p>
          <a:p>
            <a:pPr marL="216000" indent="-288000"/>
            <a:r>
              <a:rPr lang="fr-FR" sz="1800" dirty="0"/>
              <a:t>Résultat de Recherche</a:t>
            </a:r>
          </a:p>
          <a:p>
            <a:pPr lvl="1"/>
            <a:r>
              <a:rPr lang="fr-FR" dirty="0"/>
              <a:t>Pagination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C801C1-8223-426A-B180-469A685476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F6C6C4A-0AED-42F5-94DE-19F0711733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Implémentation</a:t>
            </a:r>
          </a:p>
          <a:p>
            <a:pPr marL="216000" indent="-288000"/>
            <a:r>
              <a:rPr lang="fr-FR" sz="1800" dirty="0"/>
              <a:t>Composant « Critères de Recherche »</a:t>
            </a:r>
          </a:p>
          <a:p>
            <a:pPr marL="504000" lvl="1" indent="-288000"/>
            <a:r>
              <a:rPr lang="fr-FR" sz="1600" b="0" dirty="0"/>
              <a:t>&lt;div class="</a:t>
            </a:r>
            <a:r>
              <a:rPr lang="fr-FR" sz="1600" b="0" dirty="0" err="1"/>
              <a:t>searchbar</a:t>
            </a:r>
            <a:r>
              <a:rPr lang="fr-FR" sz="1600" b="0" dirty="0"/>
              <a:t>-filter"&gt;</a:t>
            </a:r>
          </a:p>
          <a:p>
            <a:pPr marL="504000" lvl="1" indent="-288000"/>
            <a:r>
              <a:rPr lang="fr-FR" sz="1600" b="0" dirty="0"/>
              <a:t>&lt;div class="</a:t>
            </a:r>
            <a:r>
              <a:rPr lang="fr-FR" sz="1600" b="0" dirty="0" err="1"/>
              <a:t>searchbar</a:t>
            </a:r>
            <a:r>
              <a:rPr lang="fr-FR" sz="1600" b="0" dirty="0"/>
              <a:t>-filter-</a:t>
            </a:r>
            <a:r>
              <a:rPr lang="fr-FR" sz="1600" b="0" dirty="0" err="1"/>
              <a:t>list</a:t>
            </a:r>
            <a:r>
              <a:rPr lang="fr-FR" sz="1600" b="0" dirty="0"/>
              <a:t>"&gt;</a:t>
            </a:r>
            <a:br>
              <a:rPr lang="fr-FR" sz="1600" dirty="0"/>
            </a:br>
            <a:r>
              <a:rPr lang="fr-FR" sz="1600" dirty="0"/>
              <a:t>	</a:t>
            </a:r>
          </a:p>
          <a:p>
            <a:pPr marL="216000" indent="-288000"/>
            <a:r>
              <a:rPr lang="fr-FR" sz="1800" dirty="0"/>
              <a:t>Composant</a:t>
            </a:r>
          </a:p>
          <a:p>
            <a:pPr marL="504000" lvl="1" indent="-288000"/>
            <a:r>
              <a:rPr lang="fr-FR" sz="1600" dirty="0"/>
              <a:t>filter-</a:t>
            </a:r>
            <a:r>
              <a:rPr lang="fr-FR" sz="1600" dirty="0" err="1"/>
              <a:t>shell</a:t>
            </a:r>
            <a:r>
              <a:rPr lang="fr-FR" sz="1600" dirty="0"/>
              <a:t> :</a:t>
            </a:r>
            <a:r>
              <a:rPr lang="fr-FR" sz="1600" b="0" dirty="0"/>
              <a:t> enveloppe standard des filtres</a:t>
            </a:r>
          </a:p>
          <a:p>
            <a:pPr marL="504000" lvl="1" indent="-288000"/>
            <a:r>
              <a:rPr lang="fr-FR" sz="1600" dirty="0"/>
              <a:t>filter-select-</a:t>
            </a:r>
            <a:r>
              <a:rPr lang="fr-FR" sz="1600" dirty="0" err="1"/>
              <a:t>tree</a:t>
            </a:r>
            <a:r>
              <a:rPr lang="fr-FR" sz="1600" dirty="0"/>
              <a:t>-</a:t>
            </a:r>
            <a:r>
              <a:rPr lang="fr-FR" sz="1600" dirty="0" err="1"/>
              <a:t>view</a:t>
            </a:r>
            <a:r>
              <a:rPr lang="fr-FR" sz="1600" dirty="0"/>
              <a:t> :</a:t>
            </a:r>
            <a:r>
              <a:rPr lang="fr-FR" sz="1600" b="0" dirty="0"/>
              <a:t> (Instance) - arbre de </a:t>
            </a:r>
            <a:r>
              <a:rPr lang="fr-FR" sz="1600" b="0" dirty="0" err="1"/>
              <a:t>checkbox</a:t>
            </a:r>
            <a:endParaRPr lang="fr-FR" sz="1600" b="0" dirty="0"/>
          </a:p>
          <a:p>
            <a:pPr marL="504000" lvl="1" indent="-288000"/>
            <a:r>
              <a:rPr lang="fr-FR" sz="1600" dirty="0"/>
              <a:t>filter-</a:t>
            </a:r>
            <a:r>
              <a:rPr lang="fr-FR" sz="1600" dirty="0" err="1"/>
              <a:t>search</a:t>
            </a:r>
            <a:r>
              <a:rPr lang="fr-FR" sz="1600" dirty="0"/>
              <a:t>-tag-box :</a:t>
            </a:r>
            <a:r>
              <a:rPr lang="fr-FR" sz="1600" b="0" dirty="0"/>
              <a:t> (Instance) - Présente un champ libre avec '</a:t>
            </a:r>
            <a:r>
              <a:rPr lang="fr-FR" sz="1600" b="0" dirty="0" err="1"/>
              <a:t>autocomplétion</a:t>
            </a:r>
            <a:r>
              <a:rPr lang="fr-FR" sz="1600" b="0" dirty="0"/>
              <a:t>'</a:t>
            </a:r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E3B3BDBC-A4F0-499A-8594-7A798A05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@Search </a:t>
            </a:r>
            <a:r>
              <a:rPr lang="fr-FR" dirty="0" err="1">
                <a:highlight>
                  <a:srgbClr val="FFFF00"/>
                </a:highlight>
              </a:rPr>
              <a:t>Todo</a:t>
            </a:r>
            <a:endParaRPr lang="fr-FR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13908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326763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Liste</a:t>
            </a:r>
          </a:p>
          <a:p>
            <a:pPr marL="514350" indent="-514350">
              <a:buAutoNum type="arabicPeriod"/>
            </a:pPr>
            <a:r>
              <a:rPr lang="fr-FR" dirty="0">
                <a:cs typeface="Arial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Liste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8759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94341-600A-493D-8E0D-3A72284A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CBC9E-E120-4CBA-8C2D-716DD3CF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41A3E6-1253-4624-9C8C-DEB318491F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F0E1DC-B7A7-4D75-906B-E2F89029A0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@action. </a:t>
            </a:r>
            <a:r>
              <a:rPr lang="fr-FR" sz="1600" b="0" dirty="0">
                <a:solidFill>
                  <a:schemeClr val="tx2"/>
                </a:solidFill>
              </a:rPr>
              <a:t>Standardise le nom des actions Ngrx et la façon de les créer</a:t>
            </a:r>
          </a:p>
          <a:p>
            <a:r>
              <a:rPr lang="fr-FR" dirty="0"/>
              <a:t>@alert. </a:t>
            </a:r>
            <a:r>
              <a:rPr lang="fr-FR" sz="1600" b="0" dirty="0">
                <a:solidFill>
                  <a:schemeClr val="tx2"/>
                </a:solidFill>
              </a:rPr>
              <a:t>Gère les alertes pour l’utilisateur avec différents niveaux de criticité</a:t>
            </a:r>
          </a:p>
          <a:p>
            <a:r>
              <a:rPr lang="fr-FR" dirty="0"/>
              <a:t>@dialog. </a:t>
            </a:r>
            <a:r>
              <a:rPr lang="fr-FR" sz="1600" b="0" dirty="0">
                <a:solidFill>
                  <a:schemeClr val="tx2"/>
                </a:solidFill>
              </a:rPr>
              <a:t>Permet de d’ouvrir une </a:t>
            </a:r>
            <a:r>
              <a:rPr lang="fr-FR" sz="1600" b="0" dirty="0" err="1">
                <a:solidFill>
                  <a:schemeClr val="tx2"/>
                </a:solidFill>
              </a:rPr>
              <a:t>dialog</a:t>
            </a:r>
            <a:r>
              <a:rPr lang="fr-FR" sz="1600" b="0" dirty="0">
                <a:solidFill>
                  <a:schemeClr val="tx2"/>
                </a:solidFill>
              </a:rPr>
              <a:t> (=popup ou modal)</a:t>
            </a:r>
          </a:p>
          <a:p>
            <a:r>
              <a:rPr lang="fr-FR" dirty="0"/>
              <a:t>@enum. </a:t>
            </a:r>
            <a:r>
              <a:rPr lang="fr-FR" sz="1600" b="0" dirty="0">
                <a:solidFill>
                  <a:schemeClr val="tx2"/>
                </a:solidFill>
              </a:rPr>
              <a:t>Centralise la récupération des énumérations métiers</a:t>
            </a:r>
          </a:p>
          <a:p>
            <a:r>
              <a:rPr lang="fr-FR" dirty="0"/>
              <a:t>@form. </a:t>
            </a:r>
            <a:r>
              <a:rPr lang="fr-FR" sz="1600" b="0" dirty="0">
                <a:solidFill>
                  <a:schemeClr val="tx2"/>
                </a:solidFill>
              </a:rPr>
              <a:t>Gère les formulaires (état, validation, persistance…) (Basé sur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ngrx-forms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r>
              <a:rPr lang="fr-FR" dirty="0"/>
              <a:t>@loader. </a:t>
            </a:r>
            <a:r>
              <a:rPr lang="fr-FR" sz="1600" b="0" dirty="0">
                <a:solidFill>
                  <a:schemeClr val="tx2"/>
                </a:solidFill>
              </a:rPr>
              <a:t>Gère l’état de chargement de l’application et l’affichage des indicateurs correspondants</a:t>
            </a:r>
          </a:p>
          <a:p>
            <a:r>
              <a:rPr lang="fr-FR" dirty="0"/>
              <a:t>@material. </a:t>
            </a:r>
            <a:r>
              <a:rPr lang="fr-FR" sz="1600" b="0" dirty="0">
                <a:solidFill>
                  <a:schemeClr val="tx2"/>
                </a:solidFill>
              </a:rPr>
              <a:t>Fournit des composants graphiques (Bouton, tableau…) (Basé sur </a:t>
            </a:r>
            <a:r>
              <a:rPr lang="fr-FR" sz="1800" dirty="0">
                <a:solidFill>
                  <a:schemeClr val="bg1">
                    <a:lumMod val="6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angular.material</a:t>
            </a:r>
            <a:r>
              <a:rPr lang="fr-FR" sz="1600" b="0" dirty="0">
                <a:solidFill>
                  <a:schemeClr val="tx2"/>
                </a:solidFill>
              </a:rPr>
              <a:t>)</a:t>
            </a:r>
          </a:p>
          <a:p>
            <a:r>
              <a:rPr lang="fr-FR" dirty="0"/>
              <a:t>@router.</a:t>
            </a:r>
          </a:p>
          <a:p>
            <a:r>
              <a:rPr lang="fr-FR" dirty="0"/>
              <a:t>@timer.</a:t>
            </a:r>
          </a:p>
          <a:p>
            <a:r>
              <a:rPr lang="fr-FR" dirty="0"/>
              <a:t>@token.</a:t>
            </a:r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978FE186-3B0C-4869-B719-02DDBBDF77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45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Description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3773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  <a:br>
              <a:rPr lang="fr-FR" dirty="0"/>
            </a:br>
            <a:endParaRPr lang="fr-FR" dirty="0"/>
          </a:p>
          <a:p>
            <a:pPr>
              <a:spcBef>
                <a:spcPts val="600"/>
              </a:spcBef>
            </a:pPr>
            <a:r>
              <a:rPr lang="fr-FR" sz="1800" dirty="0"/>
              <a:t>Thread. </a:t>
            </a:r>
            <a:r>
              <a:rPr lang="fr-FR" sz="1600" b="0" dirty="0">
                <a:solidFill>
                  <a:schemeClr val="tx2"/>
                </a:solidFill>
              </a:rPr>
              <a:t>Zone d’écran ou s’affiche des alertes</a:t>
            </a:r>
          </a:p>
          <a:p>
            <a:pPr lvl="1">
              <a:spcBef>
                <a:spcPts val="600"/>
              </a:spcBef>
            </a:pPr>
            <a:r>
              <a:rPr lang="fr-FR" sz="1600" dirty="0"/>
              <a:t>Nb thread affichable : </a:t>
            </a:r>
            <a:r>
              <a:rPr lang="fr-FR" sz="1400" b="0" dirty="0">
                <a:solidFill>
                  <a:schemeClr val="tx2"/>
                </a:solidFill>
              </a:rPr>
              <a:t>1</a:t>
            </a:r>
          </a:p>
          <a:p>
            <a:pPr lvl="1">
              <a:spcBef>
                <a:spcPts val="600"/>
              </a:spcBef>
            </a:pPr>
            <a:r>
              <a:rPr lang="fr-FR" sz="1600" dirty="0"/>
              <a:t>Nb Alert / Thread : </a:t>
            </a:r>
            <a:r>
              <a:rPr lang="fr-FR" sz="1400" b="0" dirty="0">
                <a:solidFill>
                  <a:schemeClr val="tx2"/>
                </a:solidFill>
              </a:rPr>
              <a:t>1</a:t>
            </a:r>
            <a:br>
              <a:rPr lang="fr-FR" sz="1400" b="0" dirty="0">
                <a:solidFill>
                  <a:schemeClr val="tx2"/>
                </a:solidFill>
              </a:rPr>
            </a:br>
            <a:endParaRPr lang="fr-FR" sz="1400" b="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Dismissal.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Manuelle : OUI -&gt; Appui icone « X »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Auto : OUI -&gt; Après ‘chgt de route’ | ‘X sec’</a:t>
            </a:r>
          </a:p>
          <a:p>
            <a:pPr lvl="2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  <a:t>Style (Instant / Fade) : Fade</a:t>
            </a:r>
            <a:br>
              <a:rPr lang="fr-FR" sz="1600" b="0" dirty="0">
                <a:solidFill>
                  <a:schemeClr val="tx2"/>
                </a:solidFill>
                <a:ea typeface="+mn-ea"/>
                <a:cs typeface="+mn-cs"/>
              </a:rPr>
            </a:br>
            <a:endParaRPr lang="fr-FR" sz="1600" b="0" dirty="0">
              <a:solidFill>
                <a:schemeClr val="tx2"/>
              </a:solidFill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Component.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Style : Couleur selon Criticité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Criticité : « </a:t>
            </a:r>
            <a:r>
              <a:rPr lang="fr-FR" sz="1600" b="0" dirty="0" err="1"/>
              <a:t>success</a:t>
            </a:r>
            <a:r>
              <a:rPr lang="fr-FR" sz="1600" b="0" dirty="0"/>
              <a:t>, info, </a:t>
            </a:r>
            <a:r>
              <a:rPr lang="fr-FR" sz="1600" b="0" dirty="0" err="1"/>
              <a:t>warn</a:t>
            </a:r>
            <a:r>
              <a:rPr lang="fr-FR" sz="1600" b="0" dirty="0"/>
              <a:t>, error »</a:t>
            </a:r>
          </a:p>
          <a:p>
            <a:pPr lvl="1">
              <a:spcBef>
                <a:spcPts val="600"/>
              </a:spcBef>
            </a:pPr>
            <a:r>
              <a:rPr lang="fr-FR" sz="1600" b="0" dirty="0"/>
              <a:t>Contenu : message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1" cy="2339501"/>
          </a:xfrm>
          <a:prstGeom prst="roundRect">
            <a:avLst>
              <a:gd name="adj" fmla="val 1250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Implémentation</a:t>
            </a:r>
            <a:br>
              <a:rPr lang="fr-FR" dirty="0"/>
            </a:br>
            <a:endParaRPr lang="fr-FR" sz="1600" b="0" dirty="0">
              <a:solidFill>
                <a:schemeClr val="tx2"/>
              </a:solidFill>
            </a:endParaRPr>
          </a:p>
          <a:p>
            <a:pPr marL="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Material snackbar</a:t>
            </a:r>
          </a:p>
          <a:p>
            <a:pPr marL="0">
              <a:spcBef>
                <a:spcPts val="600"/>
              </a:spcBef>
            </a:pPr>
            <a:r>
              <a:rPr lang="fr-FR" sz="1600" b="0" dirty="0">
                <a:solidFill>
                  <a:schemeClr val="tx2"/>
                </a:solidFill>
              </a:rPr>
              <a:t>Couleur selon criticité : Bootstrap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@alert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4FA65A32-2216-4021-89E2-464BA70FE60E}"/>
              </a:ext>
            </a:extLst>
          </p:cNvPr>
          <p:cNvSpPr txBox="1">
            <a:spLocks/>
          </p:cNvSpPr>
          <p:nvPr/>
        </p:nvSpPr>
        <p:spPr>
          <a:xfrm>
            <a:off x="6136463" y="3586632"/>
            <a:ext cx="5144311" cy="2391969"/>
          </a:xfrm>
          <a:prstGeom prst="roundRect">
            <a:avLst>
              <a:gd name="adj" fmla="val 125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Action</a:t>
            </a:r>
            <a:br>
              <a:rPr lang="fr-FR" dirty="0"/>
            </a:br>
            <a:endParaRPr lang="fr-FR" dirty="0"/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triggerAlertAction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dismissAlertAction</a:t>
            </a: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latin typeface="Consolas" panose="020B0609020204030204" pitchFamily="49" charset="0"/>
              </a:rPr>
              <a:t>keptAfterRouteChangeAction</a:t>
            </a:r>
          </a:p>
        </p:txBody>
      </p:sp>
    </p:spTree>
    <p:extLst>
      <p:ext uri="{BB962C8B-B14F-4D97-AF65-F5344CB8AC3E}">
        <p14:creationId xmlns:p14="http://schemas.microsoft.com/office/powerpoint/2010/main" val="259480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400" dirty="0"/>
              <a:t>@dialog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2400" dirty="0"/>
              <a:t>@enum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@dialog &amp; @enum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00DC6CB0-FCB1-8557-B982-1E20F0E33755}"/>
              </a:ext>
            </a:extLst>
          </p:cNvPr>
          <p:cNvSpPr txBox="1">
            <a:spLocks/>
          </p:cNvSpPr>
          <p:nvPr/>
        </p:nvSpPr>
        <p:spPr>
          <a:xfrm>
            <a:off x="6248811" y="3034012"/>
            <a:ext cx="4889360" cy="1316072"/>
          </a:xfrm>
          <a:prstGeom prst="roundRect">
            <a:avLst>
              <a:gd name="adj" fmla="val 1594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Action</a:t>
            </a:r>
          </a:p>
          <a:p>
            <a:pPr>
              <a:spcBef>
                <a:spcPts val="600"/>
              </a:spcBef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loadAllSuccessAction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loadAllFailureAction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68B43345-657E-DD5D-D324-1A8B8026084E}"/>
              </a:ext>
            </a:extLst>
          </p:cNvPr>
          <p:cNvSpPr txBox="1">
            <a:spLocks/>
          </p:cNvSpPr>
          <p:nvPr/>
        </p:nvSpPr>
        <p:spPr>
          <a:xfrm>
            <a:off x="6248811" y="1554450"/>
            <a:ext cx="4889360" cy="1316072"/>
          </a:xfrm>
          <a:prstGeom prst="roundRect">
            <a:avLst>
              <a:gd name="adj" fmla="val 124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2000" b="0" dirty="0">
                <a:solidFill>
                  <a:schemeClr val="tx2"/>
                </a:solidFill>
              </a:rPr>
              <a:t>Gère des énumérations dynamiques</a:t>
            </a:r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7C3C9436-9594-4761-ECB4-CF077C2D883F}"/>
              </a:ext>
            </a:extLst>
          </p:cNvPr>
          <p:cNvSpPr txBox="1">
            <a:spLocks/>
          </p:cNvSpPr>
          <p:nvPr/>
        </p:nvSpPr>
        <p:spPr>
          <a:xfrm>
            <a:off x="6263938" y="4502103"/>
            <a:ext cx="4889360" cy="1316072"/>
          </a:xfrm>
          <a:prstGeom prst="roundRect">
            <a:avLst>
              <a:gd name="adj" fmla="val 133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Implémentation</a:t>
            </a:r>
          </a:p>
          <a:p>
            <a:pPr>
              <a:spcBef>
                <a:spcPts val="600"/>
              </a:spcBef>
            </a:pPr>
            <a:r>
              <a:rPr lang="fr-FR" sz="2000" b="0" dirty="0">
                <a:solidFill>
                  <a:schemeClr val="tx2"/>
                </a:solidFill>
              </a:rPr>
              <a:t>1 Api call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9D3B4B70-7601-4948-5A12-06524CFB576F}"/>
              </a:ext>
            </a:extLst>
          </p:cNvPr>
          <p:cNvSpPr txBox="1">
            <a:spLocks/>
          </p:cNvSpPr>
          <p:nvPr/>
        </p:nvSpPr>
        <p:spPr>
          <a:xfrm>
            <a:off x="957526" y="3045587"/>
            <a:ext cx="4889360" cy="1316072"/>
          </a:xfrm>
          <a:prstGeom prst="roundRect">
            <a:avLst>
              <a:gd name="adj" fmla="val 1594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Action</a:t>
            </a:r>
          </a:p>
          <a:p>
            <a:pPr>
              <a:spcBef>
                <a:spcPts val="600"/>
              </a:spcBef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openDialogAction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GB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closeDialogAction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A6EAF336-0471-0C0E-424B-9E758C23B477}"/>
              </a:ext>
            </a:extLst>
          </p:cNvPr>
          <p:cNvSpPr txBox="1">
            <a:spLocks/>
          </p:cNvSpPr>
          <p:nvPr/>
        </p:nvSpPr>
        <p:spPr>
          <a:xfrm>
            <a:off x="957526" y="1566025"/>
            <a:ext cx="4889360" cy="1316072"/>
          </a:xfrm>
          <a:prstGeom prst="roundRect">
            <a:avLst>
              <a:gd name="adj" fmla="val 124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2000" b="0" dirty="0">
                <a:solidFill>
                  <a:schemeClr val="tx2"/>
                </a:solidFill>
              </a:rPr>
              <a:t>Permet de </a:t>
            </a:r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CAE6412F-6648-E3B1-9560-B60E4BD6D4B5}"/>
              </a:ext>
            </a:extLst>
          </p:cNvPr>
          <p:cNvSpPr txBox="1">
            <a:spLocks/>
          </p:cNvSpPr>
          <p:nvPr/>
        </p:nvSpPr>
        <p:spPr>
          <a:xfrm>
            <a:off x="972653" y="4513678"/>
            <a:ext cx="4889360" cy="1316072"/>
          </a:xfrm>
          <a:prstGeom prst="roundRect">
            <a:avLst>
              <a:gd name="adj" fmla="val 133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Implémentation</a:t>
            </a:r>
          </a:p>
          <a:p>
            <a:pPr>
              <a:spcBef>
                <a:spcPts val="600"/>
              </a:spcBef>
            </a:pPr>
            <a:r>
              <a:rPr lang="fr-FR" sz="2000" dirty="0">
                <a:solidFill>
                  <a:schemeClr val="tx2"/>
                </a:solidFill>
                <a:hlinkClick r:id="rId2"/>
              </a:rPr>
              <a:t>Injecter un component dynamiquement dans « mat-</a:t>
            </a:r>
            <a:r>
              <a:rPr lang="fr-FR" sz="2000" dirty="0" err="1">
                <a:solidFill>
                  <a:schemeClr val="tx2"/>
                </a:solidFill>
                <a:hlinkClick r:id="rId2"/>
              </a:rPr>
              <a:t>dialog</a:t>
            </a:r>
            <a:r>
              <a:rPr lang="fr-FR" sz="2000" dirty="0">
                <a:solidFill>
                  <a:schemeClr val="tx2"/>
                </a:solidFill>
                <a:hlinkClick r:id="rId2"/>
              </a:rPr>
              <a:t> »</a:t>
            </a:r>
            <a:endParaRPr lang="fr-FR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8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350011-74E6-42AD-934C-B66874AD1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82D9C1-E3E1-49DE-9DFE-1C616F53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8DFD1F-239E-4C5E-9317-2342627D02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198" y="1089500"/>
            <a:ext cx="4221814" cy="4868838"/>
          </a:xfrm>
          <a:prstGeom prst="roundRect">
            <a:avLst>
              <a:gd name="adj" fmla="val 559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Concept</a:t>
            </a:r>
          </a:p>
          <a:p>
            <a:pPr>
              <a:spcBef>
                <a:spcPts val="800"/>
              </a:spcBef>
            </a:pPr>
            <a:r>
              <a:rPr lang="fr-FR" sz="1800" dirty="0"/>
              <a:t>Form.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Est un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composant configurable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Peut contenir [1..*] 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Field</a:t>
            </a:r>
          </a:p>
          <a:p>
            <a:pPr marL="540000" lvl="2">
              <a:spcBef>
                <a:spcPts val="8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A un état 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résultant de l’état de ses fields</a:t>
            </a: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Est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 persistable 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&amp;</a:t>
            </a: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 validable</a:t>
            </a:r>
            <a:endParaRPr lang="fr-FR" b="0" dirty="0">
              <a:solidFill>
                <a:schemeClr val="tx2"/>
              </a:solidFill>
              <a:ea typeface="+mn-ea"/>
              <a:cs typeface="+mn-cs"/>
            </a:endParaRPr>
          </a:p>
          <a:p>
            <a:pPr marL="540000" lvl="2">
              <a:spcBef>
                <a:spcPts val="800"/>
              </a:spcBef>
            </a:pP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Emet une action à la soumission</a:t>
            </a:r>
          </a:p>
          <a:p>
            <a:pPr marL="540000" lvl="2">
              <a:spcBef>
                <a:spcPts val="600"/>
              </a:spcBef>
            </a:pPr>
            <a:endParaRPr lang="fr-FR" sz="1600" b="0" dirty="0">
              <a:solidFill>
                <a:schemeClr val="tx2"/>
              </a:solidFill>
              <a:ea typeface="+mn-ea"/>
              <a:cs typeface="+mn-cs"/>
            </a:endParaRPr>
          </a:p>
          <a:p>
            <a:pPr>
              <a:spcBef>
                <a:spcPts val="600"/>
              </a:spcBef>
            </a:pPr>
            <a:r>
              <a:rPr lang="fr-FR" sz="1800" dirty="0"/>
              <a:t>Field.</a:t>
            </a:r>
          </a:p>
          <a:p>
            <a:pPr marL="540000" lvl="1">
              <a:spcBef>
                <a:spcPts val="600"/>
              </a:spcBef>
            </a:pPr>
            <a:r>
              <a:rPr lang="fr-FR" sz="1400" b="0" dirty="0"/>
              <a:t>Est un </a:t>
            </a:r>
            <a:r>
              <a:rPr lang="fr-FR" sz="1400" dirty="0"/>
              <a:t>composant configurable</a:t>
            </a:r>
          </a:p>
          <a:p>
            <a:pPr marL="540000" lvl="1">
              <a:spcBef>
                <a:spcPts val="600"/>
              </a:spcBef>
            </a:pPr>
            <a:r>
              <a:rPr lang="fr-FR" sz="1400" dirty="0"/>
              <a:t>Type :</a:t>
            </a:r>
            <a:r>
              <a:rPr lang="fr-FR" sz="1400" b="0" dirty="0"/>
              <a:t> Input, Select, Date, Checkbox…</a:t>
            </a:r>
          </a:p>
          <a:p>
            <a:pPr marL="540000" lvl="2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Validation :</a:t>
            </a:r>
            <a:endParaRPr lang="fr-FR" b="0" dirty="0">
              <a:solidFill>
                <a:schemeClr val="tx2"/>
              </a:solidFill>
              <a:ea typeface="+mn-ea"/>
              <a:cs typeface="+mn-cs"/>
            </a:endParaRP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Statique &amp; Dynamique</a:t>
            </a: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Configurable</a:t>
            </a:r>
          </a:p>
          <a:p>
            <a:pPr marL="648000" lvl="3">
              <a:spcBef>
                <a:spcPts val="600"/>
              </a:spcBef>
            </a:pPr>
            <a:r>
              <a:rPr lang="fr-FR" sz="1300" dirty="0"/>
              <a:t>Message d’erreur </a:t>
            </a:r>
            <a:r>
              <a:rPr lang="fr-FR" sz="1300" b="1" dirty="0">
                <a:highlight>
                  <a:srgbClr val="FFFF00"/>
                </a:highlight>
              </a:rPr>
              <a:t>-&gt; injecter module ?</a:t>
            </a:r>
          </a:p>
          <a:p>
            <a:pPr marL="540000" lvl="2">
              <a:spcBef>
                <a:spcPts val="600"/>
              </a:spcBef>
            </a:pPr>
            <a:r>
              <a:rPr lang="fr-FR" dirty="0">
                <a:solidFill>
                  <a:schemeClr val="tx2"/>
                </a:solidFill>
                <a:ea typeface="+mn-ea"/>
                <a:cs typeface="+mn-cs"/>
              </a:rPr>
              <a:t>Persistance :</a:t>
            </a:r>
            <a:r>
              <a:rPr lang="fr-FR" b="0" dirty="0">
                <a:solidFill>
                  <a:schemeClr val="tx2"/>
                </a:solidFill>
                <a:ea typeface="+mn-ea"/>
                <a:cs typeface="+mn-cs"/>
              </a:rPr>
              <a:t> désactivable (ex : Password)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AF195B1-E1AD-4ECC-AC24-44BE5B6AAF9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E753BBA-F840-44A9-ACA1-E7A42B66D69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35191" y="1084887"/>
            <a:ext cx="6045582" cy="1475178"/>
          </a:xfrm>
          <a:prstGeom prst="roundRect">
            <a:avLst>
              <a:gd name="adj" fmla="val 1457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Composant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Form. </a:t>
            </a:r>
            <a:r>
              <a:rPr lang="fr-FR" sz="1400" b="0" dirty="0">
                <a:solidFill>
                  <a:schemeClr val="tx2"/>
                </a:solidFill>
                <a:ea typeface="+mn-ea"/>
                <a:cs typeface="+mn-cs"/>
              </a:rPr>
              <a:t>&lt;k-</a:t>
            </a:r>
            <a:r>
              <a:rPr lang="fr-FR" sz="1400" b="0" dirty="0" err="1">
                <a:solidFill>
                  <a:schemeClr val="tx2"/>
                </a:solidFill>
                <a:ea typeface="+mn-ea"/>
                <a:cs typeface="+mn-cs"/>
              </a:rPr>
              <a:t>form</a:t>
            </a:r>
            <a:r>
              <a:rPr lang="fr-FR" sz="1400" b="0" dirty="0">
                <a:solidFill>
                  <a:schemeClr val="tx2"/>
                </a:solidFill>
                <a:ea typeface="+mn-ea"/>
                <a:cs typeface="+mn-cs"/>
              </a:rPr>
              <a:t>&gt;</a:t>
            </a:r>
            <a:endParaRPr lang="fr-FR" sz="1400" dirty="0">
              <a:solidFill>
                <a:schemeClr val="tx2"/>
              </a:solidFill>
            </a:endParaRP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Field.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form</a:t>
            </a:r>
            <a:r>
              <a:rPr lang="fr-FR" sz="1400" b="0" dirty="0">
                <a:solidFill>
                  <a:schemeClr val="tx2"/>
                </a:solidFill>
              </a:rPr>
              <a:t>-field-</a:t>
            </a:r>
            <a:r>
              <a:rPr lang="fr-FR" sz="1400" i="1" dirty="0">
                <a:solidFill>
                  <a:schemeClr val="tx2"/>
                </a:solidFill>
              </a:rPr>
              <a:t>&lt;type&gt;</a:t>
            </a:r>
            <a:r>
              <a:rPr lang="fr-FR" sz="1400" b="0" dirty="0">
                <a:solidFill>
                  <a:schemeClr val="tx2"/>
                </a:solidFill>
              </a:rPr>
              <a:t>&gt;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GroupField.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form</a:t>
            </a:r>
            <a:r>
              <a:rPr lang="fr-FR" sz="1400" b="0" dirty="0">
                <a:solidFill>
                  <a:schemeClr val="tx2"/>
                </a:solidFill>
              </a:rPr>
              <a:t>-group-field-</a:t>
            </a:r>
            <a:r>
              <a:rPr lang="fr-FR" sz="1400" i="1" dirty="0">
                <a:solidFill>
                  <a:schemeClr val="tx2"/>
                </a:solidFill>
              </a:rPr>
              <a:t>&lt;</a:t>
            </a:r>
            <a:r>
              <a:rPr lang="fr-FR" sz="1400" i="1" dirty="0" err="1">
                <a:solidFill>
                  <a:schemeClr val="tx2"/>
                </a:solidFill>
              </a:rPr>
              <a:t>name</a:t>
            </a:r>
            <a:r>
              <a:rPr lang="fr-FR" sz="1400" dirty="0">
                <a:solidFill>
                  <a:schemeClr val="tx2"/>
                </a:solidFill>
              </a:rPr>
              <a:t>&gt;</a:t>
            </a:r>
            <a:r>
              <a:rPr lang="fr-FR" sz="1400" b="0" dirty="0">
                <a:solidFill>
                  <a:schemeClr val="tx2"/>
                </a:solidFill>
              </a:rPr>
              <a:t>&gt; (</a:t>
            </a:r>
            <a:r>
              <a:rPr lang="fr-FR" sz="1400" b="0" dirty="0" err="1">
                <a:solidFill>
                  <a:schemeClr val="tx2"/>
                </a:solidFill>
              </a:rPr>
              <a:t>password</a:t>
            </a:r>
            <a:r>
              <a:rPr lang="fr-FR" sz="1400" b="0" dirty="0">
                <a:solidFill>
                  <a:schemeClr val="tx2"/>
                </a:solidFill>
              </a:rPr>
              <a:t>)</a:t>
            </a:r>
          </a:p>
          <a:p>
            <a:pPr marL="0" lvl="2" indent="-288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highlight>
                  <a:srgbClr val="FFFF00"/>
                </a:highlight>
              </a:rPr>
              <a:t>Button.</a:t>
            </a:r>
            <a:r>
              <a:rPr lang="fr-FR" sz="1400" b="0" dirty="0">
                <a:solidFill>
                  <a:schemeClr val="tx2"/>
                </a:solidFill>
              </a:rPr>
              <a:t> &lt;k-</a:t>
            </a:r>
            <a:r>
              <a:rPr lang="fr-FR" sz="1400" b="0" dirty="0" err="1">
                <a:solidFill>
                  <a:schemeClr val="tx2"/>
                </a:solidFill>
              </a:rPr>
              <a:t>button</a:t>
            </a:r>
            <a:r>
              <a:rPr lang="fr-FR" sz="1400" b="0" dirty="0">
                <a:solidFill>
                  <a:schemeClr val="tx2"/>
                </a:solidFill>
              </a:rPr>
              <a:t>&gt;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D57677-41A0-4377-9190-23C1B416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60514"/>
            <a:ext cx="7160583" cy="575908"/>
          </a:xfrm>
        </p:spPr>
        <p:txBody>
          <a:bodyPr/>
          <a:lstStyle/>
          <a:p>
            <a:r>
              <a:rPr lang="fr-FR" dirty="0"/>
              <a:t>@form | Présentation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1054CED8-2055-4A2E-B151-A36051E31DC2}"/>
              </a:ext>
            </a:extLst>
          </p:cNvPr>
          <p:cNvSpPr txBox="1">
            <a:spLocks/>
          </p:cNvSpPr>
          <p:nvPr/>
        </p:nvSpPr>
        <p:spPr>
          <a:xfrm>
            <a:off x="5231789" y="4357140"/>
            <a:ext cx="2530504" cy="1601198"/>
          </a:xfrm>
          <a:prstGeom prst="roundRect">
            <a:avLst>
              <a:gd name="adj" fmla="val 1238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dirty="0"/>
              <a:t>Action</a:t>
            </a:r>
            <a:endParaRPr lang="fr-FR" dirty="0"/>
          </a:p>
          <a:p>
            <a:pPr marL="288000" indent="-288000">
              <a:spcBef>
                <a:spcPts val="0"/>
              </a:spcBef>
            </a:pPr>
            <a:r>
              <a:rPr lang="en-GB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resetFormAction</a:t>
            </a:r>
            <a:endParaRPr lang="en-GB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clearFormValueAction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latin typeface="Consolas" panose="020B0609020204030204" pitchFamily="49" charset="0"/>
              </a:rPr>
              <a:t>formValidatedAction</a:t>
            </a:r>
            <a:endParaRPr lang="en-GB" sz="1400" b="0" dirty="0">
              <a:solidFill>
                <a:srgbClr val="4FC1FF"/>
              </a:solidFill>
              <a:effectLst/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submitFormAction</a:t>
            </a:r>
            <a:endParaRPr lang="fr-FR" sz="1400" b="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pPr marL="288000" indent="-288000">
              <a:spcBef>
                <a:spcPts val="0"/>
              </a:spcBef>
            </a:pPr>
            <a:r>
              <a:rPr lang="en-GB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validateFormAction…</a:t>
            </a:r>
            <a:endParaRPr lang="fr-FR" sz="1400" b="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1725760-29B9-40B6-AEE1-263505D75838}"/>
              </a:ext>
            </a:extLst>
          </p:cNvPr>
          <p:cNvSpPr txBox="1">
            <a:spLocks/>
          </p:cNvSpPr>
          <p:nvPr/>
        </p:nvSpPr>
        <p:spPr>
          <a:xfrm>
            <a:off x="7934070" y="4367524"/>
            <a:ext cx="3346703" cy="1590814"/>
          </a:xfrm>
          <a:prstGeom prst="roundRect">
            <a:avLst>
              <a:gd name="adj" fmla="val 1142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Validation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Fonction </a:t>
            </a:r>
            <a:r>
              <a:rPr lang="fr-FR" sz="1400" b="0" dirty="0">
                <a:solidFill>
                  <a:schemeClr val="tx2"/>
                </a:solidFill>
                <a:hlinkClick r:id="rId3"/>
              </a:rPr>
              <a:t>« ngrx-forms »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</a:rPr>
              <a:t>HomeMade</a:t>
            </a:r>
            <a:r>
              <a:rPr lang="fr-FR" sz="1400" b="0" dirty="0">
                <a:solidFill>
                  <a:schemeClr val="tx2"/>
                </a:solidFill>
              </a:rPr>
              <a:t> </a:t>
            </a:r>
          </a:p>
          <a:p>
            <a:pPr marL="468000" lvl="1" indent="-180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mustMatch</a:t>
            </a:r>
            <a:r>
              <a:rPr lang="fr-FR" sz="1200" b="0" dirty="0"/>
              <a:t>(ctrl, </a:t>
            </a:r>
            <a:r>
              <a:rPr lang="fr-FR" sz="1200" b="0" dirty="0" err="1"/>
              <a:t>ctrlRef</a:t>
            </a:r>
            <a:r>
              <a:rPr lang="fr-FR" sz="1200" b="0" dirty="0"/>
              <a:t>)</a:t>
            </a:r>
            <a:endParaRPr lang="fr-FR" sz="1200" b="0" dirty="0">
              <a:solidFill>
                <a:schemeClr val="tx2"/>
              </a:solidFill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889682B-0056-4B39-AA1B-284AFD0594DD}"/>
              </a:ext>
            </a:extLst>
          </p:cNvPr>
          <p:cNvSpPr txBox="1">
            <a:spLocks/>
          </p:cNvSpPr>
          <p:nvPr/>
        </p:nvSpPr>
        <p:spPr>
          <a:xfrm>
            <a:off x="5231789" y="2726206"/>
            <a:ext cx="3717943" cy="1475178"/>
          </a:xfrm>
          <a:prstGeom prst="roundRect">
            <a:avLst>
              <a:gd name="adj" fmla="val 1368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Selector</a:t>
            </a:r>
            <a:endParaRPr lang="fr-FR" dirty="0"/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selectForm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(formId)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selectFormValue(formId)</a:t>
            </a:r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selectControl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formId, ctrlId)</a:t>
            </a:r>
          </a:p>
          <a:p>
            <a:pPr marL="216000" indent="-216000">
              <a:spcBef>
                <a:spcPts val="600"/>
              </a:spcBef>
            </a:pP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selectControlValue</a:t>
            </a:r>
            <a:r>
              <a:rPr lang="fr-FR" sz="1400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formId, ctrlId)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EA7EAEC-6E34-41CD-9695-62B5B2F098AF}"/>
              </a:ext>
            </a:extLst>
          </p:cNvPr>
          <p:cNvSpPr txBox="1">
            <a:spLocks/>
          </p:cNvSpPr>
          <p:nvPr/>
        </p:nvSpPr>
        <p:spPr>
          <a:xfrm>
            <a:off x="9128207" y="2703919"/>
            <a:ext cx="2152566" cy="1475177"/>
          </a:xfrm>
          <a:prstGeom prst="roundRect">
            <a:avLst>
              <a:gd name="adj" fmla="val 1457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Layout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1 grid | 1 column</a:t>
            </a:r>
          </a:p>
          <a:p>
            <a:pPr marL="180000" indent="-180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</a:rPr>
              <a:t>Field </a:t>
            </a:r>
          </a:p>
          <a:p>
            <a:pPr marL="360000" lvl="1" indent="-180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Min-</a:t>
            </a:r>
            <a:r>
              <a:rPr lang="fr-FR" sz="1200" b="0" dirty="0" err="1">
                <a:solidFill>
                  <a:schemeClr val="tx2"/>
                </a:solidFill>
              </a:rPr>
              <a:t>width</a:t>
            </a:r>
            <a:r>
              <a:rPr lang="fr-FR" sz="1200" b="0" dirty="0">
                <a:solidFill>
                  <a:schemeClr val="tx2"/>
                </a:solidFill>
              </a:rPr>
              <a:t> : </a:t>
            </a:r>
            <a:r>
              <a:rPr lang="fr-FR" sz="1200" dirty="0">
                <a:solidFill>
                  <a:schemeClr val="tx2"/>
                </a:solidFill>
              </a:rPr>
              <a:t>240px</a:t>
            </a:r>
          </a:p>
          <a:p>
            <a:pPr marL="360000" lvl="1" indent="-180000">
              <a:spcBef>
                <a:spcPts val="600"/>
              </a:spcBef>
            </a:pPr>
            <a:r>
              <a:rPr lang="fr-FR" sz="1200" b="0" dirty="0" err="1"/>
              <a:t>Width</a:t>
            </a:r>
            <a:r>
              <a:rPr lang="fr-FR" sz="1200" b="0" dirty="0"/>
              <a:t> : </a:t>
            </a:r>
            <a:r>
              <a:rPr lang="fr-FR" sz="1200" dirty="0"/>
              <a:t>100%</a:t>
            </a:r>
            <a:endParaRPr lang="fr-FR" sz="1200" dirty="0">
              <a:solidFill>
                <a:schemeClr val="tx2"/>
              </a:solidFill>
            </a:endParaRPr>
          </a:p>
          <a:p>
            <a:pPr marL="180000" indent="-180000">
              <a:spcBef>
                <a:spcPts val="600"/>
              </a:spcBef>
            </a:pPr>
            <a:endParaRPr lang="fr-FR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67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30EF1A-9BD3-4A99-B3E2-7FC300CDB5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911202-3715-4291-9F02-BD2526A5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020C31-90FD-48B5-BFCD-B406F5EB426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1206589"/>
          </a:xfrm>
          <a:prstGeom prst="roundRect">
            <a:avLst>
              <a:gd name="adj" fmla="val 13647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sz="1800" dirty="0"/>
              <a:t>1. Module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Importez le module « </a:t>
            </a:r>
            <a:r>
              <a:rPr lang="en-GB" sz="1400" b="0" dirty="0"/>
              <a:t>FormModule</a:t>
            </a:r>
            <a:r>
              <a:rPr lang="fr-FR" sz="1400" b="0" dirty="0"/>
              <a:t> »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Créez un </a:t>
            </a:r>
            <a:r>
              <a:rPr lang="fr-FR" sz="1400" dirty="0"/>
              <a:t>component</a:t>
            </a:r>
            <a:r>
              <a:rPr lang="fr-FR" sz="1400" b="0" dirty="0"/>
              <a:t> (</a:t>
            </a:r>
            <a:r>
              <a:rPr lang="fr-FR" sz="1400" dirty="0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400" b="0" dirty="0"/>
              <a:t>.component.ts + .html)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Créez un </a:t>
            </a:r>
            <a:r>
              <a:rPr lang="fr-FR" sz="1400" dirty="0"/>
              <a:t>effect </a:t>
            </a:r>
            <a:r>
              <a:rPr lang="fr-FR" sz="1400" b="0" dirty="0"/>
              <a:t>(</a:t>
            </a:r>
            <a:r>
              <a:rPr lang="fr-FR" sz="1400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400" b="0" dirty="0" err="1"/>
              <a:t>.effect.ts</a:t>
            </a:r>
            <a:r>
              <a:rPr lang="fr-FR" sz="1400" b="0" dirty="0"/>
              <a:t>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5990EC8-9CA1-437B-8427-506A737312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Module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1E447ED-7935-40A6-9EB7-BD9B72D9AE5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9"/>
            <a:ext cx="5144312" cy="3221244"/>
          </a:xfr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4. Contenu</a:t>
            </a:r>
          </a:p>
          <a:p>
            <a:pPr marL="252000" indent="-288000">
              <a:spcBef>
                <a:spcPts val="600"/>
              </a:spcBef>
            </a:pPr>
            <a:r>
              <a:rPr lang="fr-FR" sz="1400" dirty="0"/>
              <a:t>Champ(s). </a:t>
            </a:r>
            <a:r>
              <a:rPr lang="fr-FR" sz="1400" b="0" dirty="0">
                <a:solidFill>
                  <a:schemeClr val="tx2"/>
                </a:solidFill>
              </a:rPr>
              <a:t>Placez [1..*] </a:t>
            </a:r>
            <a:r>
              <a:rPr lang="fr-F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k-</a:t>
            </a:r>
            <a:r>
              <a:rPr lang="fr-F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fr-F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-field-XXX</a:t>
            </a:r>
            <a:r>
              <a:rPr lang="fr-F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fr-FR" sz="1400" dirty="0"/>
              <a:t> </a:t>
            </a:r>
            <a:r>
              <a:rPr lang="fr-FR" sz="1400" b="0" dirty="0">
                <a:solidFill>
                  <a:schemeClr val="tx2"/>
                </a:solidFill>
              </a:rPr>
              <a:t>&amp; spécifiez :</a:t>
            </a: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br>
              <a:rPr lang="fr-FR" sz="1400" b="0" dirty="0">
                <a:solidFill>
                  <a:schemeClr val="tx2"/>
                </a:solidFill>
              </a:rPr>
            </a:br>
            <a:endParaRPr lang="en-GB" sz="1600" dirty="0"/>
          </a:p>
          <a:p>
            <a:pPr marL="252000" indent="-288000">
              <a:spcBef>
                <a:spcPts val="600"/>
              </a:spcBef>
            </a:pPr>
            <a:r>
              <a:rPr lang="en-GB" sz="1400" dirty="0"/>
              <a:t>Bouton(s). </a:t>
            </a:r>
            <a:r>
              <a:rPr lang="fr-FR" sz="1400" b="0" dirty="0">
                <a:solidFill>
                  <a:schemeClr val="tx2"/>
                </a:solidFill>
              </a:rPr>
              <a:t>Placez [1..*] &lt;k-</a:t>
            </a:r>
            <a:r>
              <a:rPr lang="fr-FR" sz="1400" b="0" dirty="0" err="1">
                <a:solidFill>
                  <a:schemeClr val="tx2"/>
                </a:solidFill>
              </a:rPr>
              <a:t>button</a:t>
            </a:r>
            <a:r>
              <a:rPr lang="fr-FR" sz="1400" b="0" dirty="0">
                <a:solidFill>
                  <a:schemeClr val="tx2"/>
                </a:solidFill>
              </a:rPr>
              <a:t>&gt; de soumission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7B8268-3DA9-4204-8D6C-655706C6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@form | Utilisation</a:t>
            </a:r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0347D460-6935-4D9B-87F7-B53AF83257D8}"/>
              </a:ext>
            </a:extLst>
          </p:cNvPr>
          <p:cNvSpPr txBox="1">
            <a:spLocks/>
          </p:cNvSpPr>
          <p:nvPr/>
        </p:nvSpPr>
        <p:spPr>
          <a:xfrm>
            <a:off x="6136463" y="4463821"/>
            <a:ext cx="5144311" cy="1516320"/>
          </a:xfrm>
          <a:prstGeom prst="roundRect">
            <a:avLst>
              <a:gd name="adj" fmla="val 135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5. Effet </a:t>
            </a:r>
            <a:r>
              <a:rPr lang="fr-FR" sz="1800" b="0" dirty="0"/>
              <a:t>(</a:t>
            </a:r>
            <a:r>
              <a:rPr lang="fr-FR" sz="1800" dirty="0" err="1">
                <a:solidFill>
                  <a:schemeClr val="bg2">
                    <a:lumMod val="75000"/>
                  </a:schemeClr>
                </a:solidFill>
              </a:rPr>
              <a:t>x</a:t>
            </a:r>
            <a:r>
              <a:rPr lang="fr-FR" sz="1800" b="0" dirty="0" err="1"/>
              <a:t>.effect.ts</a:t>
            </a:r>
            <a:r>
              <a:rPr lang="fr-FR" sz="1800" b="0" dirty="0"/>
              <a:t>)</a:t>
            </a:r>
            <a:endParaRPr lang="fr-FR" sz="1800" dirty="0"/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Ecoutez une action (Ex : </a:t>
            </a:r>
            <a:r>
              <a:rPr lang="en-GB" sz="1400" b="0" dirty="0" err="1">
                <a:solidFill>
                  <a:srgbClr val="4FC1FF"/>
                </a:solidFill>
                <a:latin typeface="Consolas" panose="020B0609020204030204" pitchFamily="49" charset="0"/>
              </a:rPr>
              <a:t>formValidatedAction</a:t>
            </a:r>
            <a:r>
              <a:rPr lang="en-GB" sz="1400" b="0" dirty="0"/>
              <a:t>)</a:t>
            </a:r>
            <a:endParaRPr lang="fr-FR" sz="1400" b="0" dirty="0"/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Filtrez sur l’</a:t>
            </a:r>
            <a:r>
              <a:rPr lang="fr-FR" sz="1400" dirty="0"/>
              <a:t>identifiant du formulaire </a:t>
            </a:r>
            <a:r>
              <a:rPr lang="fr-FR" sz="1400" b="0" dirty="0"/>
              <a:t>(</a:t>
            </a:r>
            <a:r>
              <a:rPr lang="en-GB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400" b="0" dirty="0"/>
              <a:t>)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Récupérez les </a:t>
            </a:r>
            <a:r>
              <a:rPr lang="fr-FR" sz="1400" dirty="0"/>
              <a:t>valeurs du formulaires</a:t>
            </a:r>
            <a:r>
              <a:rPr lang="fr-FR" sz="1400" b="0" dirty="0"/>
              <a:t> dans l’</a:t>
            </a:r>
            <a:r>
              <a:rPr lang="fr-FR" sz="1400" dirty="0"/>
              <a:t>action</a:t>
            </a:r>
            <a:r>
              <a:rPr lang="fr-FR" sz="1400" b="0" dirty="0"/>
              <a:t> ou via un </a:t>
            </a:r>
            <a:r>
              <a:rPr lang="fr-FR" sz="1400" dirty="0"/>
              <a:t>selector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117CDFC-B6C8-4473-8709-3DBED24AA8A1}"/>
              </a:ext>
            </a:extLst>
          </p:cNvPr>
          <p:cNvSpPr txBox="1">
            <a:spLocks/>
          </p:cNvSpPr>
          <p:nvPr/>
        </p:nvSpPr>
        <p:spPr>
          <a:xfrm>
            <a:off x="838199" y="4602223"/>
            <a:ext cx="5144311" cy="1377917"/>
          </a:xfrm>
          <a:prstGeom prst="roundRect">
            <a:avLst>
              <a:gd name="adj" fmla="val 1364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3. Layout</a:t>
            </a:r>
          </a:p>
          <a:p>
            <a:pPr marL="360000" lvl="1" indent="-288000">
              <a:spcBef>
                <a:spcPts val="600"/>
              </a:spcBef>
            </a:pPr>
            <a:r>
              <a:rPr lang="en-US" sz="1400" b="0" dirty="0"/>
              <a:t>Par défaut, un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b="0" dirty="0"/>
              <a:t> </a:t>
            </a:r>
            <a:r>
              <a:rPr lang="fr-FR" sz="1400" b="0" dirty="0"/>
              <a:t>est une grid d’une colonne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400" b="0" dirty="0"/>
              <a:t>Vous pouvez redéfinir </a:t>
            </a:r>
            <a:r>
              <a:rPr lang="en-GB" sz="1400" b="0" dirty="0"/>
              <a:t>le layout du </a:t>
            </a:r>
            <a:r>
              <a:rPr lang="fr-FR" sz="1400" b="0" dirty="0"/>
              <a:t>formulaire en ajoutant un &lt;div&gt; et en utilisant ‘a</a:t>
            </a:r>
            <a:r>
              <a:rPr lang="en-GB" sz="1400" b="0" dirty="0" err="1"/>
              <a:t>ngular</a:t>
            </a:r>
            <a:r>
              <a:rPr lang="en-GB" sz="1400" b="0" dirty="0"/>
              <a:t>-flex-layout’</a:t>
            </a:r>
            <a:endParaRPr lang="fr-FR" sz="1400" b="0" dirty="0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7F257264-6475-499D-AAB0-9DA0AE2484B5}"/>
              </a:ext>
            </a:extLst>
          </p:cNvPr>
          <p:cNvSpPr txBox="1">
            <a:spLocks/>
          </p:cNvSpPr>
          <p:nvPr/>
        </p:nvSpPr>
        <p:spPr>
          <a:xfrm>
            <a:off x="838199" y="2443696"/>
            <a:ext cx="5144311" cy="2003986"/>
          </a:xfrm>
          <a:prstGeom prst="roundRect">
            <a:avLst>
              <a:gd name="adj" fmla="val 119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/>
              <a:t>2. Formulaire</a:t>
            </a:r>
          </a:p>
          <a:p>
            <a:pPr marL="360000" lvl="1" indent="-288000">
              <a:spcBef>
                <a:spcPts val="600"/>
              </a:spcBef>
            </a:pPr>
            <a:r>
              <a:rPr lang="fr-FR" sz="1600" b="0" dirty="0"/>
              <a:t>Placez un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6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GB" sz="1600" b="0" dirty="0"/>
              <a:t> et </a:t>
            </a:r>
            <a:r>
              <a:rPr lang="fr-FR" sz="1600" b="0" dirty="0"/>
              <a:t>spécifiez</a:t>
            </a:r>
            <a:r>
              <a:rPr lang="en-GB" sz="1600" b="0" dirty="0"/>
              <a:t> :</a:t>
            </a:r>
            <a:endParaRPr lang="fr-FR" sz="1600" b="0" dirty="0"/>
          </a:p>
          <a:p>
            <a:pPr marL="612000" lvl="3" indent="-288000">
              <a:spcBef>
                <a:spcPts val="600"/>
              </a:spcBef>
            </a:pPr>
            <a:r>
              <a:rPr lang="fr-FR" sz="1400" b="1" u="sng" dirty="0">
                <a:highlight>
                  <a:srgbClr val="FFFF00"/>
                </a:highlight>
              </a:rPr>
              <a:t>(obligatoire)</a:t>
            </a:r>
            <a:r>
              <a:rPr lang="fr-FR" sz="1400" dirty="0">
                <a:highlight>
                  <a:srgbClr val="FFFF00"/>
                </a:highlight>
              </a:rPr>
              <a:t> </a:t>
            </a:r>
            <a:r>
              <a:rPr lang="fr-FR" sz="1400" dirty="0"/>
              <a:t>un identifiant </a:t>
            </a:r>
            <a:r>
              <a:rPr lang="fr-FR" sz="1400" u="sng" dirty="0"/>
              <a:t>unique</a:t>
            </a:r>
            <a:r>
              <a:rPr lang="fr-FR" sz="1400" dirty="0"/>
              <a:t> </a:t>
            </a:r>
            <a:r>
              <a:rPr lang="fr-FR" sz="1400" b="1" dirty="0">
                <a:highlight>
                  <a:srgbClr val="FFFF00"/>
                </a:highlight>
              </a:rPr>
              <a:t>[formId]</a:t>
            </a:r>
            <a:endParaRPr lang="fr-FR" sz="1400" u="sng" dirty="0"/>
          </a:p>
          <a:p>
            <a:pPr marL="612000" lvl="3" indent="-288000">
              <a:spcBef>
                <a:spcPts val="600"/>
              </a:spcBef>
            </a:pPr>
            <a:r>
              <a:rPr lang="fr-FR" sz="1400" dirty="0"/>
              <a:t>la persistance dans le global state (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no-persist</a:t>
            </a:r>
            <a:r>
              <a:rPr lang="fr-FR" sz="1400" dirty="0"/>
              <a:t>)</a:t>
            </a:r>
          </a:p>
          <a:p>
            <a:pPr marL="612000" lvl="3" indent="-288000">
              <a:spcBef>
                <a:spcPts val="600"/>
              </a:spcBef>
            </a:pPr>
            <a:r>
              <a:rPr lang="fr-FR" sz="1400" dirty="0"/>
              <a:t>la validation des champs </a:t>
            </a:r>
            <a:r>
              <a:rPr lang="fr-FR" sz="1200" dirty="0"/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no-validate</a:t>
            </a:r>
            <a:r>
              <a:rPr lang="fr-FR" sz="1200" dirty="0"/>
              <a:t>)</a:t>
            </a:r>
            <a:endParaRPr lang="fr-FR" sz="1400" dirty="0"/>
          </a:p>
          <a:p>
            <a:pPr marL="612000" lvl="3" indent="-288000">
              <a:spcBef>
                <a:spcPts val="600"/>
              </a:spcBef>
            </a:pPr>
            <a:r>
              <a:rPr lang="en-GB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Ex : 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[formId]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’</a:t>
            </a:r>
            <a:r>
              <a:rPr lang="en-GB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my_form</a:t>
            </a:r>
            <a:r>
              <a:rPr lang="en-GB" sz="1400" dirty="0">
                <a:solidFill>
                  <a:srgbClr val="DCDCAA"/>
                </a:solidFill>
                <a:latin typeface="Consolas" panose="020B0609020204030204" pitchFamily="49" charset="0"/>
              </a:rPr>
              <a:t>’</a:t>
            </a:r>
            <a:r>
              <a:rPr lang="en-GB" sz="1400" dirty="0">
                <a:solidFill>
                  <a:srgbClr val="CE9178"/>
                </a:solidFill>
                <a:latin typeface="Consolas" panose="020B0609020204030204" pitchFamily="49" charset="0"/>
              </a:rPr>
              <a:t>“</a:t>
            </a: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9CDCFE"/>
                </a:solidFill>
                <a:latin typeface="Consolas" panose="020B0609020204030204" pitchFamily="49" charset="0"/>
              </a:rPr>
              <a:t>no-persist </a:t>
            </a:r>
            <a:r>
              <a:rPr lang="en-GB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no-validate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GB" sz="1400" dirty="0">
                <a:solidFill>
                  <a:srgbClr val="569CD6"/>
                </a:solidFill>
                <a:latin typeface="Consolas" panose="020B0609020204030204" pitchFamily="49" charset="0"/>
              </a:rPr>
              <a:t>k-form</a:t>
            </a:r>
            <a:r>
              <a:rPr lang="en-GB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fr-FR" sz="1400" dirty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88C124BC-B8DA-42FD-84F5-34D02FE2BE38}"/>
              </a:ext>
            </a:extLst>
          </p:cNvPr>
          <p:cNvSpPr txBox="1">
            <a:spLocks/>
          </p:cNvSpPr>
          <p:nvPr/>
        </p:nvSpPr>
        <p:spPr>
          <a:xfrm>
            <a:off x="6294642" y="1770475"/>
            <a:ext cx="2462932" cy="910729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400" dirty="0">
                <a:solidFill>
                  <a:schemeClr val="tx2"/>
                </a:solidFill>
              </a:rPr>
              <a:t>Identification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200" u="sng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(obligatoire)</a:t>
            </a:r>
            <a:r>
              <a:rPr lang="fr-FR" sz="1200" b="0" dirty="0">
                <a:solidFill>
                  <a:schemeClr val="bg1">
                    <a:lumMod val="65000"/>
                  </a:schemeClr>
                </a:solidFill>
              </a:rPr>
              <a:t> un nom </a:t>
            </a:r>
            <a:r>
              <a:rPr lang="fr-FR" sz="1200" b="0" u="sng" dirty="0">
                <a:solidFill>
                  <a:schemeClr val="bg1">
                    <a:lumMod val="65000"/>
                  </a:schemeClr>
                </a:solidFill>
              </a:rPr>
              <a:t>unique </a:t>
            </a:r>
            <a:r>
              <a:rPr lang="fr-FR" sz="1200" b="0" u="sng" dirty="0" err="1">
                <a:solidFill>
                  <a:schemeClr val="bg1">
                    <a:lumMod val="65000"/>
                  </a:schemeClr>
                </a:solidFill>
              </a:rPr>
              <a:t>ds</a:t>
            </a:r>
            <a:r>
              <a:rPr lang="fr-FR" sz="1200" b="0" u="sng" dirty="0">
                <a:solidFill>
                  <a:schemeClr val="bg1">
                    <a:lumMod val="65000"/>
                  </a:schemeClr>
                </a:solidFill>
              </a:rPr>
              <a:t> le formulaire</a:t>
            </a:r>
            <a:r>
              <a:rPr lang="fr-FR" sz="1200" b="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fr-FR" sz="1200" dirty="0" err="1">
                <a:solidFill>
                  <a:schemeClr val="bg1">
                    <a:lumMod val="65000"/>
                  </a:schemeClr>
                </a:solidFill>
              </a:rPr>
              <a:t>ctrlName</a:t>
            </a:r>
            <a:r>
              <a:rPr lang="fr-FR" sz="1200" dirty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n-US" sz="1200" b="0" dirty="0">
              <a:solidFill>
                <a:schemeClr val="bg1">
                  <a:lumMod val="65000"/>
                </a:schemeClr>
              </a:solidFill>
            </a:endParaRPr>
          </a:p>
          <a:p>
            <a:pPr marL="288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un [formId] (</a:t>
            </a:r>
            <a:r>
              <a:rPr lang="en-US" sz="1200" b="0" dirty="0" err="1">
                <a:solidFill>
                  <a:schemeClr val="bg1">
                    <a:lumMod val="65000"/>
                  </a:schemeClr>
                </a:solidFill>
              </a:rPr>
              <a:t>si</a:t>
            </a:r>
            <a:r>
              <a:rPr lang="en-US" sz="1200" b="0" dirty="0">
                <a:solidFill>
                  <a:schemeClr val="bg1">
                    <a:lumMod val="65000"/>
                  </a:schemeClr>
                </a:solidFill>
              </a:rPr>
              <a:t> != du &lt;k-form&gt;)</a:t>
            </a:r>
            <a:endParaRPr lang="fr-FR" sz="1200" b="0" dirty="0">
              <a:solidFill>
                <a:schemeClr val="bg1">
                  <a:lumMod val="65000"/>
                </a:schemeClr>
              </a:solidFill>
            </a:endParaRPr>
          </a:p>
          <a:p>
            <a:pPr marL="288000" lvl="1" indent="-216000">
              <a:spcBef>
                <a:spcPts val="600"/>
              </a:spcBef>
            </a:pPr>
            <a:endParaRPr lang="fr-F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35E3A6A6-498A-439D-93A7-71C4C46EDF3C}"/>
              </a:ext>
            </a:extLst>
          </p:cNvPr>
          <p:cNvSpPr txBox="1">
            <a:spLocks/>
          </p:cNvSpPr>
          <p:nvPr/>
        </p:nvSpPr>
        <p:spPr>
          <a:xfrm>
            <a:off x="6299950" y="2807932"/>
            <a:ext cx="1264417" cy="1026422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Usage Info</a:t>
            </a:r>
          </a:p>
          <a:p>
            <a:pPr lvl="1"/>
            <a:r>
              <a:rPr lang="en-US" dirty="0"/>
              <a:t>Label</a:t>
            </a:r>
            <a:endParaRPr lang="fr-FR" dirty="0"/>
          </a:p>
          <a:p>
            <a:pPr lvl="1"/>
            <a:r>
              <a:rPr lang="fr-FR" dirty="0"/>
              <a:t>Placeholder</a:t>
            </a:r>
          </a:p>
          <a:p>
            <a:pPr lvl="1"/>
            <a:r>
              <a:rPr lang="fr-FR" dirty="0"/>
              <a:t>Value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D7EE4578-7B37-4DD4-B1D0-2A7BF182FEDE}"/>
              </a:ext>
            </a:extLst>
          </p:cNvPr>
          <p:cNvSpPr txBox="1">
            <a:spLocks/>
          </p:cNvSpPr>
          <p:nvPr/>
        </p:nvSpPr>
        <p:spPr>
          <a:xfrm>
            <a:off x="7727853" y="2806106"/>
            <a:ext cx="3410317" cy="1026422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Validation Rules</a:t>
            </a:r>
          </a:p>
          <a:p>
            <a:pPr lvl="1"/>
            <a:r>
              <a:rPr lang="en-US" dirty="0"/>
              <a:t>Format (password | email | number)</a:t>
            </a:r>
            <a:endParaRPr lang="fr-FR" dirty="0"/>
          </a:p>
          <a:p>
            <a:pPr lvl="1"/>
            <a:r>
              <a:rPr lang="fr-FR" dirty="0" err="1"/>
              <a:t>Required</a:t>
            </a:r>
            <a:endParaRPr lang="fr-FR" dirty="0"/>
          </a:p>
          <a:p>
            <a:pPr lvl="1"/>
            <a:r>
              <a:rPr lang="fr-FR" dirty="0"/>
              <a:t>[1..*] Fonction de Validation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BE0A433B-0734-4C3A-98DC-2B83DC749996}"/>
              </a:ext>
            </a:extLst>
          </p:cNvPr>
          <p:cNvSpPr txBox="1">
            <a:spLocks/>
          </p:cNvSpPr>
          <p:nvPr/>
        </p:nvSpPr>
        <p:spPr>
          <a:xfrm>
            <a:off x="8911525" y="1770475"/>
            <a:ext cx="2226645" cy="882553"/>
          </a:xfrm>
          <a:prstGeom prst="roundRect">
            <a:avLst>
              <a:gd name="adj" fmla="val 13647"/>
            </a:avLst>
          </a:prstGeom>
          <a:ln w="158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288000" lvl="1" indent="-216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200" b="0">
                <a:solidFill>
                  <a:schemeClr val="bg1">
                    <a:lumMod val="65000"/>
                  </a:schemeClr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b="1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Persistance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persistante</a:t>
            </a:r>
            <a:r>
              <a:rPr lang="en-US" dirty="0"/>
              <a:t> dans le global state : [</a:t>
            </a:r>
            <a:r>
              <a:rPr lang="en-US" dirty="0" err="1"/>
              <a:t>unpersist</a:t>
            </a:r>
            <a:r>
              <a:rPr lang="en-US" dirty="0"/>
              <a:t>]=“true”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00820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20059</TotalTime>
  <Words>1098</Words>
  <Application>Microsoft Office PowerPoint</Application>
  <PresentationFormat>Widescreen</PresentationFormat>
  <Paragraphs>253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Allumi Ptf</vt:lpstr>
      <vt:lpstr>Arial</vt:lpstr>
      <vt:lpstr>Calibri</vt:lpstr>
      <vt:lpstr>Consolas</vt:lpstr>
      <vt:lpstr>KGT_PPT_Theme_New</vt:lpstr>
      <vt:lpstr>Shop.app.Modules</vt:lpstr>
      <vt:lpstr>Sommaire</vt:lpstr>
      <vt:lpstr>Liste</vt:lpstr>
      <vt:lpstr>Liste</vt:lpstr>
      <vt:lpstr>Description</vt:lpstr>
      <vt:lpstr>@alert</vt:lpstr>
      <vt:lpstr>@dialog &amp; @enum</vt:lpstr>
      <vt:lpstr>@form | Présentation</vt:lpstr>
      <vt:lpstr>@form | Utilisation</vt:lpstr>
      <vt:lpstr>@form | Implémentation</vt:lpstr>
      <vt:lpstr>@loader</vt:lpstr>
      <vt:lpstr>@material</vt:lpstr>
      <vt:lpstr>@timer &amp; @token</vt:lpstr>
      <vt:lpstr>@Search Todo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Shop.App.Modules</dc:title>
  <dc:creator>Kevin GELLENONCOURT</dc:creator>
  <cp:lastModifiedBy>Kévin Gellenoncourt</cp:lastModifiedBy>
  <cp:revision>2389</cp:revision>
  <dcterms:created xsi:type="dcterms:W3CDTF">2021-05-30T21:09:19Z</dcterms:created>
  <dcterms:modified xsi:type="dcterms:W3CDTF">2023-08-08T11:41:17Z</dcterms:modified>
</cp:coreProperties>
</file>