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7" r:id="rId2"/>
    <p:sldId id="1724" r:id="rId3"/>
    <p:sldId id="1738" r:id="rId4"/>
    <p:sldId id="1732" r:id="rId5"/>
    <p:sldId id="1712" r:id="rId6"/>
    <p:sldId id="1690" r:id="rId7"/>
    <p:sldId id="1733" r:id="rId8"/>
    <p:sldId id="1734" r:id="rId9"/>
    <p:sldId id="1731" r:id="rId10"/>
    <p:sldId id="1671" r:id="rId11"/>
    <p:sldId id="1718" r:id="rId12"/>
    <p:sldId id="167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E20CDCE-D22E-4618-9999-0B6A82FB6D6B}">
          <p14:sldIdLst>
            <p14:sldId id="257"/>
          </p14:sldIdLst>
        </p14:section>
        <p14:section name="Std" id="{AA44E9EA-D7D6-4735-874F-6B0DAFF23D56}">
          <p14:sldIdLst>
            <p14:sldId id="1724"/>
            <p14:sldId id="1738"/>
            <p14:sldId id="1732"/>
            <p14:sldId id="1712"/>
            <p14:sldId id="1690"/>
            <p14:sldId id="1733"/>
            <p14:sldId id="1734"/>
            <p14:sldId id="1731"/>
            <p14:sldId id="1671"/>
            <p14:sldId id="1718"/>
            <p14:sldId id="16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1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4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2-22T15:05:43.546" idx="4">
    <p:pos x="4030" y="139"/>
    <p:text>La notion de module est très générique et peut désigner des choses différentes selon le contexte.
En effet on trouve des définitions de Module au sein :
- De la spécif EcmaScript
- Du language Javascript
- Du language Typescript
- Du framework Angular
- De la conception de K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27T11:12:52.405" idx="2">
    <p:pos x="6638" y="2228"/>
    <p:text>Permet de synchroniser le state Ngrx avec le local storage selon certain paramètre</p:text>
    <p:extLst>
      <p:ext uri="{C676402C-5697-4E1C-873F-D02D1690AC5C}">
        <p15:threadingInfo xmlns:p15="http://schemas.microsoft.com/office/powerpoint/2012/main" timeZoneBias="-60"/>
      </p:ext>
    </p:extLst>
  </p:cm>
  <p:cm authorId="2" dt="2022-02-05T12:55:05.022" idx="3">
    <p:pos x="3348" y="2466"/>
    <p:text>Luxon est un remplaçant + moderne de Moment.js
(Dixit les créateur de moment.js -&gt; https://momentjs.com/docs/)
ll est basé sur l'API d'Internationalisation de JS : Intl</p:text>
    <p:extLst>
      <p:ext uri="{C676402C-5697-4E1C-873F-D02D1690AC5C}">
        <p15:threadingInfo xmlns:p15="http://schemas.microsoft.com/office/powerpoint/2012/main" timeZoneBias="-60"/>
      </p:ext>
    </p:extLst>
  </p:cm>
  <p:cm authorId="2" dt="2022-03-15T21:43:56.157" idx="6">
    <p:pos x="1753" y="1044"/>
    <p:text>Fournit les concepts de base d'angular :
&gt; Component, Injectable, Directive...
&gt; ngIf, ngFor...</p:text>
    <p:extLst>
      <p:ext uri="{C676402C-5697-4E1C-873F-D02D1690AC5C}">
        <p15:threadingInfo xmlns:p15="http://schemas.microsoft.com/office/powerpoint/2012/main" timeZoneBias="-60"/>
      </p:ext>
    </p:extLst>
  </p:cm>
  <p:cm authorId="2" dt="2022-03-23T22:29:05.762" idx="10">
    <p:pos x="1842" y="1202"/>
    <p:text>Note : ce module est utilisé que pour la dépendance que la lib ngrx-forms a sur lui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10/09/2023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10/09/2023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87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8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407014"/>
          </a:xfrm>
          <a:prstGeom prst="round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E39BD297-84E4-4B04-8257-7AA7C1781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73F91B5-131A-4C38-BD60-01129251C956}"/>
              </a:ext>
            </a:extLst>
          </p:cNvPr>
          <p:cNvSpPr txBox="1"/>
          <p:nvPr/>
        </p:nvSpPr>
        <p:spPr>
          <a:xfrm>
            <a:off x="5407977" y="5974673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chemeClr val="bg1"/>
                </a:solidFill>
              </a:rPr>
              <a:t>Merci !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Titre </a:t>
            </a:r>
            <a:r>
              <a:rPr lang="fr-FR" dirty="0" err="1"/>
              <a:t>lorem</a:t>
            </a:r>
            <a:r>
              <a:rPr lang="fr-FR" dirty="0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7409F1-2C41-43F5-A7BB-7D4BB3AA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C8BB51DA-F20C-43FD-84DC-0866C476DE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Unlocked By | K 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material.angular.io/components/categories" TargetMode="External"/><Relationship Id="rId13" Type="http://schemas.openxmlformats.org/officeDocument/2006/relationships/hyperlink" Target="https://moment.github.io/luxon/#/?id=luxon" TargetMode="External"/><Relationship Id="rId18" Type="http://schemas.openxmlformats.org/officeDocument/2006/relationships/hyperlink" Target="https://lodash.com/" TargetMode="External"/><Relationship Id="rId3" Type="http://schemas.openxmlformats.org/officeDocument/2006/relationships/hyperlink" Target="https://ngrx-forms.readthedocs.io/en/master/" TargetMode="External"/><Relationship Id="rId7" Type="http://schemas.openxmlformats.org/officeDocument/2006/relationships/hyperlink" Target="https://angular.io/guide/forms-overview" TargetMode="External"/><Relationship Id="rId12" Type="http://schemas.openxmlformats.org/officeDocument/2006/relationships/hyperlink" Target="https://github.com/zalmoxisus/redux-devtools-extension/blob/master/docs/API/Arguments.md#features" TargetMode="External"/><Relationship Id="rId17" Type="http://schemas.openxmlformats.org/officeDocument/2006/relationships/hyperlink" Target="https://github.com/paularmstrong/normalizr/blob/master/README.md" TargetMode="External"/><Relationship Id="rId2" Type="http://schemas.openxmlformats.org/officeDocument/2006/relationships/hyperlink" Target="https://github.com/brandonroberts/ngrx-store-freeze" TargetMode="External"/><Relationship Id="rId16" Type="http://schemas.openxmlformats.org/officeDocument/2006/relationships/hyperlink" Target="https://github.com/angular/flex-layout/wiki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btroncone/ngrx-store-localstorage/blob/master/README.md" TargetMode="External"/><Relationship Id="rId11" Type="http://schemas.openxmlformats.org/officeDocument/2006/relationships/hyperlink" Target="https://angular.io/guide/animations" TargetMode="External"/><Relationship Id="rId5" Type="http://schemas.openxmlformats.org/officeDocument/2006/relationships/hyperlink" Target="https://ngrx-entity-relationship.sudo.eu/" TargetMode="External"/><Relationship Id="rId15" Type="http://schemas.openxmlformats.org/officeDocument/2006/relationships/hyperlink" Target="https://fonts.google.com/icons" TargetMode="External"/><Relationship Id="rId10" Type="http://schemas.openxmlformats.org/officeDocument/2006/relationships/hyperlink" Target="https://angular.io/guide/router" TargetMode="External"/><Relationship Id="rId19" Type="http://schemas.openxmlformats.org/officeDocument/2006/relationships/comments" Target="../comments/comment2.xml"/><Relationship Id="rId4" Type="http://schemas.openxmlformats.org/officeDocument/2006/relationships/hyperlink" Target="https://github.com/btroncone/ngrx-store-logger" TargetMode="External"/><Relationship Id="rId9" Type="http://schemas.openxmlformats.org/officeDocument/2006/relationships/hyperlink" Target="https://www.npmjs.com/package/@angular/material-luxon-adapter" TargetMode="External"/><Relationship Id="rId14" Type="http://schemas.openxmlformats.org/officeDocument/2006/relationships/hyperlink" Target="https://developer.mozilla.org/fr/docs/Web/JavaScript/Reference/Global_Objects/Int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asonwatmore.com/post/2020/07/09/angular-10-jwt-authentication-example-tutoria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hyperlink" Target="https://angular.io/guide/lazy-loading-ngmodules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usschulz.com/blog/the-strict-compiler-option-in-typescript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redux.js.org/usage/structuring-reducers/immutable-update-patterns" TargetMode="External"/><Relationship Id="rId3" Type="http://schemas.openxmlformats.org/officeDocument/2006/relationships/hyperlink" Target="https://ngrx.io/guide/store/actions" TargetMode="External"/><Relationship Id="rId7" Type="http://schemas.openxmlformats.org/officeDocument/2006/relationships/hyperlink" Target="https://redux.js.org/faq/organizing-state#can-i-put-functions-promises-or-other-non-serializable-items-in-my-store-state" TargetMode="External"/><Relationship Id="rId2" Type="http://schemas.openxmlformats.org/officeDocument/2006/relationships/hyperlink" Target="https://dev.to/this-is-angular/ngrx-tips-i-needed-in-the-beginning-4hno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redux.js.org/usage/structuring-reducers/normalizing-state-shape" TargetMode="External"/><Relationship Id="rId5" Type="http://schemas.openxmlformats.org/officeDocument/2006/relationships/hyperlink" Target="https://stackoverflow.com/questions/60282687/how-to-use-withlatestfrom-with-a-selector-in-ngrx" TargetMode="External"/><Relationship Id="rId4" Type="http://schemas.openxmlformats.org/officeDocument/2006/relationships/hyperlink" Target="https://dev.to/this-is-angular/manipulating-ngrx-effects-400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burleson-layouts-demos.firebaseapp.com/#/docs" TargetMode="External"/><Relationship Id="rId2" Type="http://schemas.openxmlformats.org/officeDocument/2006/relationships/hyperlink" Target="https://medium.com/ngconf/angular-flex-layout-ddf1c8fad37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btroncone/ngrx-store-logger" TargetMode="External"/><Relationship Id="rId5" Type="http://schemas.openxmlformats.org/officeDocument/2006/relationships/hyperlink" Target="https://github.com/angular/flex-layout/wiki/Responsive-API" TargetMode="External"/><Relationship Id="rId4" Type="http://schemas.openxmlformats.org/officeDocument/2006/relationships/hyperlink" Target="https://github.com/angular/flex-layout/wiki/Declarative-API-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Shop.App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2947386"/>
            <a:ext cx="6863181" cy="468307"/>
          </a:xfrm>
          <a:prstGeom prst="roundRect">
            <a:avLst/>
          </a:prstGeom>
        </p:spPr>
        <p:txBody>
          <a:bodyPr/>
          <a:lstStyle/>
          <a:p>
            <a:r>
              <a:rPr lang="fr-FR" sz="2400" dirty="0"/>
              <a:t>AngulaR | Material | Ngrx | rxjS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E48F2AA-B3EC-4DDE-AA28-4C22B8C7FF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106E1A-FCF6-4062-94ED-66FEB03F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C2FE62-5CDD-4191-97A7-F93EE5A470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36463" y="3226309"/>
            <a:ext cx="5144311" cy="2552863"/>
          </a:xfrm>
          <a:prstGeom prst="roundRect">
            <a:avLst>
              <a:gd name="adj" fmla="val 8161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Ngrx Tiers Library</a:t>
            </a:r>
            <a:endParaRPr lang="fr-FR" sz="1800" dirty="0">
              <a:solidFill>
                <a:schemeClr val="tx2"/>
              </a:solidFill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Debug.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ngrx-store-freeze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tx2"/>
                </a:solidFill>
              </a:rPr>
              <a:t>(DEV Only)</a:t>
            </a:r>
            <a:endParaRPr lang="fr-FR" sz="1800" dirty="0">
              <a:solidFill>
                <a:schemeClr val="tx2"/>
              </a:solidFill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Form.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ngrx-forms</a:t>
            </a:r>
            <a:endParaRPr lang="fr-FR" sz="18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Logger.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ngrx-store-logger</a:t>
            </a:r>
            <a:endParaRPr lang="fr-FR" sz="1800" dirty="0">
              <a:solidFill>
                <a:schemeClr val="tx2"/>
              </a:solidFill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ORM.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ngrx-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entity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relationship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State Sync.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ngrx-store-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localstorage</a:t>
            </a:r>
            <a:endParaRPr lang="fr-FR" sz="1800" dirty="0">
              <a:solidFill>
                <a:schemeClr val="tx2"/>
              </a:solidFill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DEEC453-90F3-412A-850B-AC87571941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Std</a:t>
            </a:r>
            <a:endParaRPr lang="en-US" dirty="0">
              <a:cs typeface="Arial" panose="020B0604020202020204"/>
            </a:endParaRP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E335C6C-978A-41EC-A2DD-F6E1F36A120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199" y="1084180"/>
            <a:ext cx="5144311" cy="2399754"/>
          </a:xfrm>
          <a:prstGeom prst="roundRect">
            <a:avLst>
              <a:gd name="adj" fmla="val 9413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Angular</a:t>
            </a:r>
            <a:endParaRPr lang="fr-FR" b="0" dirty="0">
              <a:solidFill>
                <a:schemeClr val="tx2"/>
              </a:solidFill>
            </a:endParaRP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</a:rPr>
              <a:t>@angular/common =&gt; http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  <a:highlight>
                  <a:srgbClr val="00FFFF"/>
                </a:highlight>
              </a:rPr>
              <a:t>@angular/core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bg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@angular/forms</a:t>
            </a:r>
            <a:endParaRPr lang="en-GB" sz="1800" dirty="0">
              <a:solidFill>
                <a:schemeClr val="bg1">
                  <a:lumMod val="75000"/>
                </a:schemeClr>
              </a:solidFill>
            </a:endParaRP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  <a:highlight>
                  <a:srgbClr val="00FFFF"/>
                </a:highlight>
                <a:hlinkClick r:id="rId8"/>
              </a:rPr>
              <a:t>@angular/material</a:t>
            </a:r>
            <a:endParaRPr lang="en-GB" sz="1800" dirty="0">
              <a:solidFill>
                <a:schemeClr val="tx2"/>
              </a:solidFill>
              <a:highlight>
                <a:srgbClr val="00FFFF"/>
              </a:highlight>
            </a:endParaRPr>
          </a:p>
          <a:p>
            <a:pPr marL="180000" indent="-288000">
              <a:lnSpc>
                <a:spcPct val="50000"/>
              </a:lnSpc>
            </a:pP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@angular/material-luxon-adapter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  <a:hlinkClick r:id="rId10"/>
              </a:rPr>
              <a:t>@angular/router</a:t>
            </a:r>
            <a:endParaRPr lang="en-GB" sz="1800" dirty="0">
              <a:solidFill>
                <a:schemeClr val="tx2"/>
              </a:solidFill>
            </a:endParaRP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@angular/animation</a:t>
            </a:r>
            <a:endParaRPr lang="en-GB" sz="1800" dirty="0">
              <a:solidFill>
                <a:schemeClr val="bg1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F814E0-AD31-4115-974C-C4E3EA56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/>
              <a:t>Packages </a:t>
            </a:r>
            <a:r>
              <a:rPr lang="en-US" sz="2800" i="1" dirty="0"/>
              <a:t>(See « package.json/dependencies »)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CEFFB54-53C0-425E-AFB6-6BE7A4DDC8F9}"/>
              </a:ext>
            </a:extLst>
          </p:cNvPr>
          <p:cNvSpPr txBox="1">
            <a:spLocks/>
          </p:cNvSpPr>
          <p:nvPr/>
        </p:nvSpPr>
        <p:spPr>
          <a:xfrm>
            <a:off x="6136463" y="1089846"/>
            <a:ext cx="5144311" cy="1987651"/>
          </a:xfrm>
          <a:prstGeom prst="roundRect">
            <a:avLst>
              <a:gd name="adj" fmla="val 1132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FR" dirty="0"/>
              <a:t>Ngrx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  <a:highlight>
                  <a:srgbClr val="00FFFF"/>
                </a:highlight>
              </a:rPr>
              <a:t>@ngrx/effects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</a:rPr>
              <a:t>@ngrx/entity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</a:rPr>
              <a:t>@ngrx/router-store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  <a:highlight>
                  <a:srgbClr val="00FFFF"/>
                </a:highlight>
              </a:rPr>
              <a:t>@ngrx/store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bg1">
                    <a:lumMod val="7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@ngrx/store-devtools</a:t>
            </a:r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tx2"/>
                </a:solidFill>
              </a:rPr>
              <a:t>(DEV Only)</a:t>
            </a: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DD6F8787-8AC4-47BD-9B13-33C28DF8EB4A}"/>
              </a:ext>
            </a:extLst>
          </p:cNvPr>
          <p:cNvSpPr txBox="1">
            <a:spLocks/>
          </p:cNvSpPr>
          <p:nvPr/>
        </p:nvSpPr>
        <p:spPr>
          <a:xfrm>
            <a:off x="838198" y="3638097"/>
            <a:ext cx="5144311" cy="2135724"/>
          </a:xfrm>
          <a:prstGeom prst="roundRect">
            <a:avLst>
              <a:gd name="adj" fmla="val 861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Autre</a:t>
            </a:r>
            <a:endParaRPr lang="fr-FR" sz="1600" dirty="0">
              <a:ea typeface="+mn-lt"/>
              <a:cs typeface="+mn-lt"/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DateTime | TimeZone.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luxon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/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intl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(JS)</a:t>
            </a:r>
            <a:endParaRPr lang="fr-FR" sz="1800" dirty="0">
              <a:solidFill>
                <a:schemeClr val="tx2"/>
              </a:solidFill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Font | Icon.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fonts.google</a:t>
            </a:r>
            <a:endParaRPr lang="fr-FR" sz="1800" dirty="0">
              <a:solidFill>
                <a:schemeClr val="tx2"/>
              </a:solidFill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Layout.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angular-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layout</a:t>
            </a:r>
            <a:endParaRPr lang="fr-FR" sz="1800" dirty="0">
              <a:solidFill>
                <a:schemeClr val="bg1">
                  <a:lumMod val="75000"/>
                </a:schemeClr>
              </a:solidFill>
              <a:hlinkClick r:id="rId1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Object Normalizer.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normalizr</a:t>
            </a:r>
            <a:endParaRPr lang="fr-FR" sz="1800" dirty="0">
              <a:solidFill>
                <a:schemeClr val="tx2"/>
              </a:solidFill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Utils</a:t>
            </a:r>
            <a:r>
              <a:rPr lang="fr-FR" sz="1800" dirty="0">
                <a:solidFill>
                  <a:schemeClr val="tx2"/>
                </a:solidFill>
              </a:rPr>
              <a:t> (</a:t>
            </a:r>
            <a:r>
              <a:rPr lang="en-US" sz="1800" dirty="0">
                <a:solidFill>
                  <a:schemeClr val="tx2"/>
                </a:solidFill>
              </a:rPr>
              <a:t>Array</a:t>
            </a:r>
            <a:r>
              <a:rPr lang="fr-FR" sz="1800" dirty="0">
                <a:solidFill>
                  <a:schemeClr val="tx2"/>
                </a:solidFill>
              </a:rPr>
              <a:t>, Math…).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lodash</a:t>
            </a:r>
            <a:endParaRPr lang="fr-FR" sz="1600" dirty="0"/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endParaRPr lang="fr-FR" sz="1800" dirty="0">
              <a:solidFill>
                <a:schemeClr val="bg1">
                  <a:lumMod val="75000"/>
                </a:schemeClr>
              </a:solidFill>
              <a:highlight>
                <a:srgbClr val="FFFF00"/>
              </a:highlight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B26AF611-A1BF-40B9-BD96-898F521C2239}"/>
              </a:ext>
            </a:extLst>
          </p:cNvPr>
          <p:cNvSpPr txBox="1">
            <a:spLocks/>
          </p:cNvSpPr>
          <p:nvPr/>
        </p:nvSpPr>
        <p:spPr>
          <a:xfrm>
            <a:off x="4118720" y="5927984"/>
            <a:ext cx="3488985" cy="759035"/>
          </a:xfrm>
          <a:prstGeom prst="roundRect">
            <a:avLst>
              <a:gd name="adj" fmla="val 21400"/>
            </a:avLst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Library Status</a:t>
            </a:r>
            <a:endParaRPr lang="fr-FR" sz="18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intégré</a:t>
            </a:r>
            <a:r>
              <a:rPr lang="en-GB" sz="1800" dirty="0">
                <a:solidFill>
                  <a:schemeClr val="tx2"/>
                </a:solidFill>
              </a:rPr>
              <a:t> | </a:t>
            </a:r>
            <a:r>
              <a:rPr lang="en-GB" sz="1800" dirty="0">
                <a:solidFill>
                  <a:schemeClr val="tx2"/>
                </a:solidFill>
                <a:highlight>
                  <a:srgbClr val="00FFFF"/>
                </a:highlight>
                <a:hlinkClick r:id="rId8"/>
              </a:rPr>
              <a:t>majeur</a:t>
            </a:r>
            <a:r>
              <a:rPr lang="en-GB" sz="1800" dirty="0">
                <a:solidFill>
                  <a:schemeClr val="tx2"/>
                </a:solidFill>
              </a:rPr>
              <a:t> |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à creuser</a:t>
            </a:r>
            <a:endParaRPr lang="fr-FR" sz="1800" dirty="0">
              <a:solidFill>
                <a:schemeClr val="bg1">
                  <a:lumMod val="75000"/>
                </a:schemeClr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228657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0B37A04-E7E1-45F6-9A7F-4D850BDB5A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84DC1F-8AC9-4280-AA3A-B8751146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86AB9553-271D-4AA6-A723-B1E05E7344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8"/>
            <a:ext cx="5144311" cy="4892075"/>
          </a:xfrm>
          <a:prstGeom prst="roundRect">
            <a:avLst>
              <a:gd name="adj" fmla="val 5331"/>
            </a:avLst>
          </a:prstGeom>
        </p:spPr>
        <p:txBody>
          <a:bodyPr/>
          <a:lstStyle/>
          <a:p>
            <a:r>
              <a:rPr lang="fr-FR" dirty="0"/>
              <a:t>Dossier | Fichier</a:t>
            </a:r>
          </a:p>
          <a:p>
            <a:pPr marL="540000" lvl="1" indent="-288000"/>
            <a:r>
              <a:rPr lang="fr-FR" sz="1600" b="0" dirty="0"/>
              <a:t>Minuscule + Séparateur = « - »</a:t>
            </a:r>
          </a:p>
          <a:p>
            <a:pPr marL="540000" lvl="1" indent="-288000"/>
            <a:r>
              <a:rPr lang="fr-FR" sz="1600" b="0" dirty="0"/>
              <a:t>Nom : &lt;nom-fichier&gt;.&lt;composant&gt;.ts (Ex: )</a:t>
            </a:r>
            <a:br>
              <a:rPr lang="fr-FR" sz="1600" b="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</a:br>
            <a:endParaRPr lang="fr-FR" sz="1600" b="0" dirty="0">
              <a:solidFill>
                <a:schemeClr val="bg1">
                  <a:lumMod val="65000"/>
                </a:schemeClr>
              </a:solidFill>
              <a:ea typeface="+mn-lt"/>
              <a:cs typeface="+mn-lt"/>
            </a:endParaRPr>
          </a:p>
          <a:p>
            <a:r>
              <a:rPr lang="fr-FR" dirty="0"/>
              <a:t>Module</a:t>
            </a:r>
          </a:p>
          <a:p>
            <a:pPr marL="540000" lvl="1" indent="-288000"/>
            <a:r>
              <a:rPr lang="fr-FR" sz="1600" dirty="0"/>
              <a:t>Alias :</a:t>
            </a:r>
            <a:r>
              <a:rPr lang="fr-FR" sz="1600" b="0" dirty="0"/>
              <a:t> Préfixé par « @ »</a:t>
            </a:r>
            <a:br>
              <a:rPr lang="fr-FR" sz="1600" b="0" dirty="0"/>
            </a:br>
            <a:endParaRPr lang="fr-FR" sz="1600" b="0" dirty="0"/>
          </a:p>
          <a:p>
            <a:r>
              <a:rPr lang="fr-FR" dirty="0"/>
              <a:t>Classe | Object | Type | Variable</a:t>
            </a:r>
          </a:p>
          <a:p>
            <a:pPr marL="540000" lvl="1" indent="-288000"/>
            <a:r>
              <a:rPr lang="fr-FR" sz="1600" b="0" dirty="0"/>
              <a:t>Casse : CamelCase (</a:t>
            </a:r>
            <a:r>
              <a:rPr lang="fr-FR" sz="1600" b="0" dirty="0" err="1"/>
              <a:t>maVariable</a:t>
            </a:r>
            <a:r>
              <a:rPr lang="fr-FR" sz="1600" b="0" dirty="0"/>
              <a:t>, </a:t>
            </a:r>
            <a:r>
              <a:rPr lang="fr-FR" sz="1600" b="0" dirty="0" err="1"/>
              <a:t>monObjet</a:t>
            </a:r>
            <a:r>
              <a:rPr lang="fr-FR" sz="1600" b="0" dirty="0"/>
              <a:t>)</a:t>
            </a:r>
          </a:p>
          <a:p>
            <a:pPr marL="540000" lvl="1" indent="-288000"/>
            <a:r>
              <a:rPr lang="fr-FR" sz="1600" b="0" dirty="0"/>
              <a:t>Observable : Suffixé par « $ » (</a:t>
            </a:r>
            <a:r>
              <a:rPr lang="fr-FR" sz="1600" b="0" dirty="0" err="1"/>
              <a:t>obs</a:t>
            </a:r>
            <a:r>
              <a:rPr lang="fr-FR" sz="1600" b="0" dirty="0"/>
              <a:t>$)</a:t>
            </a:r>
          </a:p>
          <a:p>
            <a:pPr marL="540000" lvl="1" indent="-288000"/>
            <a:r>
              <a:rPr lang="fr-FR" sz="1600" b="0" dirty="0" err="1"/>
              <a:t>Private</a:t>
            </a:r>
            <a:r>
              <a:rPr lang="fr-FR" sz="1600" b="0" dirty="0"/>
              <a:t> : Préfixé par « _ »  (_</a:t>
            </a:r>
            <a:r>
              <a:rPr lang="fr-FR" sz="1600" b="0" dirty="0" err="1"/>
              <a:t>maVar</a:t>
            </a:r>
            <a:r>
              <a:rPr lang="fr-FR" sz="1600" b="0" dirty="0"/>
              <a:t>)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A78B4799-3DAC-4491-8115-58E0F17D3E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Std</a:t>
            </a:r>
            <a:endParaRPr lang="fr-FR" dirty="0"/>
          </a:p>
        </p:txBody>
      </p:sp>
      <p:sp>
        <p:nvSpPr>
          <p:cNvPr id="21" name="Titre 20">
            <a:extLst>
              <a:ext uri="{FF2B5EF4-FFF2-40B4-BE49-F238E27FC236}">
                <a16:creationId xmlns:a16="http://schemas.microsoft.com/office/drawing/2014/main" id="{556EBF27-9DE7-401E-BF35-6EECB5FF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Convention de Nommage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DB0D1DD0-9D3E-4556-A39B-E54D41263E2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Alias</a:t>
            </a:r>
          </a:p>
          <a:p>
            <a:r>
              <a:rPr lang="fr-FR" sz="1600" b="0" dirty="0">
                <a:solidFill>
                  <a:schemeClr val="tx2"/>
                </a:solidFill>
              </a:rPr>
              <a:t>@alert, @env, @enum, @material, @layout, @form, @loader, @router, @timer, @token</a:t>
            </a:r>
          </a:p>
          <a:p>
            <a:r>
              <a:rPr lang="fr-FR" sz="1600" b="0" dirty="0">
                <a:solidFill>
                  <a:schemeClr val="tx2"/>
                </a:solidFill>
              </a:rPr>
              <a:t>@core, @account, @shoppingList, @product</a:t>
            </a:r>
          </a:p>
          <a:p>
            <a:r>
              <a:rPr lang="fr-FR" sz="1600" b="0" dirty="0">
                <a:solidFill>
                  <a:schemeClr val="tx2"/>
                </a:solidFill>
              </a:rPr>
              <a:t>@action,</a:t>
            </a:r>
          </a:p>
          <a:p>
            <a:r>
              <a:rPr lang="fr-FR" sz="1600" b="0" dirty="0">
                <a:solidFill>
                  <a:schemeClr val="tx2"/>
                </a:solidFill>
              </a:rPr>
              <a:t>@package, @log, @deploy, @style, @lint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B04C9580-AB14-4DB6-A237-F1118D3E8D0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Annotation</a:t>
            </a:r>
          </a:p>
          <a:p>
            <a:pPr marL="360000" lvl="1" indent="-288000"/>
            <a:r>
              <a:rPr lang="fr-FR" dirty="0"/>
              <a:t>Todo.</a:t>
            </a:r>
            <a:r>
              <a:rPr lang="fr-FR" sz="1600" b="0" dirty="0"/>
              <a:t> Code à retravailler</a:t>
            </a:r>
          </a:p>
        </p:txBody>
      </p:sp>
    </p:spTree>
    <p:extLst>
      <p:ext uri="{BB962C8B-B14F-4D97-AF65-F5344CB8AC3E}">
        <p14:creationId xmlns:p14="http://schemas.microsoft.com/office/powerpoint/2010/main" val="136872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56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Std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2409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17302A5-1414-4925-8129-DD7D2FE262F1}"/>
              </a:ext>
            </a:extLst>
          </p:cNvPr>
          <p:cNvSpPr/>
          <p:nvPr/>
        </p:nvSpPr>
        <p:spPr>
          <a:xfrm>
            <a:off x="1810613" y="1089214"/>
            <a:ext cx="4925065" cy="4898875"/>
          </a:xfrm>
          <a:prstGeom prst="roundRect">
            <a:avLst>
              <a:gd name="adj" fmla="val 4382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Front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Module / Dépendance</a:t>
            </a:r>
            <a:endParaRPr lang="en-US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C993A5F8-F574-4098-A7B4-C03BD8EC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20CF46-1256-4335-9AE8-F1536097B6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Std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19E02-8941-46E1-9409-49E721AE08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95831" y="1089499"/>
            <a:ext cx="4284943" cy="4885173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Security</a:t>
            </a:r>
          </a:p>
          <a:p>
            <a:pPr marL="0" indent="0" algn="ctr">
              <a:buNone/>
            </a:pPr>
            <a:r>
              <a:rPr lang="en-GB" sz="1800" b="0" i="0" u="sng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Implem</a:t>
            </a:r>
            <a:r>
              <a:rPr lang="en-GB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 Security with JWT</a:t>
            </a:r>
            <a:endParaRPr lang="en-GB" sz="18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GB" sz="1800" b="0" u="sng">
                <a:solidFill>
                  <a:srgbClr val="1155CC"/>
                </a:solidFill>
                <a:latin typeface="Arial" panose="020B0604020202020204" pitchFamily="34" charset="0"/>
              </a:rPr>
              <a:t>RefreshTokenRotation</a:t>
            </a:r>
            <a:endParaRPr lang="en-GB"/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B89FAE-6F0D-4926-840B-BB40321956D2}"/>
              </a:ext>
            </a:extLst>
          </p:cNvPr>
          <p:cNvSpPr/>
          <p:nvPr/>
        </p:nvSpPr>
        <p:spPr>
          <a:xfrm>
            <a:off x="369510" y="1089215"/>
            <a:ext cx="1328461" cy="4898875"/>
          </a:xfrm>
          <a:prstGeom prst="roundRect">
            <a:avLst>
              <a:gd name="adj" fmla="val 147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à coins arrondis 5">
            <a:extLst>
              <a:ext uri="{FF2B5EF4-FFF2-40B4-BE49-F238E27FC236}">
                <a16:creationId xmlns:a16="http://schemas.microsoft.com/office/drawing/2014/main" id="{6A2C5BD9-475F-4314-A09B-61B5D7858172}"/>
              </a:ext>
            </a:extLst>
          </p:cNvPr>
          <p:cNvSpPr/>
          <p:nvPr/>
        </p:nvSpPr>
        <p:spPr>
          <a:xfrm>
            <a:off x="417671" y="1352148"/>
            <a:ext cx="1245109" cy="557040"/>
          </a:xfrm>
          <a:prstGeom prst="roundRect">
            <a:avLst>
              <a:gd name="adj" fmla="val 27605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@module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C70275-3BBB-4D3D-8E2D-E37C1C5CA9D2}"/>
              </a:ext>
            </a:extLst>
          </p:cNvPr>
          <p:cNvGrpSpPr/>
          <p:nvPr/>
        </p:nvGrpSpPr>
        <p:grpSpPr>
          <a:xfrm>
            <a:off x="2468472" y="3014937"/>
            <a:ext cx="1357375" cy="907998"/>
            <a:chOff x="1864439" y="1632648"/>
            <a:chExt cx="1357375" cy="907998"/>
          </a:xfrm>
        </p:grpSpPr>
        <p:sp>
          <p:nvSpPr>
            <p:cNvPr id="36" name="Rectangle : coins arrondis 66">
              <a:extLst>
                <a:ext uri="{FF2B5EF4-FFF2-40B4-BE49-F238E27FC236}">
                  <a16:creationId xmlns:a16="http://schemas.microsoft.com/office/drawing/2014/main" id="{517203C4-D584-43F4-883C-3DDAFABD6759}"/>
                </a:ext>
              </a:extLst>
            </p:cNvPr>
            <p:cNvSpPr/>
            <p:nvPr/>
          </p:nvSpPr>
          <p:spPr>
            <a:xfrm>
              <a:off x="1864439" y="1632648"/>
              <a:ext cx="1357375" cy="907998"/>
            </a:xfrm>
            <a:prstGeom prst="roundRect">
              <a:avLst>
                <a:gd name="adj" fmla="val 10351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r"/>
              <a:r>
                <a:rPr lang="fr-FR" sz="1600" b="1" dirty="0">
                  <a:solidFill>
                    <a:schemeClr val="tx1"/>
                  </a:solidFill>
                </a:rPr>
                <a:t>Core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à coins arrondis 5">
              <a:extLst>
                <a:ext uri="{FF2B5EF4-FFF2-40B4-BE49-F238E27FC236}">
                  <a16:creationId xmlns:a16="http://schemas.microsoft.com/office/drawing/2014/main" id="{4625DA23-A00F-49AD-892D-502EEC763180}"/>
                </a:ext>
              </a:extLst>
            </p:cNvPr>
            <p:cNvSpPr>
              <a:spLocks/>
            </p:cNvSpPr>
            <p:nvPr/>
          </p:nvSpPr>
          <p:spPr>
            <a:xfrm>
              <a:off x="1969978" y="1724309"/>
              <a:ext cx="833562" cy="330330"/>
            </a:xfrm>
            <a:prstGeom prst="roundRect">
              <a:avLst>
                <a:gd name="adj" fmla="val 38423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1400" b="1" dirty="0"/>
                <a:t>@core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CD6D60-A68C-4504-90D5-2D9EE4D9F329}"/>
              </a:ext>
            </a:extLst>
          </p:cNvPr>
          <p:cNvGrpSpPr/>
          <p:nvPr/>
        </p:nvGrpSpPr>
        <p:grpSpPr>
          <a:xfrm>
            <a:off x="1902310" y="1618566"/>
            <a:ext cx="4580443" cy="907510"/>
            <a:chOff x="1870599" y="1694660"/>
            <a:chExt cx="4580443" cy="907510"/>
          </a:xfrm>
        </p:grpSpPr>
        <p:sp>
          <p:nvSpPr>
            <p:cNvPr id="38" name="Rectangle : coins arrondis 66">
              <a:extLst>
                <a:ext uri="{FF2B5EF4-FFF2-40B4-BE49-F238E27FC236}">
                  <a16:creationId xmlns:a16="http://schemas.microsoft.com/office/drawing/2014/main" id="{BBCB4B36-F334-437D-A653-94C88DD7CA1C}"/>
                </a:ext>
              </a:extLst>
            </p:cNvPr>
            <p:cNvSpPr/>
            <p:nvPr/>
          </p:nvSpPr>
          <p:spPr>
            <a:xfrm>
              <a:off x="1870599" y="1694660"/>
              <a:ext cx="4580443" cy="907510"/>
            </a:xfrm>
            <a:prstGeom prst="roundRect">
              <a:avLst>
                <a:gd name="adj" fmla="val 10351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r"/>
              <a:r>
                <a:rPr lang="fr-FR" sz="1600" b="1" dirty="0">
                  <a:solidFill>
                    <a:schemeClr val="tx1"/>
                  </a:solidFill>
                </a:rPr>
                <a:t>Feature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à coins arrondis 5">
              <a:extLst>
                <a:ext uri="{FF2B5EF4-FFF2-40B4-BE49-F238E27FC236}">
                  <a16:creationId xmlns:a16="http://schemas.microsoft.com/office/drawing/2014/main" id="{FFE27220-EF4F-4300-A721-10586C9C3231}"/>
                </a:ext>
              </a:extLst>
            </p:cNvPr>
            <p:cNvSpPr>
              <a:spLocks/>
            </p:cNvSpPr>
            <p:nvPr/>
          </p:nvSpPr>
          <p:spPr>
            <a:xfrm>
              <a:off x="2157325" y="1782979"/>
              <a:ext cx="934169" cy="330330"/>
            </a:xfrm>
            <a:prstGeom prst="roundRect">
              <a:avLst>
                <a:gd name="adj" fmla="val 38423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1400" b="1" dirty="0"/>
                <a:t>@demo</a:t>
              </a:r>
            </a:p>
          </p:txBody>
        </p:sp>
        <p:sp>
          <p:nvSpPr>
            <p:cNvPr id="45" name="Rectangle à coins arrondis 5">
              <a:extLst>
                <a:ext uri="{FF2B5EF4-FFF2-40B4-BE49-F238E27FC236}">
                  <a16:creationId xmlns:a16="http://schemas.microsoft.com/office/drawing/2014/main" id="{E32C86AC-34F3-4D22-8FAB-793823129572}"/>
                </a:ext>
              </a:extLst>
            </p:cNvPr>
            <p:cNvSpPr>
              <a:spLocks/>
            </p:cNvSpPr>
            <p:nvPr/>
          </p:nvSpPr>
          <p:spPr>
            <a:xfrm>
              <a:off x="4565165" y="1787268"/>
              <a:ext cx="1650569" cy="330330"/>
            </a:xfrm>
            <a:prstGeom prst="roundRect">
              <a:avLst>
                <a:gd name="adj" fmla="val 38423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1400" b="1" dirty="0"/>
                <a:t>@shoppingList</a:t>
              </a:r>
            </a:p>
          </p:txBody>
        </p:sp>
        <p:sp>
          <p:nvSpPr>
            <p:cNvPr id="46" name="Rectangle à coins arrondis 5">
              <a:extLst>
                <a:ext uri="{FF2B5EF4-FFF2-40B4-BE49-F238E27FC236}">
                  <a16:creationId xmlns:a16="http://schemas.microsoft.com/office/drawing/2014/main" id="{CA295B51-DD60-4492-B1A0-4F9351444023}"/>
                </a:ext>
              </a:extLst>
            </p:cNvPr>
            <p:cNvSpPr>
              <a:spLocks/>
            </p:cNvSpPr>
            <p:nvPr/>
          </p:nvSpPr>
          <p:spPr>
            <a:xfrm>
              <a:off x="3227974" y="1783329"/>
              <a:ext cx="1231788" cy="329980"/>
            </a:xfrm>
            <a:prstGeom prst="roundRect">
              <a:avLst>
                <a:gd name="adj" fmla="val 38423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1400" b="1" dirty="0"/>
                <a:t>@account</a:t>
              </a:r>
            </a:p>
          </p:txBody>
        </p:sp>
      </p:grp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288F0905-9556-43AE-96CD-8D159789C1C6}"/>
              </a:ext>
            </a:extLst>
          </p:cNvPr>
          <p:cNvSpPr/>
          <p:nvPr/>
        </p:nvSpPr>
        <p:spPr>
          <a:xfrm rot="5400000">
            <a:off x="4297844" y="3257859"/>
            <a:ext cx="1856097" cy="392536"/>
          </a:xfrm>
          <a:prstGeom prst="rightArrow">
            <a:avLst>
              <a:gd name="adj1" fmla="val 50000"/>
              <a:gd name="adj2" fmla="val 3354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BF4E19-B2D2-4C27-B053-2321503E9116}"/>
              </a:ext>
            </a:extLst>
          </p:cNvPr>
          <p:cNvGrpSpPr/>
          <p:nvPr/>
        </p:nvGrpSpPr>
        <p:grpSpPr>
          <a:xfrm>
            <a:off x="1902311" y="4382173"/>
            <a:ext cx="4580443" cy="924482"/>
            <a:chOff x="1887252" y="4204852"/>
            <a:chExt cx="4580443" cy="924482"/>
          </a:xfrm>
        </p:grpSpPr>
        <p:sp>
          <p:nvSpPr>
            <p:cNvPr id="58" name="Rectangle : coins arrondis 9">
              <a:extLst>
                <a:ext uri="{FF2B5EF4-FFF2-40B4-BE49-F238E27FC236}">
                  <a16:creationId xmlns:a16="http://schemas.microsoft.com/office/drawing/2014/main" id="{3DD5C8FC-8D69-429F-B90D-2589F2DD3666}"/>
                </a:ext>
              </a:extLst>
            </p:cNvPr>
            <p:cNvSpPr/>
            <p:nvPr/>
          </p:nvSpPr>
          <p:spPr>
            <a:xfrm>
              <a:off x="1887252" y="4204852"/>
              <a:ext cx="4580443" cy="924482"/>
            </a:xfrm>
            <a:prstGeom prst="roundRect">
              <a:avLst>
                <a:gd name="adj" fmla="val 1132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b"/>
            <a:lstStyle/>
            <a:p>
              <a:pPr algn="r"/>
              <a:r>
                <a:rPr lang="fr-FR" sz="1600" b="1" dirty="0">
                  <a:solidFill>
                    <a:schemeClr val="tx1"/>
                  </a:solidFill>
                </a:rPr>
                <a:t>Shared</a:t>
              </a:r>
            </a:p>
          </p:txBody>
        </p:sp>
        <p:sp>
          <p:nvSpPr>
            <p:cNvPr id="41" name="Rectangle : coins arrondis 9">
              <a:extLst>
                <a:ext uri="{FF2B5EF4-FFF2-40B4-BE49-F238E27FC236}">
                  <a16:creationId xmlns:a16="http://schemas.microsoft.com/office/drawing/2014/main" id="{3839AEB3-5794-42F4-BC72-1DC832FFEC92}"/>
                </a:ext>
              </a:extLst>
            </p:cNvPr>
            <p:cNvSpPr/>
            <p:nvPr/>
          </p:nvSpPr>
          <p:spPr>
            <a:xfrm>
              <a:off x="4221931" y="4710182"/>
              <a:ext cx="988903" cy="379214"/>
            </a:xfrm>
            <a:prstGeom prst="roundRect">
              <a:avLst>
                <a:gd name="adj" fmla="val 32956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b="1" dirty="0"/>
                <a:t>@router</a:t>
              </a:r>
            </a:p>
          </p:txBody>
        </p:sp>
        <p:sp>
          <p:nvSpPr>
            <p:cNvPr id="42" name="Rectangle : coins arrondis 9">
              <a:extLst>
                <a:ext uri="{FF2B5EF4-FFF2-40B4-BE49-F238E27FC236}">
                  <a16:creationId xmlns:a16="http://schemas.microsoft.com/office/drawing/2014/main" id="{A6860067-3214-4BD5-A2E2-732592540757}"/>
                </a:ext>
              </a:extLst>
            </p:cNvPr>
            <p:cNvSpPr/>
            <p:nvPr/>
          </p:nvSpPr>
          <p:spPr>
            <a:xfrm>
              <a:off x="2044521" y="4710251"/>
              <a:ext cx="1000260" cy="379214"/>
            </a:xfrm>
            <a:prstGeom prst="roundRect">
              <a:avLst>
                <a:gd name="adj" fmla="val 32956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b="1" dirty="0"/>
                <a:t>@token</a:t>
              </a:r>
            </a:p>
          </p:txBody>
        </p:sp>
        <p:sp>
          <p:nvSpPr>
            <p:cNvPr id="43" name="Rectangle : coins arrondis 9">
              <a:extLst>
                <a:ext uri="{FF2B5EF4-FFF2-40B4-BE49-F238E27FC236}">
                  <a16:creationId xmlns:a16="http://schemas.microsoft.com/office/drawing/2014/main" id="{DD2C5AFE-0516-4F01-9864-7794EAF4D33F}"/>
                </a:ext>
              </a:extLst>
            </p:cNvPr>
            <p:cNvSpPr/>
            <p:nvPr/>
          </p:nvSpPr>
          <p:spPr>
            <a:xfrm>
              <a:off x="2036690" y="4290882"/>
              <a:ext cx="1000260" cy="379214"/>
            </a:xfrm>
            <a:prstGeom prst="roundRect">
              <a:avLst>
                <a:gd name="adj" fmla="val 32956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b="1" dirty="0"/>
                <a:t>@loader</a:t>
              </a:r>
            </a:p>
          </p:txBody>
        </p:sp>
        <p:sp>
          <p:nvSpPr>
            <p:cNvPr id="47" name="Rectangle : coins arrondis 9">
              <a:extLst>
                <a:ext uri="{FF2B5EF4-FFF2-40B4-BE49-F238E27FC236}">
                  <a16:creationId xmlns:a16="http://schemas.microsoft.com/office/drawing/2014/main" id="{23A925C4-BC81-4F04-B059-DD60161530CA}"/>
                </a:ext>
              </a:extLst>
            </p:cNvPr>
            <p:cNvSpPr/>
            <p:nvPr/>
          </p:nvSpPr>
          <p:spPr>
            <a:xfrm>
              <a:off x="5141131" y="4303360"/>
              <a:ext cx="844463" cy="379214"/>
            </a:xfrm>
            <a:prstGeom prst="roundRect">
              <a:avLst>
                <a:gd name="adj" fmla="val 32956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b="1" dirty="0"/>
                <a:t>@alert</a:t>
              </a:r>
            </a:p>
          </p:txBody>
        </p:sp>
        <p:sp>
          <p:nvSpPr>
            <p:cNvPr id="48" name="Rectangle : coins arrondis 9">
              <a:extLst>
                <a:ext uri="{FF2B5EF4-FFF2-40B4-BE49-F238E27FC236}">
                  <a16:creationId xmlns:a16="http://schemas.microsoft.com/office/drawing/2014/main" id="{A74FB17F-52AC-494F-B142-E52442F28DE4}"/>
                </a:ext>
              </a:extLst>
            </p:cNvPr>
            <p:cNvSpPr>
              <a:spLocks/>
            </p:cNvSpPr>
            <p:nvPr/>
          </p:nvSpPr>
          <p:spPr>
            <a:xfrm>
              <a:off x="3132101" y="4290882"/>
              <a:ext cx="988903" cy="379214"/>
            </a:xfrm>
            <a:prstGeom prst="roundRect">
              <a:avLst>
                <a:gd name="adj" fmla="val 32956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b="1" dirty="0"/>
                <a:t>@enum</a:t>
              </a:r>
            </a:p>
          </p:txBody>
        </p:sp>
        <p:sp>
          <p:nvSpPr>
            <p:cNvPr id="49" name="Rectangle : coins arrondis 9">
              <a:extLst>
                <a:ext uri="{FF2B5EF4-FFF2-40B4-BE49-F238E27FC236}">
                  <a16:creationId xmlns:a16="http://schemas.microsoft.com/office/drawing/2014/main" id="{1111A289-388E-4107-80C3-381E702BC5BF}"/>
                </a:ext>
              </a:extLst>
            </p:cNvPr>
            <p:cNvSpPr/>
            <p:nvPr/>
          </p:nvSpPr>
          <p:spPr>
            <a:xfrm>
              <a:off x="3132101" y="4698727"/>
              <a:ext cx="988903" cy="379214"/>
            </a:xfrm>
            <a:prstGeom prst="roundRect">
              <a:avLst>
                <a:gd name="adj" fmla="val 32956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b="1" dirty="0"/>
                <a:t>@timer</a:t>
              </a:r>
            </a:p>
          </p:txBody>
        </p:sp>
        <p:sp>
          <p:nvSpPr>
            <p:cNvPr id="50" name="Rectangle : coins arrondis 9">
              <a:extLst>
                <a:ext uri="{FF2B5EF4-FFF2-40B4-BE49-F238E27FC236}">
                  <a16:creationId xmlns:a16="http://schemas.microsoft.com/office/drawing/2014/main" id="{A72FE576-4BBF-4911-8C0F-E4A58B10122D}"/>
                </a:ext>
              </a:extLst>
            </p:cNvPr>
            <p:cNvSpPr/>
            <p:nvPr/>
          </p:nvSpPr>
          <p:spPr>
            <a:xfrm>
              <a:off x="4208836" y="4283985"/>
              <a:ext cx="844463" cy="379214"/>
            </a:xfrm>
            <a:prstGeom prst="roundRect">
              <a:avLst>
                <a:gd name="adj" fmla="val 32956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fr-FR" sz="1400" b="1" dirty="0"/>
                <a:t>@form</a:t>
              </a:r>
            </a:p>
          </p:txBody>
        </p:sp>
      </p:grp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47CF4CCF-F936-458E-87B8-1B10F116462E}"/>
              </a:ext>
            </a:extLst>
          </p:cNvPr>
          <p:cNvSpPr/>
          <p:nvPr/>
        </p:nvSpPr>
        <p:spPr>
          <a:xfrm rot="5400000">
            <a:off x="2871584" y="2574240"/>
            <a:ext cx="488863" cy="392536"/>
          </a:xfrm>
          <a:prstGeom prst="rightArrow">
            <a:avLst>
              <a:gd name="adj1" fmla="val 50000"/>
              <a:gd name="adj2" fmla="val 3354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1B35F970-9442-49E8-8A6F-422606F41014}"/>
              </a:ext>
            </a:extLst>
          </p:cNvPr>
          <p:cNvSpPr/>
          <p:nvPr/>
        </p:nvSpPr>
        <p:spPr>
          <a:xfrm rot="5400000">
            <a:off x="2886398" y="3956288"/>
            <a:ext cx="459235" cy="392536"/>
          </a:xfrm>
          <a:prstGeom prst="rightArrow">
            <a:avLst>
              <a:gd name="adj1" fmla="val 50000"/>
              <a:gd name="adj2" fmla="val 3354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space réservé du numéro de diapositive 1">
            <a:extLst>
              <a:ext uri="{FF2B5EF4-FFF2-40B4-BE49-F238E27FC236}">
                <a16:creationId xmlns:a16="http://schemas.microsoft.com/office/drawing/2014/main" id="{0FA4AD56-F8B0-4FC4-BC59-AA2513484B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04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 : coins arrondis 9">
            <a:extLst>
              <a:ext uri="{FF2B5EF4-FFF2-40B4-BE49-F238E27FC236}">
                <a16:creationId xmlns:a16="http://schemas.microsoft.com/office/drawing/2014/main" id="{DE7E5652-1312-4AC9-A9AB-3F63030524B9}"/>
              </a:ext>
            </a:extLst>
          </p:cNvPr>
          <p:cNvSpPr/>
          <p:nvPr/>
        </p:nvSpPr>
        <p:spPr>
          <a:xfrm>
            <a:off x="1793680" y="1021972"/>
            <a:ext cx="9487094" cy="3301570"/>
          </a:xfrm>
          <a:prstGeom prst="roundRect">
            <a:avLst>
              <a:gd name="adj" fmla="val 516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7" name="Rectangle : coins arrondis 9">
            <a:extLst>
              <a:ext uri="{FF2B5EF4-FFF2-40B4-BE49-F238E27FC236}">
                <a16:creationId xmlns:a16="http://schemas.microsoft.com/office/drawing/2014/main" id="{90AF05C1-D53D-4C6B-ADB2-CD0E3B617875}"/>
              </a:ext>
            </a:extLst>
          </p:cNvPr>
          <p:cNvSpPr/>
          <p:nvPr/>
        </p:nvSpPr>
        <p:spPr>
          <a:xfrm>
            <a:off x="7492084" y="4099965"/>
            <a:ext cx="3798270" cy="1811545"/>
          </a:xfrm>
          <a:prstGeom prst="roundRect">
            <a:avLst>
              <a:gd name="adj" fmla="val 813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89" name="Rectangle : coins arrondis 9">
            <a:extLst>
              <a:ext uri="{FF2B5EF4-FFF2-40B4-BE49-F238E27FC236}">
                <a16:creationId xmlns:a16="http://schemas.microsoft.com/office/drawing/2014/main" id="{F351902A-B13C-4929-AF83-030F61376FD4}"/>
              </a:ext>
            </a:extLst>
          </p:cNvPr>
          <p:cNvSpPr/>
          <p:nvPr/>
        </p:nvSpPr>
        <p:spPr>
          <a:xfrm>
            <a:off x="4411226" y="1147700"/>
            <a:ext cx="6733838" cy="3093239"/>
          </a:xfrm>
          <a:prstGeom prst="roundRect">
            <a:avLst>
              <a:gd name="adj" fmla="val 6082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Store</a:t>
            </a:r>
          </a:p>
        </p:txBody>
      </p:sp>
      <p:sp>
        <p:nvSpPr>
          <p:cNvPr id="49" name="Rectangle : coins arrondis 66">
            <a:extLst>
              <a:ext uri="{FF2B5EF4-FFF2-40B4-BE49-F238E27FC236}">
                <a16:creationId xmlns:a16="http://schemas.microsoft.com/office/drawing/2014/main" id="{361E2659-7C82-4B49-8471-3A14BBF241A5}"/>
              </a:ext>
            </a:extLst>
          </p:cNvPr>
          <p:cNvSpPr/>
          <p:nvPr/>
        </p:nvSpPr>
        <p:spPr>
          <a:xfrm>
            <a:off x="1793680" y="4458551"/>
            <a:ext cx="5553114" cy="1452350"/>
          </a:xfrm>
          <a:prstGeom prst="roundRect">
            <a:avLst>
              <a:gd name="adj" fmla="val 1515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Browser</a:t>
            </a:r>
          </a:p>
        </p:txBody>
      </p:sp>
      <p:sp>
        <p:nvSpPr>
          <p:cNvPr id="52" name="Rectangle : coins arrondis 9">
            <a:extLst>
              <a:ext uri="{FF2B5EF4-FFF2-40B4-BE49-F238E27FC236}">
                <a16:creationId xmlns:a16="http://schemas.microsoft.com/office/drawing/2014/main" id="{305E97CE-BFC6-48A7-93EB-B554E8D1FDD1}"/>
              </a:ext>
            </a:extLst>
          </p:cNvPr>
          <p:cNvSpPr/>
          <p:nvPr/>
        </p:nvSpPr>
        <p:spPr>
          <a:xfrm>
            <a:off x="1928008" y="4582097"/>
            <a:ext cx="2786392" cy="1182276"/>
          </a:xfrm>
          <a:prstGeom prst="roundRect">
            <a:avLst>
              <a:gd name="adj" fmla="val 13682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Web Event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17302A5-1414-4925-8129-DD7D2FE262F1}"/>
              </a:ext>
            </a:extLst>
          </p:cNvPr>
          <p:cNvSpPr/>
          <p:nvPr/>
        </p:nvSpPr>
        <p:spPr>
          <a:xfrm>
            <a:off x="1906088" y="1147700"/>
            <a:ext cx="2377375" cy="1776370"/>
          </a:xfrm>
          <a:prstGeom prst="roundRect">
            <a:avLst>
              <a:gd name="adj" fmla="val 9474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UI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732173-9764-4C23-8F55-01EE5969F271}"/>
              </a:ext>
            </a:extLst>
          </p:cNvPr>
          <p:cNvGrpSpPr/>
          <p:nvPr/>
        </p:nvGrpSpPr>
        <p:grpSpPr>
          <a:xfrm>
            <a:off x="1995720" y="1227455"/>
            <a:ext cx="2018945" cy="1345646"/>
            <a:chOff x="5407276" y="3300321"/>
            <a:chExt cx="2071242" cy="1021830"/>
          </a:xfrm>
        </p:grpSpPr>
        <p:sp>
          <p:nvSpPr>
            <p:cNvPr id="36" name="Rectangle : coins arrondis 66">
              <a:extLst>
                <a:ext uri="{FF2B5EF4-FFF2-40B4-BE49-F238E27FC236}">
                  <a16:creationId xmlns:a16="http://schemas.microsoft.com/office/drawing/2014/main" id="{517203C4-D584-43F4-883C-3DDAFABD6759}"/>
                </a:ext>
              </a:extLst>
            </p:cNvPr>
            <p:cNvSpPr/>
            <p:nvPr/>
          </p:nvSpPr>
          <p:spPr>
            <a:xfrm>
              <a:off x="5407276" y="3300321"/>
              <a:ext cx="2071242" cy="1021830"/>
            </a:xfrm>
            <a:prstGeom prst="roundRect">
              <a:avLst>
                <a:gd name="adj" fmla="val 10351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t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</a:rPr>
                <a:t>Component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à coins arrondis 5">
              <a:extLst>
                <a:ext uri="{FF2B5EF4-FFF2-40B4-BE49-F238E27FC236}">
                  <a16:creationId xmlns:a16="http://schemas.microsoft.com/office/drawing/2014/main" id="{4625DA23-A00F-49AD-892D-502EEC763180}"/>
                </a:ext>
              </a:extLst>
            </p:cNvPr>
            <p:cNvSpPr>
              <a:spLocks/>
            </p:cNvSpPr>
            <p:nvPr/>
          </p:nvSpPr>
          <p:spPr>
            <a:xfrm>
              <a:off x="5498309" y="3586748"/>
              <a:ext cx="886678" cy="291662"/>
            </a:xfrm>
            <a:prstGeom prst="roundRect">
              <a:avLst>
                <a:gd name="adj" fmla="val 22552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1">
                  <a:alpha val="9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1200" b="1" dirty="0" err="1"/>
                <a:t>Comp</a:t>
              </a:r>
              <a:r>
                <a:rPr lang="fr-FR" sz="1200" b="1" dirty="0"/>
                <a:t> 1</a:t>
              </a:r>
            </a:p>
          </p:txBody>
        </p:sp>
      </p:grpSp>
      <p:sp>
        <p:nvSpPr>
          <p:cNvPr id="69" name="Rectangle : coins arrondis 9">
            <a:extLst>
              <a:ext uri="{FF2B5EF4-FFF2-40B4-BE49-F238E27FC236}">
                <a16:creationId xmlns:a16="http://schemas.microsoft.com/office/drawing/2014/main" id="{4216182A-0A0C-4C18-9548-C6C82F7CF532}"/>
              </a:ext>
            </a:extLst>
          </p:cNvPr>
          <p:cNvSpPr/>
          <p:nvPr/>
        </p:nvSpPr>
        <p:spPr>
          <a:xfrm>
            <a:off x="2495580" y="3047618"/>
            <a:ext cx="1791469" cy="1149886"/>
          </a:xfrm>
          <a:prstGeom prst="roundRect">
            <a:avLst>
              <a:gd name="adj" fmla="val 25705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Guard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3" name="Rectangle : coins arrondis 9">
            <a:extLst>
              <a:ext uri="{FF2B5EF4-FFF2-40B4-BE49-F238E27FC236}">
                <a16:creationId xmlns:a16="http://schemas.microsoft.com/office/drawing/2014/main" id="{7B35EB49-C1C4-40D9-8CAA-FCE2275A6DF4}"/>
              </a:ext>
            </a:extLst>
          </p:cNvPr>
          <p:cNvSpPr/>
          <p:nvPr/>
        </p:nvSpPr>
        <p:spPr>
          <a:xfrm>
            <a:off x="7479378" y="5994114"/>
            <a:ext cx="3798270" cy="365124"/>
          </a:xfrm>
          <a:prstGeom prst="roundRect">
            <a:avLst>
              <a:gd name="adj" fmla="val 42570"/>
            </a:avLst>
          </a:prstGeom>
          <a:solidFill>
            <a:schemeClr val="tx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Backend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7" name="Rectangle : coins arrondis 66">
            <a:extLst>
              <a:ext uri="{FF2B5EF4-FFF2-40B4-BE49-F238E27FC236}">
                <a16:creationId xmlns:a16="http://schemas.microsoft.com/office/drawing/2014/main" id="{D3D3B17D-F3E4-4E42-8DA8-F144F5210FB9}"/>
              </a:ext>
            </a:extLst>
          </p:cNvPr>
          <p:cNvSpPr/>
          <p:nvPr/>
        </p:nvSpPr>
        <p:spPr>
          <a:xfrm>
            <a:off x="7643922" y="4414271"/>
            <a:ext cx="3501142" cy="533331"/>
          </a:xfrm>
          <a:prstGeom prst="roundRect">
            <a:avLst>
              <a:gd name="adj" fmla="val 2945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E965DB67-D99C-46CA-BE12-E543F551EDB5}"/>
              </a:ext>
            </a:extLst>
          </p:cNvPr>
          <p:cNvSpPr/>
          <p:nvPr/>
        </p:nvSpPr>
        <p:spPr>
          <a:xfrm rot="5400000">
            <a:off x="8416318" y="4147298"/>
            <a:ext cx="360048" cy="271351"/>
          </a:xfrm>
          <a:prstGeom prst="rightArrow">
            <a:avLst>
              <a:gd name="adj1" fmla="val 50000"/>
              <a:gd name="adj2" fmla="val 6009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 : coins arrondis 107">
            <a:extLst>
              <a:ext uri="{FF2B5EF4-FFF2-40B4-BE49-F238E27FC236}">
                <a16:creationId xmlns:a16="http://schemas.microsoft.com/office/drawing/2014/main" id="{F6E833C3-9021-4859-BD74-CD066BCF4391}"/>
              </a:ext>
            </a:extLst>
          </p:cNvPr>
          <p:cNvSpPr/>
          <p:nvPr/>
        </p:nvSpPr>
        <p:spPr>
          <a:xfrm>
            <a:off x="4632410" y="1768687"/>
            <a:ext cx="628238" cy="2371973"/>
          </a:xfrm>
          <a:prstGeom prst="roundRect">
            <a:avLst>
              <a:gd name="adj" fmla="val 192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Action Stream</a:t>
            </a: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4028BDD4-6122-420B-BE57-3F1E7B6B8C39}"/>
              </a:ext>
            </a:extLst>
          </p:cNvPr>
          <p:cNvSpPr/>
          <p:nvPr/>
        </p:nvSpPr>
        <p:spPr>
          <a:xfrm>
            <a:off x="7901097" y="1271122"/>
            <a:ext cx="2721507" cy="1893625"/>
          </a:xfrm>
          <a:prstGeom prst="roundRect">
            <a:avLst>
              <a:gd name="adj" fmla="val 512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Global State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fld id="{16F61B19-5FB1-451F-938F-D0B1FAC2BDF6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C993A5F8-F574-4098-A7B4-C03BD8EC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716B2E-7841-4C4B-8806-799636CB5C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Std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/>
              <a:t>Execution Flow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B89FAE-6F0D-4926-840B-BB40321956D2}"/>
              </a:ext>
            </a:extLst>
          </p:cNvPr>
          <p:cNvSpPr/>
          <p:nvPr/>
        </p:nvSpPr>
        <p:spPr>
          <a:xfrm>
            <a:off x="369510" y="1021973"/>
            <a:ext cx="1328461" cy="4888928"/>
          </a:xfrm>
          <a:prstGeom prst="roundRect">
            <a:avLst>
              <a:gd name="adj" fmla="val 147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/>
              <a:t>Flux</a:t>
            </a:r>
          </a:p>
        </p:txBody>
      </p:sp>
      <p:sp>
        <p:nvSpPr>
          <p:cNvPr id="59" name="Rectangle à coins arrondis 5">
            <a:extLst>
              <a:ext uri="{FF2B5EF4-FFF2-40B4-BE49-F238E27FC236}">
                <a16:creationId xmlns:a16="http://schemas.microsoft.com/office/drawing/2014/main" id="{6A2C5BD9-475F-4314-A09B-61B5D7858172}"/>
              </a:ext>
            </a:extLst>
          </p:cNvPr>
          <p:cNvSpPr/>
          <p:nvPr/>
        </p:nvSpPr>
        <p:spPr>
          <a:xfrm>
            <a:off x="404514" y="1519122"/>
            <a:ext cx="1245109" cy="84170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Dispatch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24AF9A1A-5674-461A-886C-ACD8129B9320}"/>
              </a:ext>
            </a:extLst>
          </p:cNvPr>
          <p:cNvSpPr/>
          <p:nvPr/>
        </p:nvSpPr>
        <p:spPr>
          <a:xfrm>
            <a:off x="5492939" y="3299504"/>
            <a:ext cx="4555414" cy="841156"/>
          </a:xfrm>
          <a:prstGeom prst="roundRect">
            <a:avLst>
              <a:gd name="adj" fmla="val 1605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b"/>
          <a:lstStyle/>
          <a:p>
            <a:pPr algn="r"/>
            <a:r>
              <a:rPr lang="fr-FR" sz="1600" b="1" dirty="0">
                <a:solidFill>
                  <a:schemeClr val="tx1"/>
                </a:solidFill>
              </a:rPr>
              <a:t>Effects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E7E0A6A5-A7CC-413D-A277-B05A7BECF8F7}"/>
              </a:ext>
            </a:extLst>
          </p:cNvPr>
          <p:cNvSpPr/>
          <p:nvPr/>
        </p:nvSpPr>
        <p:spPr>
          <a:xfrm>
            <a:off x="8509839" y="3393534"/>
            <a:ext cx="647222" cy="668145"/>
          </a:xfrm>
          <a:prstGeom prst="roundRect">
            <a:avLst>
              <a:gd name="adj" fmla="val 13063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API</a:t>
            </a:r>
          </a:p>
        </p:txBody>
      </p:sp>
      <p:sp>
        <p:nvSpPr>
          <p:cNvPr id="50" name="Rectangle : coins arrondis 41">
            <a:extLst>
              <a:ext uri="{FF2B5EF4-FFF2-40B4-BE49-F238E27FC236}">
                <a16:creationId xmlns:a16="http://schemas.microsoft.com/office/drawing/2014/main" id="{D4C61810-34C9-4F41-9501-D334454708F9}"/>
              </a:ext>
            </a:extLst>
          </p:cNvPr>
          <p:cNvSpPr/>
          <p:nvPr/>
        </p:nvSpPr>
        <p:spPr>
          <a:xfrm>
            <a:off x="6532825" y="3393535"/>
            <a:ext cx="946553" cy="313358"/>
          </a:xfrm>
          <a:prstGeom prst="roundRect">
            <a:avLst>
              <a:gd name="adj" fmla="val 27980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Module 1</a:t>
            </a:r>
          </a:p>
        </p:txBody>
      </p:sp>
      <p:sp>
        <p:nvSpPr>
          <p:cNvPr id="54" name="Rectangle : coins arrondis 66">
            <a:extLst>
              <a:ext uri="{FF2B5EF4-FFF2-40B4-BE49-F238E27FC236}">
                <a16:creationId xmlns:a16="http://schemas.microsoft.com/office/drawing/2014/main" id="{3A20881B-2F84-499D-B67E-98AF547DEDD1}"/>
              </a:ext>
            </a:extLst>
          </p:cNvPr>
          <p:cNvSpPr/>
          <p:nvPr/>
        </p:nvSpPr>
        <p:spPr>
          <a:xfrm>
            <a:off x="6168817" y="1768687"/>
            <a:ext cx="1552820" cy="1396060"/>
          </a:xfrm>
          <a:prstGeom prst="roundRect">
            <a:avLst>
              <a:gd name="adj" fmla="val 152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Reducers</a:t>
            </a: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DACCC4F5-2ECD-443F-9741-3613ACBB6AA6}"/>
              </a:ext>
            </a:extLst>
          </p:cNvPr>
          <p:cNvSpPr/>
          <p:nvPr/>
        </p:nvSpPr>
        <p:spPr>
          <a:xfrm>
            <a:off x="4024249" y="1868754"/>
            <a:ext cx="628238" cy="248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 : coins arrondis 66">
            <a:extLst>
              <a:ext uri="{FF2B5EF4-FFF2-40B4-BE49-F238E27FC236}">
                <a16:creationId xmlns:a16="http://schemas.microsoft.com/office/drawing/2014/main" id="{F1CF106D-5534-4038-8670-00C968968A0F}"/>
              </a:ext>
            </a:extLst>
          </p:cNvPr>
          <p:cNvSpPr/>
          <p:nvPr/>
        </p:nvSpPr>
        <p:spPr>
          <a:xfrm>
            <a:off x="4632411" y="1271123"/>
            <a:ext cx="3089226" cy="387490"/>
          </a:xfrm>
          <a:prstGeom prst="roundRect">
            <a:avLst>
              <a:gd name="adj" fmla="val 3117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Selector</a:t>
            </a:r>
          </a:p>
        </p:txBody>
      </p:sp>
      <p:sp>
        <p:nvSpPr>
          <p:cNvPr id="78" name="Rectangle : coins arrondis 41">
            <a:extLst>
              <a:ext uri="{FF2B5EF4-FFF2-40B4-BE49-F238E27FC236}">
                <a16:creationId xmlns:a16="http://schemas.microsoft.com/office/drawing/2014/main" id="{5EB195B0-D808-4505-B766-D214036CA437}"/>
              </a:ext>
            </a:extLst>
          </p:cNvPr>
          <p:cNvSpPr/>
          <p:nvPr/>
        </p:nvSpPr>
        <p:spPr>
          <a:xfrm>
            <a:off x="7782924" y="4501237"/>
            <a:ext cx="1042142" cy="362441"/>
          </a:xfrm>
          <a:prstGeom prst="roundRect">
            <a:avLst>
              <a:gd name="adj" fmla="val 3872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Account</a:t>
            </a:r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5145DA5F-B02C-4C34-B4DE-2AD1A49AA34B}"/>
              </a:ext>
            </a:extLst>
          </p:cNvPr>
          <p:cNvSpPr/>
          <p:nvPr/>
        </p:nvSpPr>
        <p:spPr>
          <a:xfrm>
            <a:off x="662112" y="2042710"/>
            <a:ext cx="806107" cy="231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 : coins arrondis 107">
            <a:extLst>
              <a:ext uri="{FF2B5EF4-FFF2-40B4-BE49-F238E27FC236}">
                <a16:creationId xmlns:a16="http://schemas.microsoft.com/office/drawing/2014/main" id="{94D1779D-6D18-4FE3-94F6-DA4507D2072C}"/>
              </a:ext>
            </a:extLst>
          </p:cNvPr>
          <p:cNvSpPr/>
          <p:nvPr/>
        </p:nvSpPr>
        <p:spPr>
          <a:xfrm>
            <a:off x="4866238" y="4823611"/>
            <a:ext cx="2321951" cy="402569"/>
          </a:xfrm>
          <a:prstGeom prst="roundRect">
            <a:avLst>
              <a:gd name="adj" fmla="val 1927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Local Storage</a:t>
            </a:r>
          </a:p>
        </p:txBody>
      </p:sp>
      <p:sp>
        <p:nvSpPr>
          <p:cNvPr id="115" name="Rectangle : coins arrondis 66">
            <a:extLst>
              <a:ext uri="{FF2B5EF4-FFF2-40B4-BE49-F238E27FC236}">
                <a16:creationId xmlns:a16="http://schemas.microsoft.com/office/drawing/2014/main" id="{618D3A57-EF8C-4538-BDE6-3C155E8DE990}"/>
              </a:ext>
            </a:extLst>
          </p:cNvPr>
          <p:cNvSpPr/>
          <p:nvPr/>
        </p:nvSpPr>
        <p:spPr>
          <a:xfrm rot="16200000">
            <a:off x="5057688" y="2199250"/>
            <a:ext cx="1396060" cy="534934"/>
          </a:xfrm>
          <a:prstGeom prst="roundRect">
            <a:avLst>
              <a:gd name="adj" fmla="val 2982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Meta-Reducers</a:t>
            </a:r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E25FFFD3-0FEC-4B74-BDA6-17DE49A5B979}"/>
              </a:ext>
            </a:extLst>
          </p:cNvPr>
          <p:cNvSpPr/>
          <p:nvPr/>
        </p:nvSpPr>
        <p:spPr>
          <a:xfrm>
            <a:off x="5105441" y="2353739"/>
            <a:ext cx="382810" cy="26668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89322BE6-AFA3-4254-ADA3-38D6C65DDF7B}"/>
              </a:ext>
            </a:extLst>
          </p:cNvPr>
          <p:cNvSpPr/>
          <p:nvPr/>
        </p:nvSpPr>
        <p:spPr>
          <a:xfrm rot="10800000">
            <a:off x="5140862" y="3770398"/>
            <a:ext cx="382810" cy="299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 : coins arrondis 41">
            <a:extLst>
              <a:ext uri="{FF2B5EF4-FFF2-40B4-BE49-F238E27FC236}">
                <a16:creationId xmlns:a16="http://schemas.microsoft.com/office/drawing/2014/main" id="{7D174E79-92B4-4DAB-AB42-E8006B719729}"/>
              </a:ext>
            </a:extLst>
          </p:cNvPr>
          <p:cNvSpPr/>
          <p:nvPr/>
        </p:nvSpPr>
        <p:spPr>
          <a:xfrm>
            <a:off x="8935173" y="4514550"/>
            <a:ext cx="719887" cy="342456"/>
          </a:xfrm>
          <a:prstGeom prst="roundRect">
            <a:avLst>
              <a:gd name="adj" fmla="val 3872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Enum</a:t>
            </a:r>
          </a:p>
        </p:txBody>
      </p:sp>
      <p:sp>
        <p:nvSpPr>
          <p:cNvPr id="53" name="Rectangle : coins arrondis 66">
            <a:extLst>
              <a:ext uri="{FF2B5EF4-FFF2-40B4-BE49-F238E27FC236}">
                <a16:creationId xmlns:a16="http://schemas.microsoft.com/office/drawing/2014/main" id="{04A9F4D8-6E42-460E-94B7-BCF1FDE5B862}"/>
              </a:ext>
            </a:extLst>
          </p:cNvPr>
          <p:cNvSpPr/>
          <p:nvPr/>
        </p:nvSpPr>
        <p:spPr>
          <a:xfrm>
            <a:off x="2981261" y="4680936"/>
            <a:ext cx="1667218" cy="356047"/>
          </a:xfrm>
          <a:prstGeom prst="roundRect">
            <a:avLst>
              <a:gd name="adj" fmla="val 4704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Route Change</a:t>
            </a:r>
          </a:p>
        </p:txBody>
      </p:sp>
      <p:sp>
        <p:nvSpPr>
          <p:cNvPr id="55" name="Rectangle : coins arrondis 66">
            <a:extLst>
              <a:ext uri="{FF2B5EF4-FFF2-40B4-BE49-F238E27FC236}">
                <a16:creationId xmlns:a16="http://schemas.microsoft.com/office/drawing/2014/main" id="{2ECB0E9F-5DC5-4A08-AB2C-479BC8654C42}"/>
              </a:ext>
            </a:extLst>
          </p:cNvPr>
          <p:cNvSpPr/>
          <p:nvPr/>
        </p:nvSpPr>
        <p:spPr>
          <a:xfrm>
            <a:off x="1965970" y="4678982"/>
            <a:ext cx="977329" cy="356047"/>
          </a:xfrm>
          <a:prstGeom prst="roundRect">
            <a:avLst>
              <a:gd name="adj" fmla="val 4704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Click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6" name="Rectangle : coins arrondis 9">
            <a:extLst>
              <a:ext uri="{FF2B5EF4-FFF2-40B4-BE49-F238E27FC236}">
                <a16:creationId xmlns:a16="http://schemas.microsoft.com/office/drawing/2014/main" id="{0A8A8EBC-B6D6-42E2-A024-BE0884E44004}"/>
              </a:ext>
            </a:extLst>
          </p:cNvPr>
          <p:cNvSpPr/>
          <p:nvPr/>
        </p:nvSpPr>
        <p:spPr>
          <a:xfrm>
            <a:off x="2952180" y="3422737"/>
            <a:ext cx="1022999" cy="332384"/>
          </a:xfrm>
          <a:prstGeom prst="roundRect">
            <a:avLst>
              <a:gd name="adj" fmla="val 29662"/>
            </a:avLst>
          </a:prstGeom>
          <a:solidFill>
            <a:srgbClr val="FCF4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119" name="Rectangle : coins arrondis 9">
            <a:extLst>
              <a:ext uri="{FF2B5EF4-FFF2-40B4-BE49-F238E27FC236}">
                <a16:creationId xmlns:a16="http://schemas.microsoft.com/office/drawing/2014/main" id="{CA24F452-C6AD-4A38-BE1F-6E50AF853F65}"/>
              </a:ext>
            </a:extLst>
          </p:cNvPr>
          <p:cNvSpPr/>
          <p:nvPr/>
        </p:nvSpPr>
        <p:spPr>
          <a:xfrm>
            <a:off x="7643924" y="5038332"/>
            <a:ext cx="3342535" cy="726041"/>
          </a:xfrm>
          <a:prstGeom prst="roundRect">
            <a:avLst>
              <a:gd name="adj" fmla="val 23216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Interceptor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0" name="Rectangle : coins arrondis 68">
            <a:extLst>
              <a:ext uri="{FF2B5EF4-FFF2-40B4-BE49-F238E27FC236}">
                <a16:creationId xmlns:a16="http://schemas.microsoft.com/office/drawing/2014/main" id="{CD754907-0135-43CB-B389-DE23F08FE86D}"/>
              </a:ext>
            </a:extLst>
          </p:cNvPr>
          <p:cNvSpPr/>
          <p:nvPr/>
        </p:nvSpPr>
        <p:spPr>
          <a:xfrm>
            <a:off x="7722273" y="5118280"/>
            <a:ext cx="771072" cy="287707"/>
          </a:xfrm>
          <a:prstGeom prst="roundRect">
            <a:avLst>
              <a:gd name="adj" fmla="val 31669"/>
            </a:avLst>
          </a:prstGeom>
          <a:solidFill>
            <a:srgbClr val="FCF4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JWT</a:t>
            </a:r>
          </a:p>
        </p:txBody>
      </p:sp>
      <p:sp>
        <p:nvSpPr>
          <p:cNvPr id="120" name="Rectangle : coins arrondis 68">
            <a:extLst>
              <a:ext uri="{FF2B5EF4-FFF2-40B4-BE49-F238E27FC236}">
                <a16:creationId xmlns:a16="http://schemas.microsoft.com/office/drawing/2014/main" id="{5B9D26A7-EF7C-4452-929D-8B7CA114FB2F}"/>
              </a:ext>
            </a:extLst>
          </p:cNvPr>
          <p:cNvSpPr/>
          <p:nvPr/>
        </p:nvSpPr>
        <p:spPr>
          <a:xfrm>
            <a:off x="8571694" y="5125331"/>
            <a:ext cx="771072" cy="287707"/>
          </a:xfrm>
          <a:prstGeom prst="roundRect">
            <a:avLst>
              <a:gd name="adj" fmla="val 31669"/>
            </a:avLst>
          </a:prstGeom>
          <a:solidFill>
            <a:srgbClr val="FCF4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61" name="Rectangle à coins arrondis 5">
            <a:extLst>
              <a:ext uri="{FF2B5EF4-FFF2-40B4-BE49-F238E27FC236}">
                <a16:creationId xmlns:a16="http://schemas.microsoft.com/office/drawing/2014/main" id="{00EC0885-D0C1-4489-8853-46B765E9C825}"/>
              </a:ext>
            </a:extLst>
          </p:cNvPr>
          <p:cNvSpPr/>
          <p:nvPr/>
        </p:nvSpPr>
        <p:spPr>
          <a:xfrm>
            <a:off x="411030" y="3534050"/>
            <a:ext cx="1245109" cy="84170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Immutable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Copy</a:t>
            </a:r>
          </a:p>
        </p:txBody>
      </p:sp>
      <p:sp>
        <p:nvSpPr>
          <p:cNvPr id="64" name="Rectangle à coins arrondis 5">
            <a:extLst>
              <a:ext uri="{FF2B5EF4-FFF2-40B4-BE49-F238E27FC236}">
                <a16:creationId xmlns:a16="http://schemas.microsoft.com/office/drawing/2014/main" id="{E5FD36AE-2A28-4533-9E78-511C83B99577}"/>
              </a:ext>
            </a:extLst>
          </p:cNvPr>
          <p:cNvSpPr/>
          <p:nvPr/>
        </p:nvSpPr>
        <p:spPr>
          <a:xfrm>
            <a:off x="421230" y="4468575"/>
            <a:ext cx="1245109" cy="90736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Method Call</a:t>
            </a:r>
          </a:p>
          <a:p>
            <a:pPr algn="ctr"/>
            <a:r>
              <a:rPr lang="fr-FR" sz="1200" b="1" dirty="0">
                <a:solidFill>
                  <a:schemeClr val="bg1"/>
                </a:solidFill>
              </a:rPr>
              <a:t>Http Call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4C7B9CBB-8DEF-4E8B-968D-B708D0A966AE}"/>
              </a:ext>
            </a:extLst>
          </p:cNvPr>
          <p:cNvSpPr/>
          <p:nvPr/>
        </p:nvSpPr>
        <p:spPr>
          <a:xfrm>
            <a:off x="682377" y="4968961"/>
            <a:ext cx="795590" cy="29372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 : coins arrondis 68">
            <a:extLst>
              <a:ext uri="{FF2B5EF4-FFF2-40B4-BE49-F238E27FC236}">
                <a16:creationId xmlns:a16="http://schemas.microsoft.com/office/drawing/2014/main" id="{588A2AF2-A70F-4182-8B5F-5AD064D4C149}"/>
              </a:ext>
            </a:extLst>
          </p:cNvPr>
          <p:cNvSpPr/>
          <p:nvPr/>
        </p:nvSpPr>
        <p:spPr>
          <a:xfrm>
            <a:off x="9431878" y="5120549"/>
            <a:ext cx="933854" cy="293523"/>
          </a:xfrm>
          <a:prstGeom prst="roundRect">
            <a:avLst>
              <a:gd name="adj" fmla="val 31669"/>
            </a:avLst>
          </a:prstGeom>
          <a:solidFill>
            <a:srgbClr val="FCF4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Loader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1E5C3FD9-9748-4BBB-8210-F5F116891768}"/>
              </a:ext>
            </a:extLst>
          </p:cNvPr>
          <p:cNvSpPr/>
          <p:nvPr/>
        </p:nvSpPr>
        <p:spPr>
          <a:xfrm>
            <a:off x="3973639" y="3466437"/>
            <a:ext cx="669380" cy="266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CC408A02-F733-44E9-BF01-17374C16B6FC}"/>
              </a:ext>
            </a:extLst>
          </p:cNvPr>
          <p:cNvSpPr/>
          <p:nvPr/>
        </p:nvSpPr>
        <p:spPr>
          <a:xfrm>
            <a:off x="5180751" y="3393534"/>
            <a:ext cx="382810" cy="26668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 : coins arrondis 41">
            <a:extLst>
              <a:ext uri="{FF2B5EF4-FFF2-40B4-BE49-F238E27FC236}">
                <a16:creationId xmlns:a16="http://schemas.microsoft.com/office/drawing/2014/main" id="{D4C3D75A-DD8F-428C-91B0-F2A54D53B44D}"/>
              </a:ext>
            </a:extLst>
          </p:cNvPr>
          <p:cNvSpPr/>
          <p:nvPr/>
        </p:nvSpPr>
        <p:spPr>
          <a:xfrm>
            <a:off x="8123732" y="2124516"/>
            <a:ext cx="1042142" cy="342456"/>
          </a:xfrm>
          <a:prstGeom prst="roundRect">
            <a:avLst>
              <a:gd name="adj" fmla="val 3872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Account</a:t>
            </a:r>
          </a:p>
        </p:txBody>
      </p:sp>
      <p:sp>
        <p:nvSpPr>
          <p:cNvPr id="81" name="Rectangle : coins arrondis 41">
            <a:extLst>
              <a:ext uri="{FF2B5EF4-FFF2-40B4-BE49-F238E27FC236}">
                <a16:creationId xmlns:a16="http://schemas.microsoft.com/office/drawing/2014/main" id="{CC15DE0D-D992-4711-9B66-34875997D652}"/>
              </a:ext>
            </a:extLst>
          </p:cNvPr>
          <p:cNvSpPr/>
          <p:nvPr/>
        </p:nvSpPr>
        <p:spPr>
          <a:xfrm>
            <a:off x="9379998" y="2113976"/>
            <a:ext cx="1036129" cy="342456"/>
          </a:xfrm>
          <a:prstGeom prst="roundRect">
            <a:avLst>
              <a:gd name="adj" fmla="val 3872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Form</a:t>
            </a:r>
          </a:p>
        </p:txBody>
      </p:sp>
      <p:sp>
        <p:nvSpPr>
          <p:cNvPr id="82" name="Rectangle : coins arrondis 41">
            <a:extLst>
              <a:ext uri="{FF2B5EF4-FFF2-40B4-BE49-F238E27FC236}">
                <a16:creationId xmlns:a16="http://schemas.microsoft.com/office/drawing/2014/main" id="{9AB3EAE5-FF66-4DD2-9BFF-431A7395AB0E}"/>
              </a:ext>
            </a:extLst>
          </p:cNvPr>
          <p:cNvSpPr/>
          <p:nvPr/>
        </p:nvSpPr>
        <p:spPr>
          <a:xfrm>
            <a:off x="9379998" y="1662341"/>
            <a:ext cx="1042142" cy="342456"/>
          </a:xfrm>
          <a:prstGeom prst="roundRect">
            <a:avLst>
              <a:gd name="adj" fmla="val 3872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Alert</a:t>
            </a:r>
          </a:p>
        </p:txBody>
      </p:sp>
      <p:sp>
        <p:nvSpPr>
          <p:cNvPr id="83" name="Rectangle à coins arrondis 5">
            <a:extLst>
              <a:ext uri="{FF2B5EF4-FFF2-40B4-BE49-F238E27FC236}">
                <a16:creationId xmlns:a16="http://schemas.microsoft.com/office/drawing/2014/main" id="{393E8E9B-1492-47C3-BA41-1974A717CAE7}"/>
              </a:ext>
            </a:extLst>
          </p:cNvPr>
          <p:cNvSpPr/>
          <p:nvPr/>
        </p:nvSpPr>
        <p:spPr>
          <a:xfrm>
            <a:off x="402773" y="2456432"/>
            <a:ext cx="1245109" cy="99865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React To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- Action -</a:t>
            </a:r>
          </a:p>
          <a:p>
            <a:pPr algn="ctr"/>
            <a:r>
              <a:rPr lang="fr-FR" sz="1400" b="1" dirty="0">
                <a:solidFill>
                  <a:schemeClr val="bg1"/>
                </a:solidFill>
              </a:rPr>
              <a:t>- Event -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B6B38046-EF6C-42C2-BFAE-E8C989C38C00}"/>
              </a:ext>
            </a:extLst>
          </p:cNvPr>
          <p:cNvSpPr/>
          <p:nvPr/>
        </p:nvSpPr>
        <p:spPr>
          <a:xfrm>
            <a:off x="648215" y="3202407"/>
            <a:ext cx="806107" cy="23106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 : coins arrondis 66">
            <a:extLst>
              <a:ext uri="{FF2B5EF4-FFF2-40B4-BE49-F238E27FC236}">
                <a16:creationId xmlns:a16="http://schemas.microsoft.com/office/drawing/2014/main" id="{C5C4EA83-C89C-4754-8B52-BB9BECBB099D}"/>
              </a:ext>
            </a:extLst>
          </p:cNvPr>
          <p:cNvSpPr/>
          <p:nvPr/>
        </p:nvSpPr>
        <p:spPr>
          <a:xfrm>
            <a:off x="1965970" y="5091160"/>
            <a:ext cx="977328" cy="356047"/>
          </a:xfrm>
          <a:prstGeom prst="roundRect">
            <a:avLst>
              <a:gd name="adj" fmla="val 4704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Touch</a:t>
            </a:r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80265FE6-C75E-4F6E-9DFC-8827B6AB58C2}"/>
              </a:ext>
            </a:extLst>
          </p:cNvPr>
          <p:cNvSpPr/>
          <p:nvPr/>
        </p:nvSpPr>
        <p:spPr>
          <a:xfrm rot="16200000">
            <a:off x="3296247" y="4284487"/>
            <a:ext cx="509825" cy="22217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E6565331-9D44-4DBE-9112-776BAB2CF0A6}"/>
              </a:ext>
            </a:extLst>
          </p:cNvPr>
          <p:cNvSpPr/>
          <p:nvPr/>
        </p:nvSpPr>
        <p:spPr>
          <a:xfrm rot="16200000">
            <a:off x="1235523" y="3486869"/>
            <a:ext cx="2101598" cy="27138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7954169F-03C0-4ACB-89E9-42650FF979DB}"/>
              </a:ext>
            </a:extLst>
          </p:cNvPr>
          <p:cNvSpPr/>
          <p:nvPr/>
        </p:nvSpPr>
        <p:spPr>
          <a:xfrm rot="5400000">
            <a:off x="5832133" y="4283106"/>
            <a:ext cx="682951" cy="398058"/>
          </a:xfrm>
          <a:prstGeom prst="rightArrow">
            <a:avLst>
              <a:gd name="adj1" fmla="val 50000"/>
              <a:gd name="adj2" fmla="val 6009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 : coins arrondis 41">
            <a:extLst>
              <a:ext uri="{FF2B5EF4-FFF2-40B4-BE49-F238E27FC236}">
                <a16:creationId xmlns:a16="http://schemas.microsoft.com/office/drawing/2014/main" id="{1DDB0D36-88A9-4B71-ACC9-2951504189D7}"/>
              </a:ext>
            </a:extLst>
          </p:cNvPr>
          <p:cNvSpPr/>
          <p:nvPr/>
        </p:nvSpPr>
        <p:spPr>
          <a:xfrm>
            <a:off x="6532825" y="3770399"/>
            <a:ext cx="946553" cy="291280"/>
          </a:xfrm>
          <a:prstGeom prst="roundRect">
            <a:avLst>
              <a:gd name="adj" fmla="val 27980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Module 2</a:t>
            </a:r>
          </a:p>
        </p:txBody>
      </p:sp>
      <p:sp>
        <p:nvSpPr>
          <p:cNvPr id="96" name="Rectangle : coins arrondis 41">
            <a:extLst>
              <a:ext uri="{FF2B5EF4-FFF2-40B4-BE49-F238E27FC236}">
                <a16:creationId xmlns:a16="http://schemas.microsoft.com/office/drawing/2014/main" id="{C73E1550-1AE8-408E-86BE-1ADF8DF9330D}"/>
              </a:ext>
            </a:extLst>
          </p:cNvPr>
          <p:cNvSpPr/>
          <p:nvPr/>
        </p:nvSpPr>
        <p:spPr>
          <a:xfrm>
            <a:off x="7516684" y="3393867"/>
            <a:ext cx="946553" cy="313358"/>
          </a:xfrm>
          <a:prstGeom prst="roundRect">
            <a:avLst>
              <a:gd name="adj" fmla="val 27980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Module 3</a:t>
            </a:r>
          </a:p>
        </p:txBody>
      </p:sp>
      <p:sp>
        <p:nvSpPr>
          <p:cNvPr id="97" name="Rectangle : coins arrondis 41">
            <a:extLst>
              <a:ext uri="{FF2B5EF4-FFF2-40B4-BE49-F238E27FC236}">
                <a16:creationId xmlns:a16="http://schemas.microsoft.com/office/drawing/2014/main" id="{C5153956-D877-4FDC-A270-51971B6B5D33}"/>
              </a:ext>
            </a:extLst>
          </p:cNvPr>
          <p:cNvSpPr/>
          <p:nvPr/>
        </p:nvSpPr>
        <p:spPr>
          <a:xfrm>
            <a:off x="9715932" y="4514550"/>
            <a:ext cx="719888" cy="342456"/>
          </a:xfrm>
          <a:prstGeom prst="roundRect">
            <a:avLst>
              <a:gd name="adj" fmla="val 3872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Tree</a:t>
            </a:r>
            <a:endParaRPr lang="fr-FR" sz="1200" b="1" dirty="0"/>
          </a:p>
        </p:txBody>
      </p:sp>
      <p:sp>
        <p:nvSpPr>
          <p:cNvPr id="98" name="Rectangle : coins arrondis 41">
            <a:extLst>
              <a:ext uri="{FF2B5EF4-FFF2-40B4-BE49-F238E27FC236}">
                <a16:creationId xmlns:a16="http://schemas.microsoft.com/office/drawing/2014/main" id="{E3EAD518-58E4-4B54-B432-F71BA87328A2}"/>
              </a:ext>
            </a:extLst>
          </p:cNvPr>
          <p:cNvSpPr/>
          <p:nvPr/>
        </p:nvSpPr>
        <p:spPr>
          <a:xfrm>
            <a:off x="7514114" y="3769173"/>
            <a:ext cx="946553" cy="291280"/>
          </a:xfrm>
          <a:prstGeom prst="roundRect">
            <a:avLst>
              <a:gd name="adj" fmla="val 27980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Module 4</a:t>
            </a:r>
          </a:p>
        </p:txBody>
      </p:sp>
      <p:sp>
        <p:nvSpPr>
          <p:cNvPr id="99" name="Rectangle : coins arrondis 41">
            <a:extLst>
              <a:ext uri="{FF2B5EF4-FFF2-40B4-BE49-F238E27FC236}">
                <a16:creationId xmlns:a16="http://schemas.microsoft.com/office/drawing/2014/main" id="{9D1465C7-DE6A-44D2-88E0-CEDA67D05788}"/>
              </a:ext>
            </a:extLst>
          </p:cNvPr>
          <p:cNvSpPr/>
          <p:nvPr/>
        </p:nvSpPr>
        <p:spPr>
          <a:xfrm>
            <a:off x="5617453" y="3393534"/>
            <a:ext cx="850392" cy="668145"/>
          </a:xfrm>
          <a:prstGeom prst="roundRect">
            <a:avLst>
              <a:gd name="adj" fmla="val 13063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LIB</a:t>
            </a:r>
          </a:p>
        </p:txBody>
      </p:sp>
      <p:sp>
        <p:nvSpPr>
          <p:cNvPr id="100" name="Rectangle à coins arrondis 5">
            <a:extLst>
              <a:ext uri="{FF2B5EF4-FFF2-40B4-BE49-F238E27FC236}">
                <a16:creationId xmlns:a16="http://schemas.microsoft.com/office/drawing/2014/main" id="{DEFFDB60-C738-4D5B-B5F9-F72D26343991}"/>
              </a:ext>
            </a:extLst>
          </p:cNvPr>
          <p:cNvSpPr>
            <a:spLocks/>
          </p:cNvSpPr>
          <p:nvPr/>
        </p:nvSpPr>
        <p:spPr>
          <a:xfrm>
            <a:off x="3007436" y="1604650"/>
            <a:ext cx="864290" cy="384089"/>
          </a:xfrm>
          <a:prstGeom prst="roundRect">
            <a:avLst>
              <a:gd name="adj" fmla="val 22552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Comp</a:t>
            </a:r>
            <a:r>
              <a:rPr lang="fr-FR" sz="1200" b="1" dirty="0"/>
              <a:t> 2</a:t>
            </a:r>
          </a:p>
        </p:txBody>
      </p:sp>
      <p:sp>
        <p:nvSpPr>
          <p:cNvPr id="101" name="Rectangle à coins arrondis 5">
            <a:extLst>
              <a:ext uri="{FF2B5EF4-FFF2-40B4-BE49-F238E27FC236}">
                <a16:creationId xmlns:a16="http://schemas.microsoft.com/office/drawing/2014/main" id="{DBE61214-8751-4FB6-9426-0187ED18827B}"/>
              </a:ext>
            </a:extLst>
          </p:cNvPr>
          <p:cNvSpPr>
            <a:spLocks/>
          </p:cNvSpPr>
          <p:nvPr/>
        </p:nvSpPr>
        <p:spPr>
          <a:xfrm>
            <a:off x="2079009" y="2025889"/>
            <a:ext cx="864290" cy="384089"/>
          </a:xfrm>
          <a:prstGeom prst="roundRect">
            <a:avLst>
              <a:gd name="adj" fmla="val 22552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Comp</a:t>
            </a:r>
            <a:r>
              <a:rPr lang="fr-FR" sz="1200" b="1" dirty="0"/>
              <a:t> 3</a:t>
            </a:r>
          </a:p>
        </p:txBody>
      </p:sp>
      <p:sp>
        <p:nvSpPr>
          <p:cNvPr id="102" name="Rectangle à coins arrondis 5">
            <a:extLst>
              <a:ext uri="{FF2B5EF4-FFF2-40B4-BE49-F238E27FC236}">
                <a16:creationId xmlns:a16="http://schemas.microsoft.com/office/drawing/2014/main" id="{57D935CB-BB63-4892-9D1A-17B718CEF881}"/>
              </a:ext>
            </a:extLst>
          </p:cNvPr>
          <p:cNvSpPr>
            <a:spLocks/>
          </p:cNvSpPr>
          <p:nvPr/>
        </p:nvSpPr>
        <p:spPr>
          <a:xfrm>
            <a:off x="3010165" y="2023548"/>
            <a:ext cx="864290" cy="384089"/>
          </a:xfrm>
          <a:prstGeom prst="roundRect">
            <a:avLst>
              <a:gd name="adj" fmla="val 22552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…</a:t>
            </a:r>
          </a:p>
        </p:txBody>
      </p:sp>
      <p:sp>
        <p:nvSpPr>
          <p:cNvPr id="76" name="Rectangle : coins arrondis 41">
            <a:extLst>
              <a:ext uri="{FF2B5EF4-FFF2-40B4-BE49-F238E27FC236}">
                <a16:creationId xmlns:a16="http://schemas.microsoft.com/office/drawing/2014/main" id="{2E07A69A-092F-4C62-9E48-F57E54351EB8}"/>
              </a:ext>
            </a:extLst>
          </p:cNvPr>
          <p:cNvSpPr/>
          <p:nvPr/>
        </p:nvSpPr>
        <p:spPr>
          <a:xfrm>
            <a:off x="8123732" y="2574027"/>
            <a:ext cx="1042142" cy="342456"/>
          </a:xfrm>
          <a:prstGeom prst="roundRect">
            <a:avLst>
              <a:gd name="adj" fmla="val 3872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Enum</a:t>
            </a:r>
          </a:p>
        </p:txBody>
      </p:sp>
      <p:sp>
        <p:nvSpPr>
          <p:cNvPr id="104" name="Rectangle : coins arrondis 41">
            <a:extLst>
              <a:ext uri="{FF2B5EF4-FFF2-40B4-BE49-F238E27FC236}">
                <a16:creationId xmlns:a16="http://schemas.microsoft.com/office/drawing/2014/main" id="{615497E4-44CA-4BD9-9EFB-E9AE05ADB6FD}"/>
              </a:ext>
            </a:extLst>
          </p:cNvPr>
          <p:cNvSpPr/>
          <p:nvPr/>
        </p:nvSpPr>
        <p:spPr>
          <a:xfrm>
            <a:off x="8123732" y="1692127"/>
            <a:ext cx="1042142" cy="342456"/>
          </a:xfrm>
          <a:prstGeom prst="roundRect">
            <a:avLst>
              <a:gd name="adj" fmla="val 3872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Shopping</a:t>
            </a:r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63612FC6-52B3-8E33-3864-0CEA35720B20}"/>
              </a:ext>
            </a:extLst>
          </p:cNvPr>
          <p:cNvSpPr/>
          <p:nvPr/>
        </p:nvSpPr>
        <p:spPr>
          <a:xfrm>
            <a:off x="6004662" y="2353739"/>
            <a:ext cx="382810" cy="26668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FB1FC694-14E8-3079-EC62-9C6D18BAFD33}"/>
              </a:ext>
            </a:extLst>
          </p:cNvPr>
          <p:cNvSpPr/>
          <p:nvPr/>
        </p:nvSpPr>
        <p:spPr>
          <a:xfrm>
            <a:off x="643204" y="4073294"/>
            <a:ext cx="806107" cy="231068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80E9197F-B786-3D70-2698-ED497E6F9DC6}"/>
              </a:ext>
            </a:extLst>
          </p:cNvPr>
          <p:cNvSpPr/>
          <p:nvPr/>
        </p:nvSpPr>
        <p:spPr>
          <a:xfrm>
            <a:off x="7551666" y="2353739"/>
            <a:ext cx="519402" cy="265240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7DA96AD-0050-C22F-BB0E-583C50DBB862}"/>
              </a:ext>
            </a:extLst>
          </p:cNvPr>
          <p:cNvSpPr/>
          <p:nvPr/>
        </p:nvSpPr>
        <p:spPr>
          <a:xfrm rot="10800000">
            <a:off x="7591519" y="1340719"/>
            <a:ext cx="382810" cy="26668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7D657067-31B4-CD8A-EBC3-F746C413A548}"/>
              </a:ext>
            </a:extLst>
          </p:cNvPr>
          <p:cNvSpPr/>
          <p:nvPr/>
        </p:nvSpPr>
        <p:spPr>
          <a:xfrm rot="10800000">
            <a:off x="3964533" y="1322050"/>
            <a:ext cx="687954" cy="26668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39C1F4BA-908B-82D4-00BF-9FD15A6C8A3F}"/>
              </a:ext>
            </a:extLst>
          </p:cNvPr>
          <p:cNvSpPr/>
          <p:nvPr/>
        </p:nvSpPr>
        <p:spPr>
          <a:xfrm rot="10800000">
            <a:off x="7503252" y="2062719"/>
            <a:ext cx="519402" cy="266683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4153950A-1DD0-655C-93A1-ED3EA7E3398F}"/>
              </a:ext>
            </a:extLst>
          </p:cNvPr>
          <p:cNvSpPr/>
          <p:nvPr/>
        </p:nvSpPr>
        <p:spPr>
          <a:xfrm rot="5400000">
            <a:off x="8777205" y="5759715"/>
            <a:ext cx="360048" cy="271351"/>
          </a:xfrm>
          <a:prstGeom prst="rightArrow">
            <a:avLst>
              <a:gd name="adj1" fmla="val 50000"/>
              <a:gd name="adj2" fmla="val 6009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80A4A7FC-EC2F-B34B-0D13-4F96567BBF93}"/>
              </a:ext>
            </a:extLst>
          </p:cNvPr>
          <p:cNvSpPr/>
          <p:nvPr/>
        </p:nvSpPr>
        <p:spPr>
          <a:xfrm rot="16200000">
            <a:off x="9048557" y="5746974"/>
            <a:ext cx="360048" cy="271351"/>
          </a:xfrm>
          <a:prstGeom prst="rightArrow">
            <a:avLst>
              <a:gd name="adj1" fmla="val 50000"/>
              <a:gd name="adj2" fmla="val 6009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 : coins arrondis 66">
            <a:extLst>
              <a:ext uri="{FF2B5EF4-FFF2-40B4-BE49-F238E27FC236}">
                <a16:creationId xmlns:a16="http://schemas.microsoft.com/office/drawing/2014/main" id="{A705C21B-59D8-24CB-06E9-E3A05DD9BA02}"/>
              </a:ext>
            </a:extLst>
          </p:cNvPr>
          <p:cNvSpPr/>
          <p:nvPr/>
        </p:nvSpPr>
        <p:spPr>
          <a:xfrm>
            <a:off x="9524467" y="2591891"/>
            <a:ext cx="1493041" cy="614111"/>
          </a:xfrm>
          <a:prstGeom prst="roundRect">
            <a:avLst>
              <a:gd name="adj" fmla="val 1915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27609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A8DA8C-4C78-4209-9581-6BD6E1D4E6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468009-87DD-4659-8F96-738F6A7E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58172FE-3CF4-46DE-B216-AA1B0C1174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5144311" cy="869042"/>
          </a:xfrm>
          <a:prstGeom prst="roundRect">
            <a:avLst>
              <a:gd name="adj" fmla="val 19371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Base Technique</a:t>
            </a:r>
          </a:p>
          <a:p>
            <a:pPr lvl="1"/>
            <a:r>
              <a:rPr lang="fr-FR" b="0" dirty="0"/>
              <a:t>Essentiellement des </a:t>
            </a:r>
            <a:r>
              <a:rPr lang="fr-FR" u="sng" dirty="0"/>
              <a:t>modules Angular</a:t>
            </a:r>
            <a:endParaRPr lang="fr-FR" sz="1800" b="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E045576-77C6-4C48-9341-689475EFE6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Std</a:t>
            </a:r>
            <a:endParaRPr lang="fr-FR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FCFD658-CF16-4780-8EEF-4B032EE051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Code Organisation</a:t>
            </a:r>
            <a:endParaRPr lang="fr-FR" dirty="0">
              <a:ea typeface="+mn-ea"/>
              <a:cs typeface="+mn-cs"/>
            </a:endParaRPr>
          </a:p>
          <a:p>
            <a:pPr lvl="1">
              <a:lnSpc>
                <a:spcPct val="50000"/>
              </a:lnSpc>
            </a:pPr>
            <a:r>
              <a:rPr lang="fr-FR" dirty="0"/>
              <a:t>Component</a:t>
            </a:r>
          </a:p>
          <a:p>
            <a:pPr lvl="1">
              <a:lnSpc>
                <a:spcPct val="50000"/>
              </a:lnSpc>
            </a:pPr>
            <a:r>
              <a:rPr lang="fr-FR" dirty="0"/>
              <a:t>Effect</a:t>
            </a:r>
          </a:p>
          <a:p>
            <a:pPr lvl="1">
              <a:lnSpc>
                <a:spcPct val="50000"/>
              </a:lnSpc>
            </a:pPr>
            <a:r>
              <a:rPr lang="fr-FR" dirty="0"/>
              <a:t>Guard</a:t>
            </a:r>
          </a:p>
          <a:p>
            <a:pPr lvl="1">
              <a:lnSpc>
                <a:spcPct val="50000"/>
              </a:lnSpc>
            </a:pPr>
            <a:r>
              <a:rPr lang="fr-FR" dirty="0"/>
              <a:t>Model </a:t>
            </a:r>
            <a:r>
              <a:rPr lang="fr-FR" sz="1600" b="0" dirty="0"/>
              <a:t>(Contient Model &amp; Enum)</a:t>
            </a:r>
          </a:p>
          <a:p>
            <a:pPr lvl="1">
              <a:lnSpc>
                <a:spcPct val="50000"/>
              </a:lnSpc>
            </a:pPr>
            <a:r>
              <a:rPr lang="fr-FR" dirty="0"/>
              <a:t>Page </a:t>
            </a:r>
            <a:r>
              <a:rPr lang="fr-FR" sz="1600" b="0" dirty="0">
                <a:highlight>
                  <a:srgbClr val="FFFF00"/>
                </a:highlight>
              </a:rPr>
              <a:t>(/!\ != « Page » dans SPA</a:t>
            </a:r>
            <a:r>
              <a:rPr lang="fr-FR" sz="1600" b="0" dirty="0"/>
              <a:t>)</a:t>
            </a:r>
          </a:p>
          <a:p>
            <a:pPr lvl="1">
              <a:lnSpc>
                <a:spcPct val="50000"/>
              </a:lnSpc>
            </a:pPr>
            <a:r>
              <a:rPr lang="fr-FR" dirty="0"/>
              <a:t>Service </a:t>
            </a:r>
            <a:r>
              <a:rPr lang="fr-FR" sz="1600" b="0" dirty="0"/>
              <a:t>(Contient les API)</a:t>
            </a:r>
          </a:p>
          <a:p>
            <a:pPr lvl="1">
              <a:lnSpc>
                <a:spcPct val="50000"/>
              </a:lnSpc>
            </a:pPr>
            <a:r>
              <a:rPr lang="fr-FR" dirty="0"/>
              <a:t>Store</a:t>
            </a:r>
          </a:p>
          <a:p>
            <a:pPr marL="900000" lvl="3">
              <a:lnSpc>
                <a:spcPct val="50000"/>
              </a:lnSpc>
            </a:pPr>
            <a:r>
              <a:rPr lang="fr-FR" dirty="0"/>
              <a:t>Actions</a:t>
            </a:r>
          </a:p>
          <a:p>
            <a:pPr marL="900000" lvl="3">
              <a:lnSpc>
                <a:spcPct val="50000"/>
              </a:lnSpc>
            </a:pPr>
            <a:r>
              <a:rPr lang="fr-FR" dirty="0"/>
              <a:t>Reducers</a:t>
            </a:r>
          </a:p>
          <a:p>
            <a:pPr marL="900000" lvl="3">
              <a:lnSpc>
                <a:spcPct val="50000"/>
              </a:lnSpc>
            </a:pPr>
            <a:r>
              <a:rPr lang="fr-FR" dirty="0"/>
              <a:t>Selectors</a:t>
            </a:r>
          </a:p>
          <a:p>
            <a:pPr marL="900000" lvl="3">
              <a:lnSpc>
                <a:spcPct val="50000"/>
              </a:lnSpc>
            </a:pPr>
            <a:r>
              <a:rPr lang="fr-FR" dirty="0"/>
              <a:t>State</a:t>
            </a:r>
          </a:p>
          <a:p>
            <a:pPr marL="900000" lvl="3">
              <a:lnSpc>
                <a:spcPct val="50000"/>
              </a:lnSpc>
            </a:pPr>
            <a:r>
              <a:rPr lang="fr-FR" dirty="0" err="1"/>
              <a:t>index.ts</a:t>
            </a:r>
            <a:br>
              <a:rPr lang="fr-FR" dirty="0"/>
            </a:br>
            <a:endParaRPr lang="fr-FR" dirty="0"/>
          </a:p>
          <a:p>
            <a:pPr lvl="1">
              <a:lnSpc>
                <a:spcPct val="50000"/>
              </a:lnSpc>
            </a:pPr>
            <a:r>
              <a:rPr lang="fr-FR" sz="1400" b="0" dirty="0"/>
              <a:t>&lt;Feature&gt;-</a:t>
            </a:r>
            <a:r>
              <a:rPr lang="fr-FR" sz="1400" b="0" dirty="0" err="1"/>
              <a:t>router.module.ts</a:t>
            </a:r>
            <a:endParaRPr lang="fr-FR" sz="1400" b="0" dirty="0"/>
          </a:p>
          <a:p>
            <a:pPr lvl="1">
              <a:lnSpc>
                <a:spcPct val="50000"/>
              </a:lnSpc>
            </a:pPr>
            <a:r>
              <a:rPr lang="fr-FR" sz="1400" b="0" dirty="0"/>
              <a:t>&lt;Feature&gt;.</a:t>
            </a:r>
            <a:r>
              <a:rPr lang="fr-FR" sz="1400" b="0" dirty="0" err="1"/>
              <a:t>module.ts</a:t>
            </a:r>
            <a:endParaRPr lang="fr-FR" sz="1400" b="0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90CE60D-FDAD-4142-BB12-6C1C7882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5952E065-3946-4A8C-86BF-931CF390A3EF}"/>
              </a:ext>
            </a:extLst>
          </p:cNvPr>
          <p:cNvSpPr txBox="1">
            <a:spLocks/>
          </p:cNvSpPr>
          <p:nvPr/>
        </p:nvSpPr>
        <p:spPr>
          <a:xfrm>
            <a:off x="2772867" y="255349"/>
            <a:ext cx="3999722" cy="575908"/>
          </a:xfrm>
          <a:prstGeom prst="roundRect">
            <a:avLst>
              <a:gd name="adj" fmla="val 234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>
                <a:highlight>
                  <a:srgbClr val="FFFF00"/>
                </a:highlight>
              </a:rPr>
              <a:t>Module (/!\ Es | Js | Ts | Ng | K)</a:t>
            </a:r>
          </a:p>
        </p:txBody>
      </p:sp>
      <p:sp>
        <p:nvSpPr>
          <p:cNvPr id="2" name="Espace réservé du texte 8">
            <a:extLst>
              <a:ext uri="{FF2B5EF4-FFF2-40B4-BE49-F238E27FC236}">
                <a16:creationId xmlns:a16="http://schemas.microsoft.com/office/drawing/2014/main" id="{7D882316-3C82-BC9C-E3CE-4E33F11901C2}"/>
              </a:ext>
            </a:extLst>
          </p:cNvPr>
          <p:cNvSpPr txBox="1">
            <a:spLocks/>
          </p:cNvSpPr>
          <p:nvPr/>
        </p:nvSpPr>
        <p:spPr>
          <a:xfrm>
            <a:off x="838200" y="2111618"/>
            <a:ext cx="5144311" cy="1510079"/>
          </a:xfrm>
          <a:prstGeom prst="roundRect">
            <a:avLst>
              <a:gd name="adj" fmla="val 1443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Type</a:t>
            </a:r>
          </a:p>
          <a:p>
            <a:pPr lvl="1"/>
            <a:r>
              <a:rPr lang="fr-FR" sz="1600" b="0" dirty="0"/>
              <a:t>Shared. modules partagés</a:t>
            </a:r>
          </a:p>
          <a:p>
            <a:pPr lvl="1"/>
            <a:r>
              <a:rPr lang="fr-FR" sz="1600" b="0" dirty="0"/>
              <a:t>Core. Cœur de l’application</a:t>
            </a:r>
          </a:p>
          <a:p>
            <a:pPr lvl="1"/>
            <a:r>
              <a:rPr lang="fr-FR" sz="1600" b="0" dirty="0"/>
              <a:t>Feature. Fonctionnalités</a:t>
            </a:r>
            <a:endParaRPr lang="fr-FR" dirty="0"/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FFF86727-B651-AEF9-8106-81652BCB3BF1}"/>
              </a:ext>
            </a:extLst>
          </p:cNvPr>
          <p:cNvSpPr txBox="1">
            <a:spLocks/>
          </p:cNvSpPr>
          <p:nvPr/>
        </p:nvSpPr>
        <p:spPr>
          <a:xfrm>
            <a:off x="838200" y="3774774"/>
            <a:ext cx="5144311" cy="2203827"/>
          </a:xfrm>
          <a:prstGeom prst="roundRect">
            <a:avLst>
              <a:gd name="adj" fmla="val 912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Import</a:t>
            </a:r>
          </a:p>
          <a:p>
            <a:pPr lvl="2"/>
            <a:r>
              <a:rPr lang="fr-FR" sz="1600" b="0" dirty="0">
                <a:solidFill>
                  <a:schemeClr val="tx2"/>
                </a:solidFill>
                <a:ea typeface="+mn-ea"/>
                <a:cs typeface="+mn-cs"/>
              </a:rPr>
              <a:t>1 Alias : @NomModule</a:t>
            </a:r>
            <a:endParaRPr lang="fr-FR" sz="1600" b="0" dirty="0"/>
          </a:p>
          <a:p>
            <a:pPr lvl="1"/>
            <a:r>
              <a:rPr lang="fr-FR" sz="1600" b="0" dirty="0"/>
              <a:t>Import * as </a:t>
            </a:r>
            <a:r>
              <a:rPr lang="fr-FR" sz="1600" b="0" dirty="0" err="1"/>
              <a:t>from</a:t>
            </a:r>
            <a:r>
              <a:rPr lang="fr-FR" sz="1600" b="0" dirty="0"/>
              <a:t> &lt;Module&gt; </a:t>
            </a:r>
            <a:r>
              <a:rPr lang="fr-FR" sz="1600" b="0" dirty="0" err="1"/>
              <a:t>from</a:t>
            </a:r>
            <a:r>
              <a:rPr lang="fr-FR" sz="1600" b="0" dirty="0"/>
              <a:t> ‘&lt;alias&gt;…’</a:t>
            </a:r>
          </a:p>
          <a:p>
            <a:pPr lvl="1"/>
            <a:r>
              <a:rPr lang="fr-FR" sz="1600" b="0" dirty="0"/>
              <a:t>« </a:t>
            </a:r>
            <a:r>
              <a:rPr lang="fr-FR" sz="1600" b="0" dirty="0" err="1"/>
              <a:t>index.ts</a:t>
            </a:r>
            <a:r>
              <a:rPr lang="fr-FR" sz="1600" b="0" dirty="0"/>
              <a:t> » : Référence Effects, Composants</a:t>
            </a:r>
          </a:p>
          <a:p>
            <a:pPr lvl="1"/>
            <a:r>
              <a:rPr lang="fr-FR" sz="1600" b="0" dirty="0" err="1"/>
              <a:t>Lazy-Loadés</a:t>
            </a:r>
            <a:r>
              <a:rPr lang="fr-FR" sz="1600" b="0" dirty="0"/>
              <a:t> -&gt; cf. </a:t>
            </a:r>
            <a:r>
              <a:rPr lang="fr-FR" sz="1600" b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 angular</a:t>
            </a:r>
            <a:endParaRPr lang="fr-FR" b="0" dirty="0"/>
          </a:p>
        </p:txBody>
      </p:sp>
    </p:spTree>
    <p:extLst>
      <p:ext uri="{BB962C8B-B14F-4D97-AF65-F5344CB8AC3E}">
        <p14:creationId xmlns:p14="http://schemas.microsoft.com/office/powerpoint/2010/main" val="32175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6727C69-DC76-47C9-AAE1-7195FB83D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EF9E94-7634-4B1A-91F9-9024619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DD5AA4-AB09-4996-8FCD-B64E60FB89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8"/>
            <a:ext cx="5144311" cy="2122053"/>
          </a:xfrm>
          <a:prstGeom prst="roundRect">
            <a:avLst>
              <a:gd name="adj" fmla="val 9199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Typescript</a:t>
            </a:r>
          </a:p>
          <a:p>
            <a:r>
              <a:rPr lang="fr-FR" sz="1800" b="0" dirty="0">
                <a:solidFill>
                  <a:schemeClr val="tx2"/>
                </a:solidFill>
              </a:rPr>
              <a:t>Option compilateur </a:t>
            </a:r>
          </a:p>
          <a:p>
            <a:pPr lvl="1"/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"strict"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chemeClr val="tx2"/>
                </a:solidFill>
              </a:rPr>
              <a:t>(</a:t>
            </a:r>
            <a:r>
              <a:rPr lang="fr-FR" sz="1400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voir ici</a:t>
            </a:r>
            <a:r>
              <a:rPr lang="fr-FR" sz="1600" b="0" dirty="0">
                <a:solidFill>
                  <a:schemeClr val="tx2"/>
                </a:solidFill>
              </a:rPr>
              <a:t>)</a:t>
            </a:r>
            <a:endParaRPr lang="fr-FR" b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fr-FR" sz="1800" b="0" dirty="0">
                <a:solidFill>
                  <a:schemeClr val="tx2"/>
                </a:solidFill>
              </a:rPr>
              <a:t>Variable « </a:t>
            </a:r>
            <a:r>
              <a:rPr lang="fr-FR" sz="1800" b="0" dirty="0" err="1">
                <a:solidFill>
                  <a:schemeClr val="tx2"/>
                </a:solidFill>
              </a:rPr>
              <a:t>path</a:t>
            </a:r>
            <a:r>
              <a:rPr lang="fr-FR" sz="1800" b="0" dirty="0">
                <a:solidFill>
                  <a:schemeClr val="tx2"/>
                </a:solidFill>
              </a:rPr>
              <a:t> » pour définir des alias pour les @module</a:t>
            </a:r>
            <a:endParaRPr lang="fr-FR" b="0" dirty="0"/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9230E8-8BCA-4FDB-BC95-7000173C3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Std</a:t>
            </a:r>
            <a:endParaRPr lang="en-GB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5F7CA7A-A3BD-4808-B723-EE95BC1D59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199" y="3364627"/>
            <a:ext cx="5144311" cy="2578973"/>
          </a:xfrm>
          <a:prstGeom prst="roundRect">
            <a:avLst>
              <a:gd name="adj" fmla="val 7182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Angular</a:t>
            </a:r>
          </a:p>
          <a:p>
            <a:r>
              <a:rPr lang="fr-FR" sz="1800" dirty="0">
                <a:solidFill>
                  <a:schemeClr val="tx2"/>
                </a:solidFill>
              </a:rPr>
              <a:t>?</a:t>
            </a:r>
          </a:p>
          <a:p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7927CE5-D963-44FA-98DA-B373208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AAE57E89-38F6-404E-A93E-FE2B633C4699}"/>
              </a:ext>
            </a:extLst>
          </p:cNvPr>
          <p:cNvSpPr txBox="1">
            <a:spLocks/>
          </p:cNvSpPr>
          <p:nvPr/>
        </p:nvSpPr>
        <p:spPr>
          <a:xfrm>
            <a:off x="6136465" y="1089498"/>
            <a:ext cx="5144310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Applicative</a:t>
            </a:r>
          </a:p>
          <a:p>
            <a:r>
              <a:rPr lang="fr-FR" sz="1800" dirty="0"/>
              <a:t>Permettre une configuration selon…</a:t>
            </a:r>
          </a:p>
          <a:p>
            <a:pPr lvl="1"/>
            <a:r>
              <a:rPr lang="fr-FR" sz="1600" b="0" dirty="0"/>
              <a:t>Une instance d’</a:t>
            </a:r>
            <a:r>
              <a:rPr lang="fr-FR" sz="1600" b="0" dirty="0" err="1"/>
              <a:t>env</a:t>
            </a:r>
            <a:r>
              <a:rPr lang="fr-FR" sz="1600" b="0" dirty="0"/>
              <a:t> « Dev / Int / Prd »</a:t>
            </a:r>
          </a:p>
          <a:p>
            <a:pPr lvl="1"/>
            <a:r>
              <a:rPr lang="fr-FR" sz="1600" b="0" dirty="0"/>
              <a:t>Un « Site Client »</a:t>
            </a:r>
            <a:br>
              <a:rPr lang="fr-FR" sz="1600" b="0" dirty="0"/>
            </a:br>
            <a:endParaRPr lang="fr-FR" sz="1600" b="0" dirty="0"/>
          </a:p>
          <a:p>
            <a:r>
              <a:rPr lang="fr-FR" sz="1800" dirty="0"/>
              <a:t>Localisation de la Configuration</a:t>
            </a:r>
            <a:endParaRPr lang="fr-FR" sz="1600" b="0" dirty="0"/>
          </a:p>
          <a:p>
            <a:pPr lvl="1"/>
            <a:r>
              <a:rPr lang="fr-FR" sz="1600" b="0" dirty="0"/>
              <a:t>Fichier « Environnement.ts »</a:t>
            </a:r>
          </a:p>
          <a:p>
            <a:pPr lvl="1"/>
            <a:r>
              <a:rPr lang="fr-FR" sz="1600" b="0" dirty="0"/>
              <a:t>@material -&gt;</a:t>
            </a:r>
            <a:br>
              <a:rPr lang="fr-FR" sz="1600" b="0" dirty="0"/>
            </a:br>
            <a:endParaRPr lang="fr-FR" sz="1600" b="0" dirty="0"/>
          </a:p>
          <a:p>
            <a:r>
              <a:rPr lang="fr-FR" sz="1800" dirty="0"/>
              <a:t>Elément Configurable</a:t>
            </a:r>
          </a:p>
          <a:p>
            <a:pPr lvl="2"/>
            <a:r>
              <a:rPr lang="fr-FR" sz="1600" b="0" dirty="0">
                <a:solidFill>
                  <a:schemeClr val="tx2"/>
                </a:solidFill>
                <a:ea typeface="+mn-ea"/>
                <a:cs typeface="+mn-cs"/>
              </a:rPr>
              <a:t>Url Service Business</a:t>
            </a:r>
          </a:p>
          <a:p>
            <a:pPr lvl="2"/>
            <a:r>
              <a:rPr lang="fr-FR" sz="1600" b="0" dirty="0">
                <a:solidFill>
                  <a:schemeClr val="tx2"/>
                </a:solidFill>
                <a:ea typeface="+mn-ea"/>
                <a:cs typeface="+mn-cs"/>
              </a:rPr>
              <a:t>Url Service Tiers (Map, Ged, eSign…)</a:t>
            </a:r>
          </a:p>
          <a:p>
            <a:pPr lvl="2"/>
            <a:r>
              <a:rPr lang="fr-FR" sz="1600" b="0" dirty="0">
                <a:solidFill>
                  <a:schemeClr val="tx2"/>
                </a:solidFill>
                <a:ea typeface="+mn-ea"/>
                <a:cs typeface="+mn-cs"/>
              </a:rPr>
              <a:t>Fichiers (taille…), </a:t>
            </a:r>
            <a:r>
              <a:rPr lang="fr-FR" sz="1600" b="0" dirty="0" err="1">
                <a:solidFill>
                  <a:schemeClr val="tx2"/>
                </a:solidFill>
                <a:ea typeface="+mn-ea"/>
                <a:cs typeface="+mn-cs"/>
              </a:rPr>
              <a:t>Timers</a:t>
            </a:r>
            <a:r>
              <a:rPr lang="fr-FR" sz="1600" b="0" dirty="0">
                <a:solidFill>
                  <a:schemeClr val="tx2"/>
                </a:solidFill>
                <a:ea typeface="+mn-ea"/>
                <a:cs typeface="+mn-cs"/>
              </a:rPr>
              <a:t> (</a:t>
            </a:r>
            <a:r>
              <a:rPr lang="fr-FR" sz="1600" b="0" dirty="0" err="1">
                <a:solidFill>
                  <a:schemeClr val="tx2"/>
                </a:solidFill>
                <a:ea typeface="+mn-ea"/>
                <a:cs typeface="+mn-cs"/>
              </a:rPr>
              <a:t>autologout</a:t>
            </a:r>
            <a:r>
              <a:rPr lang="fr-FR" sz="1600" b="0" dirty="0">
                <a:solidFill>
                  <a:schemeClr val="tx2"/>
                </a:solidFill>
                <a:ea typeface="+mn-ea"/>
                <a:cs typeface="+mn-cs"/>
              </a:rPr>
              <a:t>…)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986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E0520E-E343-4444-8E30-EC78481353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DFD06-5BD0-419A-8C66-F4F003A1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9919C-7775-424D-9B0D-8072CA26A9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195" y="1089500"/>
            <a:ext cx="5060188" cy="1118441"/>
          </a:xfrm>
          <a:prstGeom prst="roundRect">
            <a:avLst>
              <a:gd name="adj" fmla="val 16728"/>
            </a:avLst>
          </a:prstGeom>
        </p:spPr>
        <p:txBody>
          <a:bodyPr/>
          <a:lstStyle/>
          <a:p>
            <a:pPr marL="180000" indent="0" algn="ctr">
              <a:buNone/>
            </a:pPr>
            <a:r>
              <a:rPr lang="fr-FR" dirty="0"/>
              <a:t>Store</a:t>
            </a:r>
          </a:p>
          <a:p>
            <a:pPr>
              <a:lnSpc>
                <a:spcPct val="50000"/>
              </a:lnSpc>
            </a:pPr>
            <a:r>
              <a:rPr lang="fr-FR" sz="1600" b="0" dirty="0">
                <a:solidFill>
                  <a:schemeClr val="tx2"/>
                </a:solidFill>
              </a:rPr>
              <a:t>Un fichier index pour référencer ce que le store fourni</a:t>
            </a:r>
          </a:p>
          <a:p>
            <a:pPr>
              <a:lnSpc>
                <a:spcPct val="50000"/>
              </a:lnSpc>
            </a:pPr>
            <a:r>
              <a:rPr lang="fr-FR" sz="1600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Ngrx </a:t>
            </a:r>
            <a:r>
              <a:rPr lang="fr-FR" sz="1600" dirty="0" err="1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rules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C251B-62EA-4DEE-B739-12835FC3B0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Std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6F6A6E-864C-41E0-8998-20B4F2D1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Ngrx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B84732-D4A3-47C5-AEE0-0916FF7D45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0909" y="1101633"/>
            <a:ext cx="5189866" cy="2327367"/>
          </a:xfrm>
          <a:prstGeom prst="roundRect">
            <a:avLst>
              <a:gd name="adj" fmla="val 7148"/>
            </a:avLst>
          </a:prstGeom>
        </p:spPr>
        <p:txBody>
          <a:bodyPr/>
          <a:lstStyle/>
          <a:p>
            <a:pPr indent="0" algn="ctr">
              <a:lnSpc>
                <a:spcPct val="100000"/>
              </a:lnSpc>
              <a:buNone/>
            </a:pPr>
            <a:r>
              <a:rPr lang="fr-FR" dirty="0"/>
              <a:t>Action</a:t>
            </a:r>
          </a:p>
          <a:p>
            <a:pPr marL="180000" indent="-180000">
              <a:spcBef>
                <a:spcPts val="0"/>
              </a:spcBef>
            </a:pPr>
            <a:r>
              <a:rPr lang="fr-FR" sz="1600" dirty="0">
                <a:solidFill>
                  <a:schemeClr val="tx2"/>
                </a:solidFill>
              </a:rPr>
              <a:t>Nom.</a:t>
            </a:r>
            <a:r>
              <a:rPr lang="fr-FR" sz="1600" b="0" dirty="0">
                <a:solidFill>
                  <a:schemeClr val="tx2"/>
                </a:solidFill>
              </a:rPr>
              <a:t> &lt;action&gt;&lt;Entité&gt;Action </a:t>
            </a:r>
            <a:r>
              <a:rPr lang="fr-FR" sz="1400" b="0" dirty="0">
                <a:solidFill>
                  <a:schemeClr val="tx2"/>
                </a:solidFill>
              </a:rPr>
              <a:t>(ex : submitFormAction)</a:t>
            </a:r>
            <a:br>
              <a:rPr lang="fr-FR" sz="1400" b="0" dirty="0">
                <a:solidFill>
                  <a:schemeClr val="tx2"/>
                </a:solidFill>
              </a:rPr>
            </a:br>
            <a:endParaRPr lang="fr-FR" sz="1400" b="0" dirty="0">
              <a:solidFill>
                <a:schemeClr val="tx2"/>
              </a:solidFill>
            </a:endParaRPr>
          </a:p>
          <a:p>
            <a:pPr marL="180000" indent="-180000">
              <a:spcBef>
                <a:spcPts val="0"/>
              </a:spcBef>
            </a:pPr>
            <a:r>
              <a:rPr lang="fr-FR" sz="1600" dirty="0">
                <a:solidFill>
                  <a:schemeClr val="tx2"/>
                </a:solidFill>
              </a:rPr>
              <a:t>Définition.</a:t>
            </a:r>
            <a:r>
              <a:rPr lang="fr-FR" sz="1600" b="0" dirty="0">
                <a:solidFill>
                  <a:schemeClr val="tx2"/>
                </a:solidFill>
              </a:rPr>
              <a:t> </a:t>
            </a:r>
            <a:r>
              <a:rPr lang="fr-FR" sz="1600" dirty="0">
                <a:solidFill>
                  <a:schemeClr val="tx2"/>
                </a:solidFill>
                <a:hlinkClick r:id="rId3"/>
              </a:rPr>
              <a:t>Ngrx (Version &gt;8.x)</a:t>
            </a:r>
            <a:endParaRPr lang="fr-FR" sz="1600" b="0" dirty="0">
              <a:solidFill>
                <a:schemeClr val="tx2"/>
              </a:solidFill>
            </a:endParaRPr>
          </a:p>
          <a:p>
            <a:pPr marL="180000" indent="-180000">
              <a:spcBef>
                <a:spcPts val="0"/>
              </a:spcBef>
            </a:pPr>
            <a:r>
              <a:rPr lang="fr-FR" sz="1600" b="0" dirty="0">
                <a:solidFill>
                  <a:schemeClr val="tx2"/>
                </a:solidFill>
              </a:rPr>
              <a:t>Emissible par : « </a:t>
            </a:r>
            <a:r>
              <a:rPr lang="fr-FR" sz="1600" dirty="0">
                <a:solidFill>
                  <a:schemeClr val="tx2"/>
                </a:solidFill>
              </a:rPr>
              <a:t>Component</a:t>
            </a:r>
            <a:r>
              <a:rPr lang="fr-FR" sz="1600" b="0" dirty="0">
                <a:solidFill>
                  <a:schemeClr val="tx2"/>
                </a:solidFill>
              </a:rPr>
              <a:t> » / « </a:t>
            </a:r>
            <a:r>
              <a:rPr lang="fr-FR" sz="1600" dirty="0">
                <a:solidFill>
                  <a:schemeClr val="tx2"/>
                </a:solidFill>
              </a:rPr>
              <a:t>Api</a:t>
            </a:r>
            <a:r>
              <a:rPr lang="fr-FR" sz="1600" b="0" dirty="0">
                <a:solidFill>
                  <a:schemeClr val="tx2"/>
                </a:solidFill>
              </a:rPr>
              <a:t> » / « </a:t>
            </a:r>
            <a:r>
              <a:rPr lang="fr-FR" sz="1600" dirty="0">
                <a:solidFill>
                  <a:schemeClr val="tx2"/>
                </a:solidFill>
              </a:rPr>
              <a:t>Store</a:t>
            </a:r>
            <a:r>
              <a:rPr lang="fr-FR" sz="1600" b="0" dirty="0">
                <a:solidFill>
                  <a:schemeClr val="tx2"/>
                </a:solidFill>
              </a:rPr>
              <a:t> »</a:t>
            </a:r>
          </a:p>
          <a:p>
            <a:pPr marL="180000" indent="-180000">
              <a:spcBef>
                <a:spcPts val="0"/>
              </a:spcBef>
            </a:pPr>
            <a:r>
              <a:rPr lang="fr-FR" sz="1600" b="0" dirty="0">
                <a:solidFill>
                  <a:schemeClr val="tx2"/>
                </a:solidFill>
              </a:rPr>
              <a:t>Créer </a:t>
            </a:r>
            <a:r>
              <a:rPr lang="fr-FR" sz="1600" b="0" u="sng" dirty="0">
                <a:solidFill>
                  <a:schemeClr val="tx2"/>
                </a:solidFill>
              </a:rPr>
              <a:t>au plus prés de l’émetteur</a:t>
            </a:r>
            <a:endParaRPr lang="fr-FR" sz="1600" b="0" dirty="0">
              <a:solidFill>
                <a:schemeClr val="tx2"/>
              </a:solidFill>
            </a:endParaRPr>
          </a:p>
          <a:p>
            <a:pPr marL="180000" indent="-180000">
              <a:spcBef>
                <a:spcPts val="0"/>
              </a:spcBef>
            </a:pPr>
            <a:r>
              <a:rPr lang="fr-FR" sz="1600" b="0" dirty="0">
                <a:solidFill>
                  <a:schemeClr val="tx2"/>
                </a:solidFill>
              </a:rPr>
              <a:t>Module @action fournit des helpers</a:t>
            </a:r>
            <a:br>
              <a:rPr lang="fr-FR" sz="1600" b="0" dirty="0">
                <a:solidFill>
                  <a:schemeClr val="tx2"/>
                </a:solidFill>
              </a:rPr>
            </a:br>
            <a:endParaRPr lang="fr-FR" sz="1600" b="0" dirty="0">
              <a:solidFill>
                <a:schemeClr val="tx2"/>
              </a:solidFill>
            </a:endParaRPr>
          </a:p>
          <a:p>
            <a:pPr marL="180000" indent="-180000">
              <a:spcBef>
                <a:spcPts val="0"/>
              </a:spcBef>
            </a:pPr>
            <a:r>
              <a:rPr lang="fr-FR" sz="1600" dirty="0">
                <a:solidFill>
                  <a:schemeClr val="tx2"/>
                </a:solidFill>
              </a:rPr>
              <a:t>Action prédéfinis.</a:t>
            </a:r>
            <a:r>
              <a:rPr lang="fr-FR" sz="1600" b="0" dirty="0">
                <a:solidFill>
                  <a:schemeClr val="tx2"/>
                </a:solidFill>
              </a:rPr>
              <a:t> @form / @button</a:t>
            </a:r>
            <a:endParaRPr lang="en-GB" sz="1600" b="0" dirty="0">
              <a:solidFill>
                <a:schemeClr val="tx2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91C75E-96BB-45A3-A962-C7152E0D762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0910" y="3589599"/>
            <a:ext cx="5189864" cy="2396004"/>
          </a:xfrm>
          <a:prstGeom prst="roundRect">
            <a:avLst>
              <a:gd name="adj" fmla="val 7953"/>
            </a:avLst>
          </a:prstGeom>
        </p:spPr>
        <p:txBody>
          <a:bodyPr/>
          <a:lstStyle/>
          <a:p>
            <a:pPr indent="0" algn="ctr">
              <a:lnSpc>
                <a:spcPct val="100000"/>
              </a:lnSpc>
              <a:buNone/>
            </a:pPr>
            <a:r>
              <a:rPr lang="fr-FR" dirty="0"/>
              <a:t>Effect</a:t>
            </a:r>
          </a:p>
          <a:p>
            <a:pPr>
              <a:lnSpc>
                <a:spcPct val="50000"/>
              </a:lnSpc>
            </a:pPr>
            <a:r>
              <a:rPr lang="fr-FR" sz="1600" dirty="0">
                <a:solidFill>
                  <a:schemeClr val="tx2"/>
                </a:solidFill>
              </a:rPr>
              <a:t>Nom.</a:t>
            </a:r>
            <a:r>
              <a:rPr lang="fr-FR" sz="1600" b="0" dirty="0">
                <a:solidFill>
                  <a:schemeClr val="tx2"/>
                </a:solidFill>
              </a:rPr>
              <a:t> Nommer selon ce que fait l’effect</a:t>
            </a:r>
          </a:p>
          <a:p>
            <a:pPr>
              <a:lnSpc>
                <a:spcPct val="50000"/>
              </a:lnSpc>
            </a:pPr>
            <a:r>
              <a:rPr lang="fr-FR" sz="1600" dirty="0">
                <a:solidFill>
                  <a:schemeClr val="tx2"/>
                </a:solidFill>
              </a:rPr>
              <a:t>Règle. 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Manipulating effects</a:t>
            </a:r>
            <a:endParaRPr lang="fr-FR" sz="18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50000"/>
              </a:lnSpc>
            </a:pPr>
            <a:r>
              <a:rPr lang="fr-FR" sz="1600" b="0" dirty="0">
                <a:solidFill>
                  <a:schemeClr val="tx2"/>
                </a:solidFill>
              </a:rPr>
              <a:t>Gérez l’activation de l’effect via</a:t>
            </a:r>
          </a:p>
          <a:p>
            <a:pPr lvl="1">
              <a:lnSpc>
                <a:spcPct val="50000"/>
              </a:lnSpc>
            </a:pPr>
            <a:r>
              <a:rPr lang="fr-FR" sz="1400" dirty="0" err="1">
                <a:solidFill>
                  <a:schemeClr val="tx2"/>
                </a:solidFill>
              </a:rPr>
              <a:t>ofType</a:t>
            </a:r>
            <a:r>
              <a:rPr lang="fr-FR" sz="1400" dirty="0">
                <a:solidFill>
                  <a:schemeClr val="tx2"/>
                </a:solidFill>
              </a:rPr>
              <a:t>()</a:t>
            </a:r>
            <a:r>
              <a:rPr lang="fr-FR" sz="1400" b="0" dirty="0">
                <a:solidFill>
                  <a:schemeClr val="tx2"/>
                </a:solidFill>
              </a:rPr>
              <a:t> pour filtrer selon le type de l’action</a:t>
            </a:r>
          </a:p>
          <a:p>
            <a:pPr lvl="1">
              <a:lnSpc>
                <a:spcPct val="50000"/>
              </a:lnSpc>
            </a:pPr>
            <a:r>
              <a:rPr lang="fr-FR" sz="1400" dirty="0">
                <a:solidFill>
                  <a:schemeClr val="tx2"/>
                </a:solidFill>
              </a:rPr>
              <a:t>Filter(Fn) </a:t>
            </a:r>
            <a:r>
              <a:rPr lang="fr-FR" sz="1400" b="0" dirty="0">
                <a:solidFill>
                  <a:schemeClr val="tx2"/>
                </a:solidFill>
              </a:rPr>
              <a:t>pour le payload de l’action ou autre</a:t>
            </a:r>
          </a:p>
          <a:p>
            <a:pPr lvl="1">
              <a:lnSpc>
                <a:spcPct val="50000"/>
              </a:lnSpc>
            </a:pPr>
            <a:r>
              <a:rPr lang="fr-FR" sz="1400" dirty="0">
                <a:solidFill>
                  <a:schemeClr val="bg1">
                    <a:lumMod val="6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withLatestFrom</a:t>
            </a:r>
            <a:r>
              <a:rPr lang="fr-FR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400" b="0" dirty="0">
                <a:solidFill>
                  <a:schemeClr val="tx2"/>
                </a:solidFill>
              </a:rPr>
              <a:t>si besoin du state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2BFAD78-31B7-4112-8B0B-EB9A5856699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8195" y="2361019"/>
            <a:ext cx="5060188" cy="1431292"/>
          </a:xfrm>
          <a:prstGeom prst="roundRect">
            <a:avLst>
              <a:gd name="adj" fmla="val 14883"/>
            </a:avLst>
          </a:prstGeo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fr-FR" dirty="0"/>
              <a:t>State</a:t>
            </a:r>
          </a:p>
          <a:p>
            <a:pPr marL="180000" indent="-180000">
              <a:spcBef>
                <a:spcPts val="0"/>
              </a:spcBef>
            </a:pPr>
            <a:r>
              <a:rPr lang="fr-FR" sz="1600" b="0" dirty="0">
                <a:solidFill>
                  <a:schemeClr val="tx2"/>
                </a:solidFill>
              </a:rPr>
              <a:t>Un </a:t>
            </a:r>
            <a:r>
              <a:rPr lang="fr-FR" sz="1600" dirty="0">
                <a:solidFill>
                  <a:schemeClr val="tx2"/>
                </a:solidFill>
              </a:rPr>
              <a:t>global state</a:t>
            </a:r>
            <a:r>
              <a:rPr lang="fr-FR" sz="1600" b="0" dirty="0">
                <a:solidFill>
                  <a:schemeClr val="tx2"/>
                </a:solidFill>
              </a:rPr>
              <a:t> (</a:t>
            </a:r>
            <a:r>
              <a:rPr lang="fr-FR" sz="1600" b="0" dirty="0">
                <a:solidFill>
                  <a:schemeClr val="tx2"/>
                </a:solidFill>
                <a:highlight>
                  <a:srgbClr val="FFFF00"/>
                </a:highlight>
              </a:rPr>
              <a:t>pas de local pour l’instant</a:t>
            </a:r>
            <a:r>
              <a:rPr lang="fr-FR" sz="1600" b="0" dirty="0">
                <a:solidFill>
                  <a:schemeClr val="tx2"/>
                </a:solidFill>
              </a:rPr>
              <a:t>)</a:t>
            </a:r>
          </a:p>
          <a:p>
            <a:pPr marL="180000" indent="-180000">
              <a:spcBef>
                <a:spcPts val="0"/>
              </a:spcBef>
            </a:pPr>
            <a:r>
              <a:rPr lang="fr-FR" sz="1600" b="0" dirty="0">
                <a:solidFill>
                  <a:schemeClr val="tx2"/>
                </a:solidFill>
              </a:rPr>
              <a:t>Data </a:t>
            </a:r>
            <a:r>
              <a:rPr lang="fr-FR" sz="1600" dirty="0">
                <a:solidFill>
                  <a:schemeClr val="tx2"/>
                </a:solidFill>
              </a:rPr>
              <a:t>normalisés</a:t>
            </a:r>
            <a:r>
              <a:rPr lang="fr-FR" sz="1600" b="0" dirty="0">
                <a:solidFill>
                  <a:schemeClr val="tx2"/>
                </a:solidFill>
              </a:rPr>
              <a:t> (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cf. 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hlinkClick r:id="rId6"/>
              </a:rPr>
              <a:t>Redux</a:t>
            </a:r>
            <a:r>
              <a:rPr lang="fr-FR" sz="1600" b="0" dirty="0">
                <a:solidFill>
                  <a:schemeClr val="tx2"/>
                </a:solidFill>
              </a:rPr>
              <a:t>)</a:t>
            </a:r>
            <a:endParaRPr lang="fr-FR" sz="1800" dirty="0">
              <a:solidFill>
                <a:schemeClr val="bg1">
                  <a:lumMod val="65000"/>
                </a:schemeClr>
              </a:solidFill>
            </a:endParaRPr>
          </a:p>
          <a:p>
            <a:pPr marL="180000" indent="-180000">
              <a:spcBef>
                <a:spcPts val="0"/>
              </a:spcBef>
            </a:pPr>
            <a:r>
              <a:rPr lang="fr-FR" sz="1600" b="0" dirty="0">
                <a:solidFill>
                  <a:schemeClr val="tx2"/>
                </a:solidFill>
              </a:rPr>
              <a:t>Ne mettre que des plain object dans le state -&gt; (=&gt; pas de method, d’action…) (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cf. 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hlinkClick r:id="rId7"/>
              </a:rPr>
              <a:t>Redux</a:t>
            </a:r>
            <a:r>
              <a:rPr lang="fr-FR" sz="1600" b="0" dirty="0">
                <a:solidFill>
                  <a:schemeClr val="tx2"/>
                </a:solidFill>
              </a:rPr>
              <a:t>)</a:t>
            </a:r>
            <a:endParaRPr lang="en-GB" sz="1600" b="0" dirty="0">
              <a:solidFill>
                <a:schemeClr val="tx2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B83168D-C902-4AF0-9AA8-D1DDC529C513}"/>
              </a:ext>
            </a:extLst>
          </p:cNvPr>
          <p:cNvSpPr txBox="1">
            <a:spLocks/>
          </p:cNvSpPr>
          <p:nvPr/>
        </p:nvSpPr>
        <p:spPr>
          <a:xfrm>
            <a:off x="790784" y="5046795"/>
            <a:ext cx="5105743" cy="938808"/>
          </a:xfrm>
          <a:prstGeom prst="roundRect">
            <a:avLst>
              <a:gd name="adj" fmla="val 2460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FR" dirty="0"/>
              <a:t>Selector</a:t>
            </a:r>
          </a:p>
          <a:p>
            <a:pPr>
              <a:lnSpc>
                <a:spcPct val="50000"/>
              </a:lnSpc>
            </a:pPr>
            <a:r>
              <a:rPr lang="fr-FR" sz="1600" dirty="0">
                <a:solidFill>
                  <a:schemeClr val="tx2"/>
                </a:solidFill>
              </a:rPr>
              <a:t>?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961C708-D617-4362-830D-CA0192CE82C2}"/>
              </a:ext>
            </a:extLst>
          </p:cNvPr>
          <p:cNvSpPr txBox="1">
            <a:spLocks/>
          </p:cNvSpPr>
          <p:nvPr/>
        </p:nvSpPr>
        <p:spPr>
          <a:xfrm>
            <a:off x="836338" y="3945389"/>
            <a:ext cx="5060188" cy="948328"/>
          </a:xfrm>
          <a:prstGeom prst="roundRect">
            <a:avLst>
              <a:gd name="adj" fmla="val 2460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FR" dirty="0"/>
              <a:t>Reducer</a:t>
            </a:r>
          </a:p>
          <a:p>
            <a:pPr>
              <a:lnSpc>
                <a:spcPct val="50000"/>
              </a:lnSpc>
            </a:pPr>
            <a:r>
              <a:rPr lang="fr-FR" sz="1600" b="0" dirty="0">
                <a:solidFill>
                  <a:schemeClr val="tx2"/>
                </a:solidFill>
              </a:rPr>
              <a:t>Comment update le state ? (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cf. 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  <a:hlinkClick r:id="rId8"/>
              </a:rPr>
              <a:t>Redux</a:t>
            </a:r>
            <a:r>
              <a:rPr lang="fr-FR" sz="1600" b="0" dirty="0">
                <a:solidFill>
                  <a:schemeClr val="tx2"/>
                </a:solidFill>
              </a:rPr>
              <a:t>)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71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7E22DE-05B3-4BAB-9916-4EF605F22B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2D4A5-824D-4A1D-807B-F4DE72D3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B67E4-0162-41DB-94DC-CFE2410B468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198" y="2867721"/>
            <a:ext cx="5144311" cy="3152079"/>
          </a:xfrm>
          <a:prstGeom prst="roundRect">
            <a:avLst>
              <a:gd name="adj" fmla="val 8292"/>
            </a:avLst>
          </a:prstGeom>
        </p:spPr>
        <p:txBody>
          <a:bodyPr/>
          <a:lstStyle/>
          <a:p>
            <a:pPr marL="180000" indent="0" algn="ctr">
              <a:buNone/>
            </a:pPr>
            <a:r>
              <a:rPr lang="fr-FR" dirty="0"/>
              <a:t>Composant</a:t>
            </a:r>
          </a:p>
          <a:p>
            <a:pPr>
              <a:lnSpc>
                <a:spcPct val="50000"/>
              </a:lnSpc>
            </a:pPr>
            <a:r>
              <a:rPr lang="fr-FR" sz="1800" dirty="0"/>
              <a:t>Selector</a:t>
            </a:r>
          </a:p>
          <a:p>
            <a:pPr lvl="2">
              <a:lnSpc>
                <a:spcPct val="50000"/>
              </a:lnSpc>
            </a:pPr>
            <a:r>
              <a:rPr lang="fr-FR" b="0" dirty="0">
                <a:solidFill>
                  <a:schemeClr val="tx2"/>
                </a:solidFill>
                <a:ea typeface="+mn-ea"/>
                <a:cs typeface="+mn-cs"/>
              </a:rPr>
              <a:t>Dans </a:t>
            </a:r>
            <a:r>
              <a:rPr lang="fr-FR" dirty="0">
                <a:solidFill>
                  <a:schemeClr val="tx2"/>
                </a:solidFill>
                <a:ea typeface="+mn-ea"/>
                <a:cs typeface="+mn-cs"/>
              </a:rPr>
              <a:t>« Shared »</a:t>
            </a:r>
            <a:r>
              <a:rPr lang="fr-FR" b="0" dirty="0">
                <a:solidFill>
                  <a:schemeClr val="tx2"/>
                </a:solidFill>
                <a:ea typeface="+mn-ea"/>
                <a:cs typeface="+mn-cs"/>
              </a:rPr>
              <a:t> </a:t>
            </a:r>
          </a:p>
          <a:p>
            <a:pPr lvl="3">
              <a:lnSpc>
                <a:spcPct val="50000"/>
              </a:lnSpc>
            </a:pPr>
            <a:r>
              <a:rPr lang="fr-FR" sz="1300" b="1" dirty="0"/>
              <a:t>Model.</a:t>
            </a:r>
            <a:r>
              <a:rPr lang="fr-FR" sz="1300" dirty="0"/>
              <a:t> </a:t>
            </a:r>
            <a:r>
              <a:rPr lang="fr-FR" sz="1300" b="0" dirty="0"/>
              <a:t>&lt;k-&lt;</a:t>
            </a:r>
            <a:r>
              <a:rPr lang="fr-FR" sz="1300" i="1" dirty="0"/>
              <a:t>m</a:t>
            </a:r>
            <a:r>
              <a:rPr lang="fr-FR" sz="1300" b="0" i="1" dirty="0"/>
              <a:t>odule</a:t>
            </a:r>
            <a:r>
              <a:rPr lang="fr-FR" sz="1300" b="0" dirty="0"/>
              <a:t>&gt;-&lt;</a:t>
            </a:r>
            <a:r>
              <a:rPr lang="fr-FR" sz="1300" b="0" i="1" dirty="0"/>
              <a:t>composant</a:t>
            </a:r>
            <a:r>
              <a:rPr lang="fr-FR" sz="1300" b="0" dirty="0"/>
              <a:t>&gt;&gt;</a:t>
            </a:r>
            <a:endParaRPr lang="fr-FR" b="0" dirty="0"/>
          </a:p>
          <a:p>
            <a:pPr lvl="3">
              <a:lnSpc>
                <a:spcPct val="50000"/>
              </a:lnSpc>
            </a:pPr>
            <a:r>
              <a:rPr lang="fr-FR" sz="1300" b="1" dirty="0"/>
              <a:t>Ex. </a:t>
            </a:r>
            <a:r>
              <a:rPr lang="fr-FR" sz="1300" dirty="0"/>
              <a:t>&lt;k-</a:t>
            </a:r>
            <a:r>
              <a:rPr lang="fr-FR" sz="1300" dirty="0" err="1"/>
              <a:t>form</a:t>
            </a:r>
            <a:r>
              <a:rPr lang="fr-FR" sz="1300" dirty="0"/>
              <a:t>-field-input&gt;</a:t>
            </a:r>
            <a:br>
              <a:rPr lang="fr-FR" sz="1300" dirty="0"/>
            </a:br>
            <a:endParaRPr lang="fr-FR" sz="1300" dirty="0"/>
          </a:p>
          <a:p>
            <a:pPr lvl="1">
              <a:lnSpc>
                <a:spcPct val="50000"/>
              </a:lnSpc>
            </a:pPr>
            <a:r>
              <a:rPr lang="fr-FR" sz="1400" b="0" dirty="0"/>
              <a:t>Dans </a:t>
            </a:r>
            <a:r>
              <a:rPr lang="fr-FR" sz="1400" dirty="0"/>
              <a:t>« Feature »</a:t>
            </a:r>
            <a:r>
              <a:rPr lang="fr-FR" sz="1400" b="0" dirty="0"/>
              <a:t>.</a:t>
            </a:r>
          </a:p>
          <a:p>
            <a:pPr lvl="3">
              <a:lnSpc>
                <a:spcPct val="50000"/>
              </a:lnSpc>
            </a:pPr>
            <a:r>
              <a:rPr lang="fr-FR" sz="1200" b="1" dirty="0"/>
              <a:t>Model.</a:t>
            </a:r>
            <a:r>
              <a:rPr lang="fr-FR" sz="1200" dirty="0"/>
              <a:t> </a:t>
            </a:r>
            <a:r>
              <a:rPr lang="fr-FR" sz="1200" b="0" dirty="0"/>
              <a:t>&lt;</a:t>
            </a:r>
            <a:r>
              <a:rPr lang="fr-FR" sz="1200" b="0" i="1" dirty="0"/>
              <a:t>&lt;</a:t>
            </a:r>
            <a:r>
              <a:rPr lang="fr-FR" sz="1200" i="1" dirty="0" err="1"/>
              <a:t>feature</a:t>
            </a:r>
            <a:r>
              <a:rPr lang="fr-FR" sz="1200" b="0" i="1" dirty="0"/>
              <a:t>&gt;</a:t>
            </a:r>
            <a:r>
              <a:rPr lang="fr-FR" sz="1200" b="0" dirty="0"/>
              <a:t>-&lt;</a:t>
            </a:r>
            <a:r>
              <a:rPr lang="fr-FR" sz="1200" i="1" dirty="0"/>
              <a:t>composant</a:t>
            </a:r>
            <a:r>
              <a:rPr lang="fr-FR" sz="1200" b="0" dirty="0"/>
              <a:t>&gt;&gt;</a:t>
            </a:r>
          </a:p>
          <a:p>
            <a:pPr lvl="3">
              <a:lnSpc>
                <a:spcPct val="50000"/>
              </a:lnSpc>
            </a:pPr>
            <a:r>
              <a:rPr lang="fr-FR" sz="1200" b="1" dirty="0"/>
              <a:t>Ex.</a:t>
            </a:r>
            <a:r>
              <a:rPr lang="fr-FR" sz="1200" b="0" dirty="0"/>
              <a:t> &lt;</a:t>
            </a:r>
            <a:r>
              <a:rPr lang="fr-FR" sz="1200" b="0" dirty="0" err="1"/>
              <a:t>demo-alert</a:t>
            </a:r>
            <a:r>
              <a:rPr lang="fr-FR" sz="1200" b="0" dirty="0"/>
              <a:t>&gt;</a:t>
            </a:r>
          </a:p>
          <a:p>
            <a:pPr lvl="1">
              <a:lnSpc>
                <a:spcPct val="50000"/>
              </a:lnSpc>
            </a:pPr>
            <a:endParaRPr lang="fr-FR" sz="1400" b="0" dirty="0">
              <a:solidFill>
                <a:schemeClr val="tx2"/>
              </a:solidFill>
            </a:endParaRPr>
          </a:p>
          <a:p>
            <a:pPr>
              <a:lnSpc>
                <a:spcPct val="50000"/>
              </a:lnSpc>
            </a:pPr>
            <a:r>
              <a:rPr lang="fr-FR" sz="1800" dirty="0"/>
              <a:t>Héritage</a:t>
            </a:r>
          </a:p>
          <a:p>
            <a:pPr>
              <a:lnSpc>
                <a:spcPct val="50000"/>
              </a:lnSpc>
            </a:pPr>
            <a:endParaRPr lang="fr-FR" sz="1600" b="0" dirty="0">
              <a:solidFill>
                <a:schemeClr val="tx2"/>
              </a:solidFill>
            </a:endParaRP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EB62-D93B-4AE1-9433-40F53BE103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Std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AC8F4B-DEC4-46F6-BF73-D73820A0F9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6462" y="1100574"/>
            <a:ext cx="5144311" cy="1767147"/>
          </a:xfrm>
          <a:prstGeom prst="roundRect">
            <a:avLst>
              <a:gd name="adj" fmla="val 7409"/>
            </a:avLst>
          </a:prstGeom>
        </p:spPr>
        <p:txBody>
          <a:bodyPr/>
          <a:lstStyle/>
          <a:p>
            <a:pPr marL="360000" lvl="2" indent="-288000">
              <a:spcBef>
                <a:spcPts val="600"/>
              </a:spcBef>
            </a:pPr>
            <a:r>
              <a:rPr lang="fr-FR" dirty="0">
                <a:solidFill>
                  <a:schemeClr val="tx2"/>
                </a:solidFill>
              </a:rPr>
              <a:t>Module. </a:t>
            </a:r>
            <a:r>
              <a:rPr lang="fr-FR" b="0" dirty="0" err="1"/>
              <a:t>L</a:t>
            </a:r>
            <a:r>
              <a:rPr lang="fr-FR" b="0" dirty="0" err="1">
                <a:ea typeface="+mn-ea"/>
                <a:cs typeface="+mn-cs"/>
              </a:rPr>
              <a:t>oad</a:t>
            </a:r>
            <a:r>
              <a:rPr lang="fr-FR" b="0" dirty="0">
                <a:ea typeface="+mn-ea"/>
                <a:cs typeface="+mn-cs"/>
              </a:rPr>
              <a:t> method -&gt; </a:t>
            </a:r>
            <a:r>
              <a:rPr lang="fr-FR" b="0" dirty="0" err="1">
                <a:ea typeface="+mn-ea"/>
                <a:cs typeface="+mn-cs"/>
              </a:rPr>
              <a:t>lazyloaded</a:t>
            </a:r>
            <a:endParaRPr lang="fr-FR" b="0" dirty="0">
              <a:ea typeface="+mn-ea"/>
              <a:cs typeface="+mn-cs"/>
            </a:endParaRPr>
          </a:p>
          <a:p>
            <a:pPr marL="360000" lvl="2" indent="-288000">
              <a:spcBef>
                <a:spcPts val="600"/>
              </a:spcBef>
            </a:pPr>
            <a:r>
              <a:rPr lang="fr-FR" dirty="0">
                <a:solidFill>
                  <a:schemeClr val="tx2"/>
                </a:solidFill>
              </a:rPr>
              <a:t>Router. </a:t>
            </a:r>
            <a:r>
              <a:rPr lang="fr-FR" b="0" dirty="0"/>
              <a:t>Sync avec ngrx-router-store</a:t>
            </a:r>
          </a:p>
          <a:p>
            <a:pPr marL="360000" lvl="2" indent="-288000">
              <a:spcBef>
                <a:spcPts val="600"/>
              </a:spcBef>
            </a:pPr>
            <a:r>
              <a:rPr lang="fr-FR" dirty="0">
                <a:solidFill>
                  <a:schemeClr val="tx2"/>
                </a:solidFill>
              </a:rPr>
              <a:t>Form. </a:t>
            </a:r>
            <a:r>
              <a:rPr lang="fr-FR" b="0" dirty="0"/>
              <a:t>Reactive Form | Forms </a:t>
            </a:r>
            <a:r>
              <a:rPr lang="fr-FR" b="0" dirty="0">
                <a:highlight>
                  <a:srgbClr val="FFFF00"/>
                </a:highlight>
              </a:rPr>
              <a:t>(NON)</a:t>
            </a:r>
          </a:p>
          <a:p>
            <a:pPr marL="360000" lvl="2" indent="-288000">
              <a:spcBef>
                <a:spcPts val="600"/>
              </a:spcBef>
            </a:pPr>
            <a:r>
              <a:rPr lang="fr-FR" dirty="0">
                <a:solidFill>
                  <a:schemeClr val="tx2"/>
                </a:solidFill>
              </a:rPr>
              <a:t>I18n. </a:t>
            </a:r>
            <a:r>
              <a:rPr lang="fr-FR" b="0" dirty="0">
                <a:highlight>
                  <a:srgbClr val="FFFF00"/>
                </a:highlight>
              </a:rPr>
              <a:t>Tag… (à creuser)</a:t>
            </a:r>
          </a:p>
          <a:p>
            <a:pPr marL="360000" lvl="2" indent="-288000">
              <a:spcBef>
                <a:spcPts val="600"/>
              </a:spcBef>
            </a:pPr>
            <a:r>
              <a:rPr lang="fr-FR" dirty="0">
                <a:solidFill>
                  <a:schemeClr val="tx2"/>
                </a:solidFill>
              </a:rPr>
              <a:t>Accessibilité. </a:t>
            </a:r>
            <a:r>
              <a:rPr lang="fr-FR" b="0" dirty="0">
                <a:highlight>
                  <a:srgbClr val="FFFF00"/>
                </a:highlight>
              </a:rPr>
              <a:t>aria-label… (à creuser)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37783E9-0043-4914-99DA-FB875FB1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C3BF66C-4773-40F1-A15F-AF70F0DA690B}"/>
              </a:ext>
            </a:extLst>
          </p:cNvPr>
          <p:cNvSpPr txBox="1">
            <a:spLocks/>
          </p:cNvSpPr>
          <p:nvPr/>
        </p:nvSpPr>
        <p:spPr>
          <a:xfrm>
            <a:off x="838199" y="1106189"/>
            <a:ext cx="5144311" cy="1070954"/>
          </a:xfrm>
          <a:prstGeom prst="roundRect">
            <a:avLst>
              <a:gd name="adj" fmla="val 170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0" algn="ctr">
              <a:buFont typeface="Arial" panose="020B0604020202020204" pitchFamily="34" charset="0"/>
              <a:buNone/>
            </a:pPr>
            <a:r>
              <a:rPr lang="fr-FR" dirty="0"/>
              <a:t>Module</a:t>
            </a:r>
          </a:p>
          <a:p>
            <a:pPr>
              <a:lnSpc>
                <a:spcPct val="50000"/>
              </a:lnSpc>
            </a:pPr>
            <a:r>
              <a:rPr lang="fr-FR" sz="1800" dirty="0"/>
              <a:t>Nom. </a:t>
            </a:r>
            <a:r>
              <a:rPr lang="fr-FR" sz="1400" b="0" dirty="0">
                <a:solidFill>
                  <a:schemeClr val="tx2"/>
                </a:solidFill>
              </a:rPr>
              <a:t>&lt;</a:t>
            </a:r>
            <a:r>
              <a:rPr lang="fr-FR" sz="1400" b="0" dirty="0" err="1">
                <a:solidFill>
                  <a:schemeClr val="tx2"/>
                </a:solidFill>
              </a:rPr>
              <a:t>Xxxx</a:t>
            </a:r>
            <a:r>
              <a:rPr lang="fr-FR" sz="1400" b="0" dirty="0">
                <a:solidFill>
                  <a:schemeClr val="tx2"/>
                </a:solidFill>
              </a:rPr>
              <a:t>&gt;Module</a:t>
            </a:r>
            <a:r>
              <a:rPr lang="fr-FR" sz="1800" dirty="0"/>
              <a:t> </a:t>
            </a:r>
            <a:r>
              <a:rPr lang="fr-FR" sz="1400" b="0" dirty="0">
                <a:solidFill>
                  <a:schemeClr val="tx2"/>
                </a:solidFill>
              </a:rPr>
              <a:t>(Ex : FormModule)</a:t>
            </a:r>
          </a:p>
          <a:p>
            <a:pPr>
              <a:lnSpc>
                <a:spcPct val="50000"/>
              </a:lnSpc>
            </a:pPr>
            <a:r>
              <a:rPr lang="fr-FR" sz="1800" dirty="0"/>
              <a:t>Import. </a:t>
            </a:r>
            <a:r>
              <a:rPr lang="fr-FR" sz="1400" b="0" dirty="0">
                <a:solidFill>
                  <a:schemeClr val="tx2"/>
                </a:solidFill>
              </a:rPr>
              <a:t>Effect | Store | Component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164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B350011-74E6-42AD-934C-B66874AD18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82D9C1-E3E1-49DE-9DFE-1C616F53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8DFD1F-239E-4C5E-9317-2342627D02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5144311" cy="4832080"/>
          </a:xfrm>
          <a:prstGeom prst="roundRect">
            <a:avLst>
              <a:gd name="adj" fmla="val 4339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Layout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Library.</a:t>
            </a:r>
            <a:r>
              <a:rPr lang="fr-FR" sz="1600" b="0" dirty="0">
                <a:solidFill>
                  <a:schemeClr val="tx2"/>
                </a:solidFill>
              </a:rPr>
              <a:t> 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Angular-</a:t>
            </a:r>
            <a:r>
              <a:rPr lang="fr-FR" sz="16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fr-FR" sz="16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layout</a:t>
            </a:r>
            <a:endParaRPr lang="fr-FR" sz="1600" dirty="0">
              <a:solidFill>
                <a:schemeClr val="bg1">
                  <a:lumMod val="75000"/>
                </a:schemeClr>
              </a:solidFill>
            </a:endParaRPr>
          </a:p>
          <a:p>
            <a:pPr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4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UI Example</a:t>
            </a:r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 | </a:t>
            </a:r>
            <a:r>
              <a:rPr lang="fr-FR" sz="1400" dirty="0" err="1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otherDoc</a:t>
            </a:r>
            <a:endParaRPr lang="fr-FR" sz="1400" dirty="0">
              <a:solidFill>
                <a:schemeClr val="bg1">
                  <a:lumMod val="75000"/>
                </a:schemeClr>
              </a:solidFill>
            </a:endParaRPr>
          </a:p>
          <a:p>
            <a:pPr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4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Declarative API</a:t>
            </a:r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 | </a:t>
            </a:r>
            <a:r>
              <a:rPr lang="fr-FR" sz="1400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Responsive API</a:t>
            </a:r>
            <a:br>
              <a:rPr lang="fr-FR" sz="1600" dirty="0">
                <a:solidFill>
                  <a:schemeClr val="bg1">
                    <a:lumMod val="75000"/>
                  </a:schemeClr>
                </a:solidFill>
              </a:rPr>
            </a:br>
            <a:endParaRPr lang="fr-FR" sz="1600" dirty="0">
              <a:solidFill>
                <a:schemeClr val="bg1">
                  <a:lumMod val="75000"/>
                </a:schemeClr>
              </a:solidFill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600" b="0" dirty="0">
                <a:solidFill>
                  <a:schemeClr val="tx2"/>
                </a:solidFill>
              </a:rPr>
              <a:t>Chaque </a:t>
            </a:r>
            <a:r>
              <a:rPr lang="fr-FR" sz="1600" b="0" dirty="0" err="1">
                <a:solidFill>
                  <a:schemeClr val="tx2"/>
                </a:solidFill>
              </a:rPr>
              <a:t>feature</a:t>
            </a:r>
            <a:r>
              <a:rPr lang="fr-FR" sz="1600" b="0" dirty="0">
                <a:solidFill>
                  <a:schemeClr val="tx2"/>
                </a:solidFill>
              </a:rPr>
              <a:t> </a:t>
            </a:r>
            <a:r>
              <a:rPr lang="fr-FR" sz="1600" b="0" dirty="0" err="1">
                <a:solidFill>
                  <a:schemeClr val="tx2"/>
                </a:solidFill>
              </a:rPr>
              <a:t>HomePage</a:t>
            </a:r>
            <a:r>
              <a:rPr lang="fr-FR" sz="1600" b="0" dirty="0">
                <a:solidFill>
                  <a:schemeClr val="tx2"/>
                </a:solidFill>
              </a:rPr>
              <a:t> à la responsabilité de son </a:t>
            </a:r>
            <a:r>
              <a:rPr lang="fr-FR" sz="1600" b="0" dirty="0" err="1">
                <a:solidFill>
                  <a:schemeClr val="tx2"/>
                </a:solidFill>
              </a:rPr>
              <a:t>layout</a:t>
            </a:r>
            <a:r>
              <a:rPr lang="fr-FR" sz="1600" b="0" dirty="0">
                <a:solidFill>
                  <a:schemeClr val="tx2"/>
                </a:solidFill>
              </a:rPr>
              <a:t> (à noter que le root Component d’un module se trouve de facto dans un Flex/Column)</a:t>
            </a:r>
            <a:br>
              <a:rPr lang="fr-FR" sz="1600" b="0" dirty="0">
                <a:solidFill>
                  <a:schemeClr val="tx2"/>
                </a:solidFill>
              </a:rPr>
            </a:br>
            <a:endParaRPr lang="fr-FR" sz="1600" b="0" dirty="0">
              <a:solidFill>
                <a:schemeClr val="tx2"/>
              </a:solidFill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600" b="0" dirty="0">
                <a:solidFill>
                  <a:schemeClr val="tx2"/>
                </a:solidFill>
              </a:rPr>
              <a:t>Distinction de 2 usage (Choix Conception) :</a:t>
            </a:r>
          </a:p>
          <a:p>
            <a:pPr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400" b="0" dirty="0">
                <a:solidFill>
                  <a:schemeClr val="tx2"/>
                </a:solidFill>
              </a:rPr>
              <a:t>Mobile : -&gt; </a:t>
            </a:r>
            <a:r>
              <a:rPr lang="fr-FR" sz="1400" dirty="0">
                <a:solidFill>
                  <a:schemeClr val="tx2"/>
                </a:solidFill>
              </a:rPr>
              <a:t>.</a:t>
            </a:r>
            <a:r>
              <a:rPr lang="fr-FR" sz="1400" dirty="0" err="1">
                <a:solidFill>
                  <a:schemeClr val="tx2"/>
                </a:solidFill>
              </a:rPr>
              <a:t>xs</a:t>
            </a:r>
            <a:r>
              <a:rPr lang="fr-FR" sz="1400" dirty="0"/>
              <a:t> </a:t>
            </a:r>
          </a:p>
          <a:p>
            <a:pPr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400" b="0" dirty="0"/>
              <a:t>Le reste -&gt; </a:t>
            </a:r>
            <a:r>
              <a:rPr lang="fr-FR" sz="1400" dirty="0"/>
              <a:t>.gt-</a:t>
            </a:r>
            <a:r>
              <a:rPr lang="fr-FR" sz="1400" dirty="0" err="1"/>
              <a:t>xs</a:t>
            </a:r>
            <a:br>
              <a:rPr lang="fr-FR" sz="1400" dirty="0"/>
            </a:br>
            <a:endParaRPr lang="fr-FR" sz="1400" dirty="0"/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600" b="0" dirty="0">
                <a:solidFill>
                  <a:schemeClr val="tx2"/>
                </a:solidFill>
              </a:rPr>
              <a:t>Implémentation</a:t>
            </a:r>
          </a:p>
          <a:p>
            <a:pPr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400" b="0" dirty="0"/>
              <a:t>Soit dans un composant commun </a:t>
            </a:r>
            <a:r>
              <a:rPr lang="fr-FR" sz="1400" b="0" dirty="0" err="1"/>
              <a:t>ac</a:t>
            </a:r>
            <a:r>
              <a:rPr lang="fr-FR" sz="1400" b="0" dirty="0"/>
              <a:t> </a:t>
            </a:r>
            <a:r>
              <a:rPr lang="fr-FR" sz="1400" b="0" dirty="0" err="1"/>
              <a:t>flex-layout</a:t>
            </a:r>
            <a:endParaRPr lang="fr-FR" sz="1400" b="0" dirty="0"/>
          </a:p>
          <a:p>
            <a:pPr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endParaRPr lang="fr-FR" sz="1400" b="0" dirty="0">
              <a:solidFill>
                <a:schemeClr val="tx2"/>
              </a:solidFill>
            </a:endParaRP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AF195B1-E1AD-4ECC-AC24-44BE5B6AAF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Std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E753BBA-F840-44A9-ACA1-E7A42B66D6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6462" y="2532185"/>
            <a:ext cx="5144311" cy="1043614"/>
          </a:xfrm>
          <a:prstGeom prst="roundRect">
            <a:avLst>
              <a:gd name="adj" fmla="val 2080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Log</a:t>
            </a:r>
            <a:endParaRPr lang="fr-FR" sz="1400" dirty="0">
              <a:ea typeface="+mn-lt"/>
              <a:cs typeface="+mn-lt"/>
            </a:endParaRPr>
          </a:p>
          <a:p>
            <a:pPr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Library. </a:t>
            </a:r>
            <a:r>
              <a:rPr lang="fr-FR" sz="1600" dirty="0">
                <a:solidFill>
                  <a:schemeClr val="tx2"/>
                </a:solidFill>
                <a:highlight>
                  <a:srgbClr val="FFFF00"/>
                </a:highlight>
                <a:hlinkClick r:id="rId6"/>
              </a:rPr>
              <a:t>Ngrx-store-logger</a:t>
            </a:r>
            <a:endParaRPr lang="fr-FR" sz="1600" b="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>
              <a:spcBef>
                <a:spcPts val="600"/>
              </a:spcBef>
            </a:pPr>
            <a:r>
              <a:rPr lang="fr-FR" sz="1600" b="0">
                <a:solidFill>
                  <a:schemeClr val="tx2"/>
                </a:solidFill>
                <a:highlight>
                  <a:srgbClr val="FFFF00"/>
                </a:highlight>
              </a:rPr>
              <a:t>Todo</a:t>
            </a:r>
            <a:endParaRPr lang="fr-FR" sz="1600" b="0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D57677-41A0-4377-9190-23C1B416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Fonctionnalités</a:t>
            </a: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BA2638B8-202C-402D-8C53-A870D6874601}"/>
              </a:ext>
            </a:extLst>
          </p:cNvPr>
          <p:cNvSpPr txBox="1">
            <a:spLocks/>
          </p:cNvSpPr>
          <p:nvPr/>
        </p:nvSpPr>
        <p:spPr>
          <a:xfrm>
            <a:off x="6136463" y="1084887"/>
            <a:ext cx="5144310" cy="1284997"/>
          </a:xfrm>
          <a:prstGeom prst="roundRect">
            <a:avLst>
              <a:gd name="adj" fmla="val 1558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Code Quality</a:t>
            </a:r>
          </a:p>
          <a:p>
            <a:pPr marL="288000" indent="-288000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Analyse Statique </a:t>
            </a:r>
            <a:r>
              <a:rPr lang="fr-FR" sz="1600" dirty="0">
                <a:highlight>
                  <a:srgbClr val="FFFF00"/>
                </a:highlight>
              </a:rPr>
              <a:t>(Use Sonar ?)</a:t>
            </a:r>
            <a:endParaRPr lang="fr-FR" sz="16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576000" lvl="1" indent="-288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Formatage du code</a:t>
            </a:r>
            <a:endParaRPr lang="fr-FR" sz="1400" b="0" dirty="0">
              <a:solidFill>
                <a:schemeClr val="bg1">
                  <a:lumMod val="75000"/>
                </a:schemeClr>
              </a:solidFill>
            </a:endParaRPr>
          </a:p>
          <a:p>
            <a:pPr marL="576000" lvl="1"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400" b="0" dirty="0">
                <a:solidFill>
                  <a:schemeClr val="tx2"/>
                </a:solidFill>
              </a:rPr>
              <a:t>Utilisation Prettier &amp; ESLint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58B1F148-205C-49B6-A7C4-024464474F3C}"/>
              </a:ext>
            </a:extLst>
          </p:cNvPr>
          <p:cNvSpPr txBox="1">
            <a:spLocks/>
          </p:cNvSpPr>
          <p:nvPr/>
        </p:nvSpPr>
        <p:spPr>
          <a:xfrm>
            <a:off x="6136462" y="3737986"/>
            <a:ext cx="5144311" cy="2183593"/>
          </a:xfrm>
          <a:prstGeom prst="roundRect">
            <a:avLst>
              <a:gd name="adj" fmla="val 87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Environnement Supporté</a:t>
            </a:r>
            <a:endParaRPr lang="fr-FR" sz="1400" dirty="0">
              <a:ea typeface="+mn-lt"/>
              <a:cs typeface="+mn-lt"/>
            </a:endParaRPr>
          </a:p>
          <a:p>
            <a:pPr marL="360000" lvl="1" indent="-288000">
              <a:buFont typeface="Arial,Sans-Serif" panose="020B0604020202020204" pitchFamily="34" charset="0"/>
              <a:buChar char="•"/>
            </a:pPr>
            <a:r>
              <a:rPr lang="fr-FR" sz="1600" dirty="0"/>
              <a:t>Browser. </a:t>
            </a:r>
            <a:r>
              <a:rPr lang="fr-FR" sz="1400" b="0" dirty="0">
                <a:solidFill>
                  <a:schemeClr val="bg1">
                    <a:lumMod val="65000"/>
                  </a:schemeClr>
                </a:solidFill>
              </a:rPr>
              <a:t>Chrome, Edge, Firefox, Opera </a:t>
            </a:r>
            <a:r>
              <a:rPr lang="fr-FR" sz="1400" b="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?</a:t>
            </a:r>
          </a:p>
          <a:p>
            <a:pPr marL="360000" lvl="1" indent="-288000">
              <a:buFont typeface="Arial,Sans-Serif" panose="020B0604020202020204" pitchFamily="34" charset="0"/>
              <a:buChar char="•"/>
            </a:pPr>
            <a:r>
              <a:rPr lang="fr-FR" sz="1600" dirty="0"/>
              <a:t>Device. </a:t>
            </a:r>
            <a:r>
              <a:rPr lang="fr-FR" sz="1400" b="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PC, Mobile, Tablette </a:t>
            </a:r>
            <a:r>
              <a:rPr lang="fr-FR" sz="1400" b="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?</a:t>
            </a:r>
            <a:endParaRPr lang="fr-FR" sz="1400" b="0" dirty="0">
              <a:solidFill>
                <a:schemeClr val="bg1">
                  <a:lumMod val="65000"/>
                </a:schemeClr>
              </a:solidFill>
              <a:ea typeface="+mn-lt"/>
              <a:cs typeface="+mn-lt"/>
            </a:endParaRPr>
          </a:p>
          <a:p>
            <a:pPr marL="360000" lvl="1" indent="-288000">
              <a:buFont typeface="Arial,Sans-Serif" panose="020B0604020202020204" pitchFamily="34" charset="0"/>
              <a:buChar char="•"/>
            </a:pPr>
            <a:r>
              <a:rPr lang="fr-FR" sz="1600" dirty="0"/>
              <a:t>Ecran. </a:t>
            </a:r>
            <a:r>
              <a:rPr lang="fr-FR" sz="1400" b="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Longueur, largeur, définition, résolution </a:t>
            </a:r>
            <a:r>
              <a:rPr lang="fr-FR" sz="1400" b="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?</a:t>
            </a:r>
            <a:endParaRPr lang="fr-FR" sz="1400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533644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V2_KGT_PPT_Theme</Template>
  <TotalTime>20173</TotalTime>
  <Words>1028</Words>
  <Application>Microsoft Office PowerPoint</Application>
  <PresentationFormat>Widescreen</PresentationFormat>
  <Paragraphs>265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Allumi Ptf</vt:lpstr>
      <vt:lpstr>Arial</vt:lpstr>
      <vt:lpstr>Arial,Sans-Serif</vt:lpstr>
      <vt:lpstr>Calibri</vt:lpstr>
      <vt:lpstr>Consolas</vt:lpstr>
      <vt:lpstr>KGT_PPT_Theme_New</vt:lpstr>
      <vt:lpstr>Shop.App</vt:lpstr>
      <vt:lpstr>Std</vt:lpstr>
      <vt:lpstr>Module / Dépendance</vt:lpstr>
      <vt:lpstr>Execution Flow</vt:lpstr>
      <vt:lpstr>Module</vt:lpstr>
      <vt:lpstr>Configuration</vt:lpstr>
      <vt:lpstr>Ngrx</vt:lpstr>
      <vt:lpstr>Angular</vt:lpstr>
      <vt:lpstr>Autres Fonctionnalités</vt:lpstr>
      <vt:lpstr>Packages (See « package.json/dependencies »)</vt:lpstr>
      <vt:lpstr>Convention de Nommage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Shop.App</dc:title>
  <dc:creator>Kevin GELLENONCOURT</dc:creator>
  <cp:lastModifiedBy>Kévin Gellenoncourt</cp:lastModifiedBy>
  <cp:revision>2440</cp:revision>
  <dcterms:created xsi:type="dcterms:W3CDTF">2021-05-30T21:09:19Z</dcterms:created>
  <dcterms:modified xsi:type="dcterms:W3CDTF">2023-09-10T14:03:43Z</dcterms:modified>
</cp:coreProperties>
</file>