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8"/>
  </p:notesMasterIdLst>
  <p:handoutMasterIdLst>
    <p:handoutMasterId r:id="rId19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35" r:id="rId13"/>
    <p:sldId id="1834" r:id="rId14"/>
    <p:sldId id="1837" r:id="rId15"/>
    <p:sldId id="1836" r:id="rId16"/>
    <p:sldId id="178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K.Blazor" id="{A834FB0B-9DB7-4F1E-919A-238E92817BE9}">
          <p14:sldIdLst>
            <p14:sldId id="1833"/>
            <p14:sldId id="1835"/>
            <p14:sldId id="1834"/>
            <p14:sldId id="1837"/>
            <p14:sldId id="1836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04T15:37:25.862" idx="15">
    <p:pos x="2519" y="639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120"/>
      </p:ext>
    </p:extLst>
  </p:cm>
  <p:cm authorId="2" dt="2023-09-04T15:38:50.441" idx="17">
    <p:pos x="1988" y="867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04T15:38:31.717" idx="16">
    <p:pos x="3449" y="1677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24/09/2023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5393962/how-to-set-validationmessagetvalue-for-property-dynamically-in-blazor" TargetMode="External"/><Relationship Id="rId13" Type="http://schemas.openxmlformats.org/officeDocument/2006/relationships/hyperlink" Target="https://getbootstrap.com/docs/5.0/forms/form-control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docs.fluentvalidation.net/en/latest/custom-validators.html" TargetMode="External"/><Relationship Id="rId12" Type="http://schemas.openxmlformats.org/officeDocument/2006/relationships/hyperlink" Target="https://learn.microsoft.com/en-us/aspnet/core/blazor/forms-and-input-components?view=aspnetcore-7.0#example-form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fluentvalidation.net/en/latest/built-in-validators.html" TargetMode="External"/><Relationship Id="rId11" Type="http://schemas.openxmlformats.org/officeDocument/2006/relationships/hyperlink" Target="https://learn.microsoft.com/en-us/aspnet/core/blazor/forms-and-input-components?view=aspnetcore-7.0#built-in-input-components" TargetMode="External"/><Relationship Id="rId5" Type="http://schemas.openxmlformats.org/officeDocument/2006/relationships/hyperlink" Target="https://docs.fluentvalidation.net/en/latest/" TargetMode="External"/><Relationship Id="rId15" Type="http://schemas.openxmlformats.org/officeDocument/2006/relationships/hyperlink" Target="https://getbootstrap.com/docs/5.1/components/card/" TargetMode="External"/><Relationship Id="rId10" Type="http://schemas.openxmlformats.org/officeDocument/2006/relationships/hyperlink" Target="https://github.com/dotnet/aspnetcore/issues/8386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github.com/Blazored/FluentValidation" TargetMode="External"/><Relationship Id="rId14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5322875/A-Blazor-Bootstrap-Toaster" TargetMode="External"/><Relationship Id="rId2" Type="http://schemas.openxmlformats.org/officeDocument/2006/relationships/hyperlink" Target="https://icon-sets.iconify.design/oi/" TargetMode="Externa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2.xml"/><Relationship Id="rId4" Type="http://schemas.openxmlformats.org/officeDocument/2006/relationships/hyperlink" Target="https://getbootstrap.com/docs/5.1/components/toasts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learn.microsoft.com/en-us/aspnet/core/tutorials/getting-started-with-nswag?view=aspnetcore-6.0&amp;tabs=visual-studio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blazor/state-management?view=aspnetcore-6.0&amp;pivots=webassembly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RicoSuter/NSwag/wiki/CSharpClientGeneratorSetting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css-tricks.com/scale-svg/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13" Type="http://schemas.openxmlformats.org/officeDocument/2006/relationships/hyperlink" Target="https://learn.microsoft.com/en-us/aspnet/core/blazor/security/webassembly/?view=aspnetcore-7.0#authentication-component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12" Type="http://schemas.openxmlformats.org/officeDocument/2006/relationships/hyperlink" Target="https://code-maze.com/blazor-webassembly-authentication-aspnetcore-identity/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11" Type="http://schemas.openxmlformats.org/officeDocument/2006/relationships/hyperlink" Target="https://blazorschool.com/tutorial/blazor-wasm/dotnet7/basic-jwt-authentication-683869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thancrozier.com/blog/implementing-blazor-error-boundaries" TargetMode="External"/><Relationship Id="rId7" Type="http://schemas.openxmlformats.org/officeDocument/2006/relationships/hyperlink" Target="https://learn.microsoft.com/en-us/aspnet/core/blazor/fundamentals/handle-errors?view=aspnetcore-7.0#alternative-global-exception-handling" TargetMode="External"/><Relationship Id="rId2" Type="http://schemas.openxmlformats.org/officeDocument/2006/relationships/hyperlink" Target="https://learn.microsoft.com/en-us/aspnet/core/blazor/fundamentals/handle-errors?view=aspnetcore-7.0#error-boundar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dotnet/api/microsoft.aspnetcore.components.web.errorboundary?view=aspnetcore-7.0" TargetMode="External"/><Relationship Id="rId5" Type="http://schemas.openxmlformats.org/officeDocument/2006/relationships/hyperlink" Target="https://learn.microsoft.com/en-us/aspnet/core/blazor/fundamentals/handle-errors?view=aspnetcore-7.0" TargetMode="External"/><Relationship Id="rId4" Type="http://schemas.openxmlformats.org/officeDocument/2006/relationships/hyperlink" Target="https://stackoverflow.com/questions/74178479/get-the-current-exception-in-blazor-error-bounda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layout/breakpoints/" TargetMode="External"/><Relationship Id="rId2" Type="http://schemas.openxmlformats.org/officeDocument/2006/relationships/hyperlink" Target="https://learn.microsoft.com/en-us/aspnet/core/blazor/components/class-libraries?view=aspnetcore-7.0&amp;tabs=visual-studio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aspnet/core/blazor/components/css-isolation?view=aspnetcore-7.0" TargetMode="External"/><Relationship Id="rId4" Type="http://schemas.openxmlformats.org/officeDocument/2006/relationships/hyperlink" Target="https://material.angular.io/cdk/layout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405259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64DF8FE-C2F7-B61E-A369-6DB68B7E47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030704"/>
          </a:xfrm>
          <a:prstGeom prst="roundRect">
            <a:avLst>
              <a:gd name="adj" fmla="val 15387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Container</a:t>
            </a:r>
            <a:endParaRPr lang="fr-FR" sz="1600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6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6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6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6252585" y="4542075"/>
            <a:ext cx="2401608" cy="1249396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FluentValidation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Validators.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Built-In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Custom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8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Blazored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/FluentValidation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8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8766680" y="4551373"/>
            <a:ext cx="2371492" cy="1240098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Layout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Flex Column center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6252585" y="3625797"/>
            <a:ext cx="4885585" cy="774780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Technique</a:t>
            </a:r>
            <a:endParaRPr lang="fr-FR" sz="1400" dirty="0">
              <a:ea typeface="+mn-lt"/>
              <a:cs typeface="+mn-lt"/>
            </a:endParaRP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6252586" y="1425677"/>
            <a:ext cx="3202288" cy="2058622"/>
          </a:xfrm>
          <a:prstGeom prst="roundRect">
            <a:avLst>
              <a:gd name="adj" fmla="val 58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model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&lt;Form&gt;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OnValidSubmit</a:t>
            </a:r>
            <a:r>
              <a:rPr lang="fr-FR" sz="1200" b="0" dirty="0">
                <a:ea typeface="+mn-lt"/>
                <a:cs typeface="+mn-lt"/>
              </a:rPr>
              <a:t> / </a:t>
            </a:r>
            <a:r>
              <a:rPr lang="fr-FR" sz="1200" b="0" dirty="0" err="1">
                <a:ea typeface="+mn-lt"/>
                <a:cs typeface="+mn-lt"/>
              </a:rPr>
              <a:t>OnInvalidSumit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SubmitButton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1/* &lt;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XxxField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&gt; dans le &lt;Form&gt;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ModelValidator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9603610" y="2555523"/>
            <a:ext cx="1534561" cy="92398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2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3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9603610" y="1425677"/>
            <a:ext cx="1534561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Reference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61CBCFF2-F272-2BD0-5BC4-FC43EAE51659}"/>
              </a:ext>
            </a:extLst>
          </p:cNvPr>
          <p:cNvSpPr txBox="1">
            <a:spLocks/>
          </p:cNvSpPr>
          <p:nvPr/>
        </p:nvSpPr>
        <p:spPr>
          <a:xfrm>
            <a:off x="838199" y="2244769"/>
            <a:ext cx="1898927" cy="1428568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Card</a:t>
            </a:r>
            <a:endParaRPr lang="fr-FR" sz="1600" dirty="0"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5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CardBody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41484DD-F195-4F09-5D65-06A90FA738EC}"/>
              </a:ext>
            </a:extLst>
          </p:cNvPr>
          <p:cNvSpPr txBox="1">
            <a:spLocks/>
          </p:cNvSpPr>
          <p:nvPr/>
        </p:nvSpPr>
        <p:spPr>
          <a:xfrm>
            <a:off x="2902997" y="2244770"/>
            <a:ext cx="1523689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Popup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CE6325D6-0AE8-6E0F-F9BA-3EBBF6428476}"/>
              </a:ext>
            </a:extLst>
          </p:cNvPr>
          <p:cNvSpPr txBox="1">
            <a:spLocks/>
          </p:cNvSpPr>
          <p:nvPr/>
        </p:nvSpPr>
        <p:spPr>
          <a:xfrm>
            <a:off x="838200" y="3797903"/>
            <a:ext cx="3181940" cy="2135065"/>
          </a:xfrm>
          <a:prstGeom prst="roundRect">
            <a:avLst>
              <a:gd name="adj" fmla="val 94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38348AC3-AD5A-BFCE-D0FC-ED014619D2FE}"/>
              </a:ext>
            </a:extLst>
          </p:cNvPr>
          <p:cNvSpPr txBox="1">
            <a:spLocks/>
          </p:cNvSpPr>
          <p:nvPr/>
        </p:nvSpPr>
        <p:spPr>
          <a:xfrm>
            <a:off x="4168876" y="3797904"/>
            <a:ext cx="1813634" cy="2135063"/>
          </a:xfrm>
          <a:prstGeom prst="roundRect">
            <a:avLst>
              <a:gd name="adj" fmla="val 108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FDCBAC8-C4DB-3F32-AAF8-880CC9D0AE07}"/>
              </a:ext>
            </a:extLst>
          </p:cNvPr>
          <p:cNvSpPr txBox="1">
            <a:spLocks/>
          </p:cNvSpPr>
          <p:nvPr/>
        </p:nvSpPr>
        <p:spPr>
          <a:xfrm>
            <a:off x="4548025" y="2244770"/>
            <a:ext cx="1434485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Tabs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Indicators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2" y="4561570"/>
            <a:ext cx="1988404" cy="119770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NewTab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4575683"/>
            <a:ext cx="2266983" cy="1183593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3915792" y="4834074"/>
            <a:ext cx="1844453" cy="666809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3830086" y="1484652"/>
            <a:ext cx="2049604" cy="3175837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1094112"/>
            <a:ext cx="5149526" cy="4838858"/>
          </a:xfrm>
          <a:prstGeom prst="roundRect">
            <a:avLst>
              <a:gd name="adj" fmla="val 463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Interactions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985108" y="1484653"/>
            <a:ext cx="2687796" cy="1722191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3"/>
              </a:rPr>
              <a:t>Impl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Bootstrap 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Use.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Inject toasterService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985108" y="3454100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Tooltip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985108" y="431568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</p:spTree>
    <p:extLst>
      <p:ext uri="{BB962C8B-B14F-4D97-AF65-F5344CB8AC3E}">
        <p14:creationId xmlns:p14="http://schemas.microsoft.com/office/powerpoint/2010/main" val="390833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Dependencies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50405"/>
              </p:ext>
            </p:extLst>
          </p:nvPr>
        </p:nvGraphicFramePr>
        <p:xfrm>
          <a:off x="838198" y="1088021"/>
          <a:ext cx="1044257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867">
                  <a:extLst>
                    <a:ext uri="{9D8B030D-6E8A-4147-A177-3AD203B41FA5}">
                      <a16:colId xmlns:a16="http://schemas.microsoft.com/office/drawing/2014/main" val="368871972"/>
                    </a:ext>
                  </a:extLst>
                </a:gridCol>
                <a:gridCol w="4132793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954621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3735293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Nuget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Blazored.FluentValidation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Form Fluent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15313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Css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Web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43730"/>
                  </a:ext>
                </a:extLst>
              </a:tr>
              <a:tr h="15313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Icon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OpenIconic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13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3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K.Blazor</a:t>
            </a:r>
            <a:endParaRPr lang="fr-FR" dirty="0">
              <a:cs typeface="Arial"/>
            </a:endParaRP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Lib.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K.Blazor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Logo.ScaleSvg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routing (@page “route”)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 err="1"/>
              <a:t>RedirectTo</a:t>
            </a:r>
            <a:r>
              <a:rPr lang="en-US" sz="1200" b="0" dirty="0"/>
              <a:t> Unauthorized if connected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/>
              <a:t>&lt;</a:t>
            </a:r>
            <a:r>
              <a:rPr lang="fr-FR" sz="1200" b="0" dirty="0" err="1"/>
              <a:t>AuthorizeView</a:t>
            </a:r>
            <a:r>
              <a:rPr lang="fr-FR" sz="1200" b="0" dirty="0"/>
              <a:t>&gt;</a:t>
            </a:r>
          </a:p>
          <a:p>
            <a:pPr marL="457200" lvl="1" indent="-18288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200" dirty="0">
                <a:solidFill>
                  <a:schemeClr val="tx2"/>
                </a:solidFill>
              </a:rPr>
              <a:t> (</a:t>
            </a:r>
            <a:r>
              <a:rPr lang="en-US" sz="12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AuthorizationHandler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785419" y="1759974"/>
            <a:ext cx="1872517" cy="1328954"/>
          </a:xfrm>
          <a:prstGeom prst="roundRect">
            <a:avLst>
              <a:gd name="adj" fmla="val 8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Process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</a:rPr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</a:rPr>
              <a:t>Logout.</a:t>
            </a:r>
          </a:p>
          <a:p>
            <a:pPr marL="576000" lvl="1" indent="-216000">
              <a:spcBef>
                <a:spcPts val="600"/>
              </a:spcBef>
            </a:pPr>
            <a:r>
              <a:rPr lang="fr-LU" sz="1200" b="0" dirty="0">
                <a:solidFill>
                  <a:schemeClr val="tx2"/>
                </a:solidFill>
              </a:rPr>
              <a:t>Auto-</a:t>
            </a:r>
            <a:r>
              <a:rPr lang="en-US" sz="1200" b="0" dirty="0">
                <a:solidFill>
                  <a:schemeClr val="tx2"/>
                </a:solidFill>
              </a:rPr>
              <a:t>Logout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Stay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3342968"/>
            <a:ext cx="4730745" cy="1403351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routing (@page “route”)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 err="1"/>
              <a:t>RedirectToLoginPage</a:t>
            </a:r>
            <a:r>
              <a:rPr lang="en-US" sz="1200" b="0" dirty="0"/>
              <a:t> if user not connected</a:t>
            </a:r>
          </a:p>
          <a:p>
            <a:pPr marL="457200" lvl="1" indent="-182880">
              <a:spcBef>
                <a:spcPts val="600"/>
              </a:spcBef>
            </a:pPr>
            <a:r>
              <a:rPr lang="en-US" sz="1200" b="0" dirty="0"/>
              <a:t>Add Token in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Fetch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200" b="0" dirty="0" err="1">
                <a:solidFill>
                  <a:schemeClr val="tx2"/>
                </a:solidFill>
              </a:rPr>
              <a:t>ajout</a:t>
            </a:r>
            <a:r>
              <a:rPr lang="en-US" sz="1200" b="0" dirty="0">
                <a:solidFill>
                  <a:schemeClr val="tx2"/>
                </a:solidFill>
              </a:rPr>
              <a:t> au user du </a:t>
            </a:r>
            <a:r>
              <a:rPr lang="en-US" sz="1200" b="0" dirty="0" err="1">
                <a:solidFill>
                  <a:schemeClr val="tx2"/>
                </a:solidFill>
              </a:rPr>
              <a:t>AuthContext</a:t>
            </a:r>
            <a:r>
              <a:rPr lang="en-US" sz="1200" b="0" dirty="0">
                <a:solidFill>
                  <a:schemeClr val="tx2"/>
                </a:solidFill>
              </a:rPr>
              <a:t> via </a:t>
            </a:r>
            <a:r>
              <a:rPr lang="en-US" sz="12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9941722-3094-9583-423F-299B7CF5C225}"/>
              </a:ext>
            </a:extLst>
          </p:cNvPr>
          <p:cNvSpPr txBox="1">
            <a:spLocks/>
          </p:cNvSpPr>
          <p:nvPr/>
        </p:nvSpPr>
        <p:spPr>
          <a:xfrm>
            <a:off x="1053829" y="1452432"/>
            <a:ext cx="4730745" cy="1738285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Solution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 err="1">
                <a:solidFill>
                  <a:schemeClr val="tx2"/>
                </a:solidFill>
                <a:hlinkClick r:id="rId11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12"/>
              </a:rPr>
              <a:t>Codemaze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13"/>
              </a:rPr>
              <a:t>.Net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1020919B-CF88-D87D-1FAF-35EBEA5D9CC0}"/>
              </a:ext>
            </a:extLst>
          </p:cNvPr>
          <p:cNvSpPr txBox="1">
            <a:spLocks/>
          </p:cNvSpPr>
          <p:nvPr/>
        </p:nvSpPr>
        <p:spPr>
          <a:xfrm>
            <a:off x="1249170" y="2050732"/>
            <a:ext cx="2231449" cy="1038196"/>
          </a:xfrm>
          <a:prstGeom prst="roundRect">
            <a:avLst>
              <a:gd name="adj" fmla="val 8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User Storage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LocalStorage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 err="1">
                <a:solidFill>
                  <a:schemeClr val="tx2"/>
                </a:solidFill>
              </a:rPr>
              <a:t>Blazored.LocalStorage</a:t>
            </a:r>
            <a:endParaRPr lang="en-US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3462126"/>
            <a:ext cx="3429157" cy="2505451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absent</a:t>
            </a:r>
          </a:p>
          <a:p>
            <a:pPr marL="365760" lvl="1" indent="-18288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365760" lvl="1" indent="-18288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442E39DE-C811-8F19-8005-0662CDAED513}"/>
              </a:ext>
            </a:extLst>
          </p:cNvPr>
          <p:cNvSpPr txBox="1">
            <a:spLocks/>
          </p:cNvSpPr>
          <p:nvPr/>
        </p:nvSpPr>
        <p:spPr>
          <a:xfrm>
            <a:off x="4522839" y="3741796"/>
            <a:ext cx="3860832" cy="1413346"/>
          </a:xfrm>
          <a:prstGeom prst="roundRect">
            <a:avLst>
              <a:gd name="adj" fmla="val 1022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ErrorBoundary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Reference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2860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Trigger.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GB" sz="1400" b="0" dirty="0">
                <a:solidFill>
                  <a:schemeClr val="tx2"/>
                </a:solidFill>
                <a:ea typeface="+mn-lt"/>
                <a:cs typeface="+mn-lt"/>
              </a:rPr>
              <a:t>A component under &lt;</a:t>
            </a:r>
            <a:r>
              <a:rPr lang="en-GB" sz="1400" b="0" dirty="0" err="1">
                <a:solidFill>
                  <a:schemeClr val="tx2"/>
                </a:solidFill>
                <a:ea typeface="+mn-lt"/>
                <a:cs typeface="+mn-lt"/>
              </a:rPr>
              <a:t>ChildContent</a:t>
            </a:r>
            <a:r>
              <a:rPr lang="en-GB" sz="1400" b="0" dirty="0">
                <a:solidFill>
                  <a:schemeClr val="tx2"/>
                </a:solidFill>
                <a:ea typeface="+mn-lt"/>
                <a:cs typeface="+mn-lt"/>
              </a:rPr>
              <a:t>&gt; throws an unhandled exception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lvl="1" indent="-182880">
              <a:spcBef>
                <a:spcPts val="600"/>
              </a:spcBef>
            </a:pPr>
            <a:r>
              <a:rPr lang="fr-FR" sz="1400" dirty="0" err="1">
                <a:ea typeface="+mn-lt"/>
                <a:cs typeface="+mn-lt"/>
              </a:rPr>
              <a:t>Handle</a:t>
            </a:r>
            <a:r>
              <a:rPr lang="fr-FR" sz="1400" dirty="0">
                <a:ea typeface="+mn-lt"/>
                <a:cs typeface="+mn-lt"/>
              </a:rPr>
              <a:t>. </a:t>
            </a:r>
            <a:r>
              <a:rPr lang="fr-FR" sz="1400" b="0" dirty="0" err="1">
                <a:ea typeface="+mn-lt"/>
                <a:cs typeface="+mn-lt"/>
              </a:rPr>
              <a:t>Activate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 err="1">
                <a:ea typeface="+mn-lt"/>
                <a:cs typeface="+mn-lt"/>
              </a:rPr>
              <a:t>ErrorState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10442575" cy="2302439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Strategy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25" y="360514"/>
            <a:ext cx="7160581" cy="575908"/>
          </a:xfrm>
        </p:spPr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6892932" y="1453016"/>
            <a:ext cx="1895170" cy="71692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984813" y="1453016"/>
            <a:ext cx="2736967" cy="1782327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 ErrorBoundary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Implementation</a:t>
            </a:r>
            <a:r>
              <a:rPr lang="fr-FR" sz="1200" b="0" dirty="0"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  <a:p>
            <a:pPr marL="77760" indent="-182880">
              <a:spcBef>
                <a:spcPts val="300"/>
              </a:spcBef>
            </a:pPr>
            <a:r>
              <a:rPr lang="fr-FR" sz="1400" dirty="0" err="1">
                <a:ea typeface="+mn-lt"/>
                <a:cs typeface="+mn-lt"/>
                <a:hlinkClick r:id="rId4"/>
              </a:rPr>
              <a:t>Overidden</a:t>
            </a:r>
            <a:r>
              <a:rPr lang="fr-FR" sz="1400" dirty="0">
                <a:ea typeface="+mn-lt"/>
                <a:cs typeface="+mn-lt"/>
                <a:hlinkClick r:id="rId4"/>
              </a:rPr>
              <a:t> ErrorBoundary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4592229" y="5227016"/>
            <a:ext cx="2605254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6892932" y="2330208"/>
            <a:ext cx="2272532" cy="636266"/>
          </a:xfrm>
          <a:prstGeom prst="roundRect">
            <a:avLst>
              <a:gd name="adj" fmla="val 184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8481994" y="5012770"/>
            <a:ext cx="2726779" cy="877841"/>
          </a:xfrm>
          <a:prstGeom prst="roundRect">
            <a:avLst>
              <a:gd name="adj" fmla="val 1225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6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3893329" y="1464594"/>
            <a:ext cx="2736967" cy="17707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Api Business Error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6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HttpStatus 400-404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In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6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as ProblemDetails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Throw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ProblemDetailsExc° With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3F479F05-F982-4C36-067A-22E2D9B9B76A}"/>
              </a:ext>
            </a:extLst>
          </p:cNvPr>
          <p:cNvSpPr txBox="1">
            <a:spLocks/>
          </p:cNvSpPr>
          <p:nvPr/>
        </p:nvSpPr>
        <p:spPr>
          <a:xfrm>
            <a:off x="8481995" y="3787803"/>
            <a:ext cx="2726779" cy="1148002"/>
          </a:xfrm>
          <a:prstGeom prst="roundRect">
            <a:avLst>
              <a:gd name="adj" fmla="val 7222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 </a:t>
            </a:r>
            <a:r>
              <a:rPr lang="fr-FR" sz="1600" dirty="0" err="1">
                <a:ea typeface="+mn-lt"/>
                <a:cs typeface="+mn-lt"/>
              </a:rPr>
              <a:t>CascadingParam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6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3AED955D-37F0-B9F3-1556-7166E9117845}"/>
              </a:ext>
            </a:extLst>
          </p:cNvPr>
          <p:cNvSpPr txBox="1">
            <a:spLocks/>
          </p:cNvSpPr>
          <p:nvPr/>
        </p:nvSpPr>
        <p:spPr>
          <a:xfrm>
            <a:off x="4424516" y="3462126"/>
            <a:ext cx="6863992" cy="2505451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800" dirty="0">
                <a:ea typeface="+mn-lt"/>
                <a:cs typeface="+mn-lt"/>
              </a:rPr>
              <a:t>Mecanism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32402"/>
              </p:ext>
            </p:extLst>
          </p:nvPr>
        </p:nvGraphicFramePr>
        <p:xfrm>
          <a:off x="838198" y="1088021"/>
          <a:ext cx="1044257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5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 AutoMapper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Blazored.LocalStorage</a:t>
                      </a:r>
                      <a:endParaRPr lang="en-GB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sz="1200" b="0" kern="1200" noProof="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4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2B9B8C-92E2-A1F9-8AA4-05D4C09EA9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3604062" cy="778631"/>
          </a:xfrm>
          <a:prstGeom prst="roundRect">
            <a:avLst>
              <a:gd name="adj" fmla="val 17291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Reference</a:t>
            </a:r>
            <a:endParaRPr lang="en-US" dirty="0"/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Create Blazor Library</a:t>
            </a:r>
            <a:endParaRPr lang="en-US" sz="16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K.Blazor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5868437" y="1468418"/>
            <a:ext cx="1401504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  <a:hlinkClick r:id="rId4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4612789" y="1084886"/>
            <a:ext cx="2827679" cy="1378607"/>
          </a:xfrm>
          <a:prstGeom prst="roundRect">
            <a:avLst>
              <a:gd name="adj" fmla="val 94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4709652" y="1464779"/>
            <a:ext cx="1010625" cy="847015"/>
          </a:xfrm>
          <a:prstGeom prst="roundRect">
            <a:avLst>
              <a:gd name="adj" fmla="val 174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Color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A1CC371-A02F-AFB4-FDE2-FC3D5A4C7997}"/>
              </a:ext>
            </a:extLst>
          </p:cNvPr>
          <p:cNvSpPr txBox="1">
            <a:spLocks/>
          </p:cNvSpPr>
          <p:nvPr/>
        </p:nvSpPr>
        <p:spPr>
          <a:xfrm>
            <a:off x="7579212" y="1089498"/>
            <a:ext cx="3696780" cy="4843472"/>
          </a:xfrm>
          <a:prstGeom prst="roundRect">
            <a:avLst>
              <a:gd name="adj" fmla="val 5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612713F-DD21-0A2F-7437-202C79B72028}"/>
              </a:ext>
            </a:extLst>
          </p:cNvPr>
          <p:cNvSpPr txBox="1">
            <a:spLocks/>
          </p:cNvSpPr>
          <p:nvPr/>
        </p:nvSpPr>
        <p:spPr>
          <a:xfrm>
            <a:off x="7710138" y="1486867"/>
            <a:ext cx="1724153" cy="4267797"/>
          </a:xfrm>
          <a:prstGeom prst="roundRect">
            <a:avLst>
              <a:gd name="adj" fmla="val 6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68A4F99B-602C-0B53-8091-52571C59A884}"/>
              </a:ext>
            </a:extLst>
          </p:cNvPr>
          <p:cNvSpPr txBox="1">
            <a:spLocks/>
          </p:cNvSpPr>
          <p:nvPr/>
        </p:nvSpPr>
        <p:spPr>
          <a:xfrm>
            <a:off x="9573035" y="4808954"/>
            <a:ext cx="1533541" cy="945709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Interactions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Button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Link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DD3F7FB1-8AD2-752E-9ACD-3ADA48617C11}"/>
              </a:ext>
            </a:extLst>
          </p:cNvPr>
          <p:cNvSpPr txBox="1">
            <a:spLocks/>
          </p:cNvSpPr>
          <p:nvPr/>
        </p:nvSpPr>
        <p:spPr>
          <a:xfrm>
            <a:off x="9582450" y="1478813"/>
            <a:ext cx="1524126" cy="315218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Indicators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Tooltip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Icon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Chip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962CB6E-A321-9969-48FC-F26A23AEB230}"/>
              </a:ext>
            </a:extLst>
          </p:cNvPr>
          <p:cNvSpPr txBox="1">
            <a:spLocks/>
          </p:cNvSpPr>
          <p:nvPr/>
        </p:nvSpPr>
        <p:spPr>
          <a:xfrm>
            <a:off x="838199" y="4188542"/>
            <a:ext cx="6571597" cy="1744426"/>
          </a:xfrm>
          <a:prstGeom prst="roundRect">
            <a:avLst>
              <a:gd name="adj" fmla="val 74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Implementation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Generic KComponent Param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Color.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ColorEnum (Primary/Secondary...)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CssClass.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a Css class to component. CssClass must be declared with “::deep” in parent component (For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Css Isolation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AdditionalAttributes.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free params (hence html attributes)</a:t>
            </a:r>
            <a:endParaRPr lang="en-US" b="0" dirty="0"/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F55B0938-23FF-6A5E-6D3F-1C48086E3698}"/>
              </a:ext>
            </a:extLst>
          </p:cNvPr>
          <p:cNvSpPr txBox="1">
            <a:spLocks/>
          </p:cNvSpPr>
          <p:nvPr/>
        </p:nvSpPr>
        <p:spPr>
          <a:xfrm>
            <a:off x="7865021" y="3273138"/>
            <a:ext cx="1416632" cy="235091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Form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SliderField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B99CBE75-6FB4-08C9-3355-96750FF51C57}"/>
              </a:ext>
            </a:extLst>
          </p:cNvPr>
          <p:cNvSpPr txBox="1">
            <a:spLocks/>
          </p:cNvSpPr>
          <p:nvPr/>
        </p:nvSpPr>
        <p:spPr>
          <a:xfrm>
            <a:off x="9672642" y="3007668"/>
            <a:ext cx="1343742" cy="1525003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Loaders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6FF331C-B7C4-5FDC-B0D8-04B12EAA38DE}"/>
              </a:ext>
            </a:extLst>
          </p:cNvPr>
          <p:cNvSpPr txBox="1">
            <a:spLocks/>
          </p:cNvSpPr>
          <p:nvPr/>
        </p:nvSpPr>
        <p:spPr>
          <a:xfrm>
            <a:off x="838199" y="2021205"/>
            <a:ext cx="3604063" cy="1972556"/>
          </a:xfrm>
          <a:prstGeom prst="roundRect">
            <a:avLst>
              <a:gd name="adj" fmla="val 103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Configuration</a:t>
            </a:r>
            <a:endParaRPr lang="en-US" dirty="0"/>
          </a:p>
          <a:p>
            <a:pPr marL="357750" indent="-28575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Global</a:t>
            </a:r>
          </a:p>
          <a:p>
            <a:pPr marL="645750" lvl="1" indent="-285750">
              <a:spcBef>
                <a:spcPts val="600"/>
              </a:spcBef>
            </a:pPr>
            <a:r>
              <a:rPr lang="en-US" sz="1400" dirty="0">
                <a:ea typeface="+mn-lt"/>
                <a:cs typeface="+mn-lt"/>
              </a:rPr>
              <a:t>On program,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services.AddKBlazorServices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57750" indent="-28575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Component Specific</a:t>
            </a:r>
          </a:p>
        </p:txBody>
      </p:sp>
    </p:spTree>
    <p:extLst>
      <p:ext uri="{BB962C8B-B14F-4D97-AF65-F5344CB8AC3E}">
        <p14:creationId xmlns:p14="http://schemas.microsoft.com/office/powerpoint/2010/main" val="360995862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954</Words>
  <Application>Microsoft Office PowerPoint</Application>
  <PresentationFormat>Widescreen</PresentationFormat>
  <Paragraphs>318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Allumi Ptf</vt:lpstr>
      <vt:lpstr>Arial</vt:lpstr>
      <vt:lpstr>Calibri</vt:lpstr>
      <vt:lpstr>Cascadia Mono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K.Blazor</vt:lpstr>
      <vt:lpstr>Overview</vt:lpstr>
      <vt:lpstr>Containers</vt:lpstr>
      <vt:lpstr>Components</vt:lpstr>
      <vt:lpstr>Dependencies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797</cp:revision>
  <dcterms:created xsi:type="dcterms:W3CDTF">2021-05-30T21:09:19Z</dcterms:created>
  <dcterms:modified xsi:type="dcterms:W3CDTF">2023-09-24T17:12:13Z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