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6C6_BD03B7D0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4"/>
  </p:notesMasterIdLst>
  <p:handoutMasterIdLst>
    <p:handoutMasterId r:id="rId15"/>
  </p:handoutMasterIdLst>
  <p:sldIdLst>
    <p:sldId id="257" r:id="rId5"/>
    <p:sldId id="1755" r:id="rId6"/>
    <p:sldId id="1827" r:id="rId7"/>
    <p:sldId id="1734" r:id="rId8"/>
    <p:sldId id="1846" r:id="rId9"/>
    <p:sldId id="1769" r:id="rId10"/>
    <p:sldId id="1844" r:id="rId11"/>
    <p:sldId id="1845" r:id="rId12"/>
    <p:sldId id="178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</p14:sldIdLst>
        </p14:section>
        <p14:section name="Pattern" id="{D3DC1810-4E8C-4CE8-A54B-4823B10DFE76}">
          <p14:sldIdLst>
            <p14:sldId id="1827"/>
            <p14:sldId id="1734"/>
            <p14:sldId id="1846"/>
            <p14:sldId id="1769"/>
            <p14:sldId id="1844"/>
            <p14:sldId id="1845"/>
          </p14:sldIdLst>
        </p14:section>
        <p14:section name="Annexe" id="{CF3F04AB-7D1E-4581-9149-F795ADC87016}">
          <p14:sldIdLst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modernComment_6C6_BD03B7D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FD6BCC-7993-4AF5-80CF-577F3E1DC1A0}" authorId="{FD341820-5CC1-30A7-C59F-9FF8CBD05A90}" created="2023-08-19T19:05:40.84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71137488" sldId="1734"/>
      <ac:spMk id="103" creationId="{7B35EB49-C1C4-40D9-8CAA-FCE2275A6DF4}"/>
    </ac:deMkLst>
    <p188:txBody>
      <a:bodyPr/>
      <a:lstStyle/>
      <a:p>
        <a:r>
          <a:rPr lang="en-US"/>
          <a:t>shoppinglistappback.azurewebsites.net</a:t>
        </a:r>
      </a:p>
    </p188:txBody>
  </p188:cm>
  <p188:cm id="{B6C2F84F-3344-4276-8CF5-CD461A0E54D3}" authorId="{FD341820-5CC1-30A7-C59F-9FF8CBD05A90}" created="2023-08-19T19:07:42.02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71137488" sldId="1734"/>
      <ac:spMk id="10" creationId="{517302A5-1414-4925-8129-DD7D2FE262F1}"/>
    </ac:deMkLst>
    <p188:txBody>
      <a:bodyPr/>
      <a:lstStyle/>
      <a:p>
        <a:r>
          <a:rPr lang="en-US"/>
          <a:t>shoppinglistapp-44a01.web.app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35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6C6_BD03B7D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9725806" cy="820140"/>
          </a:xfrm>
        </p:spPr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1"/>
            <a:ext cx="3551149" cy="443872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1" y="2228295"/>
            <a:ext cx="4667250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fr-FR" dirty="0">
                <a:cs typeface="Arial"/>
              </a:rPr>
              <a:t>Architecture</a:t>
            </a:r>
          </a:p>
          <a:p>
            <a:pPr marL="1162350" lvl="1" indent="-514350"/>
            <a:r>
              <a:rPr lang="fr-FR" dirty="0">
                <a:cs typeface="Arial"/>
              </a:rPr>
              <a:t>Software</a:t>
            </a:r>
          </a:p>
          <a:p>
            <a:pPr marL="1162350" lvl="1" indent="-514350"/>
            <a:r>
              <a:rPr lang="fr-FR" dirty="0">
                <a:cs typeface="Arial"/>
              </a:rPr>
              <a:t>Physical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2210A5FB-6871-06D1-7B72-59B2764044D8}"/>
              </a:ext>
            </a:extLst>
          </p:cNvPr>
          <p:cNvSpPr txBox="1">
            <a:spLocks/>
          </p:cNvSpPr>
          <p:nvPr/>
        </p:nvSpPr>
        <p:spPr>
          <a:xfrm>
            <a:off x="5652407" y="2228295"/>
            <a:ext cx="4667250" cy="3443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fr-FR" dirty="0">
                <a:cs typeface="Arial"/>
              </a:rPr>
              <a:t>Components</a:t>
            </a:r>
          </a:p>
          <a:p>
            <a:pPr marL="1162350" lvl="1" indent="-514350"/>
            <a:r>
              <a:rPr lang="fr-FR" dirty="0">
                <a:cs typeface="Arial"/>
              </a:rPr>
              <a:t>Clean Architecture</a:t>
            </a:r>
          </a:p>
          <a:p>
            <a:pPr marL="1162350" lvl="1" indent="-514350"/>
            <a:r>
              <a:rPr lang="fr-FR" dirty="0">
                <a:cs typeface="Arial"/>
              </a:rPr>
              <a:t>App </a:t>
            </a:r>
          </a:p>
          <a:p>
            <a:pPr marL="1162350" lvl="1" indent="-514350"/>
            <a:r>
              <a:rPr lang="fr-FR" dirty="0">
                <a:cs typeface="Arial"/>
              </a:rPr>
              <a:t>Api</a:t>
            </a:r>
          </a:p>
          <a:p>
            <a:pPr marL="1162350" lvl="1" indent="-514350"/>
            <a:r>
              <a:rPr lang="fr-FR" dirty="0">
                <a:cs typeface="Arial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Architecture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242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FD1D09-7E16-D008-D2C8-DEEBA35415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95002" y="1089498"/>
            <a:ext cx="4377453" cy="4889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MicroServices</a:t>
            </a:r>
          </a:p>
        </p:txBody>
      </p:sp>
      <p:sp>
        <p:nvSpPr>
          <p:cNvPr id="28" name="Rectangle : coins arrondis 9">
            <a:extLst>
              <a:ext uri="{FF2B5EF4-FFF2-40B4-BE49-F238E27FC236}">
                <a16:creationId xmlns:a16="http://schemas.microsoft.com/office/drawing/2014/main" id="{8BE59E1C-5CF5-9638-66EE-BD7425589A9D}"/>
              </a:ext>
            </a:extLst>
          </p:cNvPr>
          <p:cNvSpPr/>
          <p:nvPr/>
        </p:nvSpPr>
        <p:spPr>
          <a:xfrm>
            <a:off x="2458947" y="2458998"/>
            <a:ext cx="4069028" cy="396054"/>
          </a:xfrm>
          <a:prstGeom prst="roundRect">
            <a:avLst>
              <a:gd name="adj" fmla="val 2705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Gateway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3" name="Rectangle : coins arrondis 46">
            <a:extLst>
              <a:ext uri="{FF2B5EF4-FFF2-40B4-BE49-F238E27FC236}">
                <a16:creationId xmlns:a16="http://schemas.microsoft.com/office/drawing/2014/main" id="{4DBF0461-6099-954F-99F0-5FDAF2073731}"/>
              </a:ext>
            </a:extLst>
          </p:cNvPr>
          <p:cNvSpPr/>
          <p:nvPr/>
        </p:nvSpPr>
        <p:spPr>
          <a:xfrm>
            <a:off x="2458949" y="4351499"/>
            <a:ext cx="1392310" cy="1482771"/>
          </a:xfrm>
          <a:prstGeom prst="roundRect">
            <a:avLst>
              <a:gd name="adj" fmla="val 10624"/>
            </a:avLst>
          </a:prstGeom>
          <a:solidFill>
            <a:srgbClr val="F2E81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973DD5-7F59-D436-D423-4E767876D2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1098988"/>
            <a:ext cx="4410420" cy="4889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Monolythe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16F61B19-5FB1-451F-938F-D0B1FAC2BDF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Unlocked By | K </a:t>
            </a:r>
            <a:endParaRPr lang="fr-FR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B86013-2D1D-4747-AA09-31D461CBC4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Software Architecture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838199" y="1089216"/>
            <a:ext cx="1328461" cy="4898875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9">
            <a:extLst>
              <a:ext uri="{FF2B5EF4-FFF2-40B4-BE49-F238E27FC236}">
                <a16:creationId xmlns:a16="http://schemas.microsoft.com/office/drawing/2014/main" id="{F54BE307-4BF7-10A1-1375-30C93517636E}"/>
              </a:ext>
            </a:extLst>
          </p:cNvPr>
          <p:cNvSpPr/>
          <p:nvPr/>
        </p:nvSpPr>
        <p:spPr>
          <a:xfrm>
            <a:off x="889797" y="3195794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Back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0" name="Rectangle : coins arrondis 9">
            <a:extLst>
              <a:ext uri="{FF2B5EF4-FFF2-40B4-BE49-F238E27FC236}">
                <a16:creationId xmlns:a16="http://schemas.microsoft.com/office/drawing/2014/main" id="{9A1F2E06-F35D-77A8-9F19-0B7A904AED42}"/>
              </a:ext>
            </a:extLst>
          </p:cNvPr>
          <p:cNvSpPr/>
          <p:nvPr/>
        </p:nvSpPr>
        <p:spPr>
          <a:xfrm>
            <a:off x="889796" y="2271638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22" name="Rectangle : coins arrondis 9">
            <a:extLst>
              <a:ext uri="{FF2B5EF4-FFF2-40B4-BE49-F238E27FC236}">
                <a16:creationId xmlns:a16="http://schemas.microsoft.com/office/drawing/2014/main" id="{D1A97A47-6567-D1B9-E698-AD6AE33FDC4F}"/>
              </a:ext>
            </a:extLst>
          </p:cNvPr>
          <p:cNvSpPr/>
          <p:nvPr/>
        </p:nvSpPr>
        <p:spPr>
          <a:xfrm>
            <a:off x="889796" y="1396646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Externe</a:t>
            </a:r>
          </a:p>
        </p:txBody>
      </p:sp>
      <p:sp>
        <p:nvSpPr>
          <p:cNvPr id="54" name="Rectangle : coins arrondis 9">
            <a:extLst>
              <a:ext uri="{FF2B5EF4-FFF2-40B4-BE49-F238E27FC236}">
                <a16:creationId xmlns:a16="http://schemas.microsoft.com/office/drawing/2014/main" id="{1843B315-0A7E-6B01-3F10-E0ABC01F9F96}"/>
              </a:ext>
            </a:extLst>
          </p:cNvPr>
          <p:cNvSpPr/>
          <p:nvPr/>
        </p:nvSpPr>
        <p:spPr>
          <a:xfrm>
            <a:off x="5135666" y="4351499"/>
            <a:ext cx="1392310" cy="1482771"/>
          </a:xfrm>
          <a:prstGeom prst="roundRect">
            <a:avLst>
              <a:gd name="adj" fmla="val 12916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Tier Services</a:t>
            </a:r>
          </a:p>
        </p:txBody>
      </p:sp>
      <p:sp>
        <p:nvSpPr>
          <p:cNvPr id="56" name="Rectangle : coins arrondis 9">
            <a:extLst>
              <a:ext uri="{FF2B5EF4-FFF2-40B4-BE49-F238E27FC236}">
                <a16:creationId xmlns:a16="http://schemas.microsoft.com/office/drawing/2014/main" id="{A9C860B8-7DD0-01A3-1422-B789BA1B3D06}"/>
              </a:ext>
            </a:extLst>
          </p:cNvPr>
          <p:cNvSpPr/>
          <p:nvPr/>
        </p:nvSpPr>
        <p:spPr>
          <a:xfrm>
            <a:off x="2458948" y="3128018"/>
            <a:ext cx="4069028" cy="1072401"/>
          </a:xfrm>
          <a:prstGeom prst="roundRect">
            <a:avLst>
              <a:gd name="adj" fmla="val 13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8" name="Rectangle : coins arrondis 9">
            <a:extLst>
              <a:ext uri="{FF2B5EF4-FFF2-40B4-BE49-F238E27FC236}">
                <a16:creationId xmlns:a16="http://schemas.microsoft.com/office/drawing/2014/main" id="{7D9CCA21-FD3B-F85D-748A-4BBA47436290}"/>
              </a:ext>
            </a:extLst>
          </p:cNvPr>
          <p:cNvSpPr/>
          <p:nvPr/>
        </p:nvSpPr>
        <p:spPr>
          <a:xfrm>
            <a:off x="5271480" y="4524645"/>
            <a:ext cx="1097953" cy="380629"/>
          </a:xfrm>
          <a:prstGeom prst="roundRect">
            <a:avLst>
              <a:gd name="adj" fmla="val 27714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 err="1"/>
              <a:t>Mail.Api</a:t>
            </a:r>
            <a:endParaRPr lang="fr-FR" sz="1400" b="1" dirty="0"/>
          </a:p>
        </p:txBody>
      </p:sp>
      <p:sp>
        <p:nvSpPr>
          <p:cNvPr id="60" name="AutoShape 4">
            <a:extLst>
              <a:ext uri="{FF2B5EF4-FFF2-40B4-BE49-F238E27FC236}">
                <a16:creationId xmlns:a16="http://schemas.microsoft.com/office/drawing/2014/main" id="{40D10FFF-4C0A-DBA4-3AAC-BA9F9121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171" y="4673793"/>
            <a:ext cx="1152779" cy="790242"/>
          </a:xfrm>
          <a:prstGeom prst="can">
            <a:avLst>
              <a:gd name="adj" fmla="val 1591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Db</a:t>
            </a:r>
          </a:p>
          <a:p>
            <a:pPr algn="ctr"/>
            <a:r>
              <a:rPr lang="fr-FR" sz="14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.SqlServer</a:t>
            </a:r>
            <a:endParaRPr lang="sv-SE" sz="1400" b="1" dirty="0"/>
          </a:p>
        </p:txBody>
      </p:sp>
      <p:sp>
        <p:nvSpPr>
          <p:cNvPr id="61" name="Rectangle : coins arrondis 9">
            <a:extLst>
              <a:ext uri="{FF2B5EF4-FFF2-40B4-BE49-F238E27FC236}">
                <a16:creationId xmlns:a16="http://schemas.microsoft.com/office/drawing/2014/main" id="{4DEDA11E-BF46-29AD-09ED-F9DF0EC103BD}"/>
              </a:ext>
            </a:extLst>
          </p:cNvPr>
          <p:cNvSpPr/>
          <p:nvPr/>
        </p:nvSpPr>
        <p:spPr>
          <a:xfrm>
            <a:off x="2590800" y="3282346"/>
            <a:ext cx="1115523" cy="790242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User.Api</a:t>
            </a: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fr-FR" sz="18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Net7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3" name="Rectangle : coins arrondis 9">
            <a:extLst>
              <a:ext uri="{FF2B5EF4-FFF2-40B4-BE49-F238E27FC236}">
                <a16:creationId xmlns:a16="http://schemas.microsoft.com/office/drawing/2014/main" id="{71B309D1-FA40-2A9D-40F9-26041DCBB3DF}"/>
              </a:ext>
            </a:extLst>
          </p:cNvPr>
          <p:cNvSpPr/>
          <p:nvPr/>
        </p:nvSpPr>
        <p:spPr>
          <a:xfrm>
            <a:off x="2458948" y="1478731"/>
            <a:ext cx="4069028" cy="888921"/>
          </a:xfrm>
          <a:prstGeom prst="roundRect">
            <a:avLst>
              <a:gd name="adj" fmla="val 1330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4" name="Rectangle : coins arrondis 9">
            <a:extLst>
              <a:ext uri="{FF2B5EF4-FFF2-40B4-BE49-F238E27FC236}">
                <a16:creationId xmlns:a16="http://schemas.microsoft.com/office/drawing/2014/main" id="{980652B5-7DDB-E29B-4418-2A6D00EC9526}"/>
              </a:ext>
            </a:extLst>
          </p:cNvPr>
          <p:cNvSpPr/>
          <p:nvPr/>
        </p:nvSpPr>
        <p:spPr>
          <a:xfrm>
            <a:off x="3573062" y="1572353"/>
            <a:ext cx="1420221" cy="699285"/>
          </a:xfrm>
          <a:prstGeom prst="roundRect">
            <a:avLst>
              <a:gd name="adj" fmla="val 195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Angular</a:t>
            </a:r>
          </a:p>
        </p:txBody>
      </p:sp>
      <p:sp>
        <p:nvSpPr>
          <p:cNvPr id="65" name="Rectangle : coins arrondis 9">
            <a:extLst>
              <a:ext uri="{FF2B5EF4-FFF2-40B4-BE49-F238E27FC236}">
                <a16:creationId xmlns:a16="http://schemas.microsoft.com/office/drawing/2014/main" id="{4058CFAB-5B1A-4D56-B051-9D6B57E67569}"/>
              </a:ext>
            </a:extLst>
          </p:cNvPr>
          <p:cNvSpPr/>
          <p:nvPr/>
        </p:nvSpPr>
        <p:spPr>
          <a:xfrm>
            <a:off x="5271480" y="4980396"/>
            <a:ext cx="1099337" cy="380629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cxnSp>
        <p:nvCxnSpPr>
          <p:cNvPr id="66" name="Connecteur : en angle 100">
            <a:extLst>
              <a:ext uri="{FF2B5EF4-FFF2-40B4-BE49-F238E27FC236}">
                <a16:creationId xmlns:a16="http://schemas.microsoft.com/office/drawing/2014/main" id="{9DD3D012-EC3A-A347-0A8D-451FFCD02635}"/>
              </a:ext>
            </a:extLst>
          </p:cNvPr>
          <p:cNvCxnSpPr>
            <a:cxnSpLocks/>
            <a:stCxn id="64" idx="2"/>
            <a:endCxn id="61" idx="0"/>
          </p:cNvCxnSpPr>
          <p:nvPr/>
        </p:nvCxnSpPr>
        <p:spPr>
          <a:xfrm rot="5400000">
            <a:off x="3210514" y="2209687"/>
            <a:ext cx="1010708" cy="1134611"/>
          </a:xfrm>
          <a:prstGeom prst="bentConnector3">
            <a:avLst>
              <a:gd name="adj1" fmla="val 69387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100">
            <a:extLst>
              <a:ext uri="{FF2B5EF4-FFF2-40B4-BE49-F238E27FC236}">
                <a16:creationId xmlns:a16="http://schemas.microsoft.com/office/drawing/2014/main" id="{65F08163-DD7C-5672-AB9E-90734E2EDD1F}"/>
              </a:ext>
            </a:extLst>
          </p:cNvPr>
          <p:cNvCxnSpPr>
            <a:cxnSpLocks/>
            <a:stCxn id="61" idx="2"/>
            <a:endCxn id="60" idx="1"/>
          </p:cNvCxnSpPr>
          <p:nvPr/>
        </p:nvCxnSpPr>
        <p:spPr>
          <a:xfrm rot="5400000">
            <a:off x="2847960" y="4373190"/>
            <a:ext cx="601205" cy="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100">
            <a:extLst>
              <a:ext uri="{FF2B5EF4-FFF2-40B4-BE49-F238E27FC236}">
                <a16:creationId xmlns:a16="http://schemas.microsoft.com/office/drawing/2014/main" id="{49EBD24F-3C21-3CA2-EB13-75A10678244F}"/>
              </a:ext>
            </a:extLst>
          </p:cNvPr>
          <p:cNvCxnSpPr>
            <a:cxnSpLocks/>
            <a:stCxn id="61" idx="2"/>
            <a:endCxn id="58" idx="0"/>
          </p:cNvCxnSpPr>
          <p:nvPr/>
        </p:nvCxnSpPr>
        <p:spPr>
          <a:xfrm rot="16200000" flipH="1">
            <a:off x="4258481" y="2962668"/>
            <a:ext cx="452057" cy="2671895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utoShape 4">
            <a:extLst>
              <a:ext uri="{FF2B5EF4-FFF2-40B4-BE49-F238E27FC236}">
                <a16:creationId xmlns:a16="http://schemas.microsoft.com/office/drawing/2014/main" id="{6121583A-2210-0EBD-186E-940A6C6DB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2" y="4079350"/>
            <a:ext cx="1226812" cy="871397"/>
          </a:xfrm>
          <a:prstGeom prst="can">
            <a:avLst>
              <a:gd name="adj" fmla="val 1509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/>
              <a:t>Db</a:t>
            </a:r>
            <a:endParaRPr lang="sv-SE" sz="2000" b="1" dirty="0"/>
          </a:p>
          <a:p>
            <a:pPr algn="ctr"/>
            <a:endParaRPr lang="en-US" sz="1000" b="1" dirty="0"/>
          </a:p>
        </p:txBody>
      </p:sp>
      <p:sp>
        <p:nvSpPr>
          <p:cNvPr id="76" name="Rectangle à coins arrondis 5">
            <a:extLst>
              <a:ext uri="{FF2B5EF4-FFF2-40B4-BE49-F238E27FC236}">
                <a16:creationId xmlns:a16="http://schemas.microsoft.com/office/drawing/2014/main" id="{889A0AF5-2DDC-D9AB-0298-89DAFD442E9B}"/>
              </a:ext>
            </a:extLst>
          </p:cNvPr>
          <p:cNvSpPr/>
          <p:nvPr/>
        </p:nvSpPr>
        <p:spPr>
          <a:xfrm>
            <a:off x="920582" y="5120146"/>
            <a:ext cx="1226812" cy="400764"/>
          </a:xfrm>
          <a:prstGeom prst="roundRect">
            <a:avLst>
              <a:gd name="adj" fmla="val 2760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600" b="1" dirty="0"/>
              <a:t>Tier Api</a:t>
            </a:r>
          </a:p>
        </p:txBody>
      </p:sp>
      <p:sp>
        <p:nvSpPr>
          <p:cNvPr id="4" name="Rectangle : coins arrondis 46">
            <a:extLst>
              <a:ext uri="{FF2B5EF4-FFF2-40B4-BE49-F238E27FC236}">
                <a16:creationId xmlns:a16="http://schemas.microsoft.com/office/drawing/2014/main" id="{474EABCA-CD18-DC0C-CFDA-9610AAAF1A73}"/>
              </a:ext>
            </a:extLst>
          </p:cNvPr>
          <p:cNvSpPr/>
          <p:nvPr/>
        </p:nvSpPr>
        <p:spPr>
          <a:xfrm>
            <a:off x="7015036" y="4351499"/>
            <a:ext cx="1835896" cy="1482771"/>
          </a:xfrm>
          <a:prstGeom prst="roundRect">
            <a:avLst>
              <a:gd name="adj" fmla="val 10624"/>
            </a:avLst>
          </a:prstGeom>
          <a:solidFill>
            <a:srgbClr val="F2E81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6" name="Rectangle : coins arrondis 9">
            <a:extLst>
              <a:ext uri="{FF2B5EF4-FFF2-40B4-BE49-F238E27FC236}">
                <a16:creationId xmlns:a16="http://schemas.microsoft.com/office/drawing/2014/main" id="{3448C5C3-BDB7-94F8-F2C1-9A92500C1C3B}"/>
              </a:ext>
            </a:extLst>
          </p:cNvPr>
          <p:cNvSpPr/>
          <p:nvPr/>
        </p:nvSpPr>
        <p:spPr>
          <a:xfrm>
            <a:off x="8998539" y="4351498"/>
            <a:ext cx="2042187" cy="1482771"/>
          </a:xfrm>
          <a:prstGeom prst="roundRect">
            <a:avLst>
              <a:gd name="adj" fmla="val 6309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Tier Services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B514316-940A-8DA0-37AF-49612889B1E5}"/>
              </a:ext>
            </a:extLst>
          </p:cNvPr>
          <p:cNvSpPr/>
          <p:nvPr/>
        </p:nvSpPr>
        <p:spPr>
          <a:xfrm>
            <a:off x="7015034" y="2827269"/>
            <a:ext cx="4025691" cy="1373152"/>
          </a:xfrm>
          <a:prstGeom prst="roundRect">
            <a:avLst>
              <a:gd name="adj" fmla="val 13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Rectangle : coins arrondis 9">
            <a:extLst>
              <a:ext uri="{FF2B5EF4-FFF2-40B4-BE49-F238E27FC236}">
                <a16:creationId xmlns:a16="http://schemas.microsoft.com/office/drawing/2014/main" id="{6A39EEC2-BE66-57BE-32F7-2BDFBD805D86}"/>
              </a:ext>
            </a:extLst>
          </p:cNvPr>
          <p:cNvSpPr/>
          <p:nvPr/>
        </p:nvSpPr>
        <p:spPr>
          <a:xfrm>
            <a:off x="9197376" y="4515048"/>
            <a:ext cx="1719336" cy="379214"/>
          </a:xfrm>
          <a:prstGeom prst="roundRect">
            <a:avLst>
              <a:gd name="adj" fmla="val 27714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 err="1"/>
              <a:t>Mail.Api</a:t>
            </a:r>
            <a:endParaRPr lang="fr-FR" sz="1400" b="1" dirty="0"/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57B75EE6-033A-7A17-031D-4EEB8E577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775" y="4627861"/>
            <a:ext cx="1152779" cy="790242"/>
          </a:xfrm>
          <a:prstGeom prst="can">
            <a:avLst>
              <a:gd name="adj" fmla="val 1591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Db</a:t>
            </a:r>
          </a:p>
          <a:p>
            <a:pPr algn="ctr"/>
            <a:r>
              <a:rPr lang="fr-FR" sz="14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.SqlServer</a:t>
            </a:r>
            <a:endParaRPr lang="sv-SE" sz="1400" b="1" dirty="0"/>
          </a:p>
        </p:txBody>
      </p:sp>
      <p:sp>
        <p:nvSpPr>
          <p:cNvPr id="15" name="Rectangle : coins arrondis 9">
            <a:extLst>
              <a:ext uri="{FF2B5EF4-FFF2-40B4-BE49-F238E27FC236}">
                <a16:creationId xmlns:a16="http://schemas.microsoft.com/office/drawing/2014/main" id="{41A08E29-C7F6-9550-8B3C-FC5FA74E2FCA}"/>
              </a:ext>
            </a:extLst>
          </p:cNvPr>
          <p:cNvSpPr/>
          <p:nvPr/>
        </p:nvSpPr>
        <p:spPr>
          <a:xfrm>
            <a:off x="7217393" y="3075516"/>
            <a:ext cx="3559464" cy="942640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Services</a:t>
            </a:r>
          </a:p>
          <a:p>
            <a:pPr algn="ctr"/>
            <a:r>
              <a:rPr lang="fr-FR" sz="18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Net4.3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6" name="Rectangle : coins arrondis 9">
            <a:extLst>
              <a:ext uri="{FF2B5EF4-FFF2-40B4-BE49-F238E27FC236}">
                <a16:creationId xmlns:a16="http://schemas.microsoft.com/office/drawing/2014/main" id="{F2DE18CE-7776-DE94-B0CE-B62C83F769D0}"/>
              </a:ext>
            </a:extLst>
          </p:cNvPr>
          <p:cNvSpPr/>
          <p:nvPr/>
        </p:nvSpPr>
        <p:spPr>
          <a:xfrm>
            <a:off x="7015035" y="1478731"/>
            <a:ext cx="2172402" cy="1200220"/>
          </a:xfrm>
          <a:prstGeom prst="roundRect">
            <a:avLst>
              <a:gd name="adj" fmla="val 1330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7" name="Rectangle : coins arrondis 9">
            <a:extLst>
              <a:ext uri="{FF2B5EF4-FFF2-40B4-BE49-F238E27FC236}">
                <a16:creationId xmlns:a16="http://schemas.microsoft.com/office/drawing/2014/main" id="{1276D7C1-AD83-15F2-EEC4-E9539243FB73}"/>
              </a:ext>
            </a:extLst>
          </p:cNvPr>
          <p:cNvSpPr/>
          <p:nvPr/>
        </p:nvSpPr>
        <p:spPr>
          <a:xfrm>
            <a:off x="7217393" y="1695871"/>
            <a:ext cx="1778220" cy="660077"/>
          </a:xfrm>
          <a:prstGeom prst="roundRect">
            <a:avLst>
              <a:gd name="adj" fmla="val 195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fr-FR" sz="1600" b="1" i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NetWebForms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 : coins arrondis 9">
            <a:extLst>
              <a:ext uri="{FF2B5EF4-FFF2-40B4-BE49-F238E27FC236}">
                <a16:creationId xmlns:a16="http://schemas.microsoft.com/office/drawing/2014/main" id="{277CB506-FA01-662B-A899-BC80D3BFBEA3}"/>
              </a:ext>
            </a:extLst>
          </p:cNvPr>
          <p:cNvSpPr/>
          <p:nvPr/>
        </p:nvSpPr>
        <p:spPr>
          <a:xfrm>
            <a:off x="9187437" y="4981812"/>
            <a:ext cx="1719335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cxnSp>
        <p:nvCxnSpPr>
          <p:cNvPr id="21" name="Connecteur : en angle 100">
            <a:extLst>
              <a:ext uri="{FF2B5EF4-FFF2-40B4-BE49-F238E27FC236}">
                <a16:creationId xmlns:a16="http://schemas.microsoft.com/office/drawing/2014/main" id="{E8B439E5-2B62-3799-826B-6AF235077D0A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rot="16200000" flipH="1">
            <a:off x="8192030" y="2270421"/>
            <a:ext cx="719568" cy="890622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100">
            <a:extLst>
              <a:ext uri="{FF2B5EF4-FFF2-40B4-BE49-F238E27FC236}">
                <a16:creationId xmlns:a16="http://schemas.microsoft.com/office/drawing/2014/main" id="{8E0BADC4-999E-94D9-6CBB-2A520304CEF2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5400000">
            <a:off x="8159793" y="3790528"/>
            <a:ext cx="609705" cy="1064960"/>
          </a:xfrm>
          <a:prstGeom prst="bentConnector3">
            <a:avLst>
              <a:gd name="adj1" fmla="val 41073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100">
            <a:extLst>
              <a:ext uri="{FF2B5EF4-FFF2-40B4-BE49-F238E27FC236}">
                <a16:creationId xmlns:a16="http://schemas.microsoft.com/office/drawing/2014/main" id="{6679B6D9-C31A-5C72-E203-6FAEA802EEC3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 rot="16200000" flipH="1">
            <a:off x="9278638" y="3736642"/>
            <a:ext cx="496892" cy="1059919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 : coins arrondis 9">
            <a:extLst>
              <a:ext uri="{FF2B5EF4-FFF2-40B4-BE49-F238E27FC236}">
                <a16:creationId xmlns:a16="http://schemas.microsoft.com/office/drawing/2014/main" id="{4CC9DE7B-13B8-97FB-C64F-C38B683A4C26}"/>
              </a:ext>
            </a:extLst>
          </p:cNvPr>
          <p:cNvSpPr/>
          <p:nvPr/>
        </p:nvSpPr>
        <p:spPr>
          <a:xfrm>
            <a:off x="3757234" y="3288696"/>
            <a:ext cx="1012937" cy="783890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Bill.Api</a:t>
            </a: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fr-FR" sz="18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Net7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1" name="Rectangle : coins arrondis 9">
            <a:extLst>
              <a:ext uri="{FF2B5EF4-FFF2-40B4-BE49-F238E27FC236}">
                <a16:creationId xmlns:a16="http://schemas.microsoft.com/office/drawing/2014/main" id="{3FC0B34F-FB3D-D5E3-46B5-9A7DF8E422CC}"/>
              </a:ext>
            </a:extLst>
          </p:cNvPr>
          <p:cNvSpPr/>
          <p:nvPr/>
        </p:nvSpPr>
        <p:spPr>
          <a:xfrm>
            <a:off x="4891845" y="3282346"/>
            <a:ext cx="1485926" cy="790240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Transac.Api</a:t>
            </a: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fr-FR" sz="18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Net7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71" name="Connecteur : en angle 100">
            <a:extLst>
              <a:ext uri="{FF2B5EF4-FFF2-40B4-BE49-F238E27FC236}">
                <a16:creationId xmlns:a16="http://schemas.microsoft.com/office/drawing/2014/main" id="{724DFA9A-DF22-A03E-771A-2230A25C4058}"/>
              </a:ext>
            </a:extLst>
          </p:cNvPr>
          <p:cNvCxnSpPr>
            <a:cxnSpLocks/>
            <a:stCxn id="64" idx="2"/>
            <a:endCxn id="50" idx="0"/>
          </p:cNvCxnSpPr>
          <p:nvPr/>
        </p:nvCxnSpPr>
        <p:spPr>
          <a:xfrm rot="5400000">
            <a:off x="3764909" y="2770432"/>
            <a:ext cx="1017058" cy="1947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100">
            <a:extLst>
              <a:ext uri="{FF2B5EF4-FFF2-40B4-BE49-F238E27FC236}">
                <a16:creationId xmlns:a16="http://schemas.microsoft.com/office/drawing/2014/main" id="{0F30B15E-3B89-D2FA-8F26-506D83A1354F}"/>
              </a:ext>
            </a:extLst>
          </p:cNvPr>
          <p:cNvCxnSpPr>
            <a:cxnSpLocks/>
            <a:stCxn id="64" idx="2"/>
            <a:endCxn id="51" idx="0"/>
          </p:cNvCxnSpPr>
          <p:nvPr/>
        </p:nvCxnSpPr>
        <p:spPr>
          <a:xfrm rot="16200000" flipH="1">
            <a:off x="4453636" y="2101174"/>
            <a:ext cx="1010708" cy="1351635"/>
          </a:xfrm>
          <a:prstGeom prst="bentConnector3">
            <a:avLst>
              <a:gd name="adj1" fmla="val 69387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9">
            <a:extLst>
              <a:ext uri="{FF2B5EF4-FFF2-40B4-BE49-F238E27FC236}">
                <a16:creationId xmlns:a16="http://schemas.microsoft.com/office/drawing/2014/main" id="{E4E2ED07-B970-4C7E-AFE1-EFB439AB9A2B}"/>
              </a:ext>
            </a:extLst>
          </p:cNvPr>
          <p:cNvSpPr/>
          <p:nvPr/>
        </p:nvSpPr>
        <p:spPr>
          <a:xfrm>
            <a:off x="3925491" y="4373190"/>
            <a:ext cx="1101513" cy="1482771"/>
          </a:xfrm>
          <a:prstGeom prst="roundRect">
            <a:avLst>
              <a:gd name="adj" fmla="val 12916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31711374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03148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Architecture</a:t>
            </a:r>
            <a:endParaRPr lang="fr-LU" dirty="0"/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44359B76-73FA-7E61-0356-A8E0990028C8}"/>
              </a:ext>
            </a:extLst>
          </p:cNvPr>
          <p:cNvSpPr txBox="1">
            <a:spLocks/>
          </p:cNvSpPr>
          <p:nvPr/>
        </p:nvSpPr>
        <p:spPr>
          <a:xfrm>
            <a:off x="838201" y="1089498"/>
            <a:ext cx="2507702" cy="2735250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Projects</a:t>
            </a:r>
          </a:p>
        </p:txBody>
      </p:sp>
      <p:sp>
        <p:nvSpPr>
          <p:cNvPr id="11" name="Rectangle à coins arrondis 5">
            <a:extLst>
              <a:ext uri="{FF2B5EF4-FFF2-40B4-BE49-F238E27FC236}">
                <a16:creationId xmlns:a16="http://schemas.microsoft.com/office/drawing/2014/main" id="{9F5C3BB9-73EA-79FA-EB28-5D95103B3316}"/>
              </a:ext>
            </a:extLst>
          </p:cNvPr>
          <p:cNvSpPr/>
          <p:nvPr/>
        </p:nvSpPr>
        <p:spPr>
          <a:xfrm>
            <a:off x="1501792" y="1450324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2" name="Rectangle à coins arrondis 5">
            <a:extLst>
              <a:ext uri="{FF2B5EF4-FFF2-40B4-BE49-F238E27FC236}">
                <a16:creationId xmlns:a16="http://schemas.microsoft.com/office/drawing/2014/main" id="{EC166E4F-4175-35AE-F68C-57E39C4FB011}"/>
              </a:ext>
            </a:extLst>
          </p:cNvPr>
          <p:cNvSpPr/>
          <p:nvPr/>
        </p:nvSpPr>
        <p:spPr>
          <a:xfrm>
            <a:off x="1284538" y="2012539"/>
            <a:ext cx="1675172" cy="368749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2" name="Rectangle à coins arrondis 5">
            <a:extLst>
              <a:ext uri="{FF2B5EF4-FFF2-40B4-BE49-F238E27FC236}">
                <a16:creationId xmlns:a16="http://schemas.microsoft.com/office/drawing/2014/main" id="{3A196730-5FF0-57C3-83C9-FE054E098369}"/>
              </a:ext>
            </a:extLst>
          </p:cNvPr>
          <p:cNvSpPr/>
          <p:nvPr/>
        </p:nvSpPr>
        <p:spPr>
          <a:xfrm>
            <a:off x="1553748" y="3304329"/>
            <a:ext cx="112786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F8AB7FD8-4B3E-37BB-C953-B1AA04E50C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2023168" y="1913582"/>
            <a:ext cx="193467" cy="4445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916A356B-0432-6392-F536-7CF18853053E}"/>
              </a:ext>
            </a:extLst>
          </p:cNvPr>
          <p:cNvCxnSpPr>
            <a:cxnSpLocks/>
            <a:stCxn id="12" idx="1"/>
            <a:endCxn id="22" idx="1"/>
          </p:cNvCxnSpPr>
          <p:nvPr/>
        </p:nvCxnSpPr>
        <p:spPr>
          <a:xfrm rot="10800000" flipH="1" flipV="1">
            <a:off x="1284538" y="2196913"/>
            <a:ext cx="269210" cy="1291789"/>
          </a:xfrm>
          <a:prstGeom prst="bentConnector3">
            <a:avLst>
              <a:gd name="adj1" fmla="val -37436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5">
            <a:extLst>
              <a:ext uri="{FF2B5EF4-FFF2-40B4-BE49-F238E27FC236}">
                <a16:creationId xmlns:a16="http://schemas.microsoft.com/office/drawing/2014/main" id="{3068F744-F8AF-78EB-D637-1E5498B11C8A}"/>
              </a:ext>
            </a:extLst>
          </p:cNvPr>
          <p:cNvSpPr/>
          <p:nvPr/>
        </p:nvSpPr>
        <p:spPr>
          <a:xfrm>
            <a:off x="1327352" y="2697951"/>
            <a:ext cx="1588508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Infrastructure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CD30431C-6466-D79E-461F-343A75567534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rot="5400000">
            <a:off x="1963534" y="2539360"/>
            <a:ext cx="316663" cy="518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3517936" y="1089498"/>
            <a:ext cx="3782961" cy="2339502"/>
          </a:xfrm>
          <a:prstGeom prst="roundRect">
            <a:avLst>
              <a:gd name="adj" fmla="val 847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Presentation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User Interface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Layout.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Pages / Components.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Assets.</a:t>
            </a:r>
            <a:r>
              <a:rPr lang="en-US" sz="1600" b="0" dirty="0">
                <a:solidFill>
                  <a:schemeClr val="tx2"/>
                </a:solidFill>
              </a:rPr>
              <a:t> (Css / Js / Icon / Svg…)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Middlewares.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0368AB-CD9C-01B3-C4C8-420795040E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72930" y="1089498"/>
            <a:ext cx="3709932" cy="2331115"/>
          </a:xfrm>
          <a:prstGeom prst="roundRect">
            <a:avLst>
              <a:gd name="adj" fmla="val 786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Application</a:t>
            </a:r>
            <a:endParaRPr lang="en-US" sz="2000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Business Logic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Mappers.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Dtos.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Services.</a:t>
            </a:r>
            <a:r>
              <a:rPr lang="en-US" sz="1600" b="0" dirty="0">
                <a:solidFill>
                  <a:schemeClr val="tx2"/>
                </a:solidFill>
              </a:rPr>
              <a:t> Middleware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Validators.</a:t>
            </a: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0A576673-9D67-A804-CA78-9D9273D501FF}"/>
              </a:ext>
            </a:extLst>
          </p:cNvPr>
          <p:cNvSpPr txBox="1">
            <a:spLocks/>
          </p:cNvSpPr>
          <p:nvPr/>
        </p:nvSpPr>
        <p:spPr>
          <a:xfrm>
            <a:off x="3517936" y="3635170"/>
            <a:ext cx="3782961" cy="2339502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Domain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Coeur de l’application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Attributes.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Configuration. </a:t>
            </a:r>
            <a:r>
              <a:rPr lang="en-US" sz="1600" b="0" dirty="0">
                <a:solidFill>
                  <a:schemeClr val="tx2"/>
                </a:solidFill>
              </a:rPr>
              <a:t>Conf model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Enums.</a:t>
            </a:r>
            <a:r>
              <a:rPr lang="en-US" sz="1600" b="0" dirty="0">
                <a:solidFill>
                  <a:schemeClr val="tx2"/>
                </a:solidFill>
              </a:rPr>
              <a:t> (avec Extensions)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Entities.</a:t>
            </a:r>
            <a:r>
              <a:rPr lang="en-US" sz="1600" b="0" dirty="0">
                <a:solidFill>
                  <a:schemeClr val="tx2"/>
                </a:solidFill>
              </a:rPr>
              <a:t> (Si Api)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Exceptions.</a:t>
            </a: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4DD310C5-7236-2F84-CA3F-F5C90094316D}"/>
              </a:ext>
            </a:extLst>
          </p:cNvPr>
          <p:cNvSpPr txBox="1">
            <a:spLocks/>
          </p:cNvSpPr>
          <p:nvPr/>
        </p:nvSpPr>
        <p:spPr>
          <a:xfrm>
            <a:off x="7472929" y="3635171"/>
            <a:ext cx="3709933" cy="2331116"/>
          </a:xfrm>
          <a:prstGeom prst="roundRect">
            <a:avLst>
              <a:gd name="adj" fmla="val 742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Infrastructure</a:t>
            </a:r>
            <a:endParaRPr lang="fr-FR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External </a:t>
            </a:r>
            <a:r>
              <a:rPr lang="fr-FR" sz="1600" b="0" dirty="0">
                <a:solidFill>
                  <a:schemeClr val="tx2"/>
                </a:solidFill>
              </a:rPr>
              <a:t>components in interaction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HttpClients.</a:t>
            </a:r>
            <a:r>
              <a:rPr lang="fr-FR" sz="1600" b="0" dirty="0">
                <a:solidFill>
                  <a:schemeClr val="tx2"/>
                </a:solidFill>
              </a:rPr>
              <a:t> Apis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HttpHandlers.</a:t>
            </a:r>
            <a:r>
              <a:rPr lang="fr-FR" sz="1600" b="0" dirty="0">
                <a:solidFill>
                  <a:schemeClr val="tx2"/>
                </a:solidFill>
              </a:rPr>
              <a:t> </a:t>
            </a:r>
            <a:r>
              <a:rPr lang="en-US" sz="1600" b="0" dirty="0">
                <a:solidFill>
                  <a:schemeClr val="tx2"/>
                </a:solidFill>
              </a:rPr>
              <a:t>Middleware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Consumer. </a:t>
            </a:r>
            <a:r>
              <a:rPr lang="fr-FR" sz="1600" b="0" dirty="0">
                <a:solidFill>
                  <a:schemeClr val="tx2"/>
                </a:solidFill>
              </a:rPr>
              <a:t>Message Broker (Kafka)</a:t>
            </a:r>
          </a:p>
        </p:txBody>
      </p:sp>
      <p:cxnSp>
        <p:nvCxnSpPr>
          <p:cNvPr id="29" name="Connecteur : en angle 33">
            <a:extLst>
              <a:ext uri="{FF2B5EF4-FFF2-40B4-BE49-F238E27FC236}">
                <a16:creationId xmlns:a16="http://schemas.microsoft.com/office/drawing/2014/main" id="{0D437B96-F8AC-F53F-B2A8-BCDEDC930293}"/>
              </a:ext>
            </a:extLst>
          </p:cNvPr>
          <p:cNvCxnSpPr>
            <a:cxnSpLocks/>
            <a:stCxn id="33" idx="2"/>
            <a:endCxn id="22" idx="0"/>
          </p:cNvCxnSpPr>
          <p:nvPr/>
        </p:nvCxnSpPr>
        <p:spPr>
          <a:xfrm rot="5400000">
            <a:off x="2000828" y="3183551"/>
            <a:ext cx="237630" cy="3926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A16815C1-A465-85BE-AB74-8EF259AF3165}"/>
              </a:ext>
            </a:extLst>
          </p:cNvPr>
          <p:cNvSpPr txBox="1">
            <a:spLocks/>
          </p:cNvSpPr>
          <p:nvPr/>
        </p:nvSpPr>
        <p:spPr>
          <a:xfrm>
            <a:off x="838200" y="3989741"/>
            <a:ext cx="2507704" cy="1981748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Code Organisation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dossier / </a:t>
            </a:r>
            <a:r>
              <a:rPr lang="fr-FR" sz="1600" b="0" dirty="0" err="1">
                <a:ea typeface="+mn-lt"/>
                <a:cs typeface="+mn-lt"/>
              </a:rPr>
              <a:t>feature</a:t>
            </a:r>
            <a:endParaRPr lang="fr-FR" sz="1600" b="0" dirty="0"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fichier / classe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Le contenu de la solution </a:t>
            </a:r>
            <a:r>
              <a:rPr lang="fr-FR" sz="1600" b="0" dirty="0" err="1">
                <a:ea typeface="+mn-lt"/>
                <a:cs typeface="+mn-lt"/>
              </a:rPr>
              <a:t>VisualStudio</a:t>
            </a:r>
            <a:r>
              <a:rPr lang="fr-FR" sz="1600" b="0" dirty="0">
                <a:ea typeface="+mn-lt"/>
                <a:cs typeface="+mn-lt"/>
              </a:rPr>
              <a:t> est sync avec les dossiers &amp; </a:t>
            </a:r>
            <a:r>
              <a:rPr lang="fr-FR" sz="1600" b="0">
                <a:ea typeface="+mn-lt"/>
                <a:cs typeface="+mn-lt"/>
              </a:rPr>
              <a:t>fichiers réels </a:t>
            </a:r>
            <a:endParaRPr lang="fr-FR" sz="1600" b="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7AE6FE-5EE5-CA1C-4DD0-B67C6A19747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7047271" cy="1638642"/>
          </a:xfrm>
          <a:prstGeom prst="roundRect">
            <a:avLst>
              <a:gd name="adj" fmla="val 11863"/>
            </a:avLst>
          </a:prstGeom>
        </p:spPr>
        <p:txBody>
          <a:bodyPr/>
          <a:lstStyle/>
          <a:p>
            <a:pPr marL="72000" indent="0" algn="ctr">
              <a:spcBef>
                <a:spcPts val="300"/>
              </a:spcBef>
              <a:buNone/>
            </a:pPr>
            <a:r>
              <a:rPr lang="fr-FR" dirty="0"/>
              <a:t>Stratégie de synchro </a:t>
            </a:r>
            <a:r>
              <a:rPr lang="fr-FR" dirty="0" err="1"/>
              <a:t>App-Api</a:t>
            </a:r>
            <a:endParaRPr lang="fr-FR" dirty="0"/>
          </a:p>
          <a:p>
            <a:pPr marL="360000" lvl="1" indent="0">
              <a:spcBef>
                <a:spcPts val="300"/>
              </a:spcBef>
              <a:buNone/>
            </a:pPr>
            <a:r>
              <a:rPr lang="fr-FR" dirty="0">
                <a:ea typeface="+mn-lt"/>
                <a:cs typeface="+mn-lt"/>
              </a:rPr>
              <a:t>Optimiste. </a:t>
            </a:r>
            <a:r>
              <a:rPr lang="fr-FR" b="0" dirty="0">
                <a:ea typeface="+mn-lt"/>
                <a:cs typeface="+mn-lt"/>
              </a:rPr>
              <a:t>Maj Ui avant rep Api</a:t>
            </a:r>
          </a:p>
          <a:p>
            <a:pPr marL="504000" lvl="1" indent="-144000">
              <a:spcBef>
                <a:spcPts val="300"/>
              </a:spcBef>
            </a:pPr>
            <a:r>
              <a:rPr lang="fr-FR" dirty="0">
                <a:solidFill>
                  <a:schemeClr val="tx2"/>
                </a:solidFill>
                <a:ea typeface="+mn-lt"/>
                <a:cs typeface="+mn-lt"/>
              </a:rPr>
              <a:t>+ Sur. </a:t>
            </a:r>
            <a:r>
              <a:rPr lang="fr-FR" b="0" dirty="0">
                <a:ea typeface="+mn-lt"/>
                <a:cs typeface="+mn-lt"/>
              </a:rPr>
              <a:t>Maj Ui quand Api a répondu</a:t>
            </a:r>
          </a:p>
          <a:p>
            <a:pPr marL="504000" lvl="1" indent="-144000">
              <a:spcBef>
                <a:spcPts val="300"/>
              </a:spcBef>
            </a:pP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Choisir selon la sensibilité de l’info (coordonnée fusée vs nom user)</a:t>
            </a:r>
            <a:endParaRPr lang="en-US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 &amp; Api | Commun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E7F5667-2B5E-8238-34C4-F2DF22D4244A}"/>
              </a:ext>
            </a:extLst>
          </p:cNvPr>
          <p:cNvSpPr txBox="1">
            <a:spLocks/>
          </p:cNvSpPr>
          <p:nvPr/>
        </p:nvSpPr>
        <p:spPr>
          <a:xfrm>
            <a:off x="838199" y="2877290"/>
            <a:ext cx="3527324" cy="1441767"/>
          </a:xfrm>
          <a:prstGeom prst="roundRect">
            <a:avLst>
              <a:gd name="adj" fmla="val 125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Environnement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Les Env. Dev, Int, Acc, Prd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Identifier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l’Env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d’execution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Activer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un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traitement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spécifique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selon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l’env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8433FD8-548A-1799-E7E9-FBAE9585647C}"/>
              </a:ext>
            </a:extLst>
          </p:cNvPr>
          <p:cNvSpPr txBox="1">
            <a:spLocks/>
          </p:cNvSpPr>
          <p:nvPr/>
        </p:nvSpPr>
        <p:spPr>
          <a:xfrm>
            <a:off x="4552336" y="2876606"/>
            <a:ext cx="3274143" cy="1441767"/>
          </a:xfrm>
          <a:prstGeom prst="roundRect">
            <a:avLst>
              <a:gd name="adj" fmla="val 133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Logging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Ecrire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l’execution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du code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permettant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une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alalyse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en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cas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dysfonctionnement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Gérer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des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niveaux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de log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, plusieurs supports d’écriture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Kibana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, File, Console)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AFD2BC4-3D21-EE08-C10D-A69D377131AA}"/>
              </a:ext>
            </a:extLst>
          </p:cNvPr>
          <p:cNvSpPr txBox="1">
            <a:spLocks/>
          </p:cNvSpPr>
          <p:nvPr/>
        </p:nvSpPr>
        <p:spPr>
          <a:xfrm>
            <a:off x="838200" y="4473678"/>
            <a:ext cx="3527324" cy="1504923"/>
          </a:xfrm>
          <a:prstGeom prst="roundRect">
            <a:avLst>
              <a:gd name="adj" fmla="val 133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ErrorHandling.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Que fait le program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lorsqu’il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rencontre un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erreur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Quel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type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d’erreur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Metier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/ Technique), quell format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d’émission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(Exception, Http Error)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4EFE48E-9585-259B-851B-60DCCA8F6F10}"/>
              </a:ext>
            </a:extLst>
          </p:cNvPr>
          <p:cNvSpPr txBox="1">
            <a:spLocks/>
          </p:cNvSpPr>
          <p:nvPr/>
        </p:nvSpPr>
        <p:spPr>
          <a:xfrm>
            <a:off x="4552337" y="4473678"/>
            <a:ext cx="3446444" cy="1504923"/>
          </a:xfrm>
          <a:prstGeom prst="roundRect">
            <a:avLst>
              <a:gd name="adj" fmla="val 133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DataModeling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Entity.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Objet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dans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une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base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donnée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Dto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Objet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transfert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inter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système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Préférer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la composition à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l’heritage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b="0" dirty="0"/>
              <a:t>Identifiant d’un objet : un Id, type 'string’ Vs « </a:t>
            </a:r>
            <a:r>
              <a:rPr lang="fr-FR" sz="1200" b="0" dirty="0" err="1"/>
              <a:t>Guid</a:t>
            </a:r>
            <a:r>
              <a:rPr lang="fr-FR" sz="1200" b="0" dirty="0"/>
              <a:t> » Vs « </a:t>
            </a:r>
            <a:r>
              <a:rPr lang="fr-FR" sz="1200" b="0" dirty="0" err="1"/>
              <a:t>Number</a:t>
            </a:r>
            <a:r>
              <a:rPr lang="fr-FR" sz="1200" b="0" dirty="0"/>
              <a:t> » ?</a:t>
            </a:r>
            <a:br>
              <a:rPr lang="en-US" sz="1200" dirty="0"/>
            </a:b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E57FA8B-662D-8680-8708-D0A275A0DD0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61227" y="1089499"/>
            <a:ext cx="3219547" cy="163864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Validation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485A2950-1AE5-0212-6E63-66B7604EE028}"/>
              </a:ext>
            </a:extLst>
          </p:cNvPr>
          <p:cNvSpPr txBox="1">
            <a:spLocks/>
          </p:cNvSpPr>
          <p:nvPr/>
        </p:nvSpPr>
        <p:spPr>
          <a:xfrm>
            <a:off x="8061227" y="2833700"/>
            <a:ext cx="3219547" cy="1504923"/>
          </a:xfrm>
          <a:prstGeom prst="roundRect">
            <a:avLst>
              <a:gd name="adj" fmla="val 133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Configuration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Todo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681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1078451-11F9-0E15-718A-3CF3E289D8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App.Specific</a:t>
            </a:r>
            <a:endParaRPr lang="en-US" dirty="0"/>
          </a:p>
          <a:p>
            <a:pPr marL="216000" indent="-144000">
              <a:spcBef>
                <a:spcPts val="300"/>
              </a:spcBef>
            </a:pPr>
            <a:r>
              <a:rPr lang="fr-FR" dirty="0" err="1">
                <a:solidFill>
                  <a:schemeClr val="tx2"/>
                </a:solidFill>
                <a:ea typeface="+mn-lt"/>
                <a:cs typeface="+mn-lt"/>
              </a:rPr>
              <a:t>Ui.Components</a:t>
            </a:r>
            <a:r>
              <a:rPr lang="fr-FR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fr-FR" sz="2000" b="0" dirty="0">
              <a:solidFill>
                <a:schemeClr val="tx2"/>
              </a:solidFill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E4BF1B-F213-B512-4881-8884F34B53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Api.Specific</a:t>
            </a:r>
            <a:endParaRPr lang="en-US" dirty="0"/>
          </a:p>
          <a:p>
            <a:pPr marL="216000" indent="-144000">
              <a:spcBef>
                <a:spcPts val="300"/>
              </a:spcBef>
            </a:pPr>
            <a:r>
              <a:rPr lang="fr-FR" dirty="0">
                <a:solidFill>
                  <a:schemeClr val="tx2"/>
                </a:solidFill>
                <a:ea typeface="+mn-lt"/>
                <a:cs typeface="+mn-lt"/>
              </a:rPr>
              <a:t>Http </a:t>
            </a: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– </a:t>
            </a:r>
            <a:r>
              <a:rPr lang="fr-FR" b="0" dirty="0" err="1">
                <a:solidFill>
                  <a:schemeClr val="tx2"/>
                </a:solidFill>
                <a:ea typeface="+mn-lt"/>
                <a:cs typeface="+mn-lt"/>
              </a:rPr>
              <a:t>Delete</a:t>
            </a: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 204, </a:t>
            </a:r>
            <a:r>
              <a:rPr lang="fr-FR" b="0" dirty="0" err="1">
                <a:solidFill>
                  <a:schemeClr val="tx2"/>
                </a:solidFill>
                <a:ea typeface="+mn-lt"/>
                <a:cs typeface="+mn-lt"/>
              </a:rPr>
              <a:t>Get</a:t>
            </a: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 200, Put</a:t>
            </a:r>
          </a:p>
          <a:p>
            <a:pPr marL="216000" indent="-144000">
              <a:spcBef>
                <a:spcPts val="300"/>
              </a:spcBef>
            </a:pPr>
            <a:r>
              <a:rPr lang="fr-FR" dirty="0">
                <a:solidFill>
                  <a:schemeClr val="tx2"/>
                </a:solidFill>
                <a:ea typeface="+mn-lt"/>
                <a:cs typeface="+mn-lt"/>
              </a:rPr>
              <a:t>Definition. </a:t>
            </a: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SwaggerUi / SwaggerGen</a:t>
            </a:r>
            <a:endParaRPr lang="fr-FR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dirty="0" err="1">
                <a:solidFill>
                  <a:schemeClr val="tx2"/>
                </a:solidFill>
                <a:ea typeface="+mn-lt"/>
                <a:cs typeface="+mn-lt"/>
              </a:rPr>
              <a:t>Endpoints</a:t>
            </a:r>
            <a:endParaRPr lang="fr-FR" dirty="0">
              <a:solidFill>
                <a:schemeClr val="tx2"/>
              </a:solidFill>
              <a:ea typeface="+mn-lt"/>
              <a:cs typeface="+mn-lt"/>
            </a:endParaRPr>
          </a:p>
          <a:p>
            <a:pPr marL="504000" lvl="1" indent="-144000">
              <a:spcBef>
                <a:spcPts val="300"/>
              </a:spcBef>
            </a:pPr>
            <a:r>
              <a:rPr lang="fr-FR" b="0" dirty="0">
                <a:ea typeface="+mn-lt"/>
                <a:cs typeface="+mn-lt"/>
              </a:rPr>
              <a:t>Tout ce qui est créé/modifié doit être retournée (Pourquoi ?)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 &amp; Api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805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</TotalTime>
  <Words>411</Words>
  <Application>Microsoft Office PowerPoint</Application>
  <PresentationFormat>Grand écran</PresentationFormat>
  <Paragraphs>125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Allumi Ptf</vt:lpstr>
      <vt:lpstr>Arial</vt:lpstr>
      <vt:lpstr>Calibri</vt:lpstr>
      <vt:lpstr>KGT_PPT_Theme_New</vt:lpstr>
      <vt:lpstr>Architecture</vt:lpstr>
      <vt:lpstr>Sommaire</vt:lpstr>
      <vt:lpstr>Architecture</vt:lpstr>
      <vt:lpstr>Software Architecture</vt:lpstr>
      <vt:lpstr>Components</vt:lpstr>
      <vt:lpstr>Clean Architecture</vt:lpstr>
      <vt:lpstr>App &amp; Api | Commun</vt:lpstr>
      <vt:lpstr>App &amp; Api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748</cp:revision>
  <dcterms:created xsi:type="dcterms:W3CDTF">2021-05-30T21:09:19Z</dcterms:created>
  <dcterms:modified xsi:type="dcterms:W3CDTF">2024-01-22T04:55:12Z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