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1724" r:id="rId4"/>
    <p:sldId id="1725" r:id="rId5"/>
    <p:sldId id="1731" r:id="rId6"/>
    <p:sldId id="1728" r:id="rId7"/>
    <p:sldId id="1727" r:id="rId8"/>
    <p:sldId id="1831" r:id="rId9"/>
    <p:sldId id="1821" r:id="rId10"/>
    <p:sldId id="1796" r:id="rId11"/>
    <p:sldId id="1822" r:id="rId12"/>
    <p:sldId id="1670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0DB974F-9418-4840-A334-73768C3E9D98}">
          <p14:sldIdLst>
            <p14:sldId id="257"/>
            <p14:sldId id="258"/>
          </p14:sldIdLst>
        </p14:section>
        <p14:section name="Api" id="{31D01D90-E746-496B-B9D9-4E319667C73F}">
          <p14:sldIdLst>
            <p14:sldId id="1724"/>
            <p14:sldId id="1725"/>
            <p14:sldId id="1731"/>
            <p14:sldId id="1728"/>
            <p14:sldId id="1727"/>
            <p14:sldId id="1831"/>
            <p14:sldId id="1821"/>
          </p14:sldIdLst>
        </p14:section>
        <p14:section name="Db" id="{1F8C7576-CBC2-4A24-B78B-68FBDB4A70C2}">
          <p14:sldIdLst>
            <p14:sldId id="1796"/>
            <p14:sldId id="1822"/>
            <p14:sldId id="167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D341820-5CC1-30A7-C59F-9FF8CBD05A90}" name="Kévin Gellenoncourt" initials="KG" userId="7970f103604cdf82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LLENONCOURT Kevin" initials="GK" lastIdx="14" clrIdx="0">
    <p:extLst>
      <p:ext uri="{19B8F6BF-5375-455C-9EA6-DF929625EA0E}">
        <p15:presenceInfo xmlns:p15="http://schemas.microsoft.com/office/powerpoint/2012/main" userId="S::kevin.gellenoncourt@docaposte.fr::6e082d44-f47b-41df-a4d5-5d0752ab47c5" providerId="AD"/>
      </p:ext>
    </p:extLst>
  </p:cmAuthor>
  <p:cmAuthor id="2" name="Kévin Gellenoncourt" initials="KG" lastIdx="7" clrIdx="1">
    <p:extLst>
      <p:ext uri="{19B8F6BF-5375-455C-9EA6-DF929625EA0E}">
        <p15:presenceInfo xmlns:p15="http://schemas.microsoft.com/office/powerpoint/2012/main" userId="7970f103604cdf8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3245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08-26T16:16:19.141" idx="5">
    <p:pos x="2272" y="1667"/>
    <p:text>Ex. 
- Numero de téléphone avec 12 chiffres au lieu de 10
- User with role that is not known from system</p:text>
    <p:extLst>
      <p:ext uri="{C676402C-5697-4E1C-873F-D02D1690AC5C}">
        <p15:threadingInfo xmlns:p15="http://schemas.microsoft.com/office/powerpoint/2012/main" timeZoneBias="-120"/>
      </p:ext>
    </p:extLst>
  </p:cm>
  <p:cm authorId="2" dt="2023-08-26T16:24:14.101" idx="6">
    <p:pos x="2913" y="2619"/>
    <p:text>400. Validation Errors
404. Not Found Searched Entity
500. Internal Error (Api appelé en erreur...)</p:text>
    <p:extLst>
      <p:ext uri="{C676402C-5697-4E1C-873F-D02D1690AC5C}">
        <p15:threadingInfo xmlns:p15="http://schemas.microsoft.com/office/powerpoint/2012/main" timeZoneBias="-120"/>
      </p:ext>
    </p:extLst>
  </p:cm>
  <p:cm authorId="2" dt="2023-08-26T17:08:10.319" idx="7">
    <p:pos x="4602" y="2000"/>
    <p:text>NotFoundExc.404
(AppliExc &amp; ValExc).400
Else.500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0246E73-124C-4F68-8A86-58F3E12EB5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4B8AD5-8AD8-4208-B556-B3B21EA68E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9B831-4E69-4D2A-AD19-BF4301D60DCB}" type="datetimeFigureOut">
              <a:rPr lang="fr-FR" smtClean="0"/>
              <a:t>10/09/2023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FF95206-7A9F-4D0C-8FC3-085739D5E9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7BF20B6-CDB9-4861-A775-AF7193D6C2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4F53E-5B08-447E-A5A6-1405897979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124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D3A5E-BD05-4410-88B3-BEFECD2D9F92}" type="datetimeFigureOut">
              <a:rPr lang="fr-FR" smtClean="0"/>
              <a:t>10/09/2023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5D11B-0242-421F-A54B-8A2F6741EC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90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1E7DE-7724-4FAA-9313-E9F0A418BAB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011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88000" y="2127247"/>
            <a:ext cx="8985810" cy="82014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defRPr sz="4800" b="1" i="0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TITRE DE la présentation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4360FD32-D9B8-48CB-9F69-66C33B7C54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8000" y="3293616"/>
            <a:ext cx="3046649" cy="407014"/>
          </a:xfrm>
          <a:prstGeom prst="roundRect">
            <a:avLst/>
          </a:prstGeom>
          <a:solidFill>
            <a:schemeClr val="bg2"/>
          </a:solidFill>
        </p:spPr>
        <p:txBody>
          <a:bodyPr wrap="square" lIns="90000" tIns="54000" rIns="90000" bIns="36000">
            <a:spAutoFit/>
          </a:bodyPr>
          <a:lstStyle>
            <a:lvl1pPr marL="0" indent="0" algn="l">
              <a:buNone/>
              <a:defRPr sz="2000" b="0" i="0" cap="all" spc="3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Nom du client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1A9975F-0192-4B25-A478-53B71FC331E5}"/>
              </a:ext>
            </a:extLst>
          </p:cNvPr>
          <p:cNvSpPr txBox="1"/>
          <p:nvPr userDrawn="1"/>
        </p:nvSpPr>
        <p:spPr>
          <a:xfrm>
            <a:off x="9374819" y="5673851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– K –</a:t>
            </a:r>
          </a:p>
        </p:txBody>
      </p:sp>
    </p:spTree>
    <p:extLst>
      <p:ext uri="{BB962C8B-B14F-4D97-AF65-F5344CB8AC3E}">
        <p14:creationId xmlns:p14="http://schemas.microsoft.com/office/powerpoint/2010/main" val="2822068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à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3">
            <a:extLst>
              <a:ext uri="{FF2B5EF4-FFF2-40B4-BE49-F238E27FC236}">
                <a16:creationId xmlns:a16="http://schemas.microsoft.com/office/drawing/2014/main" id="{27140DB9-FE55-48AF-9A04-12DB92D7CDC4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-71018" y="0"/>
            <a:ext cx="5268458" cy="6858000"/>
          </a:xfrm>
          <a:prstGeom prst="rect">
            <a:avLst/>
          </a:prstGeom>
        </p:spPr>
        <p:txBody>
          <a:bodyPr tIns="2304000" anchor="t" anchorCtr="0">
            <a:noAutofit/>
          </a:bodyPr>
          <a:lstStyle>
            <a:lvl1pPr marL="0" indent="0" algn="ctr">
              <a:buNone/>
              <a:defRPr b="0">
                <a:solidFill>
                  <a:srgbClr val="3F238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Cliquez sur l’icône ci-dessous </a:t>
            </a:r>
            <a:br>
              <a:rPr lang="fr-FR"/>
            </a:br>
            <a:r>
              <a:rPr lang="fr-FR"/>
              <a:t>pour insérer une image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23484" y="1398522"/>
            <a:ext cx="5657291" cy="1495794"/>
          </a:xfrm>
          <a:prstGeom prst="rect">
            <a:avLst/>
          </a:prstGeom>
        </p:spPr>
        <p:txBody>
          <a:bodyPr anchor="b"/>
          <a:lstStyle>
            <a:lvl1pPr algn="l">
              <a:defRPr sz="5400" b="1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(3 lignes max)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CF16E1CB-4175-4B50-B70E-76C58215F7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36736" y="3083214"/>
            <a:ext cx="5657291" cy="387798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FontTx/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Sous-titre (1 ligne)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704A89-865E-40EA-BCD5-78C5D720B1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22925" y="3710215"/>
            <a:ext cx="5657850" cy="180975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Texte complémentaire</a:t>
            </a:r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E39BD297-84E4-4B04-8257-7AA7C1781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F751FFA8-DC9D-44D8-843C-1DA639D303E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08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B2C212-1B2B-4335-BA30-6DA98C8CDA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77509" y="1001938"/>
            <a:ext cx="9433147" cy="418576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Citation</a:t>
            </a:r>
          </a:p>
        </p:txBody>
      </p:sp>
    </p:spTree>
    <p:extLst>
      <p:ext uri="{BB962C8B-B14F-4D97-AF65-F5344CB8AC3E}">
        <p14:creationId xmlns:p14="http://schemas.microsoft.com/office/powerpoint/2010/main" val="1386703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73F91B5-131A-4C38-BD60-01129251C956}"/>
              </a:ext>
            </a:extLst>
          </p:cNvPr>
          <p:cNvSpPr txBox="1"/>
          <p:nvPr/>
        </p:nvSpPr>
        <p:spPr>
          <a:xfrm>
            <a:off x="5407977" y="5974673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– K –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FCF1DC5-3E63-4A66-8B7E-37D1D3EA72E6}"/>
              </a:ext>
            </a:extLst>
          </p:cNvPr>
          <p:cNvSpPr txBox="1"/>
          <p:nvPr userDrawn="1"/>
        </p:nvSpPr>
        <p:spPr>
          <a:xfrm>
            <a:off x="1484048" y="2644170"/>
            <a:ext cx="92238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>
                <a:solidFill>
                  <a:schemeClr val="bg1"/>
                </a:solidFill>
              </a:rPr>
              <a:t>Merci !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13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BB516C-2D9E-4D10-84B6-1BA3F053C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51" y="809121"/>
            <a:ext cx="6191250" cy="1329595"/>
          </a:xfrm>
          <a:prstGeom prst="rect">
            <a:avLst/>
          </a:prstGeom>
        </p:spPr>
        <p:txBody>
          <a:bodyPr/>
          <a:lstStyle>
            <a:lvl1pPr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Sommaire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016279C-91C1-4A53-9D97-551C24C66A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28750" y="2228295"/>
            <a:ext cx="9064655" cy="314269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80C2291-61DC-47B1-9403-8940D12EDAA5}"/>
              </a:ext>
            </a:extLst>
          </p:cNvPr>
          <p:cNvSpPr txBox="1"/>
          <p:nvPr userDrawn="1"/>
        </p:nvSpPr>
        <p:spPr>
          <a:xfrm>
            <a:off x="9374819" y="5673851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– K –</a:t>
            </a:r>
          </a:p>
        </p:txBody>
      </p:sp>
    </p:spTree>
    <p:extLst>
      <p:ext uri="{BB962C8B-B14F-4D97-AF65-F5344CB8AC3E}">
        <p14:creationId xmlns:p14="http://schemas.microsoft.com/office/powerpoint/2010/main" val="418469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46B4955B-E954-4D1C-A8AC-F819D9523177}"/>
              </a:ext>
            </a:extLst>
          </p:cNvPr>
          <p:cNvSpPr/>
          <p:nvPr/>
        </p:nvSpPr>
        <p:spPr>
          <a:xfrm flipH="1">
            <a:off x="1555507" y="-1"/>
            <a:ext cx="3900488" cy="4758107"/>
          </a:xfrm>
          <a:custGeom>
            <a:avLst/>
            <a:gdLst>
              <a:gd name="connsiteX0" fmla="*/ 3900488 w 3900488"/>
              <a:gd name="connsiteY0" fmla="*/ 0 h 4758107"/>
              <a:gd name="connsiteX1" fmla="*/ 0 w 3900488"/>
              <a:gd name="connsiteY1" fmla="*/ 0 h 4758107"/>
              <a:gd name="connsiteX2" fmla="*/ 14 w 3900488"/>
              <a:gd name="connsiteY2" fmla="*/ 13718 h 4758107"/>
              <a:gd name="connsiteX3" fmla="*/ 4907 w 3900488"/>
              <a:gd name="connsiteY3" fmla="*/ 3785761 h 4758107"/>
              <a:gd name="connsiteX4" fmla="*/ 485655 w 3900488"/>
              <a:gd name="connsiteY4" fmla="*/ 4595035 h 4758107"/>
              <a:gd name="connsiteX5" fmla="*/ 1776162 w 3900488"/>
              <a:gd name="connsiteY5" fmla="*/ 4758107 h 4758107"/>
              <a:gd name="connsiteX6" fmla="*/ 3121899 w 3900488"/>
              <a:gd name="connsiteY6" fmla="*/ 4687177 h 4758107"/>
              <a:gd name="connsiteX7" fmla="*/ 3899490 w 3900488"/>
              <a:gd name="connsiteY7" fmla="*/ 3836857 h 475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00488" h="4758107">
                <a:moveTo>
                  <a:pt x="3900488" y="0"/>
                </a:moveTo>
                <a:lnTo>
                  <a:pt x="0" y="0"/>
                </a:lnTo>
                <a:lnTo>
                  <a:pt x="14" y="13718"/>
                </a:lnTo>
                <a:cubicBezTo>
                  <a:pt x="1645" y="1271066"/>
                  <a:pt x="4874" y="2494869"/>
                  <a:pt x="4907" y="3785761"/>
                </a:cubicBezTo>
                <a:cubicBezTo>
                  <a:pt x="24841" y="4123277"/>
                  <a:pt x="109081" y="4377139"/>
                  <a:pt x="485655" y="4595035"/>
                </a:cubicBezTo>
                <a:cubicBezTo>
                  <a:pt x="819273" y="4751623"/>
                  <a:pt x="1340313" y="4743506"/>
                  <a:pt x="1776162" y="4758107"/>
                </a:cubicBezTo>
                <a:cubicBezTo>
                  <a:pt x="2206535" y="4751258"/>
                  <a:pt x="2611757" y="4763607"/>
                  <a:pt x="3121899" y="4687177"/>
                </a:cubicBezTo>
                <a:cubicBezTo>
                  <a:pt x="3593018" y="4575838"/>
                  <a:pt x="3868926" y="4322154"/>
                  <a:pt x="3899490" y="38368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48607" y="2360259"/>
            <a:ext cx="8202251" cy="106874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kumimoji="0" lang="fr-FR" sz="54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Titre </a:t>
            </a:r>
            <a:r>
              <a:rPr lang="fr-FR" dirty="0" err="1"/>
              <a:t>lorem</a:t>
            </a:r>
            <a:r>
              <a:rPr lang="fr-FR" dirty="0"/>
              <a:t> ipsum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57954682-473A-4564-A864-BF745DBA7C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23745" y="602896"/>
            <a:ext cx="2775379" cy="1998662"/>
          </a:xfrm>
        </p:spPr>
        <p:txBody>
          <a:bodyPr/>
          <a:lstStyle>
            <a:lvl1pPr marL="0" indent="0">
              <a:buNone/>
              <a:defRPr lang="fr-FR" sz="14400" b="1" i="0" kern="1200" cap="none" spc="-3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+mj-lt"/>
              <a:buNone/>
            </a:pPr>
            <a:r>
              <a:rPr lang="fr-FR"/>
              <a:t>01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47C6318-DEA6-469E-95F4-D7F52DF57A02}"/>
              </a:ext>
            </a:extLst>
          </p:cNvPr>
          <p:cNvSpPr txBox="1"/>
          <p:nvPr userDrawn="1"/>
        </p:nvSpPr>
        <p:spPr>
          <a:xfrm>
            <a:off x="9374819" y="5664424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– K –</a:t>
            </a:r>
          </a:p>
        </p:txBody>
      </p:sp>
    </p:spTree>
    <p:extLst>
      <p:ext uri="{BB962C8B-B14F-4D97-AF65-F5344CB8AC3E}">
        <p14:creationId xmlns:p14="http://schemas.microsoft.com/office/powerpoint/2010/main" val="33298373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BA4621-AF1A-4C8F-A94D-801EA52512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B7409F1-2C41-43F5-A7BB-7D4BB3AA7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7B8D89EF-6514-499A-9106-3B9BFCE46E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D310A0DA-1CF3-4FD5-85A2-1B37C8D319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199" y="1089499"/>
            <a:ext cx="10442575" cy="4885173"/>
          </a:xfrm>
          <a:prstGeom prst="roundRect">
            <a:avLst>
              <a:gd name="adj" fmla="val 4838"/>
            </a:avLst>
          </a:prstGeom>
          <a:ln w="15875" cap="rnd">
            <a:solidFill>
              <a:schemeClr val="accent1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440987"/>
                      <a:gd name="connsiteY0" fmla="*/ 0 h 4999100"/>
                      <a:gd name="connsiteX1" fmla="*/ 684465 w 10440987"/>
                      <a:gd name="connsiteY1" fmla="*/ 0 h 4999100"/>
                      <a:gd name="connsiteX2" fmla="*/ 1264520 w 10440987"/>
                      <a:gd name="connsiteY2" fmla="*/ 0 h 4999100"/>
                      <a:gd name="connsiteX3" fmla="*/ 1844574 w 10440987"/>
                      <a:gd name="connsiteY3" fmla="*/ 0 h 4999100"/>
                      <a:gd name="connsiteX4" fmla="*/ 2424629 w 10440987"/>
                      <a:gd name="connsiteY4" fmla="*/ 0 h 4999100"/>
                      <a:gd name="connsiteX5" fmla="*/ 2691454 w 10440987"/>
                      <a:gd name="connsiteY5" fmla="*/ 0 h 4999100"/>
                      <a:gd name="connsiteX6" fmla="*/ 3375919 w 10440987"/>
                      <a:gd name="connsiteY6" fmla="*/ 0 h 4999100"/>
                      <a:gd name="connsiteX7" fmla="*/ 3642744 w 10440987"/>
                      <a:gd name="connsiteY7" fmla="*/ 0 h 4999100"/>
                      <a:gd name="connsiteX8" fmla="*/ 4222799 w 10440987"/>
                      <a:gd name="connsiteY8" fmla="*/ 0 h 4999100"/>
                      <a:gd name="connsiteX9" fmla="*/ 5011674 w 10440987"/>
                      <a:gd name="connsiteY9" fmla="*/ 0 h 4999100"/>
                      <a:gd name="connsiteX10" fmla="*/ 5800548 w 10440987"/>
                      <a:gd name="connsiteY10" fmla="*/ 0 h 4999100"/>
                      <a:gd name="connsiteX11" fmla="*/ 6485013 w 10440987"/>
                      <a:gd name="connsiteY11" fmla="*/ 0 h 4999100"/>
                      <a:gd name="connsiteX12" fmla="*/ 6960658 w 10440987"/>
                      <a:gd name="connsiteY12" fmla="*/ 0 h 4999100"/>
                      <a:gd name="connsiteX13" fmla="*/ 7227483 w 10440987"/>
                      <a:gd name="connsiteY13" fmla="*/ 0 h 4999100"/>
                      <a:gd name="connsiteX14" fmla="*/ 7703128 w 10440987"/>
                      <a:gd name="connsiteY14" fmla="*/ 0 h 4999100"/>
                      <a:gd name="connsiteX15" fmla="*/ 8387593 w 10440987"/>
                      <a:gd name="connsiteY15" fmla="*/ 0 h 4999100"/>
                      <a:gd name="connsiteX16" fmla="*/ 9176467 w 10440987"/>
                      <a:gd name="connsiteY16" fmla="*/ 0 h 4999100"/>
                      <a:gd name="connsiteX17" fmla="*/ 9443293 w 10440987"/>
                      <a:gd name="connsiteY17" fmla="*/ 0 h 4999100"/>
                      <a:gd name="connsiteX18" fmla="*/ 9710118 w 10440987"/>
                      <a:gd name="connsiteY18" fmla="*/ 0 h 4999100"/>
                      <a:gd name="connsiteX19" fmla="*/ 10440987 w 10440987"/>
                      <a:gd name="connsiteY19" fmla="*/ 0 h 4999100"/>
                      <a:gd name="connsiteX20" fmla="*/ 10440987 w 10440987"/>
                      <a:gd name="connsiteY20" fmla="*/ 405483 h 4999100"/>
                      <a:gd name="connsiteX21" fmla="*/ 10440987 w 10440987"/>
                      <a:gd name="connsiteY21" fmla="*/ 1010929 h 4999100"/>
                      <a:gd name="connsiteX22" fmla="*/ 10440987 w 10440987"/>
                      <a:gd name="connsiteY22" fmla="*/ 1666367 h 4999100"/>
                      <a:gd name="connsiteX23" fmla="*/ 10440987 w 10440987"/>
                      <a:gd name="connsiteY23" fmla="*/ 2071849 h 4999100"/>
                      <a:gd name="connsiteX24" fmla="*/ 10440987 w 10440987"/>
                      <a:gd name="connsiteY24" fmla="*/ 2727287 h 4999100"/>
                      <a:gd name="connsiteX25" fmla="*/ 10440987 w 10440987"/>
                      <a:gd name="connsiteY25" fmla="*/ 3382724 h 4999100"/>
                      <a:gd name="connsiteX26" fmla="*/ 10440987 w 10440987"/>
                      <a:gd name="connsiteY26" fmla="*/ 3788207 h 4999100"/>
                      <a:gd name="connsiteX27" fmla="*/ 10440987 w 10440987"/>
                      <a:gd name="connsiteY27" fmla="*/ 4343662 h 4999100"/>
                      <a:gd name="connsiteX28" fmla="*/ 10440987 w 10440987"/>
                      <a:gd name="connsiteY28" fmla="*/ 4999100 h 4999100"/>
                      <a:gd name="connsiteX29" fmla="*/ 9965342 w 10440987"/>
                      <a:gd name="connsiteY29" fmla="*/ 4999100 h 4999100"/>
                      <a:gd name="connsiteX30" fmla="*/ 9280877 w 10440987"/>
                      <a:gd name="connsiteY30" fmla="*/ 4999100 h 4999100"/>
                      <a:gd name="connsiteX31" fmla="*/ 8492003 w 10440987"/>
                      <a:gd name="connsiteY31" fmla="*/ 4999100 h 4999100"/>
                      <a:gd name="connsiteX32" fmla="*/ 8016358 w 10440987"/>
                      <a:gd name="connsiteY32" fmla="*/ 4999100 h 4999100"/>
                      <a:gd name="connsiteX33" fmla="*/ 7227483 w 10440987"/>
                      <a:gd name="connsiteY33" fmla="*/ 4999100 h 4999100"/>
                      <a:gd name="connsiteX34" fmla="*/ 6647428 w 10440987"/>
                      <a:gd name="connsiteY34" fmla="*/ 4999100 h 4999100"/>
                      <a:gd name="connsiteX35" fmla="*/ 5858554 w 10440987"/>
                      <a:gd name="connsiteY35" fmla="*/ 4999100 h 4999100"/>
                      <a:gd name="connsiteX36" fmla="*/ 5069679 w 10440987"/>
                      <a:gd name="connsiteY36" fmla="*/ 4999100 h 4999100"/>
                      <a:gd name="connsiteX37" fmla="*/ 4698444 w 10440987"/>
                      <a:gd name="connsiteY37" fmla="*/ 4999100 h 4999100"/>
                      <a:gd name="connsiteX38" fmla="*/ 4222799 w 10440987"/>
                      <a:gd name="connsiteY38" fmla="*/ 4999100 h 4999100"/>
                      <a:gd name="connsiteX39" fmla="*/ 3642744 w 10440987"/>
                      <a:gd name="connsiteY39" fmla="*/ 4999100 h 4999100"/>
                      <a:gd name="connsiteX40" fmla="*/ 3062690 w 10440987"/>
                      <a:gd name="connsiteY40" fmla="*/ 4999100 h 4999100"/>
                      <a:gd name="connsiteX41" fmla="*/ 2378225 w 10440987"/>
                      <a:gd name="connsiteY41" fmla="*/ 4999100 h 4999100"/>
                      <a:gd name="connsiteX42" fmla="*/ 2006990 w 10440987"/>
                      <a:gd name="connsiteY42" fmla="*/ 4999100 h 4999100"/>
                      <a:gd name="connsiteX43" fmla="*/ 1635755 w 10440987"/>
                      <a:gd name="connsiteY43" fmla="*/ 4999100 h 4999100"/>
                      <a:gd name="connsiteX44" fmla="*/ 846880 w 10440987"/>
                      <a:gd name="connsiteY44" fmla="*/ 4999100 h 4999100"/>
                      <a:gd name="connsiteX45" fmla="*/ 0 w 10440987"/>
                      <a:gd name="connsiteY45" fmla="*/ 4999100 h 4999100"/>
                      <a:gd name="connsiteX46" fmla="*/ 0 w 10440987"/>
                      <a:gd name="connsiteY46" fmla="*/ 4443644 h 4999100"/>
                      <a:gd name="connsiteX47" fmla="*/ 0 w 10440987"/>
                      <a:gd name="connsiteY47" fmla="*/ 3838198 h 4999100"/>
                      <a:gd name="connsiteX48" fmla="*/ 0 w 10440987"/>
                      <a:gd name="connsiteY48" fmla="*/ 3382724 h 4999100"/>
                      <a:gd name="connsiteX49" fmla="*/ 0 w 10440987"/>
                      <a:gd name="connsiteY49" fmla="*/ 2827269 h 4999100"/>
                      <a:gd name="connsiteX50" fmla="*/ 0 w 10440987"/>
                      <a:gd name="connsiteY50" fmla="*/ 2271813 h 4999100"/>
                      <a:gd name="connsiteX51" fmla="*/ 0 w 10440987"/>
                      <a:gd name="connsiteY51" fmla="*/ 1766349 h 4999100"/>
                      <a:gd name="connsiteX52" fmla="*/ 0 w 10440987"/>
                      <a:gd name="connsiteY52" fmla="*/ 1260884 h 4999100"/>
                      <a:gd name="connsiteX53" fmla="*/ 0 w 10440987"/>
                      <a:gd name="connsiteY53" fmla="*/ 855402 h 4999100"/>
                      <a:gd name="connsiteX54" fmla="*/ 0 w 10440987"/>
                      <a:gd name="connsiteY54" fmla="*/ 0 h 4999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</a:cxnLst>
                    <a:rect l="l" t="t" r="r" b="b"/>
                    <a:pathLst>
                      <a:path w="10440987" h="4999100" fill="none" extrusionOk="0">
                        <a:moveTo>
                          <a:pt x="0" y="0"/>
                        </a:moveTo>
                        <a:cubicBezTo>
                          <a:pt x="139949" y="-27463"/>
                          <a:pt x="506742" y="24097"/>
                          <a:pt x="684465" y="0"/>
                        </a:cubicBezTo>
                        <a:cubicBezTo>
                          <a:pt x="862189" y="-24097"/>
                          <a:pt x="1043150" y="5467"/>
                          <a:pt x="1264520" y="0"/>
                        </a:cubicBezTo>
                        <a:cubicBezTo>
                          <a:pt x="1485891" y="-5467"/>
                          <a:pt x="1725690" y="61650"/>
                          <a:pt x="1844574" y="0"/>
                        </a:cubicBezTo>
                        <a:cubicBezTo>
                          <a:pt x="1963458" y="-61650"/>
                          <a:pt x="2164027" y="43952"/>
                          <a:pt x="2424629" y="0"/>
                        </a:cubicBezTo>
                        <a:cubicBezTo>
                          <a:pt x="2685232" y="-43952"/>
                          <a:pt x="2561308" y="1178"/>
                          <a:pt x="2691454" y="0"/>
                        </a:cubicBezTo>
                        <a:cubicBezTo>
                          <a:pt x="2821600" y="-1178"/>
                          <a:pt x="3217874" y="38711"/>
                          <a:pt x="3375919" y="0"/>
                        </a:cubicBezTo>
                        <a:cubicBezTo>
                          <a:pt x="3533964" y="-38711"/>
                          <a:pt x="3552090" y="6022"/>
                          <a:pt x="3642744" y="0"/>
                        </a:cubicBezTo>
                        <a:cubicBezTo>
                          <a:pt x="3733399" y="-6022"/>
                          <a:pt x="4013604" y="47043"/>
                          <a:pt x="4222799" y="0"/>
                        </a:cubicBezTo>
                        <a:cubicBezTo>
                          <a:pt x="4431994" y="-47043"/>
                          <a:pt x="4626684" y="93362"/>
                          <a:pt x="5011674" y="0"/>
                        </a:cubicBezTo>
                        <a:cubicBezTo>
                          <a:pt x="5396664" y="-93362"/>
                          <a:pt x="5454975" y="41177"/>
                          <a:pt x="5800548" y="0"/>
                        </a:cubicBezTo>
                        <a:cubicBezTo>
                          <a:pt x="6146121" y="-41177"/>
                          <a:pt x="6198726" y="43355"/>
                          <a:pt x="6485013" y="0"/>
                        </a:cubicBezTo>
                        <a:cubicBezTo>
                          <a:pt x="6771300" y="-43355"/>
                          <a:pt x="6769675" y="30623"/>
                          <a:pt x="6960658" y="0"/>
                        </a:cubicBezTo>
                        <a:cubicBezTo>
                          <a:pt x="7151642" y="-30623"/>
                          <a:pt x="7109441" y="11980"/>
                          <a:pt x="7227483" y="0"/>
                        </a:cubicBezTo>
                        <a:cubicBezTo>
                          <a:pt x="7345526" y="-11980"/>
                          <a:pt x="7507740" y="4271"/>
                          <a:pt x="7703128" y="0"/>
                        </a:cubicBezTo>
                        <a:cubicBezTo>
                          <a:pt x="7898517" y="-4271"/>
                          <a:pt x="8102852" y="6179"/>
                          <a:pt x="8387593" y="0"/>
                        </a:cubicBezTo>
                        <a:cubicBezTo>
                          <a:pt x="8672334" y="-6179"/>
                          <a:pt x="8996925" y="66057"/>
                          <a:pt x="9176467" y="0"/>
                        </a:cubicBezTo>
                        <a:cubicBezTo>
                          <a:pt x="9356009" y="-66057"/>
                          <a:pt x="9368573" y="17186"/>
                          <a:pt x="9443293" y="0"/>
                        </a:cubicBezTo>
                        <a:cubicBezTo>
                          <a:pt x="9518013" y="-17186"/>
                          <a:pt x="9584708" y="2443"/>
                          <a:pt x="9710118" y="0"/>
                        </a:cubicBezTo>
                        <a:cubicBezTo>
                          <a:pt x="9835529" y="-2443"/>
                          <a:pt x="10177024" y="14581"/>
                          <a:pt x="10440987" y="0"/>
                        </a:cubicBezTo>
                        <a:cubicBezTo>
                          <a:pt x="10461613" y="132466"/>
                          <a:pt x="10421674" y="234200"/>
                          <a:pt x="10440987" y="405483"/>
                        </a:cubicBezTo>
                        <a:cubicBezTo>
                          <a:pt x="10460300" y="576766"/>
                          <a:pt x="10376023" y="846887"/>
                          <a:pt x="10440987" y="1010929"/>
                        </a:cubicBezTo>
                        <a:cubicBezTo>
                          <a:pt x="10505951" y="1174971"/>
                          <a:pt x="10395125" y="1389388"/>
                          <a:pt x="10440987" y="1666367"/>
                        </a:cubicBezTo>
                        <a:cubicBezTo>
                          <a:pt x="10486849" y="1943346"/>
                          <a:pt x="10429255" y="1887257"/>
                          <a:pt x="10440987" y="2071849"/>
                        </a:cubicBezTo>
                        <a:cubicBezTo>
                          <a:pt x="10452719" y="2256441"/>
                          <a:pt x="10372820" y="2499452"/>
                          <a:pt x="10440987" y="2727287"/>
                        </a:cubicBezTo>
                        <a:cubicBezTo>
                          <a:pt x="10509154" y="2955122"/>
                          <a:pt x="10373062" y="3145983"/>
                          <a:pt x="10440987" y="3382724"/>
                        </a:cubicBezTo>
                        <a:cubicBezTo>
                          <a:pt x="10508912" y="3619465"/>
                          <a:pt x="10405171" y="3599978"/>
                          <a:pt x="10440987" y="3788207"/>
                        </a:cubicBezTo>
                        <a:cubicBezTo>
                          <a:pt x="10476803" y="3976436"/>
                          <a:pt x="10381126" y="4202071"/>
                          <a:pt x="10440987" y="4343662"/>
                        </a:cubicBezTo>
                        <a:cubicBezTo>
                          <a:pt x="10500848" y="4485253"/>
                          <a:pt x="10420282" y="4745397"/>
                          <a:pt x="10440987" y="4999100"/>
                        </a:cubicBezTo>
                        <a:cubicBezTo>
                          <a:pt x="10323528" y="5009639"/>
                          <a:pt x="10130181" y="4995335"/>
                          <a:pt x="9965342" y="4999100"/>
                        </a:cubicBezTo>
                        <a:cubicBezTo>
                          <a:pt x="9800503" y="5002865"/>
                          <a:pt x="9508896" y="4947602"/>
                          <a:pt x="9280877" y="4999100"/>
                        </a:cubicBezTo>
                        <a:cubicBezTo>
                          <a:pt x="9052859" y="5050598"/>
                          <a:pt x="8778997" y="4926101"/>
                          <a:pt x="8492003" y="4999100"/>
                        </a:cubicBezTo>
                        <a:cubicBezTo>
                          <a:pt x="8205009" y="5072099"/>
                          <a:pt x="8231851" y="4964176"/>
                          <a:pt x="8016358" y="4999100"/>
                        </a:cubicBezTo>
                        <a:cubicBezTo>
                          <a:pt x="7800866" y="5034024"/>
                          <a:pt x="7587095" y="4968758"/>
                          <a:pt x="7227483" y="4999100"/>
                        </a:cubicBezTo>
                        <a:cubicBezTo>
                          <a:pt x="6867872" y="5029442"/>
                          <a:pt x="6773673" y="4958886"/>
                          <a:pt x="6647428" y="4999100"/>
                        </a:cubicBezTo>
                        <a:cubicBezTo>
                          <a:pt x="6521184" y="5039314"/>
                          <a:pt x="6222328" y="4923892"/>
                          <a:pt x="5858554" y="4999100"/>
                        </a:cubicBezTo>
                        <a:cubicBezTo>
                          <a:pt x="5494780" y="5074308"/>
                          <a:pt x="5277416" y="4982284"/>
                          <a:pt x="5069679" y="4999100"/>
                        </a:cubicBezTo>
                        <a:cubicBezTo>
                          <a:pt x="4861943" y="5015916"/>
                          <a:pt x="4854884" y="4982796"/>
                          <a:pt x="4698444" y="4999100"/>
                        </a:cubicBezTo>
                        <a:cubicBezTo>
                          <a:pt x="4542005" y="5015404"/>
                          <a:pt x="4418721" y="4943363"/>
                          <a:pt x="4222799" y="4999100"/>
                        </a:cubicBezTo>
                        <a:cubicBezTo>
                          <a:pt x="4026877" y="5054837"/>
                          <a:pt x="3898372" y="4953672"/>
                          <a:pt x="3642744" y="4999100"/>
                        </a:cubicBezTo>
                        <a:cubicBezTo>
                          <a:pt x="3387116" y="5044528"/>
                          <a:pt x="3279901" y="4962613"/>
                          <a:pt x="3062690" y="4999100"/>
                        </a:cubicBezTo>
                        <a:cubicBezTo>
                          <a:pt x="2845479" y="5035587"/>
                          <a:pt x="2521745" y="4954419"/>
                          <a:pt x="2378225" y="4999100"/>
                        </a:cubicBezTo>
                        <a:cubicBezTo>
                          <a:pt x="2234706" y="5043781"/>
                          <a:pt x="2176421" y="4969083"/>
                          <a:pt x="2006990" y="4999100"/>
                        </a:cubicBezTo>
                        <a:cubicBezTo>
                          <a:pt x="1837559" y="5029117"/>
                          <a:pt x="1754703" y="4983703"/>
                          <a:pt x="1635755" y="4999100"/>
                        </a:cubicBezTo>
                        <a:cubicBezTo>
                          <a:pt x="1516808" y="5014497"/>
                          <a:pt x="1133491" y="4908429"/>
                          <a:pt x="846880" y="4999100"/>
                        </a:cubicBezTo>
                        <a:cubicBezTo>
                          <a:pt x="560269" y="5089771"/>
                          <a:pt x="415506" y="4965121"/>
                          <a:pt x="0" y="4999100"/>
                        </a:cubicBezTo>
                        <a:cubicBezTo>
                          <a:pt x="-35600" y="4779859"/>
                          <a:pt x="33185" y="4680735"/>
                          <a:pt x="0" y="4443644"/>
                        </a:cubicBezTo>
                        <a:cubicBezTo>
                          <a:pt x="-33185" y="4206553"/>
                          <a:pt x="43015" y="3975771"/>
                          <a:pt x="0" y="3838198"/>
                        </a:cubicBezTo>
                        <a:cubicBezTo>
                          <a:pt x="-43015" y="3700625"/>
                          <a:pt x="26435" y="3602754"/>
                          <a:pt x="0" y="3382724"/>
                        </a:cubicBezTo>
                        <a:cubicBezTo>
                          <a:pt x="-26435" y="3162694"/>
                          <a:pt x="60627" y="3055294"/>
                          <a:pt x="0" y="2827269"/>
                        </a:cubicBezTo>
                        <a:cubicBezTo>
                          <a:pt x="-60627" y="2599244"/>
                          <a:pt x="491" y="2505670"/>
                          <a:pt x="0" y="2271813"/>
                        </a:cubicBezTo>
                        <a:cubicBezTo>
                          <a:pt x="-491" y="2037956"/>
                          <a:pt x="37140" y="1969453"/>
                          <a:pt x="0" y="1766349"/>
                        </a:cubicBezTo>
                        <a:cubicBezTo>
                          <a:pt x="-37140" y="1563245"/>
                          <a:pt x="39045" y="1408638"/>
                          <a:pt x="0" y="1260884"/>
                        </a:cubicBezTo>
                        <a:cubicBezTo>
                          <a:pt x="-39045" y="1113131"/>
                          <a:pt x="3253" y="1043252"/>
                          <a:pt x="0" y="855402"/>
                        </a:cubicBezTo>
                        <a:cubicBezTo>
                          <a:pt x="-3253" y="667552"/>
                          <a:pt x="83936" y="296979"/>
                          <a:pt x="0" y="0"/>
                        </a:cubicBezTo>
                        <a:close/>
                      </a:path>
                      <a:path w="10440987" h="4999100" stroke="0" extrusionOk="0">
                        <a:moveTo>
                          <a:pt x="0" y="0"/>
                        </a:moveTo>
                        <a:cubicBezTo>
                          <a:pt x="123066" y="-6247"/>
                          <a:pt x="285510" y="46147"/>
                          <a:pt x="475645" y="0"/>
                        </a:cubicBezTo>
                        <a:cubicBezTo>
                          <a:pt x="665780" y="-46147"/>
                          <a:pt x="653280" y="20609"/>
                          <a:pt x="742470" y="0"/>
                        </a:cubicBezTo>
                        <a:cubicBezTo>
                          <a:pt x="831661" y="-20609"/>
                          <a:pt x="1349453" y="84191"/>
                          <a:pt x="1531345" y="0"/>
                        </a:cubicBezTo>
                        <a:cubicBezTo>
                          <a:pt x="1713237" y="-84191"/>
                          <a:pt x="1802804" y="16339"/>
                          <a:pt x="2006990" y="0"/>
                        </a:cubicBezTo>
                        <a:cubicBezTo>
                          <a:pt x="2211176" y="-16339"/>
                          <a:pt x="2357796" y="56234"/>
                          <a:pt x="2482635" y="0"/>
                        </a:cubicBezTo>
                        <a:cubicBezTo>
                          <a:pt x="2607474" y="-56234"/>
                          <a:pt x="3035655" y="43777"/>
                          <a:pt x="3271509" y="0"/>
                        </a:cubicBezTo>
                        <a:cubicBezTo>
                          <a:pt x="3507363" y="-43777"/>
                          <a:pt x="3539554" y="41339"/>
                          <a:pt x="3642744" y="0"/>
                        </a:cubicBezTo>
                        <a:cubicBezTo>
                          <a:pt x="3745934" y="-41339"/>
                          <a:pt x="4130675" y="74886"/>
                          <a:pt x="4431619" y="0"/>
                        </a:cubicBezTo>
                        <a:cubicBezTo>
                          <a:pt x="4732564" y="-74886"/>
                          <a:pt x="4997535" y="17752"/>
                          <a:pt x="5220493" y="0"/>
                        </a:cubicBezTo>
                        <a:cubicBezTo>
                          <a:pt x="5443451" y="-17752"/>
                          <a:pt x="5630751" y="55360"/>
                          <a:pt x="5800548" y="0"/>
                        </a:cubicBezTo>
                        <a:cubicBezTo>
                          <a:pt x="5970346" y="-55360"/>
                          <a:pt x="6290487" y="58254"/>
                          <a:pt x="6589423" y="0"/>
                        </a:cubicBezTo>
                        <a:cubicBezTo>
                          <a:pt x="6888360" y="-58254"/>
                          <a:pt x="6894242" y="41629"/>
                          <a:pt x="7065068" y="0"/>
                        </a:cubicBezTo>
                        <a:cubicBezTo>
                          <a:pt x="7235894" y="-41629"/>
                          <a:pt x="7397463" y="32427"/>
                          <a:pt x="7540713" y="0"/>
                        </a:cubicBezTo>
                        <a:cubicBezTo>
                          <a:pt x="7683963" y="-32427"/>
                          <a:pt x="7953357" y="21842"/>
                          <a:pt x="8225178" y="0"/>
                        </a:cubicBezTo>
                        <a:cubicBezTo>
                          <a:pt x="8497000" y="-21842"/>
                          <a:pt x="8524529" y="1171"/>
                          <a:pt x="8700823" y="0"/>
                        </a:cubicBezTo>
                        <a:cubicBezTo>
                          <a:pt x="8877118" y="-1171"/>
                          <a:pt x="9299611" y="5449"/>
                          <a:pt x="9489697" y="0"/>
                        </a:cubicBezTo>
                        <a:cubicBezTo>
                          <a:pt x="9679783" y="-5449"/>
                          <a:pt x="10204465" y="106126"/>
                          <a:pt x="10440987" y="0"/>
                        </a:cubicBezTo>
                        <a:cubicBezTo>
                          <a:pt x="10462909" y="219749"/>
                          <a:pt x="10411294" y="401893"/>
                          <a:pt x="10440987" y="555456"/>
                        </a:cubicBezTo>
                        <a:cubicBezTo>
                          <a:pt x="10470680" y="709019"/>
                          <a:pt x="10429508" y="948601"/>
                          <a:pt x="10440987" y="1160902"/>
                        </a:cubicBezTo>
                        <a:cubicBezTo>
                          <a:pt x="10452466" y="1373203"/>
                          <a:pt x="10437205" y="1423990"/>
                          <a:pt x="10440987" y="1566385"/>
                        </a:cubicBezTo>
                        <a:cubicBezTo>
                          <a:pt x="10444769" y="1708780"/>
                          <a:pt x="10392042" y="1881971"/>
                          <a:pt x="10440987" y="2021858"/>
                        </a:cubicBezTo>
                        <a:cubicBezTo>
                          <a:pt x="10489932" y="2161745"/>
                          <a:pt x="10437492" y="2369352"/>
                          <a:pt x="10440987" y="2627305"/>
                        </a:cubicBezTo>
                        <a:cubicBezTo>
                          <a:pt x="10444482" y="2885258"/>
                          <a:pt x="10440353" y="3025637"/>
                          <a:pt x="10440987" y="3132769"/>
                        </a:cubicBezTo>
                        <a:cubicBezTo>
                          <a:pt x="10441621" y="3239901"/>
                          <a:pt x="10391850" y="3375078"/>
                          <a:pt x="10440987" y="3588243"/>
                        </a:cubicBezTo>
                        <a:cubicBezTo>
                          <a:pt x="10490124" y="3801408"/>
                          <a:pt x="10385000" y="4035839"/>
                          <a:pt x="10440987" y="4193689"/>
                        </a:cubicBezTo>
                        <a:cubicBezTo>
                          <a:pt x="10496974" y="4351539"/>
                          <a:pt x="10382253" y="4805088"/>
                          <a:pt x="10440987" y="4999100"/>
                        </a:cubicBezTo>
                        <a:cubicBezTo>
                          <a:pt x="10241944" y="5050836"/>
                          <a:pt x="10129493" y="4964055"/>
                          <a:pt x="9860932" y="4999100"/>
                        </a:cubicBezTo>
                        <a:cubicBezTo>
                          <a:pt x="9592372" y="5034145"/>
                          <a:pt x="9636007" y="4998998"/>
                          <a:pt x="9489697" y="4999100"/>
                        </a:cubicBezTo>
                        <a:cubicBezTo>
                          <a:pt x="9343387" y="4999202"/>
                          <a:pt x="9116500" y="4970939"/>
                          <a:pt x="8805232" y="4999100"/>
                        </a:cubicBezTo>
                        <a:cubicBezTo>
                          <a:pt x="8493965" y="5027261"/>
                          <a:pt x="8553831" y="4973638"/>
                          <a:pt x="8433997" y="4999100"/>
                        </a:cubicBezTo>
                        <a:cubicBezTo>
                          <a:pt x="8314164" y="5024562"/>
                          <a:pt x="7898607" y="4991371"/>
                          <a:pt x="7749533" y="4999100"/>
                        </a:cubicBezTo>
                        <a:cubicBezTo>
                          <a:pt x="7600459" y="5006829"/>
                          <a:pt x="7584742" y="4993479"/>
                          <a:pt x="7482707" y="4999100"/>
                        </a:cubicBezTo>
                        <a:cubicBezTo>
                          <a:pt x="7380672" y="5004721"/>
                          <a:pt x="7021570" y="4956185"/>
                          <a:pt x="6798243" y="4999100"/>
                        </a:cubicBezTo>
                        <a:cubicBezTo>
                          <a:pt x="6574916" y="5042015"/>
                          <a:pt x="6549099" y="4992067"/>
                          <a:pt x="6427008" y="4999100"/>
                        </a:cubicBezTo>
                        <a:cubicBezTo>
                          <a:pt x="6304918" y="5006133"/>
                          <a:pt x="6263668" y="4976902"/>
                          <a:pt x="6160182" y="4999100"/>
                        </a:cubicBezTo>
                        <a:cubicBezTo>
                          <a:pt x="6056696" y="5021298"/>
                          <a:pt x="5949509" y="4979480"/>
                          <a:pt x="5788947" y="4999100"/>
                        </a:cubicBezTo>
                        <a:cubicBezTo>
                          <a:pt x="5628386" y="5018720"/>
                          <a:pt x="5420208" y="4955227"/>
                          <a:pt x="5104483" y="4999100"/>
                        </a:cubicBezTo>
                        <a:cubicBezTo>
                          <a:pt x="4788758" y="5042973"/>
                          <a:pt x="4833276" y="4978595"/>
                          <a:pt x="4733247" y="4999100"/>
                        </a:cubicBezTo>
                        <a:cubicBezTo>
                          <a:pt x="4633218" y="5019605"/>
                          <a:pt x="4586451" y="4997231"/>
                          <a:pt x="4466422" y="4999100"/>
                        </a:cubicBezTo>
                        <a:cubicBezTo>
                          <a:pt x="4346394" y="5000969"/>
                          <a:pt x="4178685" y="4995896"/>
                          <a:pt x="4095187" y="4999100"/>
                        </a:cubicBezTo>
                        <a:cubicBezTo>
                          <a:pt x="4011689" y="5002304"/>
                          <a:pt x="3738636" y="4983522"/>
                          <a:pt x="3619542" y="4999100"/>
                        </a:cubicBezTo>
                        <a:cubicBezTo>
                          <a:pt x="3500448" y="5014678"/>
                          <a:pt x="3285787" y="4990845"/>
                          <a:pt x="3039487" y="4999100"/>
                        </a:cubicBezTo>
                        <a:cubicBezTo>
                          <a:pt x="2793187" y="5007355"/>
                          <a:pt x="2748556" y="4956590"/>
                          <a:pt x="2668252" y="4999100"/>
                        </a:cubicBezTo>
                        <a:cubicBezTo>
                          <a:pt x="2587948" y="5041610"/>
                          <a:pt x="2051210" y="4984140"/>
                          <a:pt x="1879378" y="4999100"/>
                        </a:cubicBezTo>
                        <a:cubicBezTo>
                          <a:pt x="1707546" y="5014060"/>
                          <a:pt x="1479570" y="4933943"/>
                          <a:pt x="1299323" y="4999100"/>
                        </a:cubicBezTo>
                        <a:cubicBezTo>
                          <a:pt x="1119076" y="5064257"/>
                          <a:pt x="803320" y="4950752"/>
                          <a:pt x="510448" y="4999100"/>
                        </a:cubicBezTo>
                        <a:cubicBezTo>
                          <a:pt x="217576" y="5047448"/>
                          <a:pt x="109323" y="4977204"/>
                          <a:pt x="0" y="4999100"/>
                        </a:cubicBezTo>
                        <a:cubicBezTo>
                          <a:pt x="-50938" y="4785831"/>
                          <a:pt x="21631" y="4599987"/>
                          <a:pt x="0" y="4493635"/>
                        </a:cubicBezTo>
                        <a:cubicBezTo>
                          <a:pt x="-21631" y="4387284"/>
                          <a:pt x="43272" y="4179474"/>
                          <a:pt x="0" y="3988171"/>
                        </a:cubicBezTo>
                        <a:cubicBezTo>
                          <a:pt x="-43272" y="3796868"/>
                          <a:pt x="35259" y="3649556"/>
                          <a:pt x="0" y="3382724"/>
                        </a:cubicBezTo>
                        <a:cubicBezTo>
                          <a:pt x="-35259" y="3115892"/>
                          <a:pt x="39192" y="3029890"/>
                          <a:pt x="0" y="2827269"/>
                        </a:cubicBezTo>
                        <a:cubicBezTo>
                          <a:pt x="-39192" y="2624649"/>
                          <a:pt x="62134" y="2348795"/>
                          <a:pt x="0" y="2171831"/>
                        </a:cubicBezTo>
                        <a:cubicBezTo>
                          <a:pt x="-62134" y="1994867"/>
                          <a:pt x="40761" y="1816593"/>
                          <a:pt x="0" y="1516394"/>
                        </a:cubicBezTo>
                        <a:cubicBezTo>
                          <a:pt x="-40761" y="1216195"/>
                          <a:pt x="53414" y="1110767"/>
                          <a:pt x="0" y="910947"/>
                        </a:cubicBezTo>
                        <a:cubicBezTo>
                          <a:pt x="-53414" y="711127"/>
                          <a:pt x="41241" y="23542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7" name="Espace réservé du numéro de diapositive 2">
            <a:extLst>
              <a:ext uri="{FF2B5EF4-FFF2-40B4-BE49-F238E27FC236}">
                <a16:creationId xmlns:a16="http://schemas.microsoft.com/office/drawing/2014/main" id="{DCE87E7E-200B-493B-8774-E1ABF689D7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622604" y="6083766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72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37297F-17EE-49C1-A53C-F32277F4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8"/>
            <a:ext cx="5144311" cy="4889103"/>
          </a:xfrm>
          <a:prstGeom prst="roundRect">
            <a:avLst>
              <a:gd name="adj" fmla="val 4663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 marL="648000">
              <a:defRPr/>
            </a:lvl2pPr>
            <a:lvl3pPr marL="648000"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11" name="Espace réservé du texte 12">
            <a:extLst>
              <a:ext uri="{FF2B5EF4-FFF2-40B4-BE49-F238E27FC236}">
                <a16:creationId xmlns:a16="http://schemas.microsoft.com/office/drawing/2014/main" id="{78EC66EC-0260-4230-B56F-D07B09CFE91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6463" y="1089498"/>
            <a:ext cx="5144311" cy="4889103"/>
          </a:xfrm>
          <a:prstGeom prst="roundRect">
            <a:avLst>
              <a:gd name="adj" fmla="val 4844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63309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37297F-17EE-49C1-A53C-F32277F4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9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41967E33-26BA-46A6-B369-780BCAB26E5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8200" y="3598772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5" name="Espace réservé du texte 12">
            <a:extLst>
              <a:ext uri="{FF2B5EF4-FFF2-40B4-BE49-F238E27FC236}">
                <a16:creationId xmlns:a16="http://schemas.microsoft.com/office/drawing/2014/main" id="{14C0B373-9525-4EC6-BCD3-D2554F9B52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36462" y="3598772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6" name="Espace réservé du texte 12">
            <a:extLst>
              <a:ext uri="{FF2B5EF4-FFF2-40B4-BE49-F238E27FC236}">
                <a16:creationId xmlns:a16="http://schemas.microsoft.com/office/drawing/2014/main" id="{63CB8C29-BC16-4CA1-A848-BA06E13E16D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36461" y="1089499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</p:spTree>
    <p:extLst>
      <p:ext uri="{BB962C8B-B14F-4D97-AF65-F5344CB8AC3E}">
        <p14:creationId xmlns:p14="http://schemas.microsoft.com/office/powerpoint/2010/main" val="160686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37297F-17EE-49C1-A53C-F32277F4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49207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37297F-17EE-49C1-A53C-F32277F4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12" name="Espace réservé du tableau 11">
            <a:extLst>
              <a:ext uri="{FF2B5EF4-FFF2-40B4-BE49-F238E27FC236}">
                <a16:creationId xmlns:a16="http://schemas.microsoft.com/office/drawing/2014/main" id="{72EED34E-6D31-4794-AE23-43180573B0D8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838200" y="1189609"/>
            <a:ext cx="10442575" cy="4651898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41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1 - 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29265"/>
            <a:ext cx="10442575" cy="27699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4267" b="0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21977"/>
            <a:ext cx="10442575" cy="181075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fr-FR" smtClean="0">
                <a:solidFill>
                  <a:schemeClr val="bg2"/>
                </a:solidFill>
              </a:defRPr>
            </a:lvl1pPr>
            <a:lvl2pPr>
              <a:buClr>
                <a:schemeClr val="bg2"/>
              </a:buClr>
              <a:defRPr lang="fr-FR" smtClean="0">
                <a:solidFill>
                  <a:schemeClr val="bg2"/>
                </a:solidFill>
              </a:defRPr>
            </a:lvl2pPr>
            <a:lvl3pPr marL="1073124" indent="-351358">
              <a:buSzPct val="100000"/>
              <a:buFont typeface="Allumi Ptf" pitchFamily="34" charset="0"/>
              <a:buChar char="↪"/>
              <a:defRPr lang="fr-FR" smtClean="0">
                <a:solidFill>
                  <a:schemeClr val="bg2"/>
                </a:solidFill>
              </a:defRPr>
            </a:lvl3pPr>
            <a:lvl4pPr>
              <a:defRPr lang="fr-FR" smtClean="0">
                <a:solidFill>
                  <a:schemeClr val="bg2"/>
                </a:solidFill>
              </a:defRPr>
            </a:lvl4pPr>
            <a:lvl5pPr>
              <a:defRPr lang="fr-FR" dirty="0">
                <a:solidFill>
                  <a:schemeClr val="bg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1147238" y="208274"/>
            <a:ext cx="4476751" cy="244169"/>
          </a:xfrm>
        </p:spPr>
        <p:txBody>
          <a:bodyPr/>
          <a:lstStyle>
            <a:lvl1pPr marL="0" indent="0">
              <a:buNone/>
              <a:defRPr sz="1867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fr-FR" dirty="0"/>
              <a:t>Chapitre ou Sous-chapitre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" y="0"/>
            <a:ext cx="75635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1602318" y="5847951"/>
            <a:ext cx="9480549" cy="463511"/>
          </a:xfrm>
          <a:prstGeom prst="roundRect">
            <a:avLst>
              <a:gd name="adj" fmla="val 43312"/>
            </a:avLst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 anchor="ctr"/>
          <a:lstStyle>
            <a:lvl1pPr marL="0" indent="0" algn="ctr">
              <a:buNone/>
              <a:defRPr sz="2667" i="1">
                <a:solidFill>
                  <a:schemeClr val="bg2"/>
                </a:solidFill>
              </a:defRPr>
            </a:lvl1pPr>
          </a:lstStyle>
          <a:p>
            <a:pPr lvl="0"/>
            <a:r>
              <a:rPr lang="fr-FR"/>
              <a:t>kicker-box</a:t>
            </a:r>
          </a:p>
        </p:txBody>
      </p:sp>
    </p:spTree>
    <p:extLst>
      <p:ext uri="{BB962C8B-B14F-4D97-AF65-F5344CB8AC3E}">
        <p14:creationId xmlns:p14="http://schemas.microsoft.com/office/powerpoint/2010/main" val="64168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37B06D0-C015-4E77-A0A3-CFA569D18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21977"/>
            <a:ext cx="10442575" cy="49808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FE855350-DE05-41EF-BA6F-33B75690F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2604" y="6083766"/>
            <a:ext cx="515567" cy="447472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noAutofit/>
          </a:bodyPr>
          <a:lstStyle>
            <a:lvl1pPr algn="ctr">
              <a:defRPr sz="16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E14D0CC5-784E-4B7E-B9F4-EE71C08DA69C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0CE683-2EEB-4B1A-9266-A8B87BC78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Unlocked By | K </a:t>
            </a:r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99E496E-A848-4B3A-808C-4F7D1AC6B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050872" cy="5759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66255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63" r:id="rId4"/>
    <p:sldLayoutId id="2147483662" r:id="rId5"/>
    <p:sldLayoutId id="2147483666" r:id="rId6"/>
    <p:sldLayoutId id="2147483665" r:id="rId7"/>
    <p:sldLayoutId id="2147483667" r:id="rId8"/>
    <p:sldLayoutId id="2147483659" r:id="rId9"/>
    <p:sldLayoutId id="2147483658" r:id="rId10"/>
    <p:sldLayoutId id="2147483660" r:id="rId11"/>
    <p:sldLayoutId id="2147483661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267" b="0" kern="1200" cap="none" spc="40" baseline="0" dirty="0">
          <a:solidFill>
            <a:schemeClr val="tx2"/>
          </a:solidFill>
          <a:latin typeface="Calibri" pitchFamily="34" charset="0"/>
          <a:ea typeface="+mj-ea"/>
          <a:cs typeface="Calibri" panose="020F0502020204030204" pitchFamily="34" charset="0"/>
        </a:defRPr>
      </a:lvl1pPr>
    </p:titleStyle>
    <p:bodyStyle>
      <a:lvl1pPr marL="360000" indent="-36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tx2"/>
          </a:solidFill>
          <a:latin typeface="+mn-lt"/>
          <a:ea typeface="+mn-ea"/>
          <a:cs typeface="+mn-cs"/>
        </a:defRPr>
      </a:lvl2pPr>
      <a:lvl3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72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63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84">
          <p15:clr>
            <a:srgbClr val="F26B43"/>
          </p15:clr>
        </p15:guide>
        <p15:guide id="2" pos="529">
          <p15:clr>
            <a:srgbClr val="F26B43"/>
          </p15:clr>
        </p15:guide>
        <p15:guide id="3" pos="7106">
          <p15:clr>
            <a:srgbClr val="F26B43"/>
          </p15:clr>
        </p15:guide>
        <p15:guide id="4" pos="1598">
          <p15:clr>
            <a:srgbClr val="F26B43"/>
          </p15:clr>
        </p15:guide>
        <p15:guide id="5" orient="horz" pos="1480">
          <p15:clr>
            <a:srgbClr val="F26B43"/>
          </p15:clr>
        </p15:guide>
        <p15:guide id="6" orient="horz" pos="2801">
          <p15:clr>
            <a:srgbClr val="F26B43"/>
          </p15:clr>
        </p15:guide>
        <p15:guide id="7" pos="1457">
          <p15:clr>
            <a:srgbClr val="F26B43"/>
          </p15:clr>
        </p15:guide>
        <p15:guide id="8" orient="horz" pos="373">
          <p15:clr>
            <a:srgbClr val="F26B43"/>
          </p15:clr>
        </p15:guide>
        <p15:guide id="9" orient="horz" pos="16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ef/core/cli/dbcontext-creation?tabs=dotnet-core-cli" TargetMode="External"/><Relationship Id="rId13" Type="http://schemas.openxmlformats.org/officeDocument/2006/relationships/hyperlink" Target="https://learn.microsoft.com/en-us/ef/core/modeling/data-seeding" TargetMode="External"/><Relationship Id="rId3" Type="http://schemas.openxmlformats.org/officeDocument/2006/relationships/hyperlink" Target="https://www.entityframeworktutorial.net/code-first/what-is-code-first.aspx" TargetMode="External"/><Relationship Id="rId7" Type="http://schemas.openxmlformats.org/officeDocument/2006/relationships/hyperlink" Target="https://stackoverflow.com/questions/60561851/an-error-occurred-while-accessing-the-microsoft-extensions-hosting-services-when" TargetMode="External"/><Relationship Id="rId12" Type="http://schemas.openxmlformats.org/officeDocument/2006/relationships/hyperlink" Target="https://learn.microsoft.com/en-us/ef/core/modeling/relationships?tabs=fluent-api%2Cfluent-api-simple-key%2Csimple-key" TargetMode="External"/><Relationship Id="rId2" Type="http://schemas.openxmlformats.org/officeDocument/2006/relationships/hyperlink" Target="https://learn.microsoft.com/en-us/ef/core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learn.microsoft.com/en-us/ef/core/cli/dotnet" TargetMode="External"/><Relationship Id="rId11" Type="http://schemas.openxmlformats.org/officeDocument/2006/relationships/hyperlink" Target="https://learn.microsoft.com/en-us/ef/core/modeling/entity-types?tabs=data-annotations" TargetMode="External"/><Relationship Id="rId5" Type="http://schemas.openxmlformats.org/officeDocument/2006/relationships/hyperlink" Target="https://learn.microsoft.com/en-us/ef/core/managing-schemas/migrations/?tabs=dotnet-core-cli" TargetMode="External"/><Relationship Id="rId10" Type="http://schemas.openxmlformats.org/officeDocument/2006/relationships/hyperlink" Target="https://learn.microsoft.com/en-us/ef/core/querying/related-data/" TargetMode="External"/><Relationship Id="rId4" Type="http://schemas.openxmlformats.org/officeDocument/2006/relationships/hyperlink" Target="https://learn.microsoft.com/en-us/ef/core/get-started/overview/install#get-the-entity-framework-core-tools" TargetMode="External"/><Relationship Id="rId9" Type="http://schemas.openxmlformats.org/officeDocument/2006/relationships/hyperlink" Target="Todo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security/samesite?view=aspnetcore-6.0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khellang/Middleware/issues/149#issuecomment-1022156162" TargetMode="External"/><Relationship Id="rId13" Type="http://schemas.openxmlformats.org/officeDocument/2006/relationships/comments" Target="../comments/comment1.xml"/><Relationship Id="rId3" Type="http://schemas.openxmlformats.org/officeDocument/2006/relationships/hyperlink" Target="https://learn.microsoft.com/en-us/aspnet/core/web-api/handle-errors?view=aspnetcore-6.0" TargetMode="External"/><Relationship Id="rId7" Type="http://schemas.openxmlformats.org/officeDocument/2006/relationships/hyperlink" Target="https://code-maze.com/global-error-handling-aspnetcore/" TargetMode="External"/><Relationship Id="rId12" Type="http://schemas.openxmlformats.org/officeDocument/2006/relationships/hyperlink" Target="https://github.com/khellang/Middleware/blob/64f209ddb0c1a9e4792b7c64550f2b0684ccb3e8/samples/ProblemDetails.Sample/ProblemDetailsOptionsExtensions.cs#L9" TargetMode="External"/><Relationship Id="rId2" Type="http://schemas.openxmlformats.org/officeDocument/2006/relationships/hyperlink" Target="https://learn.microsoft.com/en-us/aspnet/core/fundamentals/error-handling?source=recommendations&amp;view=aspnetcore-6.0#exception-filters-1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eveloper.mozilla.org/en-US/docs/Web/HTTP/Status" TargetMode="External"/><Relationship Id="rId11" Type="http://schemas.openxmlformats.org/officeDocument/2006/relationships/hyperlink" Target="https://github.com/khellang/Middleware/issues/149#issuecomment-945195002" TargetMode="External"/><Relationship Id="rId5" Type="http://schemas.openxmlformats.org/officeDocument/2006/relationships/hyperlink" Target="https://docs.fluentvalidation.net/en/latest/aspnet.html#asp-net-core" TargetMode="External"/><Relationship Id="rId10" Type="http://schemas.openxmlformats.org/officeDocument/2006/relationships/hyperlink" Target="https://andrewlock.net/handling-web-api-exceptions-with-problemdetails-middleware/" TargetMode="External"/><Relationship Id="rId4" Type="http://schemas.openxmlformats.org/officeDocument/2006/relationships/hyperlink" Target="https://docs.fluentvalidation.net/en/latest/start.html" TargetMode="External"/><Relationship Id="rId9" Type="http://schemas.openxmlformats.org/officeDocument/2006/relationships/hyperlink" Target="https://stackoverflow.com/questions/26845631/is-it-correct-to-return-404-when-a-rest-resource-is-not-found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ntityframeworktutorial.net/efcore/entity-framework-core.aspx#efcore-db-providers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F6D738-4468-4501-A03B-B2FE439D17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Shop.api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5DF304-4A60-46D5-8EC8-58B998217F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8000" y="2938408"/>
            <a:ext cx="2951381" cy="468307"/>
          </a:xfrm>
          <a:prstGeom prst="roundRect">
            <a:avLst/>
          </a:prstGeom>
        </p:spPr>
        <p:txBody>
          <a:bodyPr/>
          <a:lstStyle/>
          <a:p>
            <a:r>
              <a:rPr lang="fr-FR" sz="2400" dirty="0"/>
              <a:t>.Net | EfCore</a:t>
            </a:r>
          </a:p>
        </p:txBody>
      </p:sp>
    </p:spTree>
    <p:extLst>
      <p:ext uri="{BB962C8B-B14F-4D97-AF65-F5344CB8AC3E}">
        <p14:creationId xmlns:p14="http://schemas.microsoft.com/office/powerpoint/2010/main" val="2594422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Db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4021243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D2F22D-9FC0-44F8-B90E-3D7A78BA3F0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1089500"/>
            <a:ext cx="5144311" cy="1441828"/>
          </a:xfrm>
          <a:prstGeom prst="roundRect">
            <a:avLst>
              <a:gd name="adj" fmla="val 9408"/>
            </a:avLst>
          </a:prstGeom>
        </p:spPr>
        <p:txBody>
          <a:bodyPr/>
          <a:lstStyle/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Technologie</a:t>
            </a:r>
            <a:endParaRPr lang="fr-FR" sz="1600" dirty="0"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Db.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SqLite (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Also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Db Provider for EFCore)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Orm.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2"/>
              </a:rPr>
              <a:t>EfCore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(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Mode.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3"/>
              </a:rPr>
              <a:t>CodeFirst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)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Mngt Tools.</a:t>
            </a:r>
            <a:r>
              <a:rPr lang="fr-FR" sz="1400" dirty="0">
                <a:ea typeface="+mn-lt"/>
                <a:cs typeface="+mn-lt"/>
              </a:rPr>
              <a:t> </a:t>
            </a:r>
            <a:r>
              <a:rPr lang="fr-FR" sz="1400" dirty="0" err="1">
                <a:ea typeface="+mn-lt"/>
                <a:cs typeface="+mn-lt"/>
                <a:hlinkClick r:id="rId4"/>
              </a:rPr>
              <a:t>EfTools</a:t>
            </a:r>
            <a:r>
              <a:rPr lang="fr-FR" sz="1400" dirty="0">
                <a:ea typeface="+mn-lt"/>
                <a:cs typeface="+mn-lt"/>
              </a:rPr>
              <a:t>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(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Mode.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.Net Core Cli)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Consultation Tools.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Db Browser for Sqlite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11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92F87223-3247-43AA-997B-71B5334658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Db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22D693-0346-46DB-AB29-B2A55F5E35C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8200" y="2684406"/>
            <a:ext cx="5144311" cy="1969364"/>
          </a:xfrm>
          <a:prstGeom prst="roundRect">
            <a:avLst>
              <a:gd name="adj" fmla="val 9080"/>
            </a:avLst>
          </a:prstGeom>
        </p:spPr>
        <p:txBody>
          <a:bodyPr/>
          <a:lstStyle/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Mngt Tools</a:t>
            </a:r>
            <a:r>
              <a:rPr lang="fr-FR" sz="1800" b="0" dirty="0">
                <a:solidFill>
                  <a:schemeClr val="tx2"/>
                </a:solidFill>
                <a:ea typeface="+mn-lt"/>
                <a:cs typeface="+mn-lt"/>
              </a:rPr>
              <a:t> (Model &amp; Data)</a:t>
            </a:r>
          </a:p>
          <a:p>
            <a:pPr marL="288000" lvl="1" indent="-216000">
              <a:spcBef>
                <a:spcPts val="600"/>
              </a:spcBef>
            </a:pPr>
            <a:r>
              <a:rPr lang="fr-FR" sz="1400" dirty="0">
                <a:ea typeface="+mn-lt"/>
                <a:cs typeface="+mn-lt"/>
              </a:rPr>
              <a:t>EF Notion.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5"/>
              </a:rPr>
              <a:t>Migrations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lvl="1" indent="-216000">
              <a:spcBef>
                <a:spcPts val="600"/>
              </a:spcBef>
            </a:pP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Several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command line tools</a:t>
            </a:r>
          </a:p>
          <a:p>
            <a:pPr marL="432000" lvl="3" indent="-216000">
              <a:spcBef>
                <a:spcPts val="6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EFToolCmds | </a:t>
            </a:r>
            <a:r>
              <a:rPr lang="fr-FR" sz="1200" b="1" dirty="0">
                <a:solidFill>
                  <a:schemeClr val="tx2"/>
                </a:solidFill>
                <a:ea typeface="+mn-lt"/>
                <a:cs typeface="+mn-lt"/>
                <a:hlinkClick r:id="rId6"/>
              </a:rPr>
              <a:t>Cmd List</a:t>
            </a:r>
            <a:endParaRPr lang="fr-FR" sz="1200" b="1" dirty="0">
              <a:solidFill>
                <a:schemeClr val="tx2"/>
              </a:solidFill>
              <a:ea typeface="+mn-lt"/>
              <a:cs typeface="+mn-lt"/>
            </a:endParaRPr>
          </a:p>
          <a:p>
            <a:pPr marL="432000" lvl="3" indent="-216000">
              <a:spcBef>
                <a:spcPts val="600"/>
              </a:spcBef>
            </a:pP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SpecificScript</a:t>
            </a:r>
            <a:endParaRPr lang="fr-FR" sz="1200" b="0" dirty="0">
              <a:ea typeface="+mn-lt"/>
              <a:cs typeface="+mn-lt"/>
            </a:endParaRPr>
          </a:p>
          <a:p>
            <a:pPr marL="432000" lvl="3" indent="-216000">
              <a:spcBef>
                <a:spcPts val="600"/>
              </a:spcBef>
            </a:pP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Executable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Tools (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See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fr-FR" sz="1200" b="1" dirty="0" err="1">
                <a:solidFill>
                  <a:schemeClr val="tx2"/>
                </a:solidFill>
                <a:ea typeface="+mn-lt"/>
                <a:cs typeface="+mn-lt"/>
                <a:hlinkClick r:id="rId7"/>
              </a:rPr>
              <a:t>PbHostingServices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200" b="1" dirty="0" err="1">
                <a:solidFill>
                  <a:schemeClr val="tx2"/>
                </a:solidFill>
                <a:ea typeface="+mn-lt"/>
                <a:cs typeface="+mn-lt"/>
                <a:hlinkClick r:id="rId8"/>
              </a:rPr>
              <a:t>dbContext</a:t>
            </a:r>
            <a:r>
              <a:rPr lang="fr-FR" sz="1200" b="1" dirty="0">
                <a:solidFill>
                  <a:schemeClr val="tx2"/>
                </a:solidFill>
                <a:ea typeface="+mn-lt"/>
                <a:cs typeface="+mn-lt"/>
                <a:hlinkClick r:id="rId8"/>
              </a:rPr>
              <a:t> </a:t>
            </a:r>
            <a:r>
              <a:rPr lang="fr-FR" sz="1200" b="1" dirty="0" err="1">
                <a:solidFill>
                  <a:schemeClr val="tx2"/>
                </a:solidFill>
                <a:ea typeface="+mn-lt"/>
                <a:cs typeface="+mn-lt"/>
                <a:hlinkClick r:id="rId8"/>
              </a:rPr>
              <a:t>creation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) </a:t>
            </a:r>
          </a:p>
          <a:p>
            <a:pPr marL="288000" lvl="1" indent="-216000">
              <a:spcBef>
                <a:spcPts val="600"/>
              </a:spcBef>
            </a:pPr>
            <a:r>
              <a:rPr lang="fr-FR" sz="1400" b="0" dirty="0" err="1">
                <a:ea typeface="+mn-lt"/>
                <a:cs typeface="+mn-lt"/>
              </a:rPr>
              <a:t>See</a:t>
            </a:r>
            <a:r>
              <a:rPr lang="fr-FR" sz="1400" b="0" dirty="0">
                <a:ea typeface="+mn-lt"/>
                <a:cs typeface="+mn-lt"/>
              </a:rPr>
              <a:t> </a:t>
            </a:r>
            <a:r>
              <a:rPr lang="fr-FR" sz="1400" dirty="0" err="1">
                <a:highlight>
                  <a:srgbClr val="FFFF00"/>
                </a:highlight>
                <a:ea typeface="+mn-lt"/>
                <a:cs typeface="+mn-lt"/>
                <a:hlinkClick r:id="rId9" action="ppaction://hlinkfile"/>
              </a:rPr>
              <a:t>Readme</a:t>
            </a:r>
            <a:r>
              <a:rPr lang="fr-FR" sz="1400" b="0" dirty="0">
                <a:ea typeface="+mn-lt"/>
                <a:cs typeface="+mn-lt"/>
              </a:rPr>
              <a:t> for </a:t>
            </a:r>
            <a:r>
              <a:rPr lang="fr-FR" sz="1400" b="0" dirty="0" err="1">
                <a:ea typeface="+mn-lt"/>
                <a:cs typeface="+mn-lt"/>
              </a:rPr>
              <a:t>detailed</a:t>
            </a:r>
            <a:r>
              <a:rPr lang="fr-FR" sz="1400" b="0" dirty="0">
                <a:ea typeface="+mn-lt"/>
                <a:cs typeface="+mn-lt"/>
              </a:rPr>
              <a:t> usage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Overview</a:t>
            </a:r>
            <a:endParaRPr lang="fr-LU" dirty="0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7F453CFC-B06F-47DA-871C-58C842AF9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C1621A4C-E51F-4A7C-BFC7-35C44636CF8F}"/>
              </a:ext>
            </a:extLst>
          </p:cNvPr>
          <p:cNvSpPr txBox="1">
            <a:spLocks/>
          </p:cNvSpPr>
          <p:nvPr/>
        </p:nvSpPr>
        <p:spPr>
          <a:xfrm>
            <a:off x="6136463" y="4195092"/>
            <a:ext cx="5144312" cy="1744850"/>
          </a:xfrm>
          <a:prstGeom prst="roundRect">
            <a:avLst>
              <a:gd name="adj" fmla="val 910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800" dirty="0" err="1">
                <a:ea typeface="+mn-lt"/>
                <a:cs typeface="+mn-lt"/>
              </a:rPr>
              <a:t>Query</a:t>
            </a:r>
            <a:r>
              <a:rPr lang="fr-FR" sz="1800" dirty="0">
                <a:ea typeface="+mn-lt"/>
                <a:cs typeface="+mn-lt"/>
              </a:rPr>
              <a:t> Data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EF Notion.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Linq-To-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Entities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Repositories.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576000" lvl="1" indent="-216000">
              <a:spcBef>
                <a:spcPts val="3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Db abstraction for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common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query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576000" lvl="1" indent="-216000">
              <a:spcBef>
                <a:spcPts val="300"/>
              </a:spcBef>
            </a:pPr>
            <a:r>
              <a:rPr lang="fr-FR" sz="1200" b="0" dirty="0">
                <a:ea typeface="+mn-lt"/>
                <a:cs typeface="+mn-lt"/>
              </a:rPr>
              <a:t>Return </a:t>
            </a:r>
            <a:r>
              <a:rPr lang="fr-FR" sz="1200" b="0" dirty="0" err="1">
                <a:ea typeface="+mn-lt"/>
                <a:cs typeface="+mn-lt"/>
              </a:rPr>
              <a:t>null</a:t>
            </a:r>
            <a:r>
              <a:rPr lang="fr-FR" sz="1200" b="0" dirty="0">
                <a:ea typeface="+mn-lt"/>
                <a:cs typeface="+mn-lt"/>
              </a:rPr>
              <a:t> if not </a:t>
            </a:r>
            <a:r>
              <a:rPr lang="fr-FR" sz="1200" b="0" dirty="0" err="1">
                <a:ea typeface="+mn-lt"/>
                <a:cs typeface="+mn-lt"/>
              </a:rPr>
              <a:t>found</a:t>
            </a:r>
            <a:r>
              <a:rPr lang="fr-FR" sz="1200" b="0" dirty="0">
                <a:ea typeface="+mn-lt"/>
                <a:cs typeface="+mn-lt"/>
              </a:rPr>
              <a:t> (</a:t>
            </a:r>
            <a:r>
              <a:rPr lang="fr-FR" sz="1200" b="0" dirty="0" err="1">
                <a:ea typeface="+mn-lt"/>
                <a:cs typeface="+mn-lt"/>
              </a:rPr>
              <a:t>ErrorEmission</a:t>
            </a:r>
            <a:r>
              <a:rPr lang="fr-FR" sz="1200" b="0" dirty="0">
                <a:ea typeface="+mn-lt"/>
                <a:cs typeface="+mn-lt"/>
              </a:rPr>
              <a:t> in Application </a:t>
            </a:r>
            <a:r>
              <a:rPr lang="fr-FR" sz="1200" b="0" dirty="0" err="1">
                <a:ea typeface="+mn-lt"/>
                <a:cs typeface="+mn-lt"/>
              </a:rPr>
              <a:t>layer’s</a:t>
            </a:r>
            <a:r>
              <a:rPr lang="fr-FR" sz="1200" b="0" dirty="0">
                <a:ea typeface="+mn-lt"/>
                <a:cs typeface="+mn-lt"/>
              </a:rPr>
              <a:t> </a:t>
            </a:r>
            <a:r>
              <a:rPr lang="fr-FR" sz="1200" b="0" dirty="0" err="1">
                <a:ea typeface="+mn-lt"/>
                <a:cs typeface="+mn-lt"/>
              </a:rPr>
              <a:t>responsability</a:t>
            </a:r>
            <a:r>
              <a:rPr lang="fr-FR" sz="1200" b="0" dirty="0">
                <a:ea typeface="+mn-lt"/>
                <a:cs typeface="+mn-lt"/>
              </a:rPr>
              <a:t>)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10"/>
              </a:rPr>
              <a:t>Load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0"/>
              </a:rPr>
              <a:t> </a:t>
            </a: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10"/>
              </a:rPr>
              <a:t>related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0"/>
              </a:rPr>
              <a:t>-data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725171DA-B03F-40E1-A5F7-16C6E8D46E84}"/>
              </a:ext>
            </a:extLst>
          </p:cNvPr>
          <p:cNvSpPr txBox="1">
            <a:spLocks/>
          </p:cNvSpPr>
          <p:nvPr/>
        </p:nvSpPr>
        <p:spPr>
          <a:xfrm>
            <a:off x="6136463" y="1088823"/>
            <a:ext cx="5144311" cy="1908172"/>
          </a:xfrm>
          <a:prstGeom prst="roundRect">
            <a:avLst>
              <a:gd name="adj" fmla="val 1011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800" dirty="0">
                <a:ea typeface="+mn-lt"/>
                <a:cs typeface="+mn-lt"/>
              </a:rPr>
              <a:t>Model </a:t>
            </a:r>
            <a:r>
              <a:rPr lang="fr-FR" sz="1800" dirty="0" err="1">
                <a:ea typeface="+mn-lt"/>
                <a:cs typeface="+mn-lt"/>
              </a:rPr>
              <a:t>Definition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EF Notion. </a:t>
            </a:r>
            <a:r>
              <a:rPr lang="fr-FR" sz="1400" dirty="0">
                <a:ea typeface="+mn-lt"/>
                <a:cs typeface="+mn-lt"/>
                <a:hlinkClick r:id="rId11"/>
              </a:rPr>
              <a:t>Entity</a:t>
            </a:r>
            <a:r>
              <a:rPr lang="fr-FR" sz="1400" b="0" dirty="0">
                <a:ea typeface="+mn-lt"/>
                <a:cs typeface="+mn-lt"/>
              </a:rPr>
              <a:t>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|</a:t>
            </a:r>
            <a:r>
              <a:rPr lang="fr-FR" sz="1400" b="0" dirty="0">
                <a:ea typeface="+mn-lt"/>
                <a:cs typeface="+mn-lt"/>
              </a:rPr>
              <a:t>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2"/>
              </a:rPr>
              <a:t>Relation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| DbContext | DbSet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Design Choice.</a:t>
            </a:r>
            <a:endParaRPr lang="fr-FR" sz="1400" b="0" dirty="0">
              <a:ea typeface="+mn-lt"/>
              <a:cs typeface="+mn-lt"/>
            </a:endParaRPr>
          </a:p>
          <a:p>
            <a:pPr marL="432000" lvl="1" indent="-216000">
              <a:spcBef>
                <a:spcPts val="600"/>
              </a:spcBef>
            </a:pPr>
            <a:r>
              <a:rPr lang="fr-FR" sz="1200" dirty="0"/>
              <a:t>Identifiant. </a:t>
            </a:r>
            <a:r>
              <a:rPr lang="fr-FR" sz="1200" b="0" dirty="0"/>
              <a:t>Integer (Not </a:t>
            </a:r>
            <a:r>
              <a:rPr lang="fr-FR" sz="1200" b="0" dirty="0" err="1"/>
              <a:t>Guid</a:t>
            </a:r>
            <a:r>
              <a:rPr lang="fr-FR" sz="1200" b="0" dirty="0"/>
              <a:t>)</a:t>
            </a:r>
          </a:p>
          <a:p>
            <a:pPr marL="432000" lvl="1" indent="-216000">
              <a:spcBef>
                <a:spcPts val="600"/>
              </a:spcBef>
            </a:pPr>
            <a:r>
              <a:rPr lang="fr-FR" sz="1200" dirty="0">
                <a:ea typeface="+mn-lt"/>
                <a:cs typeface="+mn-lt"/>
              </a:rPr>
              <a:t>TrackedEntity. </a:t>
            </a:r>
            <a:r>
              <a:rPr lang="fr-FR" sz="1200" b="0" dirty="0">
                <a:highlight>
                  <a:srgbClr val="FFFF00"/>
                </a:highlight>
              </a:rPr>
              <a:t>Track Create / Update | Time &amp; User</a:t>
            </a:r>
          </a:p>
          <a:p>
            <a:pPr marL="432000" lvl="1" indent="-216000">
              <a:spcBef>
                <a:spcPts val="6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Use Async EF method</a:t>
            </a:r>
          </a:p>
        </p:txBody>
      </p:sp>
      <p:sp>
        <p:nvSpPr>
          <p:cNvPr id="5" name="Espace réservé du texte 7">
            <a:extLst>
              <a:ext uri="{FF2B5EF4-FFF2-40B4-BE49-F238E27FC236}">
                <a16:creationId xmlns:a16="http://schemas.microsoft.com/office/drawing/2014/main" id="{DC5E794E-E472-75F7-FFD7-854699D9D9A8}"/>
              </a:ext>
            </a:extLst>
          </p:cNvPr>
          <p:cNvSpPr txBox="1">
            <a:spLocks/>
          </p:cNvSpPr>
          <p:nvPr/>
        </p:nvSpPr>
        <p:spPr>
          <a:xfrm>
            <a:off x="6136463" y="3144784"/>
            <a:ext cx="5144312" cy="902519"/>
          </a:xfrm>
          <a:prstGeom prst="roundRect">
            <a:avLst>
              <a:gd name="adj" fmla="val 1956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800" dirty="0">
                <a:ea typeface="+mn-lt"/>
                <a:cs typeface="+mn-lt"/>
              </a:rPr>
              <a:t>Seed Data</a:t>
            </a:r>
          </a:p>
          <a:p>
            <a:pPr marL="288000" indent="-216000">
              <a:spcBef>
                <a:spcPts val="3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In DbContext.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3"/>
              </a:rPr>
              <a:t>SeedData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Helper. ./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Persistence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/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XxxDbSeed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F05DEC3E-11F2-08BE-8BE5-2B5242059658}"/>
              </a:ext>
            </a:extLst>
          </p:cNvPr>
          <p:cNvSpPr/>
          <p:nvPr/>
        </p:nvSpPr>
        <p:spPr>
          <a:xfrm>
            <a:off x="838199" y="4808839"/>
            <a:ext cx="2663026" cy="1131103"/>
          </a:xfrm>
          <a:prstGeom prst="roundRect">
            <a:avLst>
              <a:gd name="adj" fmla="val 134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Model</a:t>
            </a:r>
            <a:endParaRPr lang="fr-FR" sz="1600" b="1" dirty="0">
              <a:solidFill>
                <a:schemeClr val="tx1"/>
              </a:solidFill>
            </a:endParaRPr>
          </a:p>
          <a:p>
            <a:pPr algn="ctr"/>
            <a:r>
              <a:rPr lang="fr-FR" sz="1600" b="1" dirty="0" err="1">
                <a:solidFill>
                  <a:schemeClr val="tx1"/>
                </a:solidFill>
              </a:rPr>
              <a:t>See</a:t>
            </a:r>
            <a:r>
              <a:rPr lang="fr-FR" sz="1600" b="1" dirty="0">
                <a:solidFill>
                  <a:schemeClr val="tx1"/>
                </a:solidFill>
              </a:rPr>
              <a:t> </a:t>
            </a:r>
            <a:r>
              <a:rPr lang="fr-FR" sz="1600" b="1" dirty="0">
                <a:solidFill>
                  <a:schemeClr val="tx1"/>
                </a:solidFill>
                <a:highlight>
                  <a:srgbClr val="FFFF00"/>
                </a:highlight>
              </a:rPr>
              <a:t>LucidChart</a:t>
            </a:r>
          </a:p>
        </p:txBody>
      </p:sp>
      <p:sp>
        <p:nvSpPr>
          <p:cNvPr id="13" name="Espace réservé du texte 3">
            <a:extLst>
              <a:ext uri="{FF2B5EF4-FFF2-40B4-BE49-F238E27FC236}">
                <a16:creationId xmlns:a16="http://schemas.microsoft.com/office/drawing/2014/main" id="{7F2406F6-DD8D-2734-67BB-703A16F3B705}"/>
              </a:ext>
            </a:extLst>
          </p:cNvPr>
          <p:cNvSpPr txBox="1">
            <a:spLocks/>
          </p:cNvSpPr>
          <p:nvPr/>
        </p:nvSpPr>
        <p:spPr>
          <a:xfrm>
            <a:off x="3655177" y="4806848"/>
            <a:ext cx="2327334" cy="1133095"/>
          </a:xfrm>
          <a:prstGeom prst="roundRect">
            <a:avLst>
              <a:gd name="adj" fmla="val 1692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/>
              <a:t>Supervision</a:t>
            </a:r>
          </a:p>
          <a:p>
            <a:pPr marL="288000" indent="-216000">
              <a:spcBef>
                <a:spcPts val="600"/>
              </a:spcBef>
            </a:pPr>
            <a:r>
              <a:rPr lang="fr-FR" sz="1600" dirty="0">
                <a:solidFill>
                  <a:schemeClr val="tx2"/>
                </a:solidFill>
              </a:rPr>
              <a:t>?</a:t>
            </a:r>
            <a:endParaRPr lang="fr-FR" sz="1600" b="0" dirty="0"/>
          </a:p>
        </p:txBody>
      </p:sp>
    </p:spTree>
    <p:extLst>
      <p:ext uri="{BB962C8B-B14F-4D97-AF65-F5344CB8AC3E}">
        <p14:creationId xmlns:p14="http://schemas.microsoft.com/office/powerpoint/2010/main" val="439706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566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F02F71-B2F4-4E61-B536-4971245E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6849B4-CB59-4E5A-BB73-A475C1CF86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8751" y="2228295"/>
            <a:ext cx="7724676" cy="249099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Api</a:t>
            </a:r>
          </a:p>
          <a:p>
            <a:pPr marL="514350" indent="-514350">
              <a:buAutoNum type="arabicPeriod"/>
            </a:pPr>
            <a:r>
              <a:rPr lang="en-US" dirty="0">
                <a:cs typeface="Arial"/>
              </a:rPr>
              <a:t>Db</a:t>
            </a:r>
            <a:endParaRPr lang="fr-FR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7892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Api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424090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6727C69-DC76-47C9-AAE1-7195FB83DE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3EF9E94-7634-4B1A-91F9-90246194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4DD5AA4-AB09-4996-8FCD-B64E60FB892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/>
              <a:t>Fonctionnalité</a:t>
            </a:r>
          </a:p>
          <a:p>
            <a:r>
              <a:rPr lang="fr-FR" sz="1800" dirty="0"/>
              <a:t>Permettre une configuration selon un environnement</a:t>
            </a:r>
            <a:br>
              <a:rPr lang="fr-FR" dirty="0"/>
            </a:br>
            <a:endParaRPr lang="fr-FR" dirty="0"/>
          </a:p>
          <a:p>
            <a:r>
              <a:rPr lang="fr-FR" dirty="0"/>
              <a:t>Elément Configurable</a:t>
            </a:r>
          </a:p>
          <a:p>
            <a:pPr lvl="2"/>
            <a:r>
              <a:rPr lang="fr-FR" dirty="0"/>
              <a:t>Url Service Business</a:t>
            </a:r>
          </a:p>
          <a:p>
            <a:pPr lvl="2"/>
            <a:r>
              <a:rPr lang="fr-FR" dirty="0"/>
              <a:t>Url Service Tiers (Map, GED, </a:t>
            </a:r>
            <a:r>
              <a:rPr lang="fr-FR" dirty="0" err="1"/>
              <a:t>eSign</a:t>
            </a:r>
            <a:r>
              <a:rPr lang="fr-FR" dirty="0"/>
              <a:t>…)</a:t>
            </a:r>
          </a:p>
          <a:p>
            <a:pPr lvl="2"/>
            <a:r>
              <a:rPr lang="fr-FR" dirty="0"/>
              <a:t>Gestion des Fichiers</a:t>
            </a:r>
          </a:p>
          <a:p>
            <a:pPr lvl="2"/>
            <a:r>
              <a:rPr lang="fr-FR" dirty="0"/>
              <a:t>Gestion des </a:t>
            </a:r>
            <a:r>
              <a:rPr lang="fr-FR" dirty="0" err="1"/>
              <a:t>Timers</a:t>
            </a:r>
            <a:endParaRPr lang="fr-FR" dirty="0"/>
          </a:p>
          <a:p>
            <a:pPr lvl="2"/>
            <a:endParaRPr lang="fr-FR" dirty="0"/>
          </a:p>
          <a:p>
            <a:r>
              <a:rPr lang="fr-FR" dirty="0"/>
              <a:t>Ou stocker la configuration ?</a:t>
            </a:r>
          </a:p>
          <a:p>
            <a:pPr lvl="1"/>
            <a:r>
              <a:rPr lang="fr-FR" sz="1600" b="0" dirty="0"/>
              <a:t>Fichier du code source </a:t>
            </a:r>
          </a:p>
          <a:p>
            <a:pPr lvl="1"/>
            <a:r>
              <a:rPr lang="fr-FR" sz="1600" b="0" dirty="0" err="1"/>
              <a:t>BD_Applicative</a:t>
            </a:r>
            <a:endParaRPr lang="fr-FR" sz="1600" b="0" dirty="0"/>
          </a:p>
          <a:p>
            <a:pPr lvl="1"/>
            <a:r>
              <a:rPr lang="fr-FR" sz="1600" b="0" dirty="0" err="1"/>
              <a:t>WS_Dédié</a:t>
            </a:r>
            <a:endParaRPr lang="fr-FR" sz="1600" b="0" dirty="0"/>
          </a:p>
          <a:p>
            <a:pPr lvl="2"/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79230E8-8BCA-4FDB-BC95-7000173C36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Api</a:t>
            </a:r>
            <a:endParaRPr lang="en-GB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B5F7CA7A-A3BD-4808-B723-EE95BC1D598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36463" y="1089498"/>
            <a:ext cx="5144311" cy="1925007"/>
          </a:xfrm>
          <a:prstGeom prst="roundRect">
            <a:avLst>
              <a:gd name="adj" fmla="val 11602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Mail Smtp (Sending Blue)</a:t>
            </a:r>
          </a:p>
          <a:p>
            <a:r>
              <a:rPr lang="fr-FR" sz="1600" dirty="0">
                <a:solidFill>
                  <a:schemeClr val="tx2"/>
                </a:solidFill>
              </a:rPr>
              <a:t>"</a:t>
            </a:r>
            <a:r>
              <a:rPr lang="fr-FR" sz="1600" dirty="0" err="1">
                <a:solidFill>
                  <a:schemeClr val="tx2"/>
                </a:solidFill>
              </a:rPr>
              <a:t>SmtpHost</a:t>
            </a:r>
            <a:r>
              <a:rPr lang="fr-FR" sz="1600" dirty="0">
                <a:solidFill>
                  <a:schemeClr val="tx2"/>
                </a:solidFill>
              </a:rPr>
              <a:t>": "</a:t>
            </a:r>
            <a:r>
              <a:rPr lang="fr-FR" sz="1600" b="0" dirty="0">
                <a:solidFill>
                  <a:schemeClr val="tx2"/>
                </a:solidFill>
              </a:rPr>
              <a:t>smtp-relay.sendinblue.com</a:t>
            </a:r>
            <a:r>
              <a:rPr lang="fr-FR" sz="1600" dirty="0">
                <a:solidFill>
                  <a:schemeClr val="tx2"/>
                </a:solidFill>
              </a:rPr>
              <a:t>",</a:t>
            </a:r>
          </a:p>
          <a:p>
            <a:r>
              <a:rPr lang="fr-FR" sz="1600" dirty="0">
                <a:solidFill>
                  <a:schemeClr val="tx2"/>
                </a:solidFill>
              </a:rPr>
              <a:t>"</a:t>
            </a:r>
            <a:r>
              <a:rPr lang="fr-FR" sz="1600" dirty="0" err="1">
                <a:solidFill>
                  <a:schemeClr val="tx2"/>
                </a:solidFill>
              </a:rPr>
              <a:t>SmtpPort</a:t>
            </a:r>
            <a:r>
              <a:rPr lang="fr-FR" sz="1600" dirty="0">
                <a:solidFill>
                  <a:schemeClr val="tx2"/>
                </a:solidFill>
              </a:rPr>
              <a:t>": </a:t>
            </a:r>
            <a:r>
              <a:rPr lang="fr-FR" sz="1600" b="0" dirty="0">
                <a:solidFill>
                  <a:schemeClr val="tx2"/>
                </a:solidFill>
              </a:rPr>
              <a:t>587</a:t>
            </a:r>
            <a:r>
              <a:rPr lang="fr-FR" sz="1600" dirty="0">
                <a:solidFill>
                  <a:schemeClr val="tx2"/>
                </a:solidFill>
              </a:rPr>
              <a:t>,</a:t>
            </a:r>
          </a:p>
          <a:p>
            <a:r>
              <a:rPr lang="fr-FR" sz="1600" dirty="0">
                <a:solidFill>
                  <a:schemeClr val="tx2"/>
                </a:solidFill>
              </a:rPr>
              <a:t>"</a:t>
            </a:r>
            <a:r>
              <a:rPr lang="fr-FR" sz="1600" dirty="0" err="1">
                <a:solidFill>
                  <a:schemeClr val="tx2"/>
                </a:solidFill>
              </a:rPr>
              <a:t>SmtpUser</a:t>
            </a:r>
            <a:r>
              <a:rPr lang="fr-FR" sz="1600" dirty="0">
                <a:solidFill>
                  <a:schemeClr val="tx2"/>
                </a:solidFill>
              </a:rPr>
              <a:t>": "</a:t>
            </a:r>
            <a:r>
              <a:rPr lang="fr-FR" sz="1600" b="0" dirty="0">
                <a:solidFill>
                  <a:schemeClr val="tx2"/>
                </a:solidFill>
              </a:rPr>
              <a:t>kevin.gellenoncourt@gmail.com</a:t>
            </a:r>
            <a:r>
              <a:rPr lang="fr-FR" sz="1600" dirty="0">
                <a:solidFill>
                  <a:schemeClr val="tx2"/>
                </a:solidFill>
              </a:rPr>
              <a:t>",</a:t>
            </a:r>
          </a:p>
          <a:p>
            <a:r>
              <a:rPr lang="fr-FR" sz="1600" dirty="0">
                <a:solidFill>
                  <a:schemeClr val="tx2"/>
                </a:solidFill>
              </a:rPr>
              <a:t>"</a:t>
            </a:r>
            <a:r>
              <a:rPr lang="fr-FR" sz="1600" dirty="0" err="1">
                <a:solidFill>
                  <a:schemeClr val="tx2"/>
                </a:solidFill>
              </a:rPr>
              <a:t>SmtpPass</a:t>
            </a:r>
            <a:r>
              <a:rPr lang="fr-FR" sz="1600" dirty="0">
                <a:solidFill>
                  <a:schemeClr val="tx2"/>
                </a:solidFill>
              </a:rPr>
              <a:t>": "</a:t>
            </a:r>
            <a:r>
              <a:rPr lang="fr-FR" sz="1600" b="0" dirty="0">
                <a:solidFill>
                  <a:schemeClr val="tx2"/>
                </a:solidFill>
              </a:rPr>
              <a:t>QwKNySB3Tt6bxD8A</a:t>
            </a:r>
            <a:r>
              <a:rPr lang="fr-FR" sz="1600" dirty="0">
                <a:solidFill>
                  <a:schemeClr val="tx2"/>
                </a:solidFill>
              </a:rPr>
              <a:t>"</a:t>
            </a:r>
            <a:endParaRPr lang="fr-FR" sz="1800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27927CE5-D963-44FA-98DA-B3732087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</a:t>
            </a:r>
          </a:p>
        </p:txBody>
      </p:sp>
    </p:spTree>
    <p:extLst>
      <p:ext uri="{BB962C8B-B14F-4D97-AF65-F5344CB8AC3E}">
        <p14:creationId xmlns:p14="http://schemas.microsoft.com/office/powerpoint/2010/main" val="4157167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 : coins arrondis 9">
            <a:extLst>
              <a:ext uri="{FF2B5EF4-FFF2-40B4-BE49-F238E27FC236}">
                <a16:creationId xmlns:a16="http://schemas.microsoft.com/office/drawing/2014/main" id="{BF5C3AEB-243D-4257-9EB9-59C0D02B80CC}"/>
              </a:ext>
            </a:extLst>
          </p:cNvPr>
          <p:cNvSpPr/>
          <p:nvPr/>
        </p:nvSpPr>
        <p:spPr>
          <a:xfrm>
            <a:off x="2068220" y="1089215"/>
            <a:ext cx="6422637" cy="3359999"/>
          </a:xfrm>
          <a:prstGeom prst="roundRect">
            <a:avLst>
              <a:gd name="adj" fmla="val 486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FR" b="1" dirty="0">
                <a:solidFill>
                  <a:schemeClr val="bg1"/>
                </a:solidFill>
              </a:rPr>
              <a:t>Web Service</a:t>
            </a: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0EABF467-4A7E-4B5F-BD50-4FF814A9F768}"/>
              </a:ext>
            </a:extLst>
          </p:cNvPr>
          <p:cNvSpPr/>
          <p:nvPr/>
        </p:nvSpPr>
        <p:spPr>
          <a:xfrm>
            <a:off x="2209151" y="3104344"/>
            <a:ext cx="3171249" cy="1239634"/>
          </a:xfrm>
          <a:prstGeom prst="roundRect">
            <a:avLst>
              <a:gd name="adj" fmla="val 1422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FR" b="1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24AF9A1A-5674-461A-886C-ACD8129B9320}"/>
              </a:ext>
            </a:extLst>
          </p:cNvPr>
          <p:cNvSpPr/>
          <p:nvPr/>
        </p:nvSpPr>
        <p:spPr>
          <a:xfrm>
            <a:off x="2290931" y="3256013"/>
            <a:ext cx="1589202" cy="882411"/>
          </a:xfrm>
          <a:prstGeom prst="roundRect">
            <a:avLst>
              <a:gd name="adj" fmla="val 2044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08" name="Rectangle : coins arrondis 107">
            <a:extLst>
              <a:ext uri="{FF2B5EF4-FFF2-40B4-BE49-F238E27FC236}">
                <a16:creationId xmlns:a16="http://schemas.microsoft.com/office/drawing/2014/main" id="{4028BDD4-6122-420B-BE57-3F1E7B6B8C39}"/>
              </a:ext>
            </a:extLst>
          </p:cNvPr>
          <p:cNvSpPr/>
          <p:nvPr/>
        </p:nvSpPr>
        <p:spPr>
          <a:xfrm>
            <a:off x="4904705" y="4566851"/>
            <a:ext cx="3586152" cy="1323411"/>
          </a:xfrm>
          <a:prstGeom prst="roundRect">
            <a:avLst>
              <a:gd name="adj" fmla="val 1232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noAutofit/>
          </a:bodyPr>
          <a:lstStyle/>
          <a:p>
            <a:fld id="{16F61B19-5FB1-451F-938F-D0B1FAC2BDF6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C993A5F8-F574-4098-A7B4-C03BD8ECC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965AD01-1930-4FD8-A319-92D62E7DE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Execution Flow</a:t>
            </a:r>
            <a:endParaRPr lang="en-US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4B89FAE-6F0D-4926-840B-BB40321956D2}"/>
              </a:ext>
            </a:extLst>
          </p:cNvPr>
          <p:cNvSpPr/>
          <p:nvPr/>
        </p:nvSpPr>
        <p:spPr>
          <a:xfrm>
            <a:off x="772451" y="1089499"/>
            <a:ext cx="1200548" cy="4800763"/>
          </a:xfrm>
          <a:prstGeom prst="roundRect">
            <a:avLst>
              <a:gd name="adj" fmla="val 1475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517302A5-1414-4925-8129-DD7D2FE262F1}"/>
              </a:ext>
            </a:extLst>
          </p:cNvPr>
          <p:cNvSpPr/>
          <p:nvPr/>
        </p:nvSpPr>
        <p:spPr>
          <a:xfrm>
            <a:off x="2209151" y="1933842"/>
            <a:ext cx="3171249" cy="1052581"/>
          </a:xfrm>
          <a:prstGeom prst="roundRect">
            <a:avLst>
              <a:gd name="adj" fmla="val 1768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FR" b="1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76" name="AutoShape 4">
            <a:extLst>
              <a:ext uri="{FF2B5EF4-FFF2-40B4-BE49-F238E27FC236}">
                <a16:creationId xmlns:a16="http://schemas.microsoft.com/office/drawing/2014/main" id="{C4F0F135-E34F-4C63-BC00-E2C517E82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4223" y="4633982"/>
            <a:ext cx="3305907" cy="1153582"/>
          </a:xfrm>
          <a:prstGeom prst="can">
            <a:avLst>
              <a:gd name="adj" fmla="val 11631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v-SE" sz="1400" b="1" dirty="0"/>
          </a:p>
          <a:p>
            <a:pPr algn="ctr"/>
            <a:endParaRPr lang="en-US" sz="1000" b="1" dirty="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00FABB9E-2C7B-4842-A9C0-62A0445D9C62}"/>
              </a:ext>
            </a:extLst>
          </p:cNvPr>
          <p:cNvSpPr/>
          <p:nvPr/>
        </p:nvSpPr>
        <p:spPr>
          <a:xfrm>
            <a:off x="3614112" y="2065241"/>
            <a:ext cx="647148" cy="373826"/>
          </a:xfrm>
          <a:prstGeom prst="roundRect">
            <a:avLst>
              <a:gd name="adj" fmla="val 28979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 err="1"/>
              <a:t>Tree</a:t>
            </a:r>
            <a:endParaRPr lang="fr-FR" sz="1200" b="1" dirty="0"/>
          </a:p>
        </p:txBody>
      </p:sp>
      <p:sp>
        <p:nvSpPr>
          <p:cNvPr id="116" name="AutoShape 4">
            <a:extLst>
              <a:ext uri="{FF2B5EF4-FFF2-40B4-BE49-F238E27FC236}">
                <a16:creationId xmlns:a16="http://schemas.microsoft.com/office/drawing/2014/main" id="{DC5803D0-5103-4E9D-8BF9-F1681C190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250" y="4714327"/>
            <a:ext cx="1132464" cy="871397"/>
          </a:xfrm>
          <a:prstGeom prst="can">
            <a:avLst>
              <a:gd name="adj" fmla="val 15090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b="1" dirty="0"/>
              <a:t>BD</a:t>
            </a:r>
            <a:endParaRPr lang="sv-SE" sz="1400" b="1" dirty="0"/>
          </a:p>
          <a:p>
            <a:pPr algn="ctr"/>
            <a:endParaRPr lang="en-US" sz="1000" b="1" dirty="0"/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E7E0A6A5-A7CC-413D-A277-B05A7BECF8F7}"/>
              </a:ext>
            </a:extLst>
          </p:cNvPr>
          <p:cNvSpPr/>
          <p:nvPr/>
        </p:nvSpPr>
        <p:spPr>
          <a:xfrm>
            <a:off x="2307836" y="2068183"/>
            <a:ext cx="1249335" cy="373826"/>
          </a:xfrm>
          <a:prstGeom prst="roundRect">
            <a:avLst>
              <a:gd name="adj" fmla="val 30663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/>
              <a:t>Shop</a:t>
            </a:r>
          </a:p>
        </p:txBody>
      </p:sp>
      <p:sp>
        <p:nvSpPr>
          <p:cNvPr id="55" name="Rectangle à coins arrondis 5">
            <a:extLst>
              <a:ext uri="{FF2B5EF4-FFF2-40B4-BE49-F238E27FC236}">
                <a16:creationId xmlns:a16="http://schemas.microsoft.com/office/drawing/2014/main" id="{F1E93C05-5144-4B92-B677-AEDC23CEAFDE}"/>
              </a:ext>
            </a:extLst>
          </p:cNvPr>
          <p:cNvSpPr/>
          <p:nvPr/>
        </p:nvSpPr>
        <p:spPr>
          <a:xfrm>
            <a:off x="5968424" y="5124378"/>
            <a:ext cx="886715" cy="338614"/>
          </a:xfrm>
          <a:prstGeom prst="roundRect">
            <a:avLst>
              <a:gd name="adj" fmla="val 32207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200" b="1" dirty="0"/>
              <a:t>Individu</a:t>
            </a:r>
          </a:p>
        </p:txBody>
      </p:sp>
      <p:sp>
        <p:nvSpPr>
          <p:cNvPr id="64" name="Rectangle à coins arrondis 5">
            <a:extLst>
              <a:ext uri="{FF2B5EF4-FFF2-40B4-BE49-F238E27FC236}">
                <a16:creationId xmlns:a16="http://schemas.microsoft.com/office/drawing/2014/main" id="{9CCF6078-9C08-493F-B852-52D62575B5AF}"/>
              </a:ext>
            </a:extLst>
          </p:cNvPr>
          <p:cNvSpPr>
            <a:spLocks/>
          </p:cNvSpPr>
          <p:nvPr/>
        </p:nvSpPr>
        <p:spPr>
          <a:xfrm>
            <a:off x="2413491" y="3748258"/>
            <a:ext cx="602602" cy="316182"/>
          </a:xfrm>
          <a:prstGeom prst="roundRect">
            <a:avLst>
              <a:gd name="adj" fmla="val 38423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1">
                <a:alpha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/>
              <a:t>Item</a:t>
            </a:r>
          </a:p>
        </p:txBody>
      </p:sp>
      <p:sp>
        <p:nvSpPr>
          <p:cNvPr id="56" name="Rectangle à coins arrondis 5">
            <a:extLst>
              <a:ext uri="{FF2B5EF4-FFF2-40B4-BE49-F238E27FC236}">
                <a16:creationId xmlns:a16="http://schemas.microsoft.com/office/drawing/2014/main" id="{2B121631-34A7-428A-BFEA-E35803266460}"/>
              </a:ext>
            </a:extLst>
          </p:cNvPr>
          <p:cNvSpPr/>
          <p:nvPr/>
        </p:nvSpPr>
        <p:spPr>
          <a:xfrm>
            <a:off x="6893128" y="5134429"/>
            <a:ext cx="863993" cy="338614"/>
          </a:xfrm>
          <a:prstGeom prst="roundRect">
            <a:avLst>
              <a:gd name="adj" fmla="val 31849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200" b="1" dirty="0"/>
              <a:t>Compte</a:t>
            </a:r>
          </a:p>
        </p:txBody>
      </p:sp>
      <p:sp>
        <p:nvSpPr>
          <p:cNvPr id="57" name="Rectangle à coins arrondis 5">
            <a:extLst>
              <a:ext uri="{FF2B5EF4-FFF2-40B4-BE49-F238E27FC236}">
                <a16:creationId xmlns:a16="http://schemas.microsoft.com/office/drawing/2014/main" id="{0420ED67-8A56-41BB-B72C-BB468D270DC6}"/>
              </a:ext>
            </a:extLst>
          </p:cNvPr>
          <p:cNvSpPr>
            <a:spLocks/>
          </p:cNvSpPr>
          <p:nvPr/>
        </p:nvSpPr>
        <p:spPr>
          <a:xfrm>
            <a:off x="2376834" y="3385153"/>
            <a:ext cx="1402816" cy="312137"/>
          </a:xfrm>
          <a:prstGeom prst="roundRect">
            <a:avLst>
              <a:gd name="adj" fmla="val 32207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 err="1"/>
              <a:t>ShoppingList</a:t>
            </a:r>
            <a:endParaRPr lang="fr-FR" sz="900" b="1" dirty="0"/>
          </a:p>
        </p:txBody>
      </p:sp>
      <p:sp>
        <p:nvSpPr>
          <p:cNvPr id="83" name="Rectangle : coins arrondis 68">
            <a:extLst>
              <a:ext uri="{FF2B5EF4-FFF2-40B4-BE49-F238E27FC236}">
                <a16:creationId xmlns:a16="http://schemas.microsoft.com/office/drawing/2014/main" id="{6FB8528E-861E-470E-BD28-E77F189C9C38}"/>
              </a:ext>
            </a:extLst>
          </p:cNvPr>
          <p:cNvSpPr/>
          <p:nvPr/>
        </p:nvSpPr>
        <p:spPr>
          <a:xfrm>
            <a:off x="2297704" y="2809950"/>
            <a:ext cx="1652953" cy="365126"/>
          </a:xfrm>
          <a:prstGeom prst="roundRect">
            <a:avLst>
              <a:gd name="adj" fmla="val 25804"/>
            </a:avLst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z="1400" b="1" dirty="0" err="1">
                <a:solidFill>
                  <a:schemeClr val="bg1"/>
                </a:solidFill>
              </a:rPr>
              <a:t>AutoMapper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4" name="Rectangle : coins arrondis 68">
            <a:extLst>
              <a:ext uri="{FF2B5EF4-FFF2-40B4-BE49-F238E27FC236}">
                <a16:creationId xmlns:a16="http://schemas.microsoft.com/office/drawing/2014/main" id="{6E7D0746-EB39-46B7-84AD-70BE28E7C134}"/>
              </a:ext>
            </a:extLst>
          </p:cNvPr>
          <p:cNvSpPr/>
          <p:nvPr/>
        </p:nvSpPr>
        <p:spPr>
          <a:xfrm>
            <a:off x="5521331" y="1933843"/>
            <a:ext cx="2818801" cy="2015508"/>
          </a:xfrm>
          <a:prstGeom prst="roundRect">
            <a:avLst>
              <a:gd name="adj" fmla="val 820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FR" b="1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86" name="Rectangle à coins arrondis 5">
            <a:extLst>
              <a:ext uri="{FF2B5EF4-FFF2-40B4-BE49-F238E27FC236}">
                <a16:creationId xmlns:a16="http://schemas.microsoft.com/office/drawing/2014/main" id="{4A3169AE-7B59-4400-84CD-7FCFF74366BB}"/>
              </a:ext>
            </a:extLst>
          </p:cNvPr>
          <p:cNvSpPr>
            <a:spLocks/>
          </p:cNvSpPr>
          <p:nvPr/>
        </p:nvSpPr>
        <p:spPr>
          <a:xfrm>
            <a:off x="5663032" y="2207246"/>
            <a:ext cx="1288042" cy="312137"/>
          </a:xfrm>
          <a:prstGeom prst="roundRect">
            <a:avLst>
              <a:gd name="adj" fmla="val 32207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/>
              <a:t>Shop</a:t>
            </a:r>
            <a:endParaRPr lang="fr-FR" sz="900" b="1" dirty="0"/>
          </a:p>
        </p:txBody>
      </p:sp>
      <p:sp>
        <p:nvSpPr>
          <p:cNvPr id="87" name="Rectangle à coins arrondis 5">
            <a:extLst>
              <a:ext uri="{FF2B5EF4-FFF2-40B4-BE49-F238E27FC236}">
                <a16:creationId xmlns:a16="http://schemas.microsoft.com/office/drawing/2014/main" id="{F046C170-3753-4623-A40A-B0354CF46E81}"/>
              </a:ext>
            </a:extLst>
          </p:cNvPr>
          <p:cNvSpPr>
            <a:spLocks/>
          </p:cNvSpPr>
          <p:nvPr/>
        </p:nvSpPr>
        <p:spPr>
          <a:xfrm>
            <a:off x="7008015" y="2207247"/>
            <a:ext cx="752007" cy="312136"/>
          </a:xfrm>
          <a:prstGeom prst="roundRect">
            <a:avLst>
              <a:gd name="adj" fmla="val 32207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/>
              <a:t>Item</a:t>
            </a:r>
            <a:endParaRPr lang="fr-FR" sz="900" b="1" dirty="0"/>
          </a:p>
        </p:txBody>
      </p:sp>
      <p:sp>
        <p:nvSpPr>
          <p:cNvPr id="88" name="Rectangle à coins arrondis 5">
            <a:extLst>
              <a:ext uri="{FF2B5EF4-FFF2-40B4-BE49-F238E27FC236}">
                <a16:creationId xmlns:a16="http://schemas.microsoft.com/office/drawing/2014/main" id="{4D11500D-3EE5-4317-90EE-5C91FF38C0AA}"/>
              </a:ext>
            </a:extLst>
          </p:cNvPr>
          <p:cNvSpPr>
            <a:spLocks/>
          </p:cNvSpPr>
          <p:nvPr/>
        </p:nvSpPr>
        <p:spPr>
          <a:xfrm>
            <a:off x="6808359" y="2620218"/>
            <a:ext cx="752007" cy="304800"/>
          </a:xfrm>
          <a:prstGeom prst="roundRect">
            <a:avLst>
              <a:gd name="adj" fmla="val 32207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 err="1"/>
              <a:t>Tree</a:t>
            </a:r>
            <a:endParaRPr lang="fr-FR" sz="900" b="1" dirty="0"/>
          </a:p>
        </p:txBody>
      </p:sp>
      <p:sp>
        <p:nvSpPr>
          <p:cNvPr id="89" name="Rectangle à coins arrondis 5">
            <a:extLst>
              <a:ext uri="{FF2B5EF4-FFF2-40B4-BE49-F238E27FC236}">
                <a16:creationId xmlns:a16="http://schemas.microsoft.com/office/drawing/2014/main" id="{73B5C310-2B65-4E33-9AD1-297B92264931}"/>
              </a:ext>
            </a:extLst>
          </p:cNvPr>
          <p:cNvSpPr>
            <a:spLocks/>
          </p:cNvSpPr>
          <p:nvPr/>
        </p:nvSpPr>
        <p:spPr>
          <a:xfrm>
            <a:off x="5673224" y="2613891"/>
            <a:ext cx="983242" cy="304800"/>
          </a:xfrm>
          <a:prstGeom prst="roundRect">
            <a:avLst>
              <a:gd name="adj" fmla="val 32207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 err="1"/>
              <a:t>TreeNode</a:t>
            </a:r>
            <a:endParaRPr lang="fr-FR" sz="900" b="1" dirty="0"/>
          </a:p>
        </p:txBody>
      </p:sp>
      <p:sp>
        <p:nvSpPr>
          <p:cNvPr id="90" name="Rectangle à coins arrondis 5">
            <a:extLst>
              <a:ext uri="{FF2B5EF4-FFF2-40B4-BE49-F238E27FC236}">
                <a16:creationId xmlns:a16="http://schemas.microsoft.com/office/drawing/2014/main" id="{947F80B7-BA77-40A9-B230-5589B35756B6}"/>
              </a:ext>
            </a:extLst>
          </p:cNvPr>
          <p:cNvSpPr>
            <a:spLocks/>
          </p:cNvSpPr>
          <p:nvPr/>
        </p:nvSpPr>
        <p:spPr>
          <a:xfrm>
            <a:off x="3961238" y="3313179"/>
            <a:ext cx="602602" cy="316182"/>
          </a:xfrm>
          <a:prstGeom prst="roundRect">
            <a:avLst>
              <a:gd name="adj" fmla="val 38423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1">
                <a:alpha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 err="1"/>
              <a:t>Tree</a:t>
            </a:r>
            <a:endParaRPr lang="fr-FR" sz="1200" b="1" dirty="0"/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8A4D5044-DF1A-424D-887C-ED2299CB5ADF}"/>
              </a:ext>
            </a:extLst>
          </p:cNvPr>
          <p:cNvSpPr/>
          <p:nvPr/>
        </p:nvSpPr>
        <p:spPr>
          <a:xfrm>
            <a:off x="5720978" y="2993469"/>
            <a:ext cx="1172150" cy="304800"/>
          </a:xfrm>
          <a:prstGeom prst="roundRect">
            <a:avLst>
              <a:gd name="adj" fmla="val 34645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/>
              <a:t>Exception</a:t>
            </a:r>
            <a:endParaRPr lang="fr-FR" sz="1200" b="1" dirty="0"/>
          </a:p>
        </p:txBody>
      </p:sp>
      <p:sp>
        <p:nvSpPr>
          <p:cNvPr id="32" name="Rectangle : coins arrondis 64">
            <a:extLst>
              <a:ext uri="{FF2B5EF4-FFF2-40B4-BE49-F238E27FC236}">
                <a16:creationId xmlns:a16="http://schemas.microsoft.com/office/drawing/2014/main" id="{7E2B2385-02CD-48E7-B3C3-C3FA85CAA066}"/>
              </a:ext>
            </a:extLst>
          </p:cNvPr>
          <p:cNvSpPr/>
          <p:nvPr/>
        </p:nvSpPr>
        <p:spPr>
          <a:xfrm>
            <a:off x="2209150" y="1206853"/>
            <a:ext cx="6130981" cy="542221"/>
          </a:xfrm>
          <a:prstGeom prst="roundRect">
            <a:avLst>
              <a:gd name="adj" fmla="val 29051"/>
            </a:avLst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400" b="1">
                <a:solidFill>
                  <a:schemeClr val="bg1"/>
                </a:solidFill>
              </a:rPr>
              <a:t>MiddleWare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0" name="Rectangle : coins arrondis 68">
            <a:extLst>
              <a:ext uri="{FF2B5EF4-FFF2-40B4-BE49-F238E27FC236}">
                <a16:creationId xmlns:a16="http://schemas.microsoft.com/office/drawing/2014/main" id="{CD754907-0135-43CB-B389-DE23F08FE86D}"/>
              </a:ext>
            </a:extLst>
          </p:cNvPr>
          <p:cNvSpPr/>
          <p:nvPr/>
        </p:nvSpPr>
        <p:spPr>
          <a:xfrm>
            <a:off x="3599687" y="1312017"/>
            <a:ext cx="976402" cy="337276"/>
          </a:xfrm>
          <a:prstGeom prst="roundRect">
            <a:avLst>
              <a:gd name="adj" fmla="val 31669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/>
              <a:t>JWT</a:t>
            </a:r>
          </a:p>
        </p:txBody>
      </p:sp>
      <p:sp>
        <p:nvSpPr>
          <p:cNvPr id="82" name="Rectangle : coins arrondis 68">
            <a:extLst>
              <a:ext uri="{FF2B5EF4-FFF2-40B4-BE49-F238E27FC236}">
                <a16:creationId xmlns:a16="http://schemas.microsoft.com/office/drawing/2014/main" id="{72CEB373-5047-4FA5-8AD5-BF23B5CD2B30}"/>
              </a:ext>
            </a:extLst>
          </p:cNvPr>
          <p:cNvSpPr/>
          <p:nvPr/>
        </p:nvSpPr>
        <p:spPr>
          <a:xfrm>
            <a:off x="2300066" y="1309407"/>
            <a:ext cx="1185759" cy="339885"/>
          </a:xfrm>
          <a:prstGeom prst="roundRect">
            <a:avLst>
              <a:gd name="adj" fmla="val 30631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 err="1"/>
              <a:t>RoleMngt</a:t>
            </a:r>
            <a:endParaRPr lang="fr-FR" sz="1200" b="1" dirty="0"/>
          </a:p>
        </p:txBody>
      </p:sp>
      <p:sp>
        <p:nvSpPr>
          <p:cNvPr id="33" name="Rectangle : coins arrondis 9">
            <a:extLst>
              <a:ext uri="{FF2B5EF4-FFF2-40B4-BE49-F238E27FC236}">
                <a16:creationId xmlns:a16="http://schemas.microsoft.com/office/drawing/2014/main" id="{1171D4AF-0E1F-4F5E-A14D-371B794029F8}"/>
              </a:ext>
            </a:extLst>
          </p:cNvPr>
          <p:cNvSpPr/>
          <p:nvPr/>
        </p:nvSpPr>
        <p:spPr>
          <a:xfrm>
            <a:off x="2068220" y="4566851"/>
            <a:ext cx="2695555" cy="1323411"/>
          </a:xfrm>
          <a:prstGeom prst="roundRect">
            <a:avLst>
              <a:gd name="adj" fmla="val 10641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Tier Api</a:t>
            </a:r>
          </a:p>
        </p:txBody>
      </p:sp>
      <p:sp>
        <p:nvSpPr>
          <p:cNvPr id="35" name="Rectangle : coins arrondis 9">
            <a:extLst>
              <a:ext uri="{FF2B5EF4-FFF2-40B4-BE49-F238E27FC236}">
                <a16:creationId xmlns:a16="http://schemas.microsoft.com/office/drawing/2014/main" id="{CC40C173-584A-4C8B-B297-DEF3183DE66C}"/>
              </a:ext>
            </a:extLst>
          </p:cNvPr>
          <p:cNvSpPr/>
          <p:nvPr/>
        </p:nvSpPr>
        <p:spPr>
          <a:xfrm>
            <a:off x="2209150" y="4633982"/>
            <a:ext cx="2378485" cy="379214"/>
          </a:xfrm>
          <a:prstGeom prst="roundRect">
            <a:avLst>
              <a:gd name="adj" fmla="val 32956"/>
            </a:avLst>
          </a:prstGeom>
          <a:solidFill>
            <a:schemeClr val="tx1">
              <a:lumMod val="75000"/>
            </a:schemeClr>
          </a:solidFill>
          <a:ln>
            <a:solidFill>
              <a:schemeClr val="accent1">
                <a:alpha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400" b="1" dirty="0" err="1"/>
              <a:t>Brevo.Mail.Api</a:t>
            </a:r>
            <a:endParaRPr lang="fr-FR" sz="1400" b="1" dirty="0"/>
          </a:p>
        </p:txBody>
      </p:sp>
      <p:sp>
        <p:nvSpPr>
          <p:cNvPr id="36" name="Rectangle : coins arrondis 9">
            <a:extLst>
              <a:ext uri="{FF2B5EF4-FFF2-40B4-BE49-F238E27FC236}">
                <a16:creationId xmlns:a16="http://schemas.microsoft.com/office/drawing/2014/main" id="{42E7365B-9CD4-40ED-8CF4-66E2F74894BF}"/>
              </a:ext>
            </a:extLst>
          </p:cNvPr>
          <p:cNvSpPr/>
          <p:nvPr/>
        </p:nvSpPr>
        <p:spPr>
          <a:xfrm>
            <a:off x="2209150" y="5089746"/>
            <a:ext cx="2378485" cy="379214"/>
          </a:xfrm>
          <a:prstGeom prst="roundRect">
            <a:avLst>
              <a:gd name="adj" fmla="val 32956"/>
            </a:avLst>
          </a:prstGeom>
          <a:solidFill>
            <a:schemeClr val="tx1">
              <a:lumMod val="75000"/>
            </a:schemeClr>
          </a:solidFill>
          <a:ln>
            <a:solidFill>
              <a:schemeClr val="accent1">
                <a:alpha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400" b="1" dirty="0"/>
              <a:t>…</a:t>
            </a:r>
          </a:p>
        </p:txBody>
      </p:sp>
      <p:sp>
        <p:nvSpPr>
          <p:cNvPr id="37" name="Rectangle : coins arrondis 9">
            <a:extLst>
              <a:ext uri="{FF2B5EF4-FFF2-40B4-BE49-F238E27FC236}">
                <a16:creationId xmlns:a16="http://schemas.microsoft.com/office/drawing/2014/main" id="{2931416B-76ED-4E5F-B73D-462A34A6F168}"/>
              </a:ext>
            </a:extLst>
          </p:cNvPr>
          <p:cNvSpPr/>
          <p:nvPr/>
        </p:nvSpPr>
        <p:spPr>
          <a:xfrm>
            <a:off x="8631787" y="1089215"/>
            <a:ext cx="2648986" cy="4800763"/>
          </a:xfrm>
          <a:prstGeom prst="roundRect">
            <a:avLst>
              <a:gd name="adj" fmla="val 486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FR" b="1" dirty="0">
                <a:solidFill>
                  <a:schemeClr val="bg1"/>
                </a:solidFill>
              </a:rPr>
              <a:t>Batch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518E4E-9276-4632-9248-C4017382328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3136548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0B37A04-E7E1-45F6-9A7F-4D850BDB5A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6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E84DC1F-8AC9-4280-AA3A-B87511460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86AB9553-271D-4AA6-A723-B1E05E7344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1089498"/>
            <a:ext cx="5144311" cy="4892075"/>
          </a:xfrm>
          <a:prstGeom prst="roundRect">
            <a:avLst>
              <a:gd name="adj" fmla="val 5331"/>
            </a:avLst>
          </a:prstGeom>
        </p:spPr>
        <p:txBody>
          <a:bodyPr/>
          <a:lstStyle/>
          <a:p>
            <a:r>
              <a:rPr lang="fr-FR" dirty="0"/>
              <a:t>Dossier / Fichier</a:t>
            </a:r>
          </a:p>
          <a:p>
            <a:pPr marL="360000" lvl="1" indent="-288000"/>
            <a:r>
              <a:rPr lang="fr-FR" sz="1600" b="0" dirty="0"/>
              <a:t>Minuscule + Séparateur = « - »</a:t>
            </a:r>
          </a:p>
          <a:p>
            <a:pPr marL="360000" lvl="1" indent="-288000"/>
            <a:r>
              <a:rPr lang="fr-FR" sz="1600" b="0" dirty="0"/>
              <a:t>Nom : &lt;nom-fichier&gt;.&lt;composant&gt;.ts (Ex: )</a:t>
            </a:r>
            <a:br>
              <a:rPr lang="fr-FR" sz="1600" b="0" dirty="0"/>
            </a:br>
            <a:endParaRPr lang="fr-FR" sz="1600" b="0" dirty="0"/>
          </a:p>
          <a:p>
            <a:r>
              <a:rPr lang="fr-FR" dirty="0"/>
              <a:t>Classe | Object / Type / Variable</a:t>
            </a:r>
          </a:p>
          <a:p>
            <a:pPr marL="360000" lvl="1" indent="-288000"/>
            <a:r>
              <a:rPr lang="fr-FR" sz="1600" b="0" dirty="0"/>
              <a:t>Casse : CamelCase (</a:t>
            </a:r>
            <a:r>
              <a:rPr lang="fr-FR" sz="1600" b="0" dirty="0" err="1"/>
              <a:t>maVariable</a:t>
            </a:r>
            <a:r>
              <a:rPr lang="fr-FR" sz="1600" b="0" dirty="0"/>
              <a:t>, </a:t>
            </a:r>
            <a:r>
              <a:rPr lang="fr-FR" sz="1600" b="0" dirty="0" err="1"/>
              <a:t>monObjet</a:t>
            </a:r>
            <a:r>
              <a:rPr lang="fr-FR" sz="1600" b="0" dirty="0"/>
              <a:t>)</a:t>
            </a:r>
          </a:p>
          <a:p>
            <a:pPr marL="360000" lvl="1" indent="-288000"/>
            <a:r>
              <a:rPr lang="fr-FR" sz="1600" b="0" dirty="0"/>
              <a:t>Private -&gt; Préfixé par « _ »  (_</a:t>
            </a:r>
            <a:r>
              <a:rPr lang="fr-FR" sz="1600" b="0" dirty="0" err="1"/>
              <a:t>maVar</a:t>
            </a:r>
            <a:r>
              <a:rPr lang="fr-FR" sz="1600" b="0" dirty="0"/>
              <a:t>)</a:t>
            </a:r>
          </a:p>
          <a:p>
            <a:pPr marL="432000" lvl="1" indent="-288000"/>
            <a:endParaRPr lang="fr-FR" dirty="0"/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A78B4799-3DAC-4491-8115-58E0F17D3E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Api</a:t>
            </a:r>
            <a:endParaRPr lang="fr-FR" dirty="0"/>
          </a:p>
        </p:txBody>
      </p:sp>
      <p:sp>
        <p:nvSpPr>
          <p:cNvPr id="21" name="Titre 20">
            <a:extLst>
              <a:ext uri="{FF2B5EF4-FFF2-40B4-BE49-F238E27FC236}">
                <a16:creationId xmlns:a16="http://schemas.microsoft.com/office/drawing/2014/main" id="{556EBF27-9DE7-401E-BF35-6EECB5FF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Convention de Nommage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6947E1B-3414-2ECF-5B23-8680C54590C6}"/>
              </a:ext>
            </a:extLst>
          </p:cNvPr>
          <p:cNvSpPr txBox="1">
            <a:spLocks/>
          </p:cNvSpPr>
          <p:nvPr/>
        </p:nvSpPr>
        <p:spPr>
          <a:xfrm>
            <a:off x="6136463" y="1089847"/>
            <a:ext cx="5144311" cy="1437044"/>
          </a:xfrm>
          <a:prstGeom prst="roundRect">
            <a:avLst>
              <a:gd name="adj" fmla="val 998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fr-FR" dirty="0"/>
              <a:t>Autre</a:t>
            </a:r>
          </a:p>
          <a:p>
            <a:pPr marL="180000" indent="-288000">
              <a:lnSpc>
                <a:spcPct val="50000"/>
              </a:lnSpc>
            </a:pPr>
            <a:r>
              <a:rPr lang="en-GB" sz="1800" dirty="0">
                <a:solidFill>
                  <a:schemeClr val="tx2"/>
                </a:solidFill>
              </a:rPr>
              <a:t>Mail. </a:t>
            </a:r>
            <a:r>
              <a:rPr lang="en-GB" sz="1800" b="0" dirty="0">
                <a:solidFill>
                  <a:schemeClr val="bg1">
                    <a:lumMod val="65000"/>
                  </a:schemeClr>
                </a:solidFill>
              </a:rPr>
              <a:t>mailKit</a:t>
            </a:r>
          </a:p>
          <a:p>
            <a:pPr marL="180000" indent="-288000">
              <a:lnSpc>
                <a:spcPct val="50000"/>
              </a:lnSpc>
            </a:pPr>
            <a:r>
              <a:rPr lang="en-GB" sz="1800" dirty="0">
                <a:solidFill>
                  <a:schemeClr val="tx2"/>
                </a:solidFill>
              </a:rPr>
              <a:t>jwtBearer. </a:t>
            </a:r>
          </a:p>
          <a:p>
            <a:pPr marL="180000" indent="-288000">
              <a:lnSpc>
                <a:spcPct val="50000"/>
              </a:lnSpc>
            </a:pPr>
            <a:r>
              <a:rPr lang="en-GB" sz="1800" dirty="0">
                <a:solidFill>
                  <a:schemeClr val="tx2"/>
                </a:solidFill>
              </a:rPr>
              <a:t>Pdf Gen. (CrystalReport / Power Pdf)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84CFA3-23A0-04AF-984E-A978DCD59CA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37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C4085069-1D24-4F2B-A99D-E464E9C077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7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70C69A-437D-4421-B256-C228EBE0E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E0B742-D618-4319-9FA3-8E0FA626B78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1089499"/>
            <a:ext cx="5144311" cy="1486433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Interface </a:t>
            </a:r>
            <a:r>
              <a:rPr lang="fr-FR" b="0" dirty="0">
                <a:solidFill>
                  <a:srgbClr val="202124"/>
                </a:solidFill>
                <a:latin typeface="Roboto" panose="02000000000000000000" pitchFamily="2" charset="0"/>
              </a:rPr>
              <a:t>(Json, </a:t>
            </a:r>
            <a:r>
              <a:rPr lang="fr-FR" b="0" dirty="0" err="1">
                <a:solidFill>
                  <a:srgbClr val="202124"/>
                </a:solidFill>
                <a:latin typeface="Roboto" panose="02000000000000000000" pitchFamily="2" charset="0"/>
              </a:rPr>
              <a:t>Wsdl</a:t>
            </a:r>
            <a:r>
              <a:rPr lang="fr-FR" b="0" dirty="0">
                <a:solidFill>
                  <a:srgbClr val="202124"/>
                </a:solidFill>
                <a:latin typeface="Roboto" panose="02000000000000000000" pitchFamily="2" charset="0"/>
              </a:rPr>
              <a:t> ?)</a:t>
            </a:r>
            <a:br>
              <a:rPr lang="fr-FR" b="0" dirty="0">
                <a:solidFill>
                  <a:srgbClr val="202124"/>
                </a:solidFill>
                <a:latin typeface="Roboto" panose="02000000000000000000" pitchFamily="2" charset="0"/>
              </a:rPr>
            </a:br>
            <a:endParaRPr lang="fr-FR" b="0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br>
              <a:rPr lang="en-GB" sz="1600" b="0" dirty="0">
                <a:solidFill>
                  <a:schemeClr val="tx2"/>
                </a:solidFill>
              </a:rPr>
            </a:br>
            <a:endParaRPr lang="en-GB" sz="1600" b="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C388836-2BE3-2E7F-8C9F-16BE8A5EA5E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Api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8BE84C-63F3-4DBA-8557-3729B0CF8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6BB411-6E7C-6E73-351F-14E040A701B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38200" y="2729009"/>
            <a:ext cx="5144311" cy="1553060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Transaction</a:t>
            </a:r>
          </a:p>
          <a:p>
            <a:pPr marL="360000" lvl="1">
              <a:spcBef>
                <a:spcPts val="600"/>
              </a:spcBef>
            </a:pPr>
            <a:r>
              <a:rPr lang="en-GB" sz="2000" b="0" dirty="0"/>
              <a:t>Utiliser “Using”</a:t>
            </a:r>
          </a:p>
          <a:p>
            <a:pPr marL="360000" lvl="1">
              <a:spcBef>
                <a:spcPts val="600"/>
              </a:spcBef>
            </a:pPr>
            <a:r>
              <a:rPr lang="en-GB" sz="2000" b="0" dirty="0"/>
              <a:t>Annotation @transaction</a:t>
            </a:r>
          </a:p>
          <a:p>
            <a:pPr marL="360000" lvl="1">
              <a:spcBef>
                <a:spcPts val="600"/>
              </a:spcBef>
            </a:pPr>
            <a:r>
              <a:rPr lang="en-GB" sz="2000" b="0" dirty="0" err="1"/>
              <a:t>Gérée</a:t>
            </a:r>
            <a:r>
              <a:rPr lang="en-GB" sz="2000" b="0" dirty="0"/>
              <a:t> par le framework ?</a:t>
            </a:r>
          </a:p>
          <a:p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7A665B6-87A9-269C-630D-1235389654E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38199" y="4438433"/>
            <a:ext cx="5144311" cy="133006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Mapping</a:t>
            </a:r>
          </a:p>
          <a:p>
            <a:pPr marL="360000" lvl="1">
              <a:spcBef>
                <a:spcPts val="600"/>
              </a:spcBef>
            </a:pPr>
            <a:r>
              <a:rPr lang="en-GB" sz="2000" dirty="0">
                <a:solidFill>
                  <a:schemeClr val="tx2"/>
                </a:solidFill>
              </a:rPr>
              <a:t>Mapping </a:t>
            </a:r>
            <a:r>
              <a:rPr lang="en-GB" sz="2000" dirty="0" err="1">
                <a:solidFill>
                  <a:schemeClr val="tx2"/>
                </a:solidFill>
              </a:rPr>
              <a:t>Obj</a:t>
            </a:r>
            <a:r>
              <a:rPr lang="en-GB" sz="2000" dirty="0">
                <a:solidFill>
                  <a:schemeClr val="tx2"/>
                </a:solidFill>
              </a:rPr>
              <a:t>-Obj</a:t>
            </a:r>
            <a:r>
              <a:rPr lang="en-GB" sz="2000">
                <a:solidFill>
                  <a:schemeClr val="tx2"/>
                </a:solidFill>
              </a:rPr>
              <a:t>. </a:t>
            </a:r>
            <a:r>
              <a:rPr lang="en-GB" sz="2000" b="0">
                <a:solidFill>
                  <a:schemeClr val="bg1">
                    <a:lumMod val="65000"/>
                  </a:schemeClr>
                </a:solidFill>
              </a:rPr>
              <a:t>Automapper</a:t>
            </a:r>
            <a:endParaRPr lang="en-GB" sz="2000" b="0" dirty="0">
              <a:solidFill>
                <a:schemeClr val="bg1">
                  <a:lumMod val="65000"/>
                </a:schemeClr>
              </a:solidFill>
            </a:endParaRPr>
          </a:p>
          <a:p>
            <a:pPr marL="360000" lvl="1">
              <a:spcBef>
                <a:spcPts val="600"/>
              </a:spcBef>
            </a:pPr>
            <a:endParaRPr lang="fr-FR" sz="2000" b="0" dirty="0"/>
          </a:p>
          <a:p>
            <a:pPr marL="0" indent="0" algn="ctr">
              <a:buNone/>
            </a:pP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2CADCE6-25E4-2ABB-93CD-6EE59F257FB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136461" y="1089499"/>
            <a:ext cx="5144311" cy="1553060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Code Organisation </a:t>
            </a:r>
          </a:p>
          <a:p>
            <a:pPr marL="360000" lvl="1">
              <a:spcBef>
                <a:spcPts val="600"/>
              </a:spcBef>
            </a:pPr>
            <a:r>
              <a:rPr lang="en-GB" sz="2000" b="0" dirty="0"/>
              <a:t>(</a:t>
            </a:r>
            <a:r>
              <a:rPr lang="en-GB" sz="2000" b="0" dirty="0" err="1"/>
              <a:t>Règle</a:t>
            </a:r>
            <a:r>
              <a:rPr lang="en-GB" sz="2000" b="0" dirty="0"/>
              <a:t> métier / Appel Technique)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BBF12596-DE02-9EFA-CF03-8A6940F9A7D5}"/>
              </a:ext>
            </a:extLst>
          </p:cNvPr>
          <p:cNvSpPr txBox="1">
            <a:spLocks/>
          </p:cNvSpPr>
          <p:nvPr/>
        </p:nvSpPr>
        <p:spPr>
          <a:xfrm>
            <a:off x="6136460" y="2816486"/>
            <a:ext cx="5144311" cy="1085048"/>
          </a:xfrm>
          <a:prstGeom prst="roundRect">
            <a:avLst>
              <a:gd name="adj" fmla="val 1478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Infrastructure</a:t>
            </a:r>
          </a:p>
          <a:p>
            <a:pPr marL="360000" lvl="1">
              <a:spcBef>
                <a:spcPts val="600"/>
              </a:spcBef>
            </a:pPr>
            <a:r>
              <a:rPr lang="en-GB" sz="2000" b="0" dirty="0"/>
              <a:t>Api. N/A</a:t>
            </a:r>
            <a:endParaRPr lang="fr-FR" sz="2000" b="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E5CD0F60-D0A8-61A4-5C70-7A9A4F306C61}"/>
              </a:ext>
            </a:extLst>
          </p:cNvPr>
          <p:cNvSpPr txBox="1">
            <a:spLocks/>
          </p:cNvSpPr>
          <p:nvPr/>
        </p:nvSpPr>
        <p:spPr>
          <a:xfrm>
            <a:off x="6136459" y="4088683"/>
            <a:ext cx="5144311" cy="1899521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/>
              <a:t>Cookie Policy </a:t>
            </a:r>
          </a:p>
          <a:p>
            <a:pPr marL="274320" lvl="1" indent="-182880">
              <a:spcBef>
                <a:spcPts val="600"/>
              </a:spcBef>
            </a:pPr>
            <a:r>
              <a:rPr lang="en-GB" dirty="0">
                <a:hlinkClick r:id="rId2"/>
              </a:rPr>
              <a:t>Same site Cookies</a:t>
            </a:r>
            <a:endParaRPr lang="en-GB" dirty="0"/>
          </a:p>
          <a:p>
            <a:pPr marL="274320" lvl="1" indent="-182880">
              <a:spcBef>
                <a:spcPts val="600"/>
              </a:spcBef>
            </a:pPr>
            <a:r>
              <a:rPr lang="en-GB" dirty="0"/>
              <a:t>Use : </a:t>
            </a:r>
            <a:r>
              <a:rPr lang="en-GB" dirty="0" err="1"/>
              <a:t>SameSite</a:t>
            </a:r>
            <a:r>
              <a:rPr lang="en-GB" dirty="0"/>
              <a:t>=None + Secure=True</a:t>
            </a:r>
          </a:p>
          <a:p>
            <a:pPr lvl="3">
              <a:spcBef>
                <a:spcPts val="600"/>
              </a:spcBef>
            </a:pPr>
            <a:r>
              <a:rPr lang="fr-FR" dirty="0"/>
              <a:t>Parce que le BACK &amp; Front sont hébergés sur des </a:t>
            </a:r>
            <a:r>
              <a:rPr lang="fr-FR" dirty="0" err="1"/>
              <a:t>Env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(Azure / Firebase)</a:t>
            </a:r>
          </a:p>
          <a:p>
            <a:pPr lvl="3">
              <a:spcBef>
                <a:spcPts val="600"/>
              </a:spcBef>
            </a:pPr>
            <a:r>
              <a:rPr lang="fr-FR" dirty="0"/>
              <a:t>=&gt; Impose l’utilisation de Https</a:t>
            </a:r>
          </a:p>
        </p:txBody>
      </p:sp>
    </p:spTree>
    <p:extLst>
      <p:ext uri="{BB962C8B-B14F-4D97-AF65-F5344CB8AC3E}">
        <p14:creationId xmlns:p14="http://schemas.microsoft.com/office/powerpoint/2010/main" val="1053029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7">
            <a:extLst>
              <a:ext uri="{FF2B5EF4-FFF2-40B4-BE49-F238E27FC236}">
                <a16:creationId xmlns:a16="http://schemas.microsoft.com/office/drawing/2014/main" id="{781745C1-C867-E87B-11AE-472979276EDC}"/>
              </a:ext>
            </a:extLst>
          </p:cNvPr>
          <p:cNvSpPr txBox="1">
            <a:spLocks/>
          </p:cNvSpPr>
          <p:nvPr/>
        </p:nvSpPr>
        <p:spPr>
          <a:xfrm>
            <a:off x="5181461" y="1050361"/>
            <a:ext cx="6099313" cy="4917217"/>
          </a:xfrm>
          <a:prstGeom prst="roundRect">
            <a:avLst>
              <a:gd name="adj" fmla="val 540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Pipeline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highlight>
                  <a:srgbClr val="FFFF00"/>
                </a:highlight>
              </a:rPr>
              <a:t>Error Handling (</a:t>
            </a:r>
            <a:r>
              <a:rPr lang="fr-FR" dirty="0" err="1">
                <a:highlight>
                  <a:srgbClr val="FFFF00"/>
                </a:highlight>
              </a:rPr>
              <a:t>Adapt</a:t>
            </a:r>
            <a:r>
              <a:rPr lang="fr-FR" dirty="0">
                <a:highlight>
                  <a:srgbClr val="FFFF00"/>
                </a:highlight>
              </a:rPr>
              <a:t> To Shop.Api)</a:t>
            </a:r>
            <a:endParaRPr lang="fr-LU" dirty="0">
              <a:highlight>
                <a:srgbClr val="FFFF00"/>
              </a:highlight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A1CEC8E-2106-4E29-8ABA-B55743DA88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Api.Net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334446" y="6147501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t>8</a:t>
            </a:fld>
            <a:endParaRPr lang="fr-FR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7F453CFC-B06F-47DA-871C-58C842AF9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B104700F-4F00-45C5-9952-8E84D40A9556}"/>
              </a:ext>
            </a:extLst>
          </p:cNvPr>
          <p:cNvSpPr txBox="1">
            <a:spLocks/>
          </p:cNvSpPr>
          <p:nvPr/>
        </p:nvSpPr>
        <p:spPr>
          <a:xfrm>
            <a:off x="838199" y="4097548"/>
            <a:ext cx="2103636" cy="1870030"/>
          </a:xfrm>
          <a:prstGeom prst="roundRect">
            <a:avLst>
              <a:gd name="adj" fmla="val 904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Exception</a:t>
            </a:r>
          </a:p>
          <a:p>
            <a:pPr marL="216000" indent="-216000">
              <a:spcBef>
                <a:spcPts val="300"/>
              </a:spcBef>
            </a:pPr>
            <a:r>
              <a:rPr lang="fr-FR" sz="1200" b="0" dirty="0">
                <a:solidFill>
                  <a:schemeClr val="tx2"/>
                </a:solidFill>
              </a:rPr>
              <a:t>ApplicationExc° | .Net</a:t>
            </a:r>
          </a:p>
          <a:p>
            <a:pPr marL="216000" indent="-216000">
              <a:spcBef>
                <a:spcPts val="300"/>
              </a:spcBef>
            </a:pPr>
            <a:r>
              <a:rPr lang="fr-FR" sz="1200" b="0" dirty="0">
                <a:solidFill>
                  <a:schemeClr val="tx2"/>
                </a:solidFill>
              </a:rPr>
              <a:t>ValidationExc° | </a:t>
            </a:r>
            <a:r>
              <a:rPr lang="fr-FR" sz="1200" b="0" dirty="0" err="1">
                <a:solidFill>
                  <a:schemeClr val="tx2"/>
                </a:solidFill>
              </a:rPr>
              <a:t>FluentVal</a:t>
            </a:r>
            <a:endParaRPr lang="fr-FR" sz="1200" b="0" dirty="0">
              <a:solidFill>
                <a:schemeClr val="tx2"/>
              </a:solidFill>
            </a:endParaRPr>
          </a:p>
          <a:p>
            <a:pPr marL="216000" indent="-216000">
              <a:spcBef>
                <a:spcPts val="300"/>
              </a:spcBef>
            </a:pPr>
            <a:r>
              <a:rPr lang="fr-FR" sz="1200" b="0" dirty="0">
                <a:solidFill>
                  <a:schemeClr val="tx2"/>
                </a:solidFill>
              </a:rPr>
              <a:t>NotFoundExc° | K</a:t>
            </a:r>
          </a:p>
          <a:p>
            <a:pPr marL="216000" indent="-216000">
              <a:spcBef>
                <a:spcPts val="300"/>
              </a:spcBef>
            </a:pPr>
            <a:r>
              <a:rPr lang="fr-FR" sz="1200" b="0" dirty="0">
                <a:solidFill>
                  <a:schemeClr val="tx2"/>
                </a:solidFill>
              </a:rPr>
              <a:t>Other ?</a:t>
            </a:r>
          </a:p>
        </p:txBody>
      </p:sp>
      <p:sp>
        <p:nvSpPr>
          <p:cNvPr id="24" name="Espace réservé du texte 7">
            <a:extLst>
              <a:ext uri="{FF2B5EF4-FFF2-40B4-BE49-F238E27FC236}">
                <a16:creationId xmlns:a16="http://schemas.microsoft.com/office/drawing/2014/main" id="{0E7D1CEB-8D48-4C01-93BC-6E4B15951217}"/>
              </a:ext>
            </a:extLst>
          </p:cNvPr>
          <p:cNvSpPr txBox="1">
            <a:spLocks/>
          </p:cNvSpPr>
          <p:nvPr/>
        </p:nvSpPr>
        <p:spPr>
          <a:xfrm>
            <a:off x="838199" y="1814919"/>
            <a:ext cx="4168435" cy="2168689"/>
          </a:xfrm>
          <a:prstGeom prst="roundRect">
            <a:avLst>
              <a:gd name="adj" fmla="val 570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800" dirty="0">
                <a:ea typeface="+mn-lt"/>
                <a:cs typeface="+mn-lt"/>
              </a:rPr>
              <a:t>Error Type</a:t>
            </a:r>
            <a:endParaRPr lang="fr-LU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Business.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dirty="0">
                <a:solidFill>
                  <a:schemeClr val="tx2"/>
                </a:solidFill>
                <a:ea typeface="+mn-lt"/>
                <a:cs typeface="+mn-lt"/>
              </a:rPr>
              <a:t>Invalid Input.</a:t>
            </a: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 Wrong format, required input absent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dirty="0">
                <a:solidFill>
                  <a:schemeClr val="tx2"/>
                </a:solidFill>
                <a:ea typeface="+mn-lt"/>
                <a:cs typeface="+mn-lt"/>
              </a:rPr>
              <a:t>Inconsistent entity creation.</a:t>
            </a: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Infrastructure.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Authentication | Authorization | ?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External resource unavailable (Db | Api...)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Coding. 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undeclared injected services</a:t>
            </a:r>
          </a:p>
        </p:txBody>
      </p:sp>
      <p:sp>
        <p:nvSpPr>
          <p:cNvPr id="27" name="Espace réservé du texte 7">
            <a:extLst>
              <a:ext uri="{FF2B5EF4-FFF2-40B4-BE49-F238E27FC236}">
                <a16:creationId xmlns:a16="http://schemas.microsoft.com/office/drawing/2014/main" id="{416BE16B-1E8C-48FA-B7AE-7624496931AD}"/>
              </a:ext>
            </a:extLst>
          </p:cNvPr>
          <p:cNvSpPr txBox="1">
            <a:spLocks/>
          </p:cNvSpPr>
          <p:nvPr/>
        </p:nvSpPr>
        <p:spPr>
          <a:xfrm>
            <a:off x="5338086" y="4408044"/>
            <a:ext cx="5811923" cy="1424172"/>
          </a:xfrm>
          <a:prstGeom prst="roundRect">
            <a:avLst>
              <a:gd name="adj" fmla="val 1049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Présentation</a:t>
            </a:r>
            <a:endParaRPr lang="fr-FR" sz="1400" dirty="0">
              <a:ea typeface="+mn-lt"/>
              <a:cs typeface="+mn-lt"/>
            </a:endParaRPr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842C7B8B-D546-5F52-8614-36B5D5B7072A}"/>
              </a:ext>
            </a:extLst>
          </p:cNvPr>
          <p:cNvSpPr txBox="1">
            <a:spLocks/>
          </p:cNvSpPr>
          <p:nvPr/>
        </p:nvSpPr>
        <p:spPr>
          <a:xfrm>
            <a:off x="5315578" y="2801427"/>
            <a:ext cx="5834432" cy="1541635"/>
          </a:xfrm>
          <a:prstGeom prst="roundRect">
            <a:avLst>
              <a:gd name="adj" fmla="val 6619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Transformation</a:t>
            </a:r>
            <a:endParaRPr lang="fr-FR" sz="1400" dirty="0"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endParaRPr lang="fr-FR" sz="1200" b="0" dirty="0">
              <a:ea typeface="+mn-lt"/>
              <a:cs typeface="+mn-lt"/>
            </a:endParaRPr>
          </a:p>
        </p:txBody>
      </p:sp>
      <p:sp>
        <p:nvSpPr>
          <p:cNvPr id="14" name="Espace réservé du texte 7">
            <a:extLst>
              <a:ext uri="{FF2B5EF4-FFF2-40B4-BE49-F238E27FC236}">
                <a16:creationId xmlns:a16="http://schemas.microsoft.com/office/drawing/2014/main" id="{417EBD97-910E-B0D6-C155-F9B9D1A40E38}"/>
              </a:ext>
            </a:extLst>
          </p:cNvPr>
          <p:cNvSpPr txBox="1">
            <a:spLocks/>
          </p:cNvSpPr>
          <p:nvPr/>
        </p:nvSpPr>
        <p:spPr>
          <a:xfrm>
            <a:off x="5338086" y="1421298"/>
            <a:ext cx="5811923" cy="1252140"/>
          </a:xfrm>
          <a:prstGeom prst="roundRect">
            <a:avLst>
              <a:gd name="adj" fmla="val 62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Emission</a:t>
            </a:r>
          </a:p>
        </p:txBody>
      </p:sp>
      <p:sp>
        <p:nvSpPr>
          <p:cNvPr id="15" name="Espace réservé du texte 7">
            <a:extLst>
              <a:ext uri="{FF2B5EF4-FFF2-40B4-BE49-F238E27FC236}">
                <a16:creationId xmlns:a16="http://schemas.microsoft.com/office/drawing/2014/main" id="{C7C48C59-B55F-8595-05E0-5A4B5D311AD4}"/>
              </a:ext>
            </a:extLst>
          </p:cNvPr>
          <p:cNvSpPr txBox="1">
            <a:spLocks/>
          </p:cNvSpPr>
          <p:nvPr/>
        </p:nvSpPr>
        <p:spPr>
          <a:xfrm>
            <a:off x="838199" y="1050361"/>
            <a:ext cx="4168435" cy="650619"/>
          </a:xfrm>
          <a:prstGeom prst="roundRect">
            <a:avLst>
              <a:gd name="adj" fmla="val 2432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Reference</a:t>
            </a:r>
            <a:endParaRPr lang="fr-FR" sz="1600" dirty="0"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.Net6.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2"/>
              </a:rPr>
              <a:t>General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3"/>
              </a:rPr>
              <a:t>For Api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3" name="Espace réservé du texte 7">
            <a:extLst>
              <a:ext uri="{FF2B5EF4-FFF2-40B4-BE49-F238E27FC236}">
                <a16:creationId xmlns:a16="http://schemas.microsoft.com/office/drawing/2014/main" id="{7BDA3FE1-028D-4F92-3CCF-B587021596BC}"/>
              </a:ext>
            </a:extLst>
          </p:cNvPr>
          <p:cNvSpPr txBox="1">
            <a:spLocks/>
          </p:cNvSpPr>
          <p:nvPr/>
        </p:nvSpPr>
        <p:spPr>
          <a:xfrm>
            <a:off x="8231750" y="4672484"/>
            <a:ext cx="2826976" cy="1052456"/>
          </a:xfrm>
          <a:prstGeom prst="roundRect">
            <a:avLst>
              <a:gd name="adj" fmla="val 788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highlight>
                  <a:srgbClr val="FFFF00"/>
                </a:highlight>
                <a:ea typeface="+mn-lt"/>
                <a:cs typeface="+mn-lt"/>
              </a:rPr>
              <a:t>Log (</a:t>
            </a:r>
            <a:r>
              <a:rPr lang="en-US" sz="1600" dirty="0">
                <a:highlight>
                  <a:srgbClr val="FFFF00"/>
                </a:highlight>
                <a:ea typeface="+mn-lt"/>
                <a:cs typeface="+mn-lt"/>
              </a:rPr>
              <a:t>For Dev)</a:t>
            </a:r>
          </a:p>
          <a:p>
            <a:pPr marL="288000" indent="-216000">
              <a:spcBef>
                <a:spcPts val="300"/>
              </a:spcBef>
            </a:pPr>
            <a:r>
              <a:rPr lang="fr-FR" sz="1050" b="0" dirty="0">
                <a:solidFill>
                  <a:schemeClr val="tx2"/>
                </a:solidFill>
                <a:ea typeface="+mn-lt"/>
                <a:cs typeface="+mn-lt"/>
              </a:rPr>
              <a:t>Que logger ? </a:t>
            </a:r>
            <a:r>
              <a:rPr lang="fr-FR" sz="1050" b="0" dirty="0" err="1">
                <a:solidFill>
                  <a:schemeClr val="tx2"/>
                </a:solidFill>
                <a:ea typeface="+mn-lt"/>
                <a:cs typeface="+mn-lt"/>
              </a:rPr>
              <a:t>HttpCode</a:t>
            </a:r>
            <a:r>
              <a:rPr lang="fr-FR" sz="1050" b="0" dirty="0">
                <a:solidFill>
                  <a:schemeClr val="tx2"/>
                </a:solidFill>
                <a:ea typeface="+mn-lt"/>
                <a:cs typeface="+mn-lt"/>
              </a:rPr>
              <a:t>.(400 | 500)</a:t>
            </a:r>
          </a:p>
          <a:p>
            <a:pPr marL="288000" indent="-216000">
              <a:spcBef>
                <a:spcPts val="600"/>
              </a:spcBef>
            </a:pPr>
            <a:r>
              <a:rPr lang="fr-FR" sz="1050" b="0" dirty="0">
                <a:solidFill>
                  <a:schemeClr val="tx2"/>
                </a:solidFill>
                <a:ea typeface="+mn-lt"/>
                <a:cs typeface="+mn-lt"/>
              </a:rPr>
              <a:t>Quoi logger ? Req </a:t>
            </a:r>
            <a:r>
              <a:rPr lang="fr-FR" sz="1050" b="0" dirty="0" err="1">
                <a:solidFill>
                  <a:schemeClr val="tx2"/>
                </a:solidFill>
                <a:ea typeface="+mn-lt"/>
                <a:cs typeface="+mn-lt"/>
              </a:rPr>
              <a:t>Ctx</a:t>
            </a:r>
            <a:r>
              <a:rPr lang="fr-FR" sz="1050" b="0" dirty="0">
                <a:solidFill>
                  <a:schemeClr val="tx2"/>
                </a:solidFill>
                <a:ea typeface="+mn-lt"/>
                <a:cs typeface="+mn-lt"/>
              </a:rPr>
              <a:t> &amp; </a:t>
            </a:r>
            <a:r>
              <a:rPr lang="fr-FR" sz="1050" b="0" dirty="0" err="1">
                <a:solidFill>
                  <a:schemeClr val="tx2"/>
                </a:solidFill>
                <a:ea typeface="+mn-lt"/>
                <a:cs typeface="+mn-lt"/>
              </a:rPr>
              <a:t>Resp</a:t>
            </a:r>
            <a:r>
              <a:rPr lang="fr-FR" sz="1050" b="0" dirty="0">
                <a:solidFill>
                  <a:schemeClr val="tx2"/>
                </a:solidFill>
                <a:ea typeface="+mn-lt"/>
                <a:cs typeface="+mn-lt"/>
              </a:rPr>
              <a:t> Body</a:t>
            </a:r>
            <a:endParaRPr lang="fr-FR" sz="105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</a:rPr>
              <a:t>LoggerMw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Error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Logging</a:t>
            </a:r>
            <a:endParaRPr lang="fr-FR" sz="1400" dirty="0">
              <a:ea typeface="+mn-lt"/>
              <a:cs typeface="+mn-lt"/>
            </a:endParaRPr>
          </a:p>
        </p:txBody>
      </p:sp>
      <p:sp>
        <p:nvSpPr>
          <p:cNvPr id="20" name="Espace réservé du texte 7">
            <a:extLst>
              <a:ext uri="{FF2B5EF4-FFF2-40B4-BE49-F238E27FC236}">
                <a16:creationId xmlns:a16="http://schemas.microsoft.com/office/drawing/2014/main" id="{7C6E56DC-6F99-84DB-C324-201224A98547}"/>
              </a:ext>
            </a:extLst>
          </p:cNvPr>
          <p:cNvSpPr txBox="1">
            <a:spLocks/>
          </p:cNvSpPr>
          <p:nvPr/>
        </p:nvSpPr>
        <p:spPr>
          <a:xfrm>
            <a:off x="5447070" y="4672482"/>
            <a:ext cx="2675695" cy="1052457"/>
          </a:xfrm>
          <a:prstGeom prst="roundRect">
            <a:avLst>
              <a:gd name="adj" fmla="val 833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 err="1">
                <a:highlight>
                  <a:srgbClr val="FFFF00"/>
                </a:highlight>
                <a:ea typeface="+mn-lt"/>
                <a:cs typeface="+mn-lt"/>
              </a:rPr>
              <a:t>Api.Response</a:t>
            </a:r>
            <a:endParaRPr lang="fr-FR" sz="1600" dirty="0">
              <a:highlight>
                <a:srgbClr val="FFFF00"/>
              </a:highlight>
              <a:ea typeface="+mn-lt"/>
              <a:cs typeface="+mn-lt"/>
            </a:endParaRPr>
          </a:p>
          <a:p>
            <a:pPr marL="274320" indent="-182880">
              <a:spcBef>
                <a:spcPts val="300"/>
              </a:spcBef>
            </a:pP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74320" indent="-182880">
              <a:spcBef>
                <a:spcPts val="300"/>
              </a:spcBef>
            </a:pPr>
            <a:r>
              <a:rPr lang="fr-FR" sz="1400" b="0" dirty="0">
                <a:ea typeface="+mn-lt"/>
                <a:cs typeface="+mn-lt"/>
              </a:rPr>
              <a:t>Format. </a:t>
            </a:r>
            <a:r>
              <a:rPr lang="fr-FR" sz="1400" b="0" dirty="0" err="1">
                <a:ea typeface="+mn-lt"/>
                <a:cs typeface="+mn-lt"/>
              </a:rPr>
              <a:t>ProblemDetails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</a:p>
          <a:p>
            <a:pPr marL="274320" indent="-182880">
              <a:spcBef>
                <a:spcPts val="300"/>
              </a:spcBef>
            </a:pPr>
            <a:r>
              <a:rPr lang="fr-FR" sz="1400" b="0" dirty="0">
                <a:ea typeface="+mn-lt"/>
                <a:cs typeface="+mn-lt"/>
              </a:rPr>
              <a:t>Show Exception (Selon Env)</a:t>
            </a:r>
          </a:p>
          <a:p>
            <a:pPr marL="274320" indent="-182880">
              <a:spcBef>
                <a:spcPts val="300"/>
              </a:spcBef>
            </a:pP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74320" indent="-182880">
              <a:spcBef>
                <a:spcPts val="300"/>
              </a:spcBef>
            </a:pP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0" indent="0" algn="ctr">
              <a:spcBef>
                <a:spcPts val="300"/>
              </a:spcBef>
              <a:buNone/>
            </a:pPr>
            <a:endParaRPr lang="fr-FR" sz="1600" dirty="0">
              <a:highlight>
                <a:srgbClr val="FFFF00"/>
              </a:highlight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4D9F6C1-1FC1-9280-0120-7F8C937E5DBF}"/>
              </a:ext>
            </a:extLst>
          </p:cNvPr>
          <p:cNvSpPr/>
          <p:nvPr/>
        </p:nvSpPr>
        <p:spPr>
          <a:xfrm rot="5400000" flipV="1">
            <a:off x="7614812" y="2604802"/>
            <a:ext cx="282704" cy="1856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DF13D9BA-5BC9-F6EE-EDF9-876132E8210B}"/>
              </a:ext>
            </a:extLst>
          </p:cNvPr>
          <p:cNvSpPr txBox="1">
            <a:spLocks/>
          </p:cNvSpPr>
          <p:nvPr/>
        </p:nvSpPr>
        <p:spPr>
          <a:xfrm>
            <a:off x="3098460" y="4097548"/>
            <a:ext cx="1908174" cy="1870030"/>
          </a:xfrm>
          <a:prstGeom prst="roundRect">
            <a:avLst>
              <a:gd name="adj" fmla="val 7419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sz="1400" dirty="0"/>
              <a:t>Http Error</a:t>
            </a:r>
          </a:p>
          <a:p>
            <a:pPr marL="216000" indent="-216000">
              <a:spcBef>
                <a:spcPts val="300"/>
              </a:spcBef>
            </a:pPr>
            <a:r>
              <a:rPr lang="en-US" sz="1200" b="0" dirty="0">
                <a:solidFill>
                  <a:schemeClr val="tx2"/>
                </a:solidFill>
              </a:rPr>
              <a:t>400 | BadRequest</a:t>
            </a:r>
          </a:p>
          <a:p>
            <a:pPr marL="216000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</a:rPr>
              <a:t>401 | Authentification</a:t>
            </a:r>
          </a:p>
          <a:p>
            <a:pPr marL="216000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</a:rPr>
              <a:t>403 | Authorization</a:t>
            </a:r>
          </a:p>
          <a:p>
            <a:pPr marL="216000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</a:rPr>
              <a:t>404 | NotFound</a:t>
            </a:r>
          </a:p>
          <a:p>
            <a:pPr marL="216000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</a:rPr>
              <a:t>500 | Internal</a:t>
            </a:r>
            <a:endParaRPr lang="en-US" sz="1400" b="0" dirty="0">
              <a:solidFill>
                <a:schemeClr val="tx2"/>
              </a:solidFill>
            </a:endParaRPr>
          </a:p>
        </p:txBody>
      </p: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id="{8E52E4A6-37D2-AD44-16AE-53EA467E451B}"/>
              </a:ext>
            </a:extLst>
          </p:cNvPr>
          <p:cNvSpPr txBox="1">
            <a:spLocks/>
          </p:cNvSpPr>
          <p:nvPr/>
        </p:nvSpPr>
        <p:spPr>
          <a:xfrm>
            <a:off x="5447071" y="1497205"/>
            <a:ext cx="2267548" cy="1073684"/>
          </a:xfrm>
          <a:prstGeom prst="roundRect">
            <a:avLst>
              <a:gd name="adj" fmla="val 904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400" dirty="0">
                <a:ea typeface="+mn-lt"/>
                <a:cs typeface="+mn-lt"/>
              </a:rPr>
              <a:t>Exception</a:t>
            </a:r>
            <a:endParaRPr lang="fr-FR" sz="1600" dirty="0">
              <a:ea typeface="+mn-lt"/>
              <a:cs typeface="+mn-lt"/>
            </a:endParaRPr>
          </a:p>
          <a:p>
            <a:pPr marL="288000" indent="-216000">
              <a:spcBef>
                <a:spcPts val="0"/>
              </a:spcBef>
            </a:pP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</a:rPr>
              <a:t>Thrown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 C# Exception.</a:t>
            </a:r>
          </a:p>
          <a:p>
            <a:pPr marL="365760" lvl="1" indent="-216000">
              <a:spcBef>
                <a:spcPts val="0"/>
              </a:spcBef>
            </a:pPr>
            <a:r>
              <a:rPr lang="fr-FR" sz="1200" b="0" dirty="0">
                <a:ea typeface="+mn-lt"/>
                <a:cs typeface="+mn-lt"/>
              </a:rPr>
              <a:t>Homemade | Tier Lib</a:t>
            </a:r>
          </a:p>
          <a:p>
            <a:pPr marL="365760" lvl="1" indent="-216000">
              <a:spcBef>
                <a:spcPts val="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Fluent Val. </a:t>
            </a: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  <a:hlinkClick r:id="rId4"/>
              </a:rPr>
              <a:t>Learn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200" dirty="0">
                <a:ea typeface="+mn-lt"/>
                <a:cs typeface="+mn-lt"/>
              </a:rPr>
              <a:t>| </a:t>
            </a:r>
            <a:r>
              <a:rPr lang="fr-FR" sz="1200" dirty="0" err="1">
                <a:ea typeface="+mn-lt"/>
                <a:cs typeface="+mn-lt"/>
                <a:hlinkClick r:id="rId5"/>
              </a:rPr>
              <a:t>Impl</a:t>
            </a:r>
            <a:r>
              <a:rPr lang="fr-FR" sz="1200" dirty="0">
                <a:ea typeface="+mn-lt"/>
                <a:cs typeface="+mn-lt"/>
              </a:rPr>
              <a:t> 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(ValidationExc)</a:t>
            </a:r>
          </a:p>
        </p:txBody>
      </p:sp>
      <p:sp>
        <p:nvSpPr>
          <p:cNvPr id="18" name="Espace réservé du texte 7">
            <a:extLst>
              <a:ext uri="{FF2B5EF4-FFF2-40B4-BE49-F238E27FC236}">
                <a16:creationId xmlns:a16="http://schemas.microsoft.com/office/drawing/2014/main" id="{DB939858-6F09-65CC-3A93-6803E792BCD2}"/>
              </a:ext>
            </a:extLst>
          </p:cNvPr>
          <p:cNvSpPr txBox="1">
            <a:spLocks/>
          </p:cNvSpPr>
          <p:nvPr/>
        </p:nvSpPr>
        <p:spPr>
          <a:xfrm>
            <a:off x="7822491" y="1700981"/>
            <a:ext cx="3236235" cy="869908"/>
          </a:xfrm>
          <a:prstGeom prst="roundRect">
            <a:avLst>
              <a:gd name="adj" fmla="val 904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HttpError</a:t>
            </a:r>
          </a:p>
          <a:p>
            <a:pPr marL="288000" indent="-216000">
              <a:spcBef>
                <a:spcPts val="3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HttpError(</a:t>
            </a: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  <a:hlinkClick r:id="rId6"/>
              </a:rPr>
              <a:t>HttpStatusCode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6"/>
              </a:rPr>
              <a:t>&gt;400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)</a:t>
            </a:r>
          </a:p>
          <a:p>
            <a:pPr marL="288000" indent="-216000">
              <a:spcBef>
                <a:spcPts val="300"/>
              </a:spcBef>
            </a:pP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AuthentMw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AutorisationMw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9" name="Espace réservé du texte 7">
            <a:extLst>
              <a:ext uri="{FF2B5EF4-FFF2-40B4-BE49-F238E27FC236}">
                <a16:creationId xmlns:a16="http://schemas.microsoft.com/office/drawing/2014/main" id="{1CEBC3FC-35E5-A4D5-32FB-CC10C3263E90}"/>
              </a:ext>
            </a:extLst>
          </p:cNvPr>
          <p:cNvSpPr txBox="1">
            <a:spLocks/>
          </p:cNvSpPr>
          <p:nvPr/>
        </p:nvSpPr>
        <p:spPr>
          <a:xfrm>
            <a:off x="5447069" y="3103432"/>
            <a:ext cx="2538891" cy="1074073"/>
          </a:xfrm>
          <a:prstGeom prst="roundRect">
            <a:avLst>
              <a:gd name="adj" fmla="val 904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400" dirty="0">
                <a:ea typeface="+mn-lt"/>
                <a:cs typeface="+mn-lt"/>
              </a:rPr>
              <a:t>Rules</a:t>
            </a:r>
            <a:endParaRPr lang="fr-FR" sz="1600" dirty="0">
              <a:ea typeface="+mn-lt"/>
              <a:cs typeface="+mn-lt"/>
            </a:endParaRPr>
          </a:p>
          <a:p>
            <a:pPr marL="288000" indent="-216000">
              <a:spcBef>
                <a:spcPts val="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Exception To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HttpCode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HttpCodes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To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ProblemDetails</a:t>
            </a:r>
            <a:endParaRPr lang="fr-FR" sz="1200" b="0" dirty="0">
              <a:ea typeface="+mn-lt"/>
              <a:cs typeface="+mn-lt"/>
            </a:endParaRPr>
          </a:p>
          <a:p>
            <a:pPr marL="288000" indent="-216000">
              <a:spcBef>
                <a:spcPts val="0"/>
              </a:spcBef>
            </a:pP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1" name="Espace réservé du texte 7">
            <a:extLst>
              <a:ext uri="{FF2B5EF4-FFF2-40B4-BE49-F238E27FC236}">
                <a16:creationId xmlns:a16="http://schemas.microsoft.com/office/drawing/2014/main" id="{7BD187FB-8BE5-9528-3967-FB3D51F138CA}"/>
              </a:ext>
            </a:extLst>
          </p:cNvPr>
          <p:cNvSpPr txBox="1">
            <a:spLocks/>
          </p:cNvSpPr>
          <p:nvPr/>
        </p:nvSpPr>
        <p:spPr>
          <a:xfrm>
            <a:off x="8116725" y="3090798"/>
            <a:ext cx="2942001" cy="1086707"/>
          </a:xfrm>
          <a:prstGeom prst="roundRect">
            <a:avLst>
              <a:gd name="adj" fmla="val 904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400" dirty="0">
                <a:ea typeface="+mn-lt"/>
                <a:cs typeface="+mn-lt"/>
              </a:rPr>
              <a:t>Solution</a:t>
            </a:r>
            <a:endParaRPr lang="fr-FR" sz="1600" dirty="0"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</a:rPr>
              <a:t>ExceptionMw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  <a:hlinkClick r:id="rId7"/>
              </a:rPr>
              <a:t>Impl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365760" lvl="1" indent="-182880">
              <a:spcBef>
                <a:spcPts val="300"/>
              </a:spcBef>
            </a:pPr>
            <a:r>
              <a:rPr lang="fr-FR" sz="1000" b="0" dirty="0" err="1">
                <a:solidFill>
                  <a:schemeClr val="tx2"/>
                </a:solidFill>
                <a:ea typeface="+mn-lt"/>
                <a:cs typeface="+mn-lt"/>
              </a:rPr>
              <a:t>HttpCode</a:t>
            </a:r>
            <a:r>
              <a:rPr lang="fr-FR" sz="1000" b="0" dirty="0">
                <a:solidFill>
                  <a:schemeClr val="tx2"/>
                </a:solidFill>
                <a:ea typeface="+mn-lt"/>
                <a:cs typeface="+mn-lt"/>
              </a:rPr>
              <a:t> déduction | </a:t>
            </a:r>
            <a:r>
              <a:rPr lang="fr-FR" sz="1000" dirty="0">
                <a:solidFill>
                  <a:schemeClr val="tx2"/>
                </a:solidFill>
                <a:ea typeface="+mn-lt"/>
                <a:cs typeface="+mn-lt"/>
                <a:hlinkClick r:id="rId8"/>
              </a:rPr>
              <a:t>400 vs 422</a:t>
            </a:r>
            <a:r>
              <a:rPr lang="fr-FR" sz="1000" b="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000" dirty="0" err="1">
                <a:solidFill>
                  <a:schemeClr val="tx2"/>
                </a:solidFill>
                <a:ea typeface="+mn-lt"/>
                <a:cs typeface="+mn-lt"/>
                <a:hlinkClick r:id="rId9"/>
              </a:rPr>
              <a:t>Why</a:t>
            </a:r>
            <a:r>
              <a:rPr lang="fr-FR" sz="1000" dirty="0">
                <a:solidFill>
                  <a:schemeClr val="tx2"/>
                </a:solidFill>
                <a:ea typeface="+mn-lt"/>
                <a:cs typeface="+mn-lt"/>
                <a:hlinkClick r:id="rId9"/>
              </a:rPr>
              <a:t> 404</a:t>
            </a:r>
            <a:endParaRPr lang="fr-FR" sz="10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</a:rPr>
              <a:t>ProblemDetailsMw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  <a:hlinkClick r:id="rId10"/>
              </a:rPr>
              <a:t>Impl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11"/>
              </a:rPr>
              <a:t>Intérêt</a:t>
            </a:r>
            <a:endParaRPr lang="fr-FR" sz="1200" dirty="0">
              <a:solidFill>
                <a:schemeClr val="tx2"/>
              </a:solidFill>
              <a:ea typeface="+mn-lt"/>
              <a:cs typeface="+mn-lt"/>
            </a:endParaRPr>
          </a:p>
          <a:p>
            <a:pPr marL="576000" lvl="2" indent="-216000">
              <a:spcBef>
                <a:spcPts val="300"/>
              </a:spcBef>
            </a:pPr>
            <a:r>
              <a:rPr lang="fr-FR" sz="1100" dirty="0">
                <a:solidFill>
                  <a:schemeClr val="tx2"/>
                </a:solidFill>
                <a:ea typeface="+mn-lt"/>
                <a:cs typeface="+mn-lt"/>
                <a:hlinkClick r:id="rId12"/>
              </a:rPr>
              <a:t>Map FluentValidation Exception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70CC0E0-1548-D243-A680-AB3EAE962C5F}"/>
              </a:ext>
            </a:extLst>
          </p:cNvPr>
          <p:cNvSpPr/>
          <p:nvPr/>
        </p:nvSpPr>
        <p:spPr>
          <a:xfrm rot="5400000" flipV="1">
            <a:off x="7791748" y="4208251"/>
            <a:ext cx="264439" cy="2029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57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72B603-34D9-4DF3-8A63-2BAF2610F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Packages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204C13-1344-4E15-8DE3-26ED6375C70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Api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8D0B072-C0FC-4C12-B0AA-C08435231A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36CBB7-01B3-43CB-A2F2-2E9229013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LU"/>
              <a:t>Unlocked By | K</a:t>
            </a:r>
            <a:endParaRPr lang="fr-FR"/>
          </a:p>
        </p:txBody>
      </p:sp>
      <p:graphicFrame>
        <p:nvGraphicFramePr>
          <p:cNvPr id="9" name="Tableau 3">
            <a:extLst>
              <a:ext uri="{FF2B5EF4-FFF2-40B4-BE49-F238E27FC236}">
                <a16:creationId xmlns:a16="http://schemas.microsoft.com/office/drawing/2014/main" id="{69D58248-41CB-4105-81B7-C44D2FD87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252311"/>
              </p:ext>
            </p:extLst>
          </p:nvPr>
        </p:nvGraphicFramePr>
        <p:xfrm>
          <a:off x="838198" y="1088021"/>
          <a:ext cx="10442576" cy="4902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3846">
                  <a:extLst>
                    <a:ext uri="{9D8B030D-6E8A-4147-A177-3AD203B41FA5}">
                      <a16:colId xmlns:a16="http://schemas.microsoft.com/office/drawing/2014/main" val="3042665520"/>
                    </a:ext>
                  </a:extLst>
                </a:gridCol>
                <a:gridCol w="1229156">
                  <a:extLst>
                    <a:ext uri="{9D8B030D-6E8A-4147-A177-3AD203B41FA5}">
                      <a16:colId xmlns:a16="http://schemas.microsoft.com/office/drawing/2014/main" val="1555822062"/>
                    </a:ext>
                  </a:extLst>
                </a:gridCol>
                <a:gridCol w="5489574">
                  <a:extLst>
                    <a:ext uri="{9D8B030D-6E8A-4147-A177-3AD203B41FA5}">
                      <a16:colId xmlns:a16="http://schemas.microsoft.com/office/drawing/2014/main" val="458749601"/>
                    </a:ext>
                  </a:extLst>
                </a:gridCol>
              </a:tblGrid>
              <a:tr h="188956"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Nom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Thème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8882055"/>
                  </a:ext>
                </a:extLst>
              </a:tr>
              <a:tr h="16791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Microsoft.AspNetCore.Authentication.JwtBearer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CH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Authentifie le user via son Token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5804408"/>
                  </a:ext>
                </a:extLst>
              </a:tr>
              <a:tr h="176985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AutoMapper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Mapping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Fournit AutoMapper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772879"/>
                  </a:ext>
                </a:extLst>
              </a:tr>
              <a:tr h="283434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AutoMapper.Extensions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.</a:t>
                      </a:r>
                    </a:p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Microsoft.DependencyInjection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Mapping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Permet d’injecter AutoMapper comme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711359"/>
                  </a:ext>
                </a:extLst>
              </a:tr>
              <a:tr h="21442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lt"/>
                          <a:cs typeface="+mn-lt"/>
                        </a:rPr>
                        <a:t>Microsoft.AspNetCore.Mvc.NewtonsoftJson</a:t>
                      </a:r>
                      <a:endParaRPr lang="fr-FR" sz="1200" b="0" kern="1200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Json Serializer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551207"/>
                  </a:ext>
                </a:extLst>
              </a:tr>
              <a:tr h="176985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highlight>
                            <a:srgbClr val="808080"/>
                          </a:highlight>
                          <a:latin typeface="+mn-lt"/>
                          <a:ea typeface="+mn-lt"/>
                          <a:cs typeface="+mn-lt"/>
                        </a:rPr>
                        <a:t>Microsoft.Extensions.Http</a:t>
                      </a:r>
                      <a:endParaRPr lang="fr-FR" sz="1200" b="0" kern="1200" dirty="0">
                        <a:solidFill>
                          <a:schemeClr val="dk1"/>
                        </a:solidFill>
                        <a:highlight>
                          <a:srgbClr val="808080"/>
                        </a:highlight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highlight>
                            <a:srgbClr val="808080"/>
                          </a:highlight>
                          <a:latin typeface="+mn-lt"/>
                          <a:ea typeface="+mn-lt"/>
                          <a:cs typeface="+mn-lt"/>
                        </a:rPr>
                        <a:t>Http Pipeline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highlight>
                            <a:srgbClr val="808080"/>
                          </a:highlight>
                          <a:latin typeface="+mn-lt"/>
                          <a:ea typeface="+mn-lt"/>
                          <a:cs typeface="+mn-lt"/>
                        </a:rPr>
                        <a:t>Fournit HttpClientFactory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662927"/>
                  </a:ext>
                </a:extLst>
              </a:tr>
              <a:tr h="279864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Microsoft.AspNetCore.Http.Abstractions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Http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98249"/>
                  </a:ext>
                </a:extLst>
              </a:tr>
              <a:tr h="279864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Swashbuckle.AspNetCore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Api Definition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Api 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standardized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 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definition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 file by 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OpenApi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 + SwaggerUI pour 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test&amp;Doc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406106"/>
                  </a:ext>
                </a:extLst>
              </a:tr>
              <a:tr h="279864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Microsoft.AspNetCore.OpenApi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Api 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Definition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Same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7068378"/>
                  </a:ext>
                </a:extLst>
              </a:tr>
              <a:tr h="283434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Microsoft.IO.RecyclableMemoryStream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Stream Tools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Permet de lire le 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stream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 de la requête http afin de la logger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1016572"/>
                  </a:ext>
                </a:extLst>
              </a:tr>
              <a:tr h="283434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LU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Microsoft.EntityFrameworkCore.Sqlite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EFCore Db Provider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Implémentation adaptant 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EfCore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 pour la technologie de Db choisie (ici Sqlite). (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Autre Db possible dispo ici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5471275"/>
                  </a:ext>
                </a:extLst>
              </a:tr>
              <a:tr h="283434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Microsoft.EntityFrameworkCore.Design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EFCore Dev Tools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Permet de gérer la Db pendant les phases de Dev (créer / suppr des migrations…)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438134"/>
                  </a:ext>
                </a:extLst>
              </a:tr>
              <a:tr h="176985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FluentValidation.AspNetCore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Data Validation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Fluent api pour faire de la data validation (fournit 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ValidationException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073352"/>
                  </a:ext>
                </a:extLst>
              </a:tr>
              <a:tr h="176985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Microsoft.EntityFrameworkCore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EFCore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Permet de requêter sur les entités au runtime (.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Include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…)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9620747"/>
                  </a:ext>
                </a:extLst>
              </a:tr>
              <a:tr h="283434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Microsoft.Extensions.Diagnostics.HealthChecks.EntityFrameworkCore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HealthCheck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Fournir un 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Healhcheck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 pour tester que le 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DbContext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 arrive a se connecter à la db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9890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7604494"/>
      </p:ext>
    </p:extLst>
  </p:cSld>
  <p:clrMapOvr>
    <a:masterClrMapping/>
  </p:clrMapOvr>
</p:sld>
</file>

<file path=ppt/theme/theme1.xml><?xml version="1.0" encoding="utf-8"?>
<a:theme xmlns:a="http://schemas.openxmlformats.org/drawingml/2006/main" name="KGT_PPT_Theme_New">
  <a:themeElements>
    <a:clrScheme name="KGT_Color">
      <a:dk1>
        <a:srgbClr val="2C11D0"/>
      </a:dk1>
      <a:lt1>
        <a:srgbClr val="FFFFFF"/>
      </a:lt1>
      <a:dk2>
        <a:srgbClr val="0070C0"/>
      </a:dk2>
      <a:lt2>
        <a:srgbClr val="E7E6E6"/>
      </a:lt2>
      <a:accent1>
        <a:srgbClr val="2C11D0"/>
      </a:accent1>
      <a:accent2>
        <a:srgbClr val="40AFFF"/>
      </a:accent2>
      <a:accent3>
        <a:srgbClr val="BFE4FF"/>
      </a:accent3>
      <a:accent4>
        <a:srgbClr val="BFE4FF"/>
      </a:accent4>
      <a:accent5>
        <a:srgbClr val="BFE4FF"/>
      </a:accent5>
      <a:accent6>
        <a:srgbClr val="BFE4FF"/>
      </a:accent6>
      <a:hlink>
        <a:srgbClr val="AEABAB"/>
      </a:hlink>
      <a:folHlink>
        <a:srgbClr val="B77DE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GT_PPT_Theme_New" id="{088D6226-ACFF-4189-A6DD-76AECD62479D}" vid="{6A8EB6F5-CCFC-4F43-924B-947B4C87EB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V2_KGT_PPT_Theme</Template>
  <TotalTime>20977</TotalTime>
  <Words>877</Words>
  <Application>Microsoft Office PowerPoint</Application>
  <PresentationFormat>Widescreen</PresentationFormat>
  <Paragraphs>233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Allumi Ptf</vt:lpstr>
      <vt:lpstr>Arial</vt:lpstr>
      <vt:lpstr>Calibri</vt:lpstr>
      <vt:lpstr>Roboto</vt:lpstr>
      <vt:lpstr>KGT_PPT_Theme_New</vt:lpstr>
      <vt:lpstr>Shop.api</vt:lpstr>
      <vt:lpstr>Sommaire</vt:lpstr>
      <vt:lpstr>Api</vt:lpstr>
      <vt:lpstr>Configuration</vt:lpstr>
      <vt:lpstr>Execution Flow</vt:lpstr>
      <vt:lpstr>Convention de Nommage</vt:lpstr>
      <vt:lpstr>Overview</vt:lpstr>
      <vt:lpstr>Error Handling (Adapt To Shop.Api)</vt:lpstr>
      <vt:lpstr>Packages</vt:lpstr>
      <vt:lpstr>Db</vt:lpstr>
      <vt:lpstr>Overview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Shop.Api</dc:title>
  <dc:creator>Kevin GELLENONCOURT</dc:creator>
  <cp:lastModifiedBy>Kévin Gellenoncourt</cp:lastModifiedBy>
  <cp:revision>1419</cp:revision>
  <dcterms:created xsi:type="dcterms:W3CDTF">2021-05-30T21:09:19Z</dcterms:created>
  <dcterms:modified xsi:type="dcterms:W3CDTF">2023-09-10T13:19:20Z</dcterms:modified>
</cp:coreProperties>
</file>