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6_BD03B7D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257" r:id="rId5"/>
    <p:sldId id="1755" r:id="rId6"/>
    <p:sldId id="1827" r:id="rId7"/>
    <p:sldId id="1734" r:id="rId8"/>
    <p:sldId id="1769" r:id="rId9"/>
    <p:sldId id="1844" r:id="rId10"/>
    <p:sldId id="1845" r:id="rId11"/>
    <p:sldId id="178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Pattern" id="{D3DC1810-4E8C-4CE8-A54B-4823B10DFE76}">
          <p14:sldIdLst>
            <p14:sldId id="1827"/>
            <p14:sldId id="1734"/>
            <p14:sldId id="1769"/>
            <p14:sldId id="1844"/>
            <p14:sldId id="1845"/>
          </p14:sldIdLst>
        </p14:section>
        <p14:section name="Annexe" id="{CF3F04AB-7D1E-4581-9149-F795ADC87016}">
          <p14:sldIdLst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modernComment_6C6_BD03B7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D6BCC-7993-4AF5-80CF-577F3E1DC1A0}" authorId="{FD341820-5CC1-30A7-C59F-9FF8CBD05A90}" created="2023-08-19T19:05:40.8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3" creationId="{7B35EB49-C1C4-40D9-8CAA-FCE2275A6DF4}"/>
    </ac:deMkLst>
    <p188:txBody>
      <a:bodyPr/>
      <a:lstStyle/>
      <a:p>
        <a:r>
          <a:rPr lang="en-US"/>
          <a:t>shoppinglistappback.azurewebsites.net</a:t>
        </a:r>
      </a:p>
    </p188:txBody>
  </p188:cm>
  <p188:cm id="{B6C2F84F-3344-4276-8CF5-CD461A0E54D3}" authorId="{FD341820-5CC1-30A7-C59F-9FF8CBD05A90}" created="2023-08-19T19:07:42.0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" creationId="{517302A5-1414-4925-8129-DD7D2FE262F1}"/>
    </ac:deMkLst>
    <p188:txBody>
      <a:bodyPr/>
      <a:lstStyle/>
      <a:p>
        <a:r>
          <a:rPr lang="en-US"/>
          <a:t>shoppinglistapp-44a01.web.app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6C6_BD03B7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 err="1"/>
              <a:t>Base.PATTERN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1"/>
            <a:ext cx="3551149" cy="443872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Pattern</a:t>
            </a:r>
          </a:p>
          <a:p>
            <a:pPr marL="1162350" lvl="1" indent="-514350"/>
            <a:r>
              <a:rPr lang="fr-FR" dirty="0">
                <a:cs typeface="Arial"/>
              </a:rPr>
              <a:t>Architecture</a:t>
            </a:r>
          </a:p>
          <a:p>
            <a:pPr marL="1162350" lvl="1" indent="-514350"/>
            <a:r>
              <a:rPr lang="fr-FR" dirty="0">
                <a:cs typeface="Arial"/>
              </a:rPr>
              <a:t>Clean Architecture</a:t>
            </a:r>
          </a:p>
          <a:p>
            <a:pPr marL="1162350" lvl="1" indent="-514350"/>
            <a:r>
              <a:rPr lang="fr-FR" dirty="0">
                <a:cs typeface="Arial"/>
              </a:rPr>
              <a:t>App &amp; Api</a:t>
            </a:r>
          </a:p>
          <a:p>
            <a:pPr marL="1162350" lvl="1" indent="-514350"/>
            <a:r>
              <a:rPr lang="fr-FR" dirty="0">
                <a:cs typeface="Arial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46">
            <a:extLst>
              <a:ext uri="{FF2B5EF4-FFF2-40B4-BE49-F238E27FC236}">
                <a16:creationId xmlns:a16="http://schemas.microsoft.com/office/drawing/2014/main" id="{A2F953AD-CA84-7204-DACD-5F26D9DC7F9D}"/>
              </a:ext>
            </a:extLst>
          </p:cNvPr>
          <p:cNvSpPr/>
          <p:nvPr/>
        </p:nvSpPr>
        <p:spPr>
          <a:xfrm>
            <a:off x="7013194" y="4388025"/>
            <a:ext cx="2050796" cy="1446246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Physique.Production</a:t>
            </a:r>
          </a:p>
        </p:txBody>
      </p:sp>
      <p:sp>
        <p:nvSpPr>
          <p:cNvPr id="4" name="Rectangle : coins arrondis 9">
            <a:extLst>
              <a:ext uri="{FF2B5EF4-FFF2-40B4-BE49-F238E27FC236}">
                <a16:creationId xmlns:a16="http://schemas.microsoft.com/office/drawing/2014/main" id="{C180C6BA-27D8-155C-2A72-17E27CD5CD87}"/>
              </a:ext>
            </a:extLst>
          </p:cNvPr>
          <p:cNvSpPr/>
          <p:nvPr/>
        </p:nvSpPr>
        <p:spPr>
          <a:xfrm>
            <a:off x="9213636" y="3037978"/>
            <a:ext cx="1753646" cy="2796292"/>
          </a:xfrm>
          <a:prstGeom prst="roundRect">
            <a:avLst>
              <a:gd name="adj" fmla="val 864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4B21D1BD-8991-EA05-A9AF-37AF689FEF35}"/>
              </a:ext>
            </a:extLst>
          </p:cNvPr>
          <p:cNvSpPr/>
          <p:nvPr/>
        </p:nvSpPr>
        <p:spPr>
          <a:xfrm>
            <a:off x="7401530" y="1726664"/>
            <a:ext cx="1662462" cy="1159480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013195" y="3042870"/>
            <a:ext cx="2050797" cy="1234029"/>
          </a:xfrm>
          <a:prstGeom prst="roundRect">
            <a:avLst>
              <a:gd name="adj" fmla="val 1651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Azure*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9423321" y="1478731"/>
            <a:ext cx="1546222" cy="1411063"/>
          </a:xfrm>
          <a:prstGeom prst="roundRect">
            <a:avLst>
              <a:gd name="adj" fmla="val 139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Firebase*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Logicielle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Pattern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Architecture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9335045" y="3479763"/>
            <a:ext cx="1542442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39" name="Rectangle : coins arrondis 9">
            <a:extLst>
              <a:ext uri="{FF2B5EF4-FFF2-40B4-BE49-F238E27FC236}">
                <a16:creationId xmlns:a16="http://schemas.microsoft.com/office/drawing/2014/main" id="{33ADD35B-316A-469D-BA21-610986FDF3D8}"/>
              </a:ext>
            </a:extLst>
          </p:cNvPr>
          <p:cNvSpPr/>
          <p:nvPr/>
        </p:nvSpPr>
        <p:spPr>
          <a:xfrm>
            <a:off x="7293762" y="1603219"/>
            <a:ext cx="1662462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252E7DB8-BEFD-4B84-A4FF-9298C7C9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67" y="4621049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  <a:endParaRPr lang="sv-SE" sz="1600" b="1" dirty="0"/>
          </a:p>
          <a:p>
            <a:pPr algn="ctr"/>
            <a:endParaRPr lang="en-US" sz="1000" b="1" dirty="0"/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C0BC7691-5422-47BA-B1D2-50408D7D3F0F}"/>
              </a:ext>
            </a:extLst>
          </p:cNvPr>
          <p:cNvSpPr/>
          <p:nvPr/>
        </p:nvSpPr>
        <p:spPr>
          <a:xfrm>
            <a:off x="7353216" y="3151318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</p:txBody>
      </p:sp>
      <p:sp>
        <p:nvSpPr>
          <p:cNvPr id="53" name="Rectangle : coins arrondis 9">
            <a:extLst>
              <a:ext uri="{FF2B5EF4-FFF2-40B4-BE49-F238E27FC236}">
                <a16:creationId xmlns:a16="http://schemas.microsoft.com/office/drawing/2014/main" id="{8DC14459-2FDC-49B4-80CF-4CE117A7B6A8}"/>
              </a:ext>
            </a:extLst>
          </p:cNvPr>
          <p:cNvSpPr/>
          <p:nvPr/>
        </p:nvSpPr>
        <p:spPr>
          <a:xfrm>
            <a:off x="9553190" y="1603219"/>
            <a:ext cx="1288533" cy="748010"/>
          </a:xfrm>
          <a:prstGeom prst="roundRect">
            <a:avLst>
              <a:gd name="adj" fmla="val 232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 (Code)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1A444D97-26F3-4AF1-B180-9518B29AADC4}"/>
              </a:ext>
            </a:extLst>
          </p:cNvPr>
          <p:cNvSpPr/>
          <p:nvPr/>
        </p:nvSpPr>
        <p:spPr>
          <a:xfrm>
            <a:off x="7176738" y="1478732"/>
            <a:ext cx="1662461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err="1">
                <a:solidFill>
                  <a:schemeClr val="bg1"/>
                </a:solidFill>
              </a:rPr>
              <a:t>User.Machine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B8146FDE-3350-55CD-0C6A-CA9E78FC5AE8}"/>
              </a:ext>
            </a:extLst>
          </p:cNvPr>
          <p:cNvSpPr/>
          <p:nvPr/>
        </p:nvSpPr>
        <p:spPr>
          <a:xfrm>
            <a:off x="7313888" y="1848464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Shop.App (Run)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1" name="Rectangle : coins arrondis 9">
            <a:extLst>
              <a:ext uri="{FF2B5EF4-FFF2-40B4-BE49-F238E27FC236}">
                <a16:creationId xmlns:a16="http://schemas.microsoft.com/office/drawing/2014/main" id="{AE2C6F21-642F-7716-EC01-86CE23F6588A}"/>
              </a:ext>
            </a:extLst>
          </p:cNvPr>
          <p:cNvSpPr/>
          <p:nvPr/>
        </p:nvSpPr>
        <p:spPr>
          <a:xfrm>
            <a:off x="9344887" y="4000117"/>
            <a:ext cx="1532599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cxnSp>
        <p:nvCxnSpPr>
          <p:cNvPr id="13" name="Connecteur : en angle 100">
            <a:extLst>
              <a:ext uri="{FF2B5EF4-FFF2-40B4-BE49-F238E27FC236}">
                <a16:creationId xmlns:a16="http://schemas.microsoft.com/office/drawing/2014/main" id="{A27FFAFD-34B4-94BD-45FC-6C800975BA79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rot="16200000" flipH="1">
            <a:off x="7722275" y="2810265"/>
            <a:ext cx="642777" cy="3932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2F88A408-F60D-B1BD-BDBF-1CC2637B8C93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 rot="5400000">
            <a:off x="7722348" y="4280069"/>
            <a:ext cx="679489" cy="2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100">
            <a:extLst>
              <a:ext uri="{FF2B5EF4-FFF2-40B4-BE49-F238E27FC236}">
                <a16:creationId xmlns:a16="http://schemas.microsoft.com/office/drawing/2014/main" id="{07CD8074-90A9-5CD5-BA3A-109FD9C74D6C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>
          <a:xfrm flipV="1">
            <a:off x="8734109" y="1977224"/>
            <a:ext cx="819081" cy="20127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100">
            <a:extLst>
              <a:ext uri="{FF2B5EF4-FFF2-40B4-BE49-F238E27FC236}">
                <a16:creationId xmlns:a16="http://schemas.microsoft.com/office/drawing/2014/main" id="{2D85475C-5DD3-C1E4-4851-C6A1340A0759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>
            <a:off x="8773437" y="3546439"/>
            <a:ext cx="561608" cy="1229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83896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1200220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41289" y="3427156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1835897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068896" y="4320678"/>
            <a:ext cx="609703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59762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cxnSp>
        <p:nvCxnSpPr>
          <p:cNvPr id="5" name="Connecteur : en angle 100">
            <a:extLst>
              <a:ext uri="{FF2B5EF4-FFF2-40B4-BE49-F238E27FC236}">
                <a16:creationId xmlns:a16="http://schemas.microsoft.com/office/drawing/2014/main" id="{03430224-9F12-43FF-D090-6128E46A9354}"/>
              </a:ext>
            </a:extLst>
          </p:cNvPr>
          <p:cNvCxnSpPr>
            <a:cxnSpLocks/>
            <a:stCxn id="64" idx="2"/>
            <a:endCxn id="58" idx="0"/>
          </p:cNvCxnSpPr>
          <p:nvPr/>
        </p:nvCxnSpPr>
        <p:spPr>
          <a:xfrm rot="16200000" flipH="1">
            <a:off x="3900583" y="1826782"/>
            <a:ext cx="1071208" cy="212954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1" y="1089498"/>
            <a:ext cx="2507702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501792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84538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553748" y="330432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2023168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284538" y="2196913"/>
            <a:ext cx="269210" cy="1291789"/>
          </a:xfrm>
          <a:prstGeom prst="bentConnector3">
            <a:avLst>
              <a:gd name="adj1" fmla="val -37436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327352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963534" y="2539360"/>
            <a:ext cx="316663" cy="51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5400000">
            <a:off x="2000828" y="3183551"/>
            <a:ext cx="237630" cy="392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7AE6FE-5EE5-CA1C-4DD0-B67C6A1974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7047271" cy="1638642"/>
          </a:xfrm>
          <a:prstGeom prst="roundRect">
            <a:avLst>
              <a:gd name="adj" fmla="val 11863"/>
            </a:avLst>
          </a:prstGeom>
        </p:spPr>
        <p:txBody>
          <a:bodyPr/>
          <a:lstStyle/>
          <a:p>
            <a:pPr marL="72000" indent="0" algn="ctr">
              <a:spcBef>
                <a:spcPts val="300"/>
              </a:spcBef>
              <a:buNone/>
            </a:pPr>
            <a:r>
              <a:rPr lang="fr-FR" dirty="0"/>
              <a:t>Stratégie de synchro </a:t>
            </a:r>
            <a:r>
              <a:rPr lang="fr-FR" dirty="0" err="1"/>
              <a:t>App-Api</a:t>
            </a:r>
            <a:endParaRPr lang="fr-FR" dirty="0"/>
          </a:p>
          <a:p>
            <a:pPr marL="360000" lvl="1" indent="0">
              <a:spcBef>
                <a:spcPts val="300"/>
              </a:spcBef>
              <a:buNone/>
            </a:pPr>
            <a:r>
              <a:rPr lang="fr-FR" dirty="0">
                <a:ea typeface="+mn-lt"/>
                <a:cs typeface="+mn-lt"/>
              </a:rPr>
              <a:t>Optimiste. </a:t>
            </a:r>
            <a:r>
              <a:rPr lang="fr-FR" b="0" dirty="0">
                <a:ea typeface="+mn-lt"/>
                <a:cs typeface="+mn-lt"/>
              </a:rPr>
              <a:t>Maj Ui avant rep Api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+ Sur. </a:t>
            </a:r>
            <a:r>
              <a:rPr lang="fr-FR" b="0" dirty="0">
                <a:ea typeface="+mn-lt"/>
                <a:cs typeface="+mn-lt"/>
              </a:rPr>
              <a:t>Maj Ui quand Api a répondu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Choisir selon la sensibilité de l’info (coordonnée fusée vs nom user)</a:t>
            </a:r>
            <a:endParaRPr lang="en-US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 | Commun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E7F5667-2B5E-8238-34C4-F2DF22D4244A}"/>
              </a:ext>
            </a:extLst>
          </p:cNvPr>
          <p:cNvSpPr txBox="1">
            <a:spLocks/>
          </p:cNvSpPr>
          <p:nvPr/>
        </p:nvSpPr>
        <p:spPr>
          <a:xfrm>
            <a:off x="838199" y="2877290"/>
            <a:ext cx="3527324" cy="1441767"/>
          </a:xfrm>
          <a:prstGeom prst="roundRect">
            <a:avLst>
              <a:gd name="adj" fmla="val 125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Environnement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Les Env. Dev, Int, Acc, Prd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Identifier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d’execution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Activer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traitement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spécifique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selon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8433FD8-548A-1799-E7E9-FBAE9585647C}"/>
              </a:ext>
            </a:extLst>
          </p:cNvPr>
          <p:cNvSpPr txBox="1">
            <a:spLocks/>
          </p:cNvSpPr>
          <p:nvPr/>
        </p:nvSpPr>
        <p:spPr>
          <a:xfrm>
            <a:off x="4552336" y="2876606"/>
            <a:ext cx="3274143" cy="1441767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Logging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Ecrire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l’execution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du code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permettant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alalyse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cas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dysfonctionnement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Gérer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niveaux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log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plusieurs supports d’écriture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Kibana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File, Console)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FD2BC4-3D21-EE08-C10D-A69D377131AA}"/>
              </a:ext>
            </a:extLst>
          </p:cNvPr>
          <p:cNvSpPr txBox="1">
            <a:spLocks/>
          </p:cNvSpPr>
          <p:nvPr/>
        </p:nvSpPr>
        <p:spPr>
          <a:xfrm>
            <a:off x="838200" y="4473678"/>
            <a:ext cx="352732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ErrorHandling.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Que fait le program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lorsqu’il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rencontre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Quel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type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Metier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/ Technique), quell format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d’émission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(Exception, Http Error)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4EFE48E-9585-259B-851B-60DCCA8F6F10}"/>
              </a:ext>
            </a:extLst>
          </p:cNvPr>
          <p:cNvSpPr txBox="1">
            <a:spLocks/>
          </p:cNvSpPr>
          <p:nvPr/>
        </p:nvSpPr>
        <p:spPr>
          <a:xfrm>
            <a:off x="4552337" y="4473678"/>
            <a:ext cx="344644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DataModeling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Entity.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dans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base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donnée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transfert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inter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système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Préférer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la composition à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l’heritage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b="0" dirty="0"/>
              <a:t>Identifiant d’un objet : un Id, type 'string’ Vs « </a:t>
            </a:r>
            <a:r>
              <a:rPr lang="fr-FR" sz="1200" b="0" dirty="0" err="1"/>
              <a:t>Guid</a:t>
            </a:r>
            <a:r>
              <a:rPr lang="fr-FR" sz="1200" b="0" dirty="0"/>
              <a:t> » Vs « </a:t>
            </a:r>
            <a:r>
              <a:rPr lang="fr-FR" sz="1200" b="0" dirty="0" err="1"/>
              <a:t>Number</a:t>
            </a:r>
            <a:r>
              <a:rPr lang="fr-FR" sz="1200" b="0" dirty="0"/>
              <a:t> » ?</a:t>
            </a:r>
            <a:br>
              <a:rPr lang="en-US" sz="1200" dirty="0"/>
            </a:b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57FA8B-662D-8680-8708-D0A275A0DD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1227" y="1089499"/>
            <a:ext cx="3219547" cy="16386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Validation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85A2950-1AE5-0212-6E63-66B7604EE028}"/>
              </a:ext>
            </a:extLst>
          </p:cNvPr>
          <p:cNvSpPr txBox="1">
            <a:spLocks/>
          </p:cNvSpPr>
          <p:nvPr/>
        </p:nvSpPr>
        <p:spPr>
          <a:xfrm>
            <a:off x="8061227" y="2833700"/>
            <a:ext cx="3219547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1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078451-11F9-0E15-718A-3CF3E289D8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App.Specific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Ui.Components</a:t>
            </a: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2000" b="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E4BF1B-F213-B512-4881-8884F34B53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Api.Specific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Http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–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Delete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204,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200, Put</a:t>
            </a:r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SwaggerUi / SwaggerGen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Endpoints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ea typeface="+mn-lt"/>
                <a:cs typeface="+mn-lt"/>
              </a:rPr>
              <a:t>Tout ce qui est créé/modifié doit être retournée (Pourquoi ?)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05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417</Words>
  <Application>Microsoft Office PowerPoint</Application>
  <PresentationFormat>Widescreen</PresentationFormat>
  <Paragraphs>115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Allumi Ptf</vt:lpstr>
      <vt:lpstr>Arial</vt:lpstr>
      <vt:lpstr>Calibri</vt:lpstr>
      <vt:lpstr>KGT_PPT_Theme_New</vt:lpstr>
      <vt:lpstr>Base.PATTERN</vt:lpstr>
      <vt:lpstr>Sommaire</vt:lpstr>
      <vt:lpstr>Pattern</vt:lpstr>
      <vt:lpstr>Architecture</vt:lpstr>
      <vt:lpstr>Clean Architecture</vt:lpstr>
      <vt:lpstr>App &amp; Api | Commun</vt:lpstr>
      <vt:lpstr>App &amp;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722</cp:revision>
  <dcterms:created xsi:type="dcterms:W3CDTF">2021-05-30T21:09:19Z</dcterms:created>
  <dcterms:modified xsi:type="dcterms:W3CDTF">2023-09-10T13:43:43Z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