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737" r:id="rId2"/>
    <p:sldId id="258" r:id="rId3"/>
    <p:sldId id="1745" r:id="rId4"/>
    <p:sldId id="1744" r:id="rId5"/>
    <p:sldId id="1746" r:id="rId6"/>
    <p:sldId id="1741" r:id="rId7"/>
    <p:sldId id="1742" r:id="rId8"/>
    <p:sldId id="1743" r:id="rId9"/>
    <p:sldId id="1752" r:id="rId10"/>
    <p:sldId id="1748" r:id="rId11"/>
    <p:sldId id="1670" r:id="rId12"/>
    <p:sldId id="1730" r:id="rId13"/>
    <p:sldId id="1751" r:id="rId14"/>
    <p:sldId id="1749" r:id="rId15"/>
    <p:sldId id="175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8C385A-906C-449D-B08C-2812CDF25A50}">
          <p14:sldIdLst>
            <p14:sldId id="1737"/>
            <p14:sldId id="258"/>
            <p14:sldId id="1745"/>
            <p14:sldId id="1744"/>
            <p14:sldId id="1746"/>
            <p14:sldId id="1741"/>
            <p14:sldId id="1742"/>
            <p14:sldId id="1743"/>
            <p14:sldId id="1752"/>
            <p14:sldId id="1748"/>
          </p14:sldIdLst>
        </p14:section>
        <p14:section name="Annexe" id="{682B18C2-BE50-4074-9D88-2E3CBFCE1686}">
          <p14:sldIdLst>
            <p14:sldId id="1670"/>
            <p14:sldId id="1730"/>
            <p14:sldId id="1751"/>
            <p14:sldId id="1749"/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25T23:12:50.332" idx="1">
    <p:pos x="3250" y="1603"/>
    <p:text>Peut être implémenté avec Ngrx Component Store (permet de discuter avec le store global)</p:text>
    <p:extLst>
      <p:ext uri="{C676402C-5697-4E1C-873F-D02D1690AC5C}">
        <p15:threadingInfo xmlns:p15="http://schemas.microsoft.com/office/powerpoint/2012/main" timeZoneBias="-60"/>
      </p:ext>
    </p:extLst>
  </p:cm>
  <p:cm authorId="2" dt="2022-03-25T23:33:13.524" idx="2">
    <p:pos x="5716" y="2772"/>
    <p:text>Pas stocké dans un localState Component car besoin de persister + loin que le vie du Component (resist onRouteChange, app reinit)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50BA17D-CB32-489B-9418-0BC3365FC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4061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3950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enums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btroncone/ngrx-store-localstorage/blob/master/README.m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armstrong/normalizr/blob/master/README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ngrx-entity/" TargetMode="External"/><Relationship Id="rId2" Type="http://schemas.openxmlformats.org/officeDocument/2006/relationships/hyperlink" Target="https://developpaper.com/easy-to-use-eight-distributed-id-generation-method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STD </a:t>
            </a:r>
            <a:r>
              <a:rPr lang="fr-FR" sz="4800" b="1" dirty="0"/>
              <a:t>– </a:t>
            </a:r>
            <a:r>
              <a:rPr lang="fr-FR" dirty="0"/>
              <a:t>Transverse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8" y="2938408"/>
            <a:ext cx="9372819" cy="1487593"/>
          </a:xfrm>
          <a:prstGeom prst="roundRect">
            <a:avLst/>
          </a:prstGeom>
        </p:spPr>
        <p:txBody>
          <a:bodyPr anchor="ctr"/>
          <a:lstStyle/>
          <a:p>
            <a:r>
              <a:rPr lang="fr-FR" sz="2400" b="1" dirty="0"/>
              <a:t>App.</a:t>
            </a:r>
            <a:r>
              <a:rPr lang="fr-FR" sz="2400" dirty="0"/>
              <a:t> Angular | Material | Ngrx | rxjs</a:t>
            </a:r>
          </a:p>
          <a:p>
            <a:r>
              <a:rPr lang="fr-FR" sz="2400" b="1" dirty="0"/>
              <a:t>Api. </a:t>
            </a:r>
            <a:r>
              <a:rPr lang="fr-FR" sz="2400" dirty="0"/>
              <a:t>NetCore | Entity Framework</a:t>
            </a:r>
          </a:p>
          <a:p>
            <a:r>
              <a:rPr lang="fr-FR" sz="2400" b="1" dirty="0"/>
              <a:t>Db</a:t>
            </a:r>
            <a:r>
              <a:rPr lang="fr-FR" sz="2400" b="1"/>
              <a:t>. </a:t>
            </a:r>
            <a:r>
              <a:rPr lang="fr-FR" sz="2400"/>
              <a:t>SQLITE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3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(=</a:t>
            </a:r>
            <a:r>
              <a:rPr lang="fr-FR" dirty="0"/>
              <a:t>Dictionnaire de valeur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Autres sujets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9D05B-8CC9-4596-9147-6EE3AADEE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2 Types</a:t>
            </a:r>
          </a:p>
          <a:p>
            <a:pPr lvl="1"/>
            <a:r>
              <a:rPr lang="fr-FR" dirty="0"/>
              <a:t>Statique (dev-modifiable) : </a:t>
            </a:r>
            <a:r>
              <a:rPr lang="fr-FR" b="0" dirty="0"/>
              <a:t>défini dans le code FRT ou BCK</a:t>
            </a:r>
          </a:p>
          <a:p>
            <a:pPr lvl="1"/>
            <a:r>
              <a:rPr lang="fr-FR" dirty="0"/>
              <a:t>Dynamique (user-modifiable) : </a:t>
            </a:r>
            <a:r>
              <a:rPr lang="fr-FR" b="0" dirty="0"/>
              <a:t>défini dans la BD (Table ENUM)</a:t>
            </a:r>
          </a:p>
          <a:p>
            <a:pPr lvl="1"/>
            <a:endParaRPr lang="fr-FR" b="0" dirty="0"/>
          </a:p>
          <a:p>
            <a:r>
              <a:rPr lang="fr-FR" dirty="0"/>
              <a:t>Statique</a:t>
            </a:r>
          </a:p>
          <a:p>
            <a:pPr lvl="1"/>
            <a:r>
              <a:rPr lang="fr-FR" dirty="0"/>
              <a:t>Front.</a:t>
            </a:r>
            <a:r>
              <a:rPr lang="fr-FR" b="0" dirty="0"/>
              <a:t> Use </a:t>
            </a:r>
            <a:r>
              <a:rPr lang="fr-FR" dirty="0">
                <a:hlinkClick r:id="rId2"/>
              </a:rPr>
              <a:t>Strings Enum</a:t>
            </a:r>
            <a:r>
              <a:rPr lang="fr-FR" dirty="0"/>
              <a:t> </a:t>
            </a:r>
            <a:r>
              <a:rPr lang="fr-FR" b="0" dirty="0"/>
              <a:t>de Ts (Simplifie @form/MultipleOptionField)</a:t>
            </a:r>
          </a:p>
          <a:p>
            <a:pPr lvl="1"/>
            <a:r>
              <a:rPr lang="fr-FR"/>
              <a:t>Back.</a:t>
            </a:r>
            <a:r>
              <a:rPr lang="fr-FR" b="0"/>
              <a:t> </a:t>
            </a:r>
            <a:r>
              <a:rPr lang="fr-FR" b="0" dirty="0" err="1"/>
              <a:t>enum</a:t>
            </a:r>
            <a:r>
              <a:rPr lang="fr-FR" b="0" dirty="0"/>
              <a:t> C#</a:t>
            </a:r>
          </a:p>
          <a:p>
            <a:pPr lvl="1"/>
            <a:endParaRPr lang="fr-FR" b="0" dirty="0"/>
          </a:p>
          <a:p>
            <a:r>
              <a:rPr lang="fr-FR" dirty="0"/>
              <a:t>Dynamique</a:t>
            </a:r>
          </a:p>
          <a:p>
            <a:pPr lvl="1"/>
            <a:r>
              <a:rPr lang="fr-FR" dirty="0"/>
              <a:t>FRT :</a:t>
            </a:r>
            <a:r>
              <a:rPr lang="fr-FR" b="0" dirty="0"/>
              <a:t> module @enum qui appelle l’API Enum </a:t>
            </a:r>
          </a:p>
          <a:p>
            <a:pPr lvl="1"/>
            <a:r>
              <a:rPr lang="fr-FR" dirty="0"/>
              <a:t>BCK :  </a:t>
            </a:r>
            <a:r>
              <a:rPr lang="fr-FR" b="0" dirty="0"/>
              <a:t>API qui pour l’instant tape des </a:t>
            </a:r>
            <a:r>
              <a:rPr lang="fr-FR" b="0" dirty="0" err="1"/>
              <a:t>énum</a:t>
            </a:r>
            <a:r>
              <a:rPr lang="fr-FR" b="0" dirty="0"/>
              <a:t> codé en dur </a:t>
            </a:r>
          </a:p>
          <a:p>
            <a:pPr lvl="1"/>
            <a:endParaRPr lang="fr-FR" b="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A8410F-187C-41A3-99A8-2975433C0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72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58D17-06E7-4276-BED4-0544FE2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09F54-5B4D-4064-9285-D1078862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1DA5-DF78-43D1-9614-7A5989FD00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Données Configurable</a:t>
            </a:r>
          </a:p>
          <a:p>
            <a:pPr lvl="1"/>
            <a:r>
              <a:rPr lang="fr-FR" dirty="0"/>
              <a:t>Url machine</a:t>
            </a:r>
          </a:p>
          <a:p>
            <a:pPr lvl="1"/>
            <a:r>
              <a:rPr lang="fr-FR" dirty="0"/>
              <a:t>Temporalité</a:t>
            </a:r>
          </a:p>
          <a:p>
            <a:pPr lvl="1"/>
            <a:r>
              <a:rPr lang="fr-FR" dirty="0"/>
              <a:t>Site Client</a:t>
            </a:r>
          </a:p>
          <a:p>
            <a:pPr lvl="1"/>
            <a:r>
              <a:rPr lang="fr-FR" dirty="0"/>
              <a:t>Utilisateur Connecté</a:t>
            </a:r>
          </a:p>
          <a:p>
            <a:pPr lvl="1"/>
            <a:r>
              <a:rPr lang="fr-FR" b="0" dirty="0"/>
              <a:t>Disponibilité du service</a:t>
            </a:r>
          </a:p>
          <a:p>
            <a:pPr lvl="1"/>
            <a:r>
              <a:rPr lang="fr-FR" b="0" dirty="0"/>
              <a:t>Design Graphique Ui</a:t>
            </a:r>
          </a:p>
          <a:p>
            <a:pPr lvl="1"/>
            <a:r>
              <a:rPr lang="fr-FR" b="0" dirty="0"/>
              <a:t>Règle gestion métier</a:t>
            </a:r>
          </a:p>
          <a:p>
            <a:pPr lvl="1"/>
            <a:r>
              <a:rPr lang="fr-FR" b="0" dirty="0"/>
              <a:t>Format d’un fichier d’export</a:t>
            </a:r>
          </a:p>
          <a:p>
            <a:pPr lvl="1"/>
            <a:r>
              <a:rPr lang="fr-FR" dirty="0"/>
              <a:t>…</a:t>
            </a:r>
            <a:endParaRPr lang="en-GB" dirty="0"/>
          </a:p>
          <a:p>
            <a:pPr lvl="1"/>
            <a:endParaRPr lang="fr-FR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4BD5C-CF16-4586-B97D-75D08498F0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32D44-4667-45A5-AEC7-BCA4D9F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(TO_THINK)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62DCEB-55A9-3F5A-6E1F-B999AE20EC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8241F-B1BB-47FB-B59F-0DE157238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3FCE-27B7-411A-8135-9B3FD0CE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99E9-733E-4C54-8076-69B08083ED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60640" indent="-274320">
              <a:spcBef>
                <a:spcPts val="0"/>
              </a:spcBef>
            </a:pPr>
            <a:r>
              <a:rPr lang="fr-FR" dirty="0"/>
              <a:t>Stockage</a:t>
            </a:r>
          </a:p>
          <a:p>
            <a:pPr marL="548640" lvl="1" indent="-274320">
              <a:spcBef>
                <a:spcPts val="0"/>
              </a:spcBef>
            </a:pPr>
            <a:r>
              <a:rPr lang="fr-FR" b="0" dirty="0"/>
              <a:t>Dans une Db</a:t>
            </a:r>
          </a:p>
          <a:p>
            <a:pPr marL="548640" lvl="1" indent="-274320">
              <a:spcBef>
                <a:spcPts val="0"/>
              </a:spcBef>
            </a:pPr>
            <a:r>
              <a:rPr lang="fr-FR" b="0" dirty="0"/>
              <a:t>Fichier de conf dans le code source</a:t>
            </a:r>
          </a:p>
          <a:p>
            <a:pPr marL="548640" lvl="2" indent="-274320">
              <a:spcBef>
                <a:spcPts val="0"/>
              </a:spcBef>
            </a:pPr>
            <a:r>
              <a:rPr lang="fr-FR" b="0" dirty="0"/>
              <a:t>Ex. (.Net) </a:t>
            </a:r>
            <a:r>
              <a:rPr lang="fr-FR" b="0" dirty="0" err="1"/>
              <a:t>appsettings</a:t>
            </a:r>
            <a:r>
              <a:rPr lang="fr-FR" b="0" dirty="0"/>
              <a:t>, </a:t>
            </a:r>
            <a:r>
              <a:rPr lang="fr-FR" b="0" dirty="0" err="1"/>
              <a:t>lauchsettings</a:t>
            </a:r>
            <a:endParaRPr lang="fr-FR" b="0" dirty="0"/>
          </a:p>
          <a:p>
            <a:pPr marL="548640" lvl="2" indent="-274320">
              <a:spcBef>
                <a:spcPts val="0"/>
              </a:spcBef>
            </a:pPr>
            <a:r>
              <a:rPr lang="fr-FR" b="0" dirty="0"/>
              <a:t>Ex. (Angular) </a:t>
            </a:r>
            <a:r>
              <a:rPr lang="fr-FR" b="0" dirty="0" err="1"/>
              <a:t>angular.json</a:t>
            </a:r>
            <a:r>
              <a:rPr lang="fr-FR" b="0" dirty="0"/>
              <a:t>, </a:t>
            </a:r>
            <a:r>
              <a:rPr lang="fr-FR" b="0" dirty="0" err="1"/>
              <a:t>environment.ts</a:t>
            </a:r>
            <a:br>
              <a:rPr lang="fr-FR" b="0" dirty="0"/>
            </a:br>
            <a:endParaRPr lang="fr-FR" b="0" dirty="0"/>
          </a:p>
          <a:p>
            <a:r>
              <a:rPr lang="fr-FR" sz="2000" dirty="0"/>
              <a:t>Selon le user connecté 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Langue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Ajouter un module de conf user ?</a:t>
            </a:r>
          </a:p>
          <a:p>
            <a:pPr lvl="1">
              <a:spcBef>
                <a:spcPts val="600"/>
              </a:spcBef>
            </a:pPr>
            <a:r>
              <a:rPr lang="fr-FR" b="0" dirty="0"/>
              <a:t>Avoir une instance de BD pour chaque utilisateur ? (pour l'instant 1 Account </a:t>
            </a:r>
            <a:r>
              <a:rPr lang="fr-FR" b="0" dirty="0" err="1"/>
              <a:t>co</a:t>
            </a:r>
            <a:r>
              <a:rPr lang="fr-FR" b="0" dirty="0"/>
              <a:t> présent dans le </a:t>
            </a:r>
            <a:r>
              <a:rPr lang="fr-FR" b="0" dirty="0" err="1"/>
              <a:t>HttpContext</a:t>
            </a:r>
            <a:r>
              <a:rPr lang="fr-FR" b="0" dirty="0"/>
              <a:t>) &amp; 1 BD</a:t>
            </a:r>
            <a:endParaRPr lang="en-GB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A98C63-CD19-4AAD-A894-2FCB6FD589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8D1F5-B1E4-4B8F-A32C-7A1950832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800" dirty="0"/>
              <a:t>Site Client</a:t>
            </a:r>
          </a:p>
          <a:p>
            <a:pPr lvl="1">
              <a:spcBef>
                <a:spcPts val="600"/>
              </a:spcBef>
            </a:pPr>
            <a:r>
              <a:rPr lang="fr-FR" b="1" dirty="0" err="1"/>
              <a:t>Back.Ws</a:t>
            </a:r>
            <a:endParaRPr lang="fr-FR" b="0" dirty="0"/>
          </a:p>
          <a:p>
            <a:pPr marL="720000" lvl="5">
              <a:spcBef>
                <a:spcPts val="600"/>
              </a:spcBef>
            </a:pPr>
            <a:r>
              <a:rPr lang="fr-FR" sz="1600" b="0" dirty="0"/>
              <a:t>Au sein du code source avec un </a:t>
            </a:r>
            <a:r>
              <a:rPr lang="fr-FR" sz="1600" b="0" dirty="0" err="1"/>
              <a:t>BusinessService</a:t>
            </a:r>
            <a:r>
              <a:rPr lang="fr-FR" sz="1600" b="0" dirty="0"/>
              <a:t> Transverse qui peut être surchargé selon le numéro de site qui est fournit dans la requête HTTP reçu en entrée</a:t>
            </a:r>
          </a:p>
          <a:p>
            <a:pPr marL="720000" lvl="5">
              <a:spcBef>
                <a:spcPts val="600"/>
              </a:spcBef>
            </a:pPr>
            <a:r>
              <a:rPr lang="fr-FR" sz="1600" dirty="0"/>
              <a:t>En instanciant une version différente du WS pour chaque </a:t>
            </a:r>
            <a:r>
              <a:rPr lang="fr-FR" sz="1600" b="1" u="sng" dirty="0"/>
              <a:t>Site</a:t>
            </a:r>
          </a:p>
          <a:p>
            <a:pPr lvl="1">
              <a:spcBef>
                <a:spcPts val="600"/>
              </a:spcBef>
            </a:pPr>
            <a:r>
              <a:rPr lang="fr-FR" b="1" dirty="0" err="1"/>
              <a:t>Back.Batch</a:t>
            </a:r>
            <a:r>
              <a:rPr lang="fr-FR" b="1" dirty="0"/>
              <a:t>. </a:t>
            </a:r>
            <a:r>
              <a:rPr lang="fr-FR" sz="1600" b="0" dirty="0">
                <a:solidFill>
                  <a:schemeClr val="tx1"/>
                </a:solidFill>
              </a:rPr>
              <a:t>Fichier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Front.</a:t>
            </a:r>
            <a:r>
              <a:rPr lang="fr-FR" b="1" dirty="0"/>
              <a:t> </a:t>
            </a:r>
            <a:r>
              <a:rPr lang="fr-FR" sz="1600" b="0" dirty="0">
                <a:solidFill>
                  <a:schemeClr val="tx1"/>
                </a:solidFill>
              </a:rPr>
              <a:t>Fichier </a:t>
            </a:r>
            <a:r>
              <a:rPr lang="fr-FR" sz="1600" b="0" dirty="0" err="1">
                <a:solidFill>
                  <a:schemeClr val="tx1"/>
                </a:solidFill>
              </a:rPr>
              <a:t>ds</a:t>
            </a:r>
            <a:r>
              <a:rPr lang="fr-FR" sz="1600" b="0" dirty="0">
                <a:solidFill>
                  <a:schemeClr val="tx1"/>
                </a:solidFill>
              </a:rPr>
              <a:t> code source</a:t>
            </a:r>
          </a:p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E9C9F2-EC6F-4A76-B547-B001FE0F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Configuration.Implémentation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8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Front.Questionnement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dirty="0"/>
              <a:t>State Organisation</a:t>
            </a:r>
          </a:p>
          <a:p>
            <a:pPr lvl="1">
              <a:spcBef>
                <a:spcPts val="600"/>
              </a:spcBef>
            </a:pPr>
            <a:r>
              <a:rPr lang="en-GB" b="0" dirty="0" err="1"/>
              <a:t>Séparer</a:t>
            </a:r>
            <a:r>
              <a:rPr lang="en-GB" b="0" dirty="0"/>
              <a:t> les </a:t>
            </a:r>
            <a:r>
              <a:rPr lang="en-GB" b="0" dirty="0" err="1"/>
              <a:t>états</a:t>
            </a:r>
            <a:r>
              <a:rPr lang="en-GB" b="0" dirty="0"/>
              <a:t> des "</a:t>
            </a:r>
            <a:r>
              <a:rPr lang="en-GB" b="0" dirty="0" err="1"/>
              <a:t>DbEntity</a:t>
            </a:r>
            <a:r>
              <a:rPr lang="en-GB" b="0" dirty="0"/>
              <a:t>" des </a:t>
            </a:r>
            <a:r>
              <a:rPr lang="en-GB" b="0" dirty="0" err="1"/>
              <a:t>états</a:t>
            </a:r>
            <a:r>
              <a:rPr lang="en-GB" b="0" dirty="0"/>
              <a:t> de “</a:t>
            </a:r>
            <a:r>
              <a:rPr lang="en-GB" b="0" dirty="0" err="1"/>
              <a:t>UIView</a:t>
            </a:r>
            <a:r>
              <a:rPr lang="en-GB" b="0" dirty="0"/>
              <a:t>“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DBEntityState</a:t>
            </a:r>
            <a:r>
              <a:rPr lang="en-GB" b="1" dirty="0"/>
              <a:t>.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", "account", "</a:t>
            </a:r>
            <a:r>
              <a:rPr lang="en-GB" dirty="0" err="1"/>
              <a:t>enum</a:t>
            </a:r>
            <a:r>
              <a:rPr lang="en-GB" dirty="0"/>
              <a:t>", "category"...</a:t>
            </a:r>
          </a:p>
          <a:p>
            <a:pPr lvl="3">
              <a:spcBef>
                <a:spcPts val="600"/>
              </a:spcBef>
            </a:pPr>
            <a:r>
              <a:rPr lang="en-GB" b="1" dirty="0" err="1"/>
              <a:t>UIViewState</a:t>
            </a:r>
            <a:r>
              <a:rPr lang="en-GB" b="1" dirty="0"/>
              <a:t>.</a:t>
            </a:r>
            <a:r>
              <a:rPr lang="en-GB" dirty="0"/>
              <a:t> "</a:t>
            </a:r>
            <a:r>
              <a:rPr lang="en-GB" dirty="0" err="1"/>
              <a:t>ShoppingList</a:t>
            </a:r>
            <a:r>
              <a:rPr lang="en-GB" dirty="0"/>
              <a:t>/</a:t>
            </a:r>
            <a:r>
              <a:rPr lang="en-GB" dirty="0" err="1"/>
              <a:t>Accordeon</a:t>
            </a:r>
            <a:r>
              <a:rPr lang="en-GB" dirty="0"/>
              <a:t>, </a:t>
            </a:r>
            <a:r>
              <a:rPr lang="en-GB" dirty="0" err="1"/>
              <a:t>editMode</a:t>
            </a:r>
            <a:r>
              <a:rPr lang="en-GB" dirty="0"/>
              <a:t>...“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60751D5-AEE5-4101-91CB-5E91FBFC4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0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D0-9606-4186-99C5-8F990BC9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Back.Questionnement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34DF-3B65-40CC-9955-B1E20A7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CE734-5948-421B-B5AC-6C0900862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759DDF-14E5-47D8-9604-65E123C6F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Permettre au User de Catégoriser (ou non) leurs items dans la </a:t>
            </a:r>
            <a:r>
              <a:rPr lang="fr-FR" dirty="0" err="1"/>
              <a:t>shoppingList</a:t>
            </a:r>
            <a:endParaRPr lang="fr-FR" dirty="0"/>
          </a:p>
          <a:p>
            <a:pPr lvl="3">
              <a:spcBef>
                <a:spcPts val="600"/>
              </a:spcBef>
            </a:pPr>
            <a:r>
              <a:rPr lang="fr-FR" dirty="0"/>
              <a:t>Introduction des tables : </a:t>
            </a:r>
            <a:r>
              <a:rPr lang="fr-FR" sz="1600" b="1" dirty="0"/>
              <a:t>« </a:t>
            </a:r>
            <a:r>
              <a:rPr lang="fr-FR" sz="1600" b="1" dirty="0" err="1"/>
              <a:t>Tree</a:t>
            </a:r>
            <a:r>
              <a:rPr lang="fr-FR" sz="1600" b="1" dirty="0"/>
              <a:t> », « </a:t>
            </a:r>
            <a:r>
              <a:rPr lang="fr-FR" sz="1600" b="1" dirty="0" err="1"/>
              <a:t>TreeNode</a:t>
            </a:r>
            <a:r>
              <a:rPr lang="fr-FR" sz="1600" b="1" dirty="0"/>
              <a:t> », « </a:t>
            </a:r>
            <a:r>
              <a:rPr lang="fr-FR" sz="1600" b="1" dirty="0" err="1"/>
              <a:t>Order</a:t>
            </a:r>
            <a:r>
              <a:rPr lang="fr-FR" sz="1600" b="1" dirty="0"/>
              <a:t> », « Item », « </a:t>
            </a:r>
            <a:r>
              <a:rPr lang="fr-FR" sz="1600" b="1" dirty="0" err="1"/>
              <a:t>Category</a:t>
            </a:r>
            <a:r>
              <a:rPr lang="fr-FR" sz="1600" b="1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Une </a:t>
            </a:r>
            <a:r>
              <a:rPr lang="fr-FR" dirty="0" err="1"/>
              <a:t>shoppingList</a:t>
            </a:r>
            <a:r>
              <a:rPr lang="fr-FR" dirty="0"/>
              <a:t> devient une liste d'item, ces items peuvent être lié à un « </a:t>
            </a:r>
            <a:r>
              <a:rPr lang="fr-FR" dirty="0" err="1"/>
              <a:t>TreeNode</a:t>
            </a:r>
            <a:r>
              <a:rPr lang="fr-FR" dirty="0"/>
              <a:t> »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Revoir Cat/</a:t>
            </a:r>
            <a:r>
              <a:rPr lang="fr-FR" dirty="0" err="1"/>
              <a:t>SubCat</a:t>
            </a:r>
            <a:r>
              <a:rPr lang="fr-FR" dirty="0"/>
              <a:t> en Usage/</a:t>
            </a:r>
            <a:r>
              <a:rPr lang="fr-FR" dirty="0" err="1"/>
              <a:t>SousUsage</a:t>
            </a:r>
            <a:r>
              <a:rPr lang="fr-FR" dirty="0"/>
              <a:t> ? (Manger-&gt;</a:t>
            </a:r>
            <a:r>
              <a:rPr lang="fr-FR" dirty="0" err="1"/>
              <a:t>Matin,Midi</a:t>
            </a:r>
            <a:r>
              <a:rPr lang="fr-FR" dirty="0"/>
              <a:t>.../Sociabiliser/Hygiène/</a:t>
            </a:r>
            <a:r>
              <a:rPr lang="fr-FR" dirty="0" err="1"/>
              <a:t>EntretienHome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r>
              <a:rPr lang="fr-FR" dirty="0"/>
              <a:t>Api/Enum : </a:t>
            </a:r>
            <a:r>
              <a:rPr lang="fr-FR" sz="1600" b="0" dirty="0">
                <a:solidFill>
                  <a:schemeClr val="tx2"/>
                </a:solidFill>
              </a:rPr>
              <a:t>Stocker les </a:t>
            </a:r>
            <a:r>
              <a:rPr lang="fr-FR" sz="1600" b="0" dirty="0" err="1">
                <a:solidFill>
                  <a:schemeClr val="tx2"/>
                </a:solidFill>
              </a:rPr>
              <a:t>enums</a:t>
            </a:r>
            <a:r>
              <a:rPr lang="fr-FR" sz="1600" b="0" dirty="0">
                <a:solidFill>
                  <a:schemeClr val="tx2"/>
                </a:solidFill>
              </a:rPr>
              <a:t> dans 1 table au lieu d'une </a:t>
            </a:r>
            <a:r>
              <a:rPr lang="fr-FR" sz="1600" b="0" dirty="0" err="1">
                <a:solidFill>
                  <a:schemeClr val="tx2"/>
                </a:solidFill>
              </a:rPr>
              <a:t>enum</a:t>
            </a:r>
            <a:r>
              <a:rPr lang="fr-FR" sz="1600" b="0" dirty="0">
                <a:solidFill>
                  <a:schemeClr val="tx2"/>
                </a:solidFill>
              </a:rPr>
              <a:t> C#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r>
              <a:rPr lang="fr-FR" dirty="0" err="1"/>
              <a:t>OldWebApp</a:t>
            </a:r>
            <a:r>
              <a:rPr lang="fr-FR" dirty="0"/>
              <a:t> Vs SPA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L’API Back ne deviendrait pas simplement un moyen de persister un state ?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State/save, get</a:t>
            </a:r>
          </a:p>
          <a:p>
            <a:pPr lvl="3">
              <a:spcBef>
                <a:spcPts val="600"/>
              </a:spcBef>
            </a:pPr>
            <a:r>
              <a:rPr lang="en-GB" dirty="0" err="1"/>
              <a:t>Avantage</a:t>
            </a:r>
            <a:r>
              <a:rPr lang="en-GB" dirty="0"/>
              <a:t> – simplification API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Inconvenient –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pouvoir</a:t>
            </a:r>
            <a:r>
              <a:rPr lang="en-GB" dirty="0"/>
              <a:t> synchro des sous-</a:t>
            </a:r>
            <a:r>
              <a:rPr lang="en-GB" dirty="0" err="1"/>
              <a:t>partie</a:t>
            </a:r>
            <a:r>
              <a:rPr lang="en-GB" dirty="0"/>
              <a:t> du state, encoder le state pour </a:t>
            </a:r>
            <a:r>
              <a:rPr lang="en-GB" dirty="0" err="1"/>
              <a:t>sécurité</a:t>
            </a:r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67A0718-A83D-4D5A-928D-0D65FCCB9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9187210" cy="34003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State Management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Communication – FRT / BCK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Autres sujets communs – FRT / BCK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 – Questionnement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State Management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Storage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Data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27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State Mngt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| Storage | Synchronisation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F02A26B-3A91-4756-B4C0-38C3B9520654}"/>
              </a:ext>
            </a:extLst>
          </p:cNvPr>
          <p:cNvSpPr txBox="1">
            <a:spLocks/>
          </p:cNvSpPr>
          <p:nvPr/>
        </p:nvSpPr>
        <p:spPr>
          <a:xfrm>
            <a:off x="838199" y="4113487"/>
            <a:ext cx="5144311" cy="1887920"/>
          </a:xfrm>
          <a:prstGeom prst="roundRect">
            <a:avLst>
              <a:gd name="adj" fmla="val 104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Sync - </a:t>
            </a:r>
            <a:r>
              <a:rPr lang="fr-FR" dirty="0" err="1"/>
              <a:t>globalState</a:t>
            </a:r>
            <a:r>
              <a:rPr lang="fr-FR" dirty="0"/>
              <a:t> / localStorage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 :</a:t>
            </a:r>
            <a:r>
              <a:rPr lang="fr-FR" dirty="0"/>
              <a:t>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 réhydraté en partie grâce localStorage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Donnée réhydraté : </a:t>
            </a:r>
          </a:p>
          <a:p>
            <a:pPr lvl="1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Connexion Token, Etat des formulaires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64C580A-EA9F-4A31-A1EA-2C4C26076843}"/>
              </a:ext>
            </a:extLst>
          </p:cNvPr>
          <p:cNvSpPr txBox="1">
            <a:spLocks/>
          </p:cNvSpPr>
          <p:nvPr/>
        </p:nvSpPr>
        <p:spPr>
          <a:xfrm>
            <a:off x="6136463" y="4113487"/>
            <a:ext cx="5144311" cy="1887919"/>
          </a:xfrm>
          <a:prstGeom prst="roundRect">
            <a:avLst>
              <a:gd name="adj" fmla="val 98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Cas de @form</a:t>
            </a: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Stocké dans « </a:t>
            </a:r>
            <a:r>
              <a:rPr lang="fr-FR" sz="1600" b="0" dirty="0" err="1">
                <a:solidFill>
                  <a:schemeClr val="tx2"/>
                </a:solidFill>
              </a:rPr>
              <a:t>globalState</a:t>
            </a:r>
            <a:r>
              <a:rPr lang="fr-FR" sz="1600" b="0" dirty="0">
                <a:solidFill>
                  <a:schemeClr val="tx2"/>
                </a:solidFill>
              </a:rPr>
              <a:t> » (configurable)</a:t>
            </a: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Sync « localStorage » configurable </a:t>
            </a:r>
            <a:r>
              <a:rPr lang="fr-FR" sz="1600" u="sng" dirty="0">
                <a:solidFill>
                  <a:schemeClr val="tx2"/>
                </a:solidFill>
              </a:rPr>
              <a:t>manuellement</a:t>
            </a:r>
          </a:p>
          <a:p>
            <a:pPr lvl="1">
              <a:spcBef>
                <a:spcPts val="600"/>
              </a:spcBef>
            </a:pPr>
            <a:r>
              <a:rPr lang="fr-FR" sz="1400" dirty="0">
                <a:highlight>
                  <a:srgbClr val="FFFF00"/>
                </a:highlight>
              </a:rPr>
              <a:t>(/!\ </a:t>
            </a:r>
            <a:r>
              <a:rPr lang="fr-FR" sz="1400" dirty="0" err="1">
                <a:highlight>
                  <a:srgbClr val="FFFF00"/>
                </a:highlight>
              </a:rPr>
              <a:t>Pwd</a:t>
            </a:r>
            <a:r>
              <a:rPr lang="fr-FR" sz="1400" dirty="0">
                <a:highlight>
                  <a:srgbClr val="FFFF00"/>
                </a:highlight>
              </a:rPr>
              <a:t> Field)</a:t>
            </a: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endParaRPr lang="fr-FR" sz="1600" b="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45189D-8C7E-4AC6-B716-163154C7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6483"/>
              </p:ext>
            </p:extLst>
          </p:nvPr>
        </p:nvGraphicFramePr>
        <p:xfrm>
          <a:off x="838199" y="1092851"/>
          <a:ext cx="104425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939">
                  <a:extLst>
                    <a:ext uri="{9D8B030D-6E8A-4147-A177-3AD203B41FA5}">
                      <a16:colId xmlns:a16="http://schemas.microsoft.com/office/drawing/2014/main" val="2381970815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1776404395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3162235557"/>
                    </a:ext>
                  </a:extLst>
                </a:gridCol>
                <a:gridCol w="4207313">
                  <a:extLst>
                    <a:ext uri="{9D8B030D-6E8A-4147-A177-3AD203B41FA5}">
                      <a16:colId xmlns:a16="http://schemas.microsoft.com/office/drawing/2014/main" val="22193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Where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Pour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(localStorage)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</a:t>
                      </a:r>
                      <a:r>
                        <a:rPr lang="en-US" dirty="0" err="1"/>
                        <a:t>reinit</a:t>
                      </a:r>
                      <a:r>
                        <a:rPr lang="en-US" dirty="0"/>
                        <a:t> (F5) / Browser Close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Browser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Storage </a:t>
                      </a:r>
                      <a:r>
                        <a:rPr lang="fr-FR" sz="1800" b="0" dirty="0"/>
                        <a:t>(sessionStorage)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GlobalState</a:t>
                      </a:r>
                      <a:r>
                        <a:rPr lang="fr-FR" sz="1800" b="0" dirty="0"/>
                        <a:t> (Ngrx)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tab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routeChange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LocalState</a:t>
                      </a:r>
                      <a:r>
                        <a:rPr lang="fr-FR" sz="1800" b="0" dirty="0"/>
                        <a:t> (Component, Effect, 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instance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Scrolling in same tab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fr-FR" sz="1800" b="0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Applicative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user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Cache</a:t>
                      </a: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4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3084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Communication 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8514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Synchronisation. « global state » - « backend »</a:t>
            </a:r>
            <a:br>
              <a:rPr lang="fr-FR" dirty="0"/>
            </a:br>
            <a:endParaRPr lang="fr-FR" dirty="0"/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tx2"/>
                </a:solidFill>
              </a:rPr>
              <a:t>Protocole.</a:t>
            </a:r>
            <a:r>
              <a:rPr lang="fr-FR" sz="20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</a:rPr>
              <a:t>Http | </a:t>
            </a:r>
            <a:r>
              <a:rPr lang="fr-FR" sz="1800" b="0" dirty="0" err="1">
                <a:solidFill>
                  <a:schemeClr val="tx2"/>
                </a:solidFill>
              </a:rPr>
              <a:t>Dto</a:t>
            </a:r>
            <a:r>
              <a:rPr lang="fr-FR" sz="1800" b="0" dirty="0">
                <a:solidFill>
                  <a:schemeClr val="tx2"/>
                </a:solidFill>
              </a:rPr>
              <a:t> : Rest Api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DTO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écrit manuellement (pourrait être généré par le BACK)</a:t>
            </a:r>
          </a:p>
          <a:p>
            <a:pPr lvl="1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Normalizer :</a:t>
            </a:r>
            <a:r>
              <a:rPr lang="fr-FR" b="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n</a:t>
            </a:r>
            <a:r>
              <a:rPr lang="fr-FR" sz="1600" b="0" dirty="0"/>
              <a:t>ormalise les données (JSON) fourni par les API (cf.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r>
              <a:rPr lang="fr-FR" b="0" dirty="0">
                <a:solidFill>
                  <a:schemeClr val="tx2"/>
                </a:solidFill>
              </a:rPr>
              <a:t>)</a:t>
            </a:r>
            <a:br>
              <a:rPr lang="fr-FR" b="0" dirty="0">
                <a:solidFill>
                  <a:schemeClr val="tx2"/>
                </a:solidFill>
              </a:rPr>
            </a:br>
            <a:endParaRPr lang="fr-FR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tx2"/>
                </a:solidFill>
              </a:rPr>
              <a:t>DataFlow.Redux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Le user interagit avec un Component </a:t>
            </a:r>
          </a:p>
          <a:p>
            <a:pPr lvl="3">
              <a:spcBef>
                <a:spcPts val="600"/>
              </a:spcBef>
            </a:pPr>
            <a:r>
              <a:rPr lang="fr-FR" sz="1400" b="0" dirty="0"/>
              <a:t>Le Component dispatch une </a:t>
            </a:r>
            <a:r>
              <a:rPr lang="fr-FR" sz="1400" b="1" i="1" dirty="0"/>
              <a:t>(ngrx)</a:t>
            </a:r>
            <a:r>
              <a:rPr lang="fr-FR" sz="1400" dirty="0"/>
              <a:t>Action</a:t>
            </a:r>
            <a:endParaRPr lang="fr-FR" sz="1400" b="0" u="sng" dirty="0"/>
          </a:p>
          <a:p>
            <a:pPr lvl="3">
              <a:spcBef>
                <a:spcPts val="600"/>
              </a:spcBef>
            </a:pPr>
            <a:r>
              <a:rPr lang="fr-FR" sz="1400" b="1" u="sng" dirty="0"/>
              <a:t>Example.</a:t>
            </a:r>
            <a:r>
              <a:rPr lang="fr-FR" sz="1400" b="0" dirty="0"/>
              <a:t> le user clique sur le bouton de soumission du formulaire d’ajout d’un produit</a:t>
            </a:r>
            <a:br>
              <a:rPr lang="fr-FR" b="0" dirty="0"/>
            </a:br>
            <a:endParaRPr lang="fr-FR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fr-FR" sz="1600" b="0" dirty="0"/>
              <a:t>Un </a:t>
            </a:r>
            <a:r>
              <a:rPr lang="fr-FR" sz="1600" i="1" dirty="0"/>
              <a:t>(ngrx)</a:t>
            </a:r>
            <a:r>
              <a:rPr lang="fr-FR" sz="1600" b="0" dirty="0"/>
              <a:t>Effect « &lt;api-</a:t>
            </a:r>
            <a:r>
              <a:rPr lang="fr-FR" sz="1600" b="0" dirty="0" err="1"/>
              <a:t>name</a:t>
            </a:r>
            <a:r>
              <a:rPr lang="fr-FR" sz="1600" b="0" dirty="0"/>
              <a:t>&gt;-</a:t>
            </a:r>
            <a:r>
              <a:rPr lang="fr-FR" sz="1600" b="0" dirty="0" err="1"/>
              <a:t>api.effects.ts</a:t>
            </a:r>
            <a:r>
              <a:rPr lang="fr-FR" sz="1600" b="0" dirty="0"/>
              <a:t> » réagit à la </a:t>
            </a:r>
            <a:r>
              <a:rPr lang="fr-FR" sz="1600" i="1" dirty="0"/>
              <a:t>(ngrx)</a:t>
            </a:r>
            <a:r>
              <a:rPr lang="fr-FR" sz="1600" b="0" dirty="0"/>
              <a:t>Action,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b="0" dirty="0"/>
              <a:t>Il appelle un </a:t>
            </a:r>
            <a:r>
              <a:rPr lang="fr-FR" sz="1400" b="1" i="1" dirty="0"/>
              <a:t>(ng)</a:t>
            </a:r>
            <a:r>
              <a:rPr lang="fr-FR" sz="1400" b="0" dirty="0"/>
              <a:t>Service « &lt;api-</a:t>
            </a:r>
            <a:r>
              <a:rPr lang="fr-FR" sz="1400" b="0" dirty="0" err="1"/>
              <a:t>name</a:t>
            </a:r>
            <a:r>
              <a:rPr lang="fr-FR" sz="1400" b="0" dirty="0"/>
              <a:t>&gt;.</a:t>
            </a:r>
            <a:r>
              <a:rPr lang="fr-FR" sz="1400" b="0" dirty="0" err="1"/>
              <a:t>service.ts</a:t>
            </a:r>
            <a:r>
              <a:rPr lang="fr-FR" sz="1400" b="0" dirty="0"/>
              <a:t> »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Le </a:t>
            </a:r>
            <a:r>
              <a:rPr lang="fr-FR" sz="1400" b="1" i="1" dirty="0"/>
              <a:t>(ng)</a:t>
            </a:r>
            <a:r>
              <a:rPr lang="fr-FR" sz="1400" b="0" dirty="0"/>
              <a:t>Service utilise le </a:t>
            </a:r>
            <a:r>
              <a:rPr lang="fr-FR" sz="1400" b="0" dirty="0" err="1"/>
              <a:t>HttpClient</a:t>
            </a:r>
            <a:r>
              <a:rPr lang="fr-FR" sz="1400" b="0" dirty="0"/>
              <a:t> pour faire une requête http vers une API</a:t>
            </a:r>
          </a:p>
          <a:p>
            <a:pPr lvl="3">
              <a:spcBef>
                <a:spcPts val="600"/>
              </a:spcBef>
              <a:buFont typeface="+mj-lt"/>
              <a:buAutoNum type="arabicPeriod"/>
            </a:pPr>
            <a:r>
              <a:rPr lang="fr-FR" sz="1400" dirty="0"/>
              <a:t>En fonction du retour du service, Le </a:t>
            </a:r>
            <a:r>
              <a:rPr lang="fr-FR" sz="1400" b="1" i="1" dirty="0"/>
              <a:t>(ngrx)</a:t>
            </a:r>
            <a:r>
              <a:rPr lang="fr-FR" sz="1400" b="0" dirty="0"/>
              <a:t>Effect renvoie une </a:t>
            </a:r>
            <a:r>
              <a:rPr lang="fr-FR" sz="1400" b="1" i="1" dirty="0"/>
              <a:t>(ngrx)</a:t>
            </a:r>
            <a:r>
              <a:rPr lang="fr-FR" sz="1400" dirty="0"/>
              <a:t>A</a:t>
            </a:r>
            <a:r>
              <a:rPr lang="fr-FR" sz="1400" b="0" dirty="0"/>
              <a:t>ction (</a:t>
            </a:r>
            <a:r>
              <a:rPr lang="fr-FR" sz="1400" b="0" dirty="0" err="1"/>
              <a:t>Success</a:t>
            </a:r>
            <a:r>
              <a:rPr lang="fr-FR" sz="1400" b="0" dirty="0"/>
              <a:t> / Failure)</a:t>
            </a: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B9277B-669A-4985-A71E-57E2A74C7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Entity.Create</a:t>
            </a:r>
            <a:r>
              <a:rPr lang="fr-FR" dirty="0"/>
              <a:t> </a:t>
            </a:r>
            <a:r>
              <a:rPr lang="fr-FR" dirty="0">
                <a:highlight>
                  <a:srgbClr val="FFFF00"/>
                </a:highlight>
              </a:rPr>
              <a:t>(</a:t>
            </a:r>
            <a:r>
              <a:rPr lang="fr-FR" dirty="0" err="1">
                <a:highlight>
                  <a:srgbClr val="FFFF00"/>
                </a:highlight>
              </a:rPr>
              <a:t>ToThink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1600" b="0" dirty="0">
                <a:solidFill>
                  <a:schemeClr val="tx2"/>
                </a:solidFill>
              </a:rPr>
              <a:t>A quel moment l’</a:t>
            </a:r>
            <a:r>
              <a:rPr lang="fr-FR" sz="1600" b="0" dirty="0" err="1">
                <a:solidFill>
                  <a:schemeClr val="tx2"/>
                </a:solidFill>
              </a:rPr>
              <a:t>entity</a:t>
            </a:r>
            <a:r>
              <a:rPr lang="fr-FR" sz="1600" b="0" dirty="0">
                <a:solidFill>
                  <a:schemeClr val="tx2"/>
                </a:solidFill>
              </a:rPr>
              <a:t> state </a:t>
            </a:r>
            <a:r>
              <a:rPr lang="fr-FR" sz="1600" b="0" dirty="0" err="1">
                <a:solidFill>
                  <a:schemeClr val="tx2"/>
                </a:solidFill>
              </a:rPr>
              <a:t>reducer</a:t>
            </a:r>
            <a:r>
              <a:rPr lang="fr-FR" sz="1600" b="0" dirty="0">
                <a:solidFill>
                  <a:schemeClr val="tx2"/>
                </a:solidFill>
              </a:rPr>
              <a:t> doit ajouter la nouvelle entité créée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marL="0" indent="0">
              <a:spcBef>
                <a:spcPts val="600"/>
              </a:spcBef>
              <a:buNone/>
            </a:pPr>
            <a:br>
              <a:rPr lang="fr-FR" sz="14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Comment répartir les responsabilités entre FRT / BCK :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Génération de l’ID de la nouvelle entité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Application des RG autorisant la création de l’entité (</a:t>
            </a:r>
            <a:r>
              <a:rPr lang="fr-FR" sz="1400" u="sng" dirty="0"/>
              <a:t>Ex :</a:t>
            </a:r>
            <a:r>
              <a:rPr lang="fr-FR" sz="1400" b="0" dirty="0"/>
              <a:t> si on limite le nb d’entité dans une version gratuite d’un soft)</a:t>
            </a:r>
            <a:br>
              <a:rPr lang="fr-FR" sz="1400" b="0" dirty="0"/>
            </a:b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u="sng" dirty="0">
                <a:solidFill>
                  <a:schemeClr val="tx2"/>
                </a:solidFill>
              </a:rPr>
              <a:t>Variable de temporalité :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Tps réponse serveur, Capacité machine FRT, Tps Application RG</a:t>
            </a:r>
            <a:endParaRPr lang="fr-FR" sz="1400" b="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91645F-BDE4-4873-938D-E45A4BDEC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85296"/>
              </p:ext>
            </p:extLst>
          </p:nvPr>
        </p:nvGraphicFramePr>
        <p:xfrm>
          <a:off x="981620" y="1607460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33950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500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Après l’interaction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Au retour de l’appel à l’Api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(+) : Délai maj l’UI indépendant du délai de réponse BCK =&gt; navigation + fluide</a:t>
                      </a:r>
                    </a:p>
                    <a:p>
                      <a:r>
                        <a:rPr lang="fr-FR" sz="1400" noProof="0" dirty="0"/>
                        <a:t>(-) : Il faut potentiellement implémenté les règles métier coté Front (Ex si l’entité ne peut pas être créé car une avec le même non existe déjà)</a:t>
                      </a:r>
                    </a:p>
                    <a:p>
                      <a:r>
                        <a:rPr lang="fr-FR" sz="1400" noProof="0" dirty="0"/>
                        <a:t>(?) : La responsabilité de génération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est coté FRT (ou il faut implémenté un système de synchronisation de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avec le retour du BCK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(+) : </a:t>
                      </a:r>
                      <a:r>
                        <a:rPr lang="fr-FR" sz="1400" dirty="0"/>
                        <a:t>on a </a:t>
                      </a:r>
                      <a:r>
                        <a:rPr lang="fr-FR" sz="1400" dirty="0" err="1"/>
                        <a:t>l’id</a:t>
                      </a:r>
                      <a:r>
                        <a:rPr lang="fr-FR" sz="1400" dirty="0"/>
                        <a:t> de l’entité, on sais que le back a bien l’info</a:t>
                      </a:r>
                    </a:p>
                    <a:p>
                      <a:r>
                        <a:rPr lang="fr-FR" sz="1400" dirty="0"/>
                        <a:t>(-) : Affichage UI dépendant du délai de réponse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Id génération </a:t>
                      </a:r>
                      <a:r>
                        <a:rPr lang="fr-FR" sz="1400" noProof="0" dirty="0" err="1"/>
                        <a:t>respo</a:t>
                      </a:r>
                      <a:r>
                        <a:rPr lang="fr-FR" sz="1400" noProof="0" dirty="0"/>
                        <a:t> est coté BCK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/>
                        <a:t>(?) : une route BCK de création d’entité doit retourner </a:t>
                      </a:r>
                      <a:r>
                        <a:rPr lang="fr-FR" sz="1400" noProof="0" dirty="0" err="1"/>
                        <a:t>l’id</a:t>
                      </a:r>
                      <a:r>
                        <a:rPr lang="fr-FR" sz="1400" noProof="0" dirty="0"/>
                        <a:t> de l’entité crée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486"/>
                  </a:ext>
                </a:extLst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8C5105F-6841-4A86-9673-42242333C648}"/>
              </a:ext>
            </a:extLst>
          </p:cNvPr>
          <p:cNvSpPr txBox="1">
            <a:spLocks/>
          </p:cNvSpPr>
          <p:nvPr/>
        </p:nvSpPr>
        <p:spPr>
          <a:xfrm>
            <a:off x="9253041" y="1293802"/>
            <a:ext cx="2027733" cy="860935"/>
          </a:xfrm>
          <a:prstGeom prst="roundRect">
            <a:avLst>
              <a:gd name="adj" fmla="val 20693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Référence</a:t>
            </a:r>
            <a:endParaRPr lang="fr-FR" sz="1100" dirty="0">
              <a:hlinkClick r:id="rId2"/>
            </a:endParaRPr>
          </a:p>
          <a:p>
            <a:pPr marL="288000" lvl="1" indent="-288000">
              <a:spcBef>
                <a:spcPts val="600"/>
              </a:spcBef>
            </a:pPr>
            <a:r>
              <a:rPr lang="fr-FR" sz="1200" dirty="0">
                <a:highlight>
                  <a:srgbClr val="FFFF00"/>
                </a:highlight>
                <a:hlinkClick r:id="rId2"/>
              </a:rPr>
              <a:t>id-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generation</a:t>
            </a:r>
            <a:r>
              <a:rPr lang="fr-FR" sz="1200" dirty="0">
                <a:highlight>
                  <a:srgbClr val="FFFF00"/>
                </a:highlight>
                <a:hlinkClick r:id="rId2"/>
              </a:rPr>
              <a:t>-</a:t>
            </a:r>
            <a:r>
              <a:rPr lang="fr-FR" sz="1200" dirty="0" err="1">
                <a:highlight>
                  <a:srgbClr val="FFFF00"/>
                </a:highlight>
                <a:hlinkClick r:id="rId2"/>
              </a:rPr>
              <a:t>strategy</a:t>
            </a:r>
            <a:r>
              <a:rPr lang="fr-FR" sz="1400" b="0" dirty="0"/>
              <a:t> 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200" dirty="0" err="1">
                <a:highlight>
                  <a:srgbClr val="FFFF00"/>
                </a:highlight>
                <a:hlinkClick r:id="rId3"/>
              </a:rPr>
              <a:t>Using</a:t>
            </a:r>
            <a:r>
              <a:rPr lang="fr-FR" sz="1200" dirty="0">
                <a:highlight>
                  <a:srgbClr val="FFFF00"/>
                </a:highlight>
                <a:hlinkClick r:id="rId3"/>
              </a:rPr>
              <a:t> ngrx-</a:t>
            </a:r>
            <a:r>
              <a:rPr lang="fr-FR" sz="1200" dirty="0" err="1">
                <a:highlight>
                  <a:srgbClr val="FFFF00"/>
                </a:highlight>
                <a:hlinkClick r:id="rId3"/>
              </a:rPr>
              <a:t>entity</a:t>
            </a:r>
            <a:r>
              <a:rPr lang="fr-FR" sz="1400" b="0" dirty="0">
                <a:highlight>
                  <a:srgbClr val="FFFF00"/>
                </a:highlight>
              </a:rPr>
              <a:t> </a:t>
            </a:r>
            <a:endParaRPr lang="fr-FR" sz="1200" dirty="0">
              <a:highlight>
                <a:srgbClr val="FFFF00"/>
              </a:highlight>
            </a:endParaRPr>
          </a:p>
          <a:p>
            <a:pPr lvl="3">
              <a:spcBef>
                <a:spcPts val="600"/>
              </a:spcBef>
            </a:pPr>
            <a:endParaRPr lang="fr-FR" sz="1200" dirty="0"/>
          </a:p>
          <a:p>
            <a:pPr lvl="1">
              <a:spcBef>
                <a:spcPts val="600"/>
              </a:spcBef>
            </a:pPr>
            <a:endParaRPr lang="fr-FR" sz="1400" b="0" dirty="0"/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AEC100A-EDE6-404C-AEFD-E08BDAD4E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62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080-C7EA-4D39-AADB-5F695234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362"/>
            <a:ext cx="7168377" cy="575908"/>
          </a:xfrm>
        </p:spPr>
        <p:txBody>
          <a:bodyPr/>
          <a:lstStyle/>
          <a:p>
            <a:r>
              <a:rPr lang="fr-FR" dirty="0" err="1"/>
              <a:t>Entity.Update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D084-91A9-467D-975D-3A01BCA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59FD-12E7-4FD2-8BD4-ECA57C49EA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Comm FRT/BCK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7678B-18F5-4C28-9C11-B2AFEE9B7D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err="1">
                <a:highlight>
                  <a:srgbClr val="FFFF00"/>
                </a:highlight>
              </a:rPr>
              <a:t>ToTHINK</a:t>
            </a:r>
            <a:endParaRPr lang="fr-FR" sz="1400" dirty="0"/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Front. @ngrx/entity</a:t>
            </a:r>
          </a:p>
          <a:p>
            <a:pPr lvl="1">
              <a:spcBef>
                <a:spcPts val="600"/>
              </a:spcBef>
            </a:pPr>
            <a:r>
              <a:rPr lang="fr-FR" sz="1400" b="0" dirty="0"/>
              <a:t>Utilisation des </a:t>
            </a:r>
            <a:r>
              <a:rPr lang="fr-FR" sz="1400" dirty="0"/>
              <a:t>Partial&lt;&gt;</a:t>
            </a:r>
            <a:r>
              <a:rPr lang="fr-FR" sz="1400" b="0" dirty="0"/>
              <a:t> pour mettre à jour des sous partie d’un objet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Dans Back</a:t>
            </a:r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Pour l’instant -&gt; Route dédié à un besoin de MAJ</a:t>
            </a:r>
          </a:p>
          <a:p>
            <a:pPr lvl="1">
              <a:spcBef>
                <a:spcPts val="600"/>
              </a:spcBef>
            </a:pPr>
            <a:r>
              <a:rPr lang="fr-FR" sz="1400" b="0" dirty="0" err="1"/>
              <a:t>resetBoughtStatus</a:t>
            </a:r>
            <a:endParaRPr lang="fr-FR" sz="1400" b="0" dirty="0"/>
          </a:p>
          <a:p>
            <a:pPr lvl="1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Trouver une solution C# pour utiliser un équivalent de Partial ?</a:t>
            </a:r>
          </a:p>
          <a:p>
            <a:pPr lvl="1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lvl="1">
              <a:spcBef>
                <a:spcPts val="600"/>
              </a:spcBef>
            </a:pPr>
            <a:endParaRPr lang="en-GB" sz="1400" b="0" dirty="0"/>
          </a:p>
          <a:p>
            <a:endParaRPr lang="en-GB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B7CB6FC-DD9C-49C5-B4C1-8ECC0127D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2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2555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Autres sujets communs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 / BACK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1885036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15943</TotalTime>
  <Words>1066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Allumi Ptf</vt:lpstr>
      <vt:lpstr>Arial</vt:lpstr>
      <vt:lpstr>Calibri</vt:lpstr>
      <vt:lpstr>KGT_PPT_Theme_New</vt:lpstr>
      <vt:lpstr>STD – Transverse</vt:lpstr>
      <vt:lpstr>Sommaire</vt:lpstr>
      <vt:lpstr>State Management Storage Data</vt:lpstr>
      <vt:lpstr>State | Storage | Synchronisation</vt:lpstr>
      <vt:lpstr>Communication  FRONT / BACK</vt:lpstr>
      <vt:lpstr>Vue d’ensemble</vt:lpstr>
      <vt:lpstr>Entity.Create (ToThink)</vt:lpstr>
      <vt:lpstr>Entity.Update</vt:lpstr>
      <vt:lpstr>Autres sujets communs FRONT / BACK</vt:lpstr>
      <vt:lpstr>Enum (=Dictionnaire de valeur)</vt:lpstr>
      <vt:lpstr>PowerPoint Presentation</vt:lpstr>
      <vt:lpstr>Configuration (TO_THINK)</vt:lpstr>
      <vt:lpstr>Configuration.Implémentation</vt:lpstr>
      <vt:lpstr>Front.Questionnement</vt:lpstr>
      <vt:lpstr>Back.Questionnement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1721</cp:revision>
  <dcterms:created xsi:type="dcterms:W3CDTF">2021-05-30T21:09:19Z</dcterms:created>
  <dcterms:modified xsi:type="dcterms:W3CDTF">2023-09-10T13:41:49Z</dcterms:modified>
</cp:coreProperties>
</file>