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1724" r:id="rId4"/>
    <p:sldId id="1725" r:id="rId5"/>
    <p:sldId id="1731" r:id="rId6"/>
    <p:sldId id="1728" r:id="rId7"/>
    <p:sldId id="1727" r:id="rId8"/>
    <p:sldId id="1823" r:id="rId9"/>
    <p:sldId id="1821" r:id="rId10"/>
    <p:sldId id="1796" r:id="rId11"/>
    <p:sldId id="1822" r:id="rId12"/>
    <p:sldId id="1670" r:id="rId13"/>
    <p:sldId id="172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4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CE87E7E-200B-493B-8774-E1ABF689D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cli/dbcontext-creation?tabs=dotnet-core-cli" TargetMode="External"/><Relationship Id="rId13" Type="http://schemas.openxmlformats.org/officeDocument/2006/relationships/hyperlink" Target="https://learn.microsoft.com/en-us/ef/core/modeling/data-seeding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stackoverflow.com/questions/60561851/an-error-occurred-while-accessing-the-microsoft-extensions-hosting-services-when" TargetMode="External"/><Relationship Id="rId12" Type="http://schemas.openxmlformats.org/officeDocument/2006/relationships/hyperlink" Target="https://learn.microsoft.com/en-us/ef/core/modeling/relationships?tabs=fluent-api%2Cfluent-api-simple-key%2Csimple-key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11" Type="http://schemas.openxmlformats.org/officeDocument/2006/relationships/hyperlink" Target="https://learn.microsoft.com/en-us/ef/core/modeling/entity-types?tabs=data-annotations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querying/related-data/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Tod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samesite?view=aspnetcore-6.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3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fluentvalidation.net/en/latest/aspnet.html#asp-net-core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start.html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learn.microsoft.com/en-us/aspnet/core/web-api/handle-errors?view=aspnetcore-6.0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Shop.api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8000" y="2938408"/>
            <a:ext cx="6267878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.NetCore |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Db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2124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Technologie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SqLite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Db Browser for Sqlite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 (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PbHostingServices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dbContext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creation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highlight>
                  <a:srgbClr val="FFFF00"/>
                </a:highlight>
                <a:ea typeface="+mn-lt"/>
                <a:cs typeface="+mn-lt"/>
                <a:hlinkClick r:id="rId9" action="ppaction://hlinkfile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Query</a:t>
            </a:r>
            <a:r>
              <a:rPr lang="fr-FR" sz="1800" dirty="0">
                <a:ea typeface="+mn-lt"/>
                <a:cs typeface="+mn-lt"/>
              </a:rPr>
              <a:t> 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Db abstraction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common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Return </a:t>
            </a:r>
            <a:r>
              <a:rPr lang="fr-FR" sz="1200" b="0" dirty="0" err="1">
                <a:ea typeface="+mn-lt"/>
                <a:cs typeface="+mn-lt"/>
              </a:rPr>
              <a:t>null</a:t>
            </a:r>
            <a:r>
              <a:rPr lang="fr-FR" sz="1200" b="0" dirty="0">
                <a:ea typeface="+mn-lt"/>
                <a:cs typeface="+mn-lt"/>
              </a:rPr>
              <a:t> if not </a:t>
            </a:r>
            <a:r>
              <a:rPr lang="fr-FR" sz="1200" b="0" dirty="0" err="1">
                <a:ea typeface="+mn-lt"/>
                <a:cs typeface="+mn-lt"/>
              </a:rPr>
              <a:t>found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 err="1">
                <a:ea typeface="+mn-lt"/>
                <a:cs typeface="+mn-lt"/>
              </a:rPr>
              <a:t>ErrorEmission</a:t>
            </a:r>
            <a:r>
              <a:rPr lang="fr-FR" sz="1200" b="0" dirty="0">
                <a:ea typeface="+mn-lt"/>
                <a:cs typeface="+mn-lt"/>
              </a:rPr>
              <a:t> in Application </a:t>
            </a:r>
            <a:r>
              <a:rPr lang="fr-FR" sz="1200" b="0" dirty="0" err="1">
                <a:ea typeface="+mn-lt"/>
                <a:cs typeface="+mn-lt"/>
              </a:rPr>
              <a:t>layer’s</a:t>
            </a:r>
            <a:r>
              <a:rPr lang="fr-FR" sz="1200" b="0" dirty="0">
                <a:ea typeface="+mn-lt"/>
                <a:cs typeface="+mn-lt"/>
              </a:rPr>
              <a:t> </a:t>
            </a:r>
            <a:r>
              <a:rPr lang="fr-FR" sz="1200" b="0" dirty="0" err="1">
                <a:ea typeface="+mn-lt"/>
                <a:cs typeface="+mn-lt"/>
              </a:rPr>
              <a:t>responsability</a:t>
            </a:r>
            <a:r>
              <a:rPr lang="fr-FR" sz="1200" b="0" dirty="0">
                <a:ea typeface="+mn-lt"/>
                <a:cs typeface="+mn-lt"/>
              </a:rPr>
              <a:t>)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Load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related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-data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dirty="0">
                <a:ea typeface="+mn-lt"/>
                <a:cs typeface="+mn-lt"/>
                <a:hlinkClick r:id="rId11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Design 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Identifiant. </a:t>
            </a:r>
            <a:r>
              <a:rPr lang="fr-FR" sz="1200" b="0" dirty="0"/>
              <a:t>Integer (Not </a:t>
            </a:r>
            <a:r>
              <a:rPr lang="fr-FR" sz="1200" b="0" dirty="0" err="1"/>
              <a:t>Guid</a:t>
            </a:r>
            <a:r>
              <a:rPr lang="fr-FR" sz="1200" b="0" dirty="0"/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Async EF method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Persistence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See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LucidChart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?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876726"/>
          </a:xfrm>
          <a:prstGeom prst="roundRect">
            <a:avLst>
              <a:gd name="adj" fmla="val 1223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Sql | Linq</a:t>
            </a:r>
          </a:p>
          <a:p>
            <a:pPr marL="274320" lvl="1" indent="-182880"/>
            <a:r>
              <a:rPr lang="fr-FR" b="0" dirty="0"/>
              <a:t>Database, table, requête, donnée, index</a:t>
            </a:r>
          </a:p>
          <a:p>
            <a:pPr marL="274320" lvl="1" indent="-182880"/>
            <a:r>
              <a:rPr lang="fr-FR" b="0" dirty="0"/>
              <a:t>Select, </a:t>
            </a:r>
            <a:r>
              <a:rPr lang="fr-FR" b="0" dirty="0" err="1"/>
              <a:t>From</a:t>
            </a:r>
            <a:r>
              <a:rPr lang="fr-FR" b="0" dirty="0"/>
              <a:t> </a:t>
            </a:r>
            <a:r>
              <a:rPr lang="fr-FR" b="0" dirty="0" err="1"/>
              <a:t>Where</a:t>
            </a:r>
            <a:r>
              <a:rPr lang="fr-FR" b="0" dirty="0"/>
              <a:t>, </a:t>
            </a:r>
            <a:r>
              <a:rPr lang="fr-FR" b="0" dirty="0" err="1"/>
              <a:t>Join</a:t>
            </a:r>
            <a:r>
              <a:rPr lang="fr-FR" b="0" dirty="0"/>
              <a:t> </a:t>
            </a:r>
            <a:r>
              <a:rPr lang="fr-FR" b="0" dirty="0" err="1"/>
              <a:t>OrderBy</a:t>
            </a:r>
            <a:endParaRPr lang="fr-FR" b="0" dirty="0"/>
          </a:p>
          <a:p>
            <a:pPr marL="274320" lvl="1" indent="-182880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Annexe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| Sql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4D54E-B56D-4726-AAE4-64AA3E2C1B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C#</a:t>
            </a:r>
          </a:p>
          <a:p>
            <a:pPr marL="274320" lvl="1" indent="-182880"/>
            <a:r>
              <a:rPr lang="fr-FR" dirty="0"/>
              <a:t>Variable, type, </a:t>
            </a:r>
            <a:r>
              <a:rPr lang="fr-FR" dirty="0" err="1"/>
              <a:t>enum</a:t>
            </a:r>
            <a:endParaRPr lang="fr-FR" dirty="0"/>
          </a:p>
          <a:p>
            <a:pPr marL="274320" lvl="1" indent="-182880"/>
            <a:r>
              <a:rPr lang="fr-FR" dirty="0"/>
              <a:t>Decorator (~Annotation de classe)</a:t>
            </a:r>
          </a:p>
          <a:p>
            <a:pPr marL="274320" lvl="1" indent="-182880"/>
            <a:r>
              <a:rPr lang="fr-FR" dirty="0" err="1"/>
              <a:t>Refléxion</a:t>
            </a:r>
            <a:r>
              <a:rPr lang="fr-FR" dirty="0"/>
              <a:t> / Introspection</a:t>
            </a:r>
          </a:p>
          <a:p>
            <a:pPr marL="274320" lvl="1" indent="-182880"/>
            <a:r>
              <a:rPr lang="fr-FR" dirty="0" err="1"/>
              <a:t>Multi-threading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0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249099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Api</a:t>
            </a:r>
          </a:p>
          <a:p>
            <a:pPr marL="514350" indent="-514350">
              <a:buAutoNum type="arabicPeriod"/>
            </a:pPr>
            <a:r>
              <a:rPr lang="en-US" dirty="0">
                <a:cs typeface="Arial"/>
              </a:rPr>
              <a:t>Db</a:t>
            </a:r>
            <a:endParaRPr lang="fr-FR" dirty="0">
              <a:cs typeface="Arial"/>
            </a:endParaRP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1800" dirty="0"/>
              <a:t>Permettre une configuration selon un environnement</a:t>
            </a:r>
            <a:br>
              <a:rPr lang="fr-FR" dirty="0"/>
            </a:br>
            <a:endParaRPr lang="fr-FR" dirty="0"/>
          </a:p>
          <a:p>
            <a:r>
              <a:rPr lang="fr-FR" dirty="0"/>
              <a:t>Elément Configurable</a:t>
            </a:r>
          </a:p>
          <a:p>
            <a:pPr lvl="2"/>
            <a:r>
              <a:rPr lang="fr-FR" dirty="0"/>
              <a:t>Url Service Business</a:t>
            </a:r>
          </a:p>
          <a:p>
            <a:pPr lvl="2"/>
            <a:r>
              <a:rPr lang="fr-FR" dirty="0"/>
              <a:t>Url Service Tiers (Map, GED, </a:t>
            </a:r>
            <a:r>
              <a:rPr lang="fr-FR" dirty="0" err="1"/>
              <a:t>eSign</a:t>
            </a:r>
            <a:r>
              <a:rPr lang="fr-FR" dirty="0"/>
              <a:t>…)</a:t>
            </a:r>
          </a:p>
          <a:p>
            <a:pPr lvl="2"/>
            <a:r>
              <a:rPr lang="fr-FR" dirty="0"/>
              <a:t>Gestion des Fichiers</a:t>
            </a:r>
          </a:p>
          <a:p>
            <a:pPr lvl="2"/>
            <a:r>
              <a:rPr lang="fr-FR" dirty="0"/>
              <a:t>Gestion des </a:t>
            </a:r>
            <a:r>
              <a:rPr lang="fr-FR" dirty="0" err="1"/>
              <a:t>Timers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Ou stocker la configuration ?</a:t>
            </a:r>
          </a:p>
          <a:p>
            <a:pPr lvl="1"/>
            <a:r>
              <a:rPr lang="fr-FR" sz="1600" b="0" dirty="0"/>
              <a:t>Fichier du code source </a:t>
            </a:r>
          </a:p>
          <a:p>
            <a:pPr lvl="1"/>
            <a:r>
              <a:rPr lang="fr-FR" sz="1600" b="0" dirty="0" err="1"/>
              <a:t>BD_Applicative</a:t>
            </a:r>
            <a:endParaRPr lang="fr-FR" sz="1600" b="0" dirty="0"/>
          </a:p>
          <a:p>
            <a:pPr lvl="1"/>
            <a:r>
              <a:rPr lang="fr-FR" sz="1600" b="0" dirty="0" err="1"/>
              <a:t>WS_Dédié</a:t>
            </a:r>
            <a:endParaRPr lang="fr-FR" sz="1600" b="0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1925007"/>
          </a:xfrm>
          <a:prstGeom prst="roundRect">
            <a:avLst>
              <a:gd name="adj" fmla="val 1160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Mail Smtp (Sending Blue)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SmtpHost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smtp-relay.sendinblue.com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SmtpPort</a:t>
            </a:r>
            <a:r>
              <a:rPr lang="fr-FR" sz="1600" dirty="0">
                <a:solidFill>
                  <a:schemeClr val="tx2"/>
                </a:solidFill>
              </a:rPr>
              <a:t>": </a:t>
            </a:r>
            <a:r>
              <a:rPr lang="fr-FR" sz="1600" b="0" dirty="0">
                <a:solidFill>
                  <a:schemeClr val="tx2"/>
                </a:solidFill>
              </a:rPr>
              <a:t>587</a:t>
            </a:r>
            <a:r>
              <a:rPr lang="fr-FR" sz="1600" dirty="0">
                <a:solidFill>
                  <a:schemeClr val="tx2"/>
                </a:solidFill>
              </a:rPr>
              <a:t>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SmtpUser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kevin.gellenoncourt@gmail.com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SmtpPass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QwKNySB3Tt6bxD8A</a:t>
            </a:r>
            <a:r>
              <a:rPr lang="fr-FR" sz="1600" dirty="0">
                <a:solidFill>
                  <a:schemeClr val="tx2"/>
                </a:solidFill>
              </a:rPr>
              <a:t>"</a:t>
            </a:r>
            <a:endParaRPr lang="fr-FR" sz="180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7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BF5C3AEB-243D-4257-9EB9-59C0D02B80CC}"/>
              </a:ext>
            </a:extLst>
          </p:cNvPr>
          <p:cNvSpPr/>
          <p:nvPr/>
        </p:nvSpPr>
        <p:spPr>
          <a:xfrm>
            <a:off x="2068220" y="1089215"/>
            <a:ext cx="6422637" cy="3359999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EABF467-4A7E-4B5F-BD50-4FF814A9F768}"/>
              </a:ext>
            </a:extLst>
          </p:cNvPr>
          <p:cNvSpPr/>
          <p:nvPr/>
        </p:nvSpPr>
        <p:spPr>
          <a:xfrm>
            <a:off x="2209151" y="3104344"/>
            <a:ext cx="3171249" cy="1239634"/>
          </a:xfrm>
          <a:prstGeom prst="roundRect">
            <a:avLst>
              <a:gd name="adj" fmla="val 142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2290931" y="3256013"/>
            <a:ext cx="1589202" cy="882411"/>
          </a:xfrm>
          <a:prstGeom prst="roundRect">
            <a:avLst>
              <a:gd name="adj" fmla="val 204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4904705" y="4566851"/>
            <a:ext cx="3586152" cy="1323411"/>
          </a:xfrm>
          <a:prstGeom prst="roundRect">
            <a:avLst>
              <a:gd name="adj" fmla="val 123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Execution Flow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772451" y="1089499"/>
            <a:ext cx="1200548" cy="4800763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2209151" y="1933842"/>
            <a:ext cx="3171249" cy="1052581"/>
          </a:xfrm>
          <a:prstGeom prst="roundRect">
            <a:avLst>
              <a:gd name="adj" fmla="val 176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23" y="4633982"/>
            <a:ext cx="3305907" cy="1153582"/>
          </a:xfrm>
          <a:prstGeom prst="can">
            <a:avLst>
              <a:gd name="adj" fmla="val 11631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0FABB9E-2C7B-4842-A9C0-62A0445D9C62}"/>
              </a:ext>
            </a:extLst>
          </p:cNvPr>
          <p:cNvSpPr/>
          <p:nvPr/>
        </p:nvSpPr>
        <p:spPr>
          <a:xfrm>
            <a:off x="3614112" y="2065241"/>
            <a:ext cx="647148" cy="373826"/>
          </a:xfrm>
          <a:prstGeom prst="roundRect">
            <a:avLst>
              <a:gd name="adj" fmla="val 2897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116" name="AutoShape 4">
            <a:extLst>
              <a:ext uri="{FF2B5EF4-FFF2-40B4-BE49-F238E27FC236}">
                <a16:creationId xmlns:a16="http://schemas.microsoft.com/office/drawing/2014/main" id="{DC5803D0-5103-4E9D-8BF9-F1681C1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0" y="4714327"/>
            <a:ext cx="1132464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2307836" y="2068183"/>
            <a:ext cx="1249335" cy="373826"/>
          </a:xfrm>
          <a:prstGeom prst="roundRect">
            <a:avLst>
              <a:gd name="adj" fmla="val 306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1200" b="1" dirty="0"/>
          </a:p>
        </p:txBody>
      </p:sp>
      <p:sp>
        <p:nvSpPr>
          <p:cNvPr id="55" name="Rectangle à coins arrondis 5">
            <a:extLst>
              <a:ext uri="{FF2B5EF4-FFF2-40B4-BE49-F238E27FC236}">
                <a16:creationId xmlns:a16="http://schemas.microsoft.com/office/drawing/2014/main" id="{F1E93C05-5144-4B92-B677-AEDC23CEAFDE}"/>
              </a:ext>
            </a:extLst>
          </p:cNvPr>
          <p:cNvSpPr/>
          <p:nvPr/>
        </p:nvSpPr>
        <p:spPr>
          <a:xfrm>
            <a:off x="5968424" y="5124378"/>
            <a:ext cx="886715" cy="338614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Individu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9CCF6078-9C08-493F-B852-52D62575B5AF}"/>
              </a:ext>
            </a:extLst>
          </p:cNvPr>
          <p:cNvSpPr>
            <a:spLocks/>
          </p:cNvSpPr>
          <p:nvPr/>
        </p:nvSpPr>
        <p:spPr>
          <a:xfrm>
            <a:off x="2413491" y="3748258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</a:p>
        </p:txBody>
      </p:sp>
      <p:sp>
        <p:nvSpPr>
          <p:cNvPr id="56" name="Rectangle à coins arrondis 5">
            <a:extLst>
              <a:ext uri="{FF2B5EF4-FFF2-40B4-BE49-F238E27FC236}">
                <a16:creationId xmlns:a16="http://schemas.microsoft.com/office/drawing/2014/main" id="{2B121631-34A7-428A-BFEA-E35803266460}"/>
              </a:ext>
            </a:extLst>
          </p:cNvPr>
          <p:cNvSpPr/>
          <p:nvPr/>
        </p:nvSpPr>
        <p:spPr>
          <a:xfrm>
            <a:off x="6893128" y="5134429"/>
            <a:ext cx="863993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Compte</a:t>
            </a:r>
          </a:p>
        </p:txBody>
      </p:sp>
      <p:sp>
        <p:nvSpPr>
          <p:cNvPr id="57" name="Rectangle à coins arrondis 5">
            <a:extLst>
              <a:ext uri="{FF2B5EF4-FFF2-40B4-BE49-F238E27FC236}">
                <a16:creationId xmlns:a16="http://schemas.microsoft.com/office/drawing/2014/main" id="{0420ED67-8A56-41BB-B72C-BB468D270DC6}"/>
              </a:ext>
            </a:extLst>
          </p:cNvPr>
          <p:cNvSpPr>
            <a:spLocks/>
          </p:cNvSpPr>
          <p:nvPr/>
        </p:nvSpPr>
        <p:spPr>
          <a:xfrm>
            <a:off x="2376834" y="3385153"/>
            <a:ext cx="1402816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3" name="Rectangle : coins arrondis 68">
            <a:extLst>
              <a:ext uri="{FF2B5EF4-FFF2-40B4-BE49-F238E27FC236}">
                <a16:creationId xmlns:a16="http://schemas.microsoft.com/office/drawing/2014/main" id="{6FB8528E-861E-470E-BD28-E77F189C9C38}"/>
              </a:ext>
            </a:extLst>
          </p:cNvPr>
          <p:cNvSpPr/>
          <p:nvPr/>
        </p:nvSpPr>
        <p:spPr>
          <a:xfrm>
            <a:off x="2297704" y="2809950"/>
            <a:ext cx="1652953" cy="365126"/>
          </a:xfrm>
          <a:prstGeom prst="roundRect">
            <a:avLst>
              <a:gd name="adj" fmla="val 25804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AutoMapper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4" name="Rectangle : coins arrondis 68">
            <a:extLst>
              <a:ext uri="{FF2B5EF4-FFF2-40B4-BE49-F238E27FC236}">
                <a16:creationId xmlns:a16="http://schemas.microsoft.com/office/drawing/2014/main" id="{6E7D0746-EB39-46B7-84AD-70BE28E7C134}"/>
              </a:ext>
            </a:extLst>
          </p:cNvPr>
          <p:cNvSpPr/>
          <p:nvPr/>
        </p:nvSpPr>
        <p:spPr>
          <a:xfrm>
            <a:off x="5521331" y="1933843"/>
            <a:ext cx="2818801" cy="2015508"/>
          </a:xfrm>
          <a:prstGeom prst="roundRect">
            <a:avLst>
              <a:gd name="adj" fmla="val 82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6" name="Rectangle à coins arrondis 5">
            <a:extLst>
              <a:ext uri="{FF2B5EF4-FFF2-40B4-BE49-F238E27FC236}">
                <a16:creationId xmlns:a16="http://schemas.microsoft.com/office/drawing/2014/main" id="{4A3169AE-7B59-4400-84CD-7FCFF74366BB}"/>
              </a:ext>
            </a:extLst>
          </p:cNvPr>
          <p:cNvSpPr>
            <a:spLocks/>
          </p:cNvSpPr>
          <p:nvPr/>
        </p:nvSpPr>
        <p:spPr>
          <a:xfrm>
            <a:off x="5663032" y="2207246"/>
            <a:ext cx="1288042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7" name="Rectangle à coins arrondis 5">
            <a:extLst>
              <a:ext uri="{FF2B5EF4-FFF2-40B4-BE49-F238E27FC236}">
                <a16:creationId xmlns:a16="http://schemas.microsoft.com/office/drawing/2014/main" id="{F046C170-3753-4623-A40A-B0354CF46E81}"/>
              </a:ext>
            </a:extLst>
          </p:cNvPr>
          <p:cNvSpPr>
            <a:spLocks/>
          </p:cNvSpPr>
          <p:nvPr/>
        </p:nvSpPr>
        <p:spPr>
          <a:xfrm>
            <a:off x="7008015" y="2207247"/>
            <a:ext cx="752007" cy="312136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  <a:endParaRPr lang="fr-FR" sz="900" b="1" dirty="0"/>
          </a:p>
        </p:txBody>
      </p:sp>
      <p:sp>
        <p:nvSpPr>
          <p:cNvPr id="88" name="Rectangle à coins arrondis 5">
            <a:extLst>
              <a:ext uri="{FF2B5EF4-FFF2-40B4-BE49-F238E27FC236}">
                <a16:creationId xmlns:a16="http://schemas.microsoft.com/office/drawing/2014/main" id="{4D11500D-3EE5-4317-90EE-5C91FF38C0AA}"/>
              </a:ext>
            </a:extLst>
          </p:cNvPr>
          <p:cNvSpPr>
            <a:spLocks/>
          </p:cNvSpPr>
          <p:nvPr/>
        </p:nvSpPr>
        <p:spPr>
          <a:xfrm>
            <a:off x="6808359" y="2620218"/>
            <a:ext cx="752007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900" b="1" dirty="0"/>
          </a:p>
        </p:txBody>
      </p:sp>
      <p:sp>
        <p:nvSpPr>
          <p:cNvPr id="89" name="Rectangle à coins arrondis 5">
            <a:extLst>
              <a:ext uri="{FF2B5EF4-FFF2-40B4-BE49-F238E27FC236}">
                <a16:creationId xmlns:a16="http://schemas.microsoft.com/office/drawing/2014/main" id="{73B5C310-2B65-4E33-9AD1-297B92264931}"/>
              </a:ext>
            </a:extLst>
          </p:cNvPr>
          <p:cNvSpPr>
            <a:spLocks/>
          </p:cNvSpPr>
          <p:nvPr/>
        </p:nvSpPr>
        <p:spPr>
          <a:xfrm>
            <a:off x="5673224" y="2613891"/>
            <a:ext cx="983242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TreeNode</a:t>
            </a:r>
            <a:endParaRPr lang="fr-FR" sz="900" b="1" dirty="0"/>
          </a:p>
        </p:txBody>
      </p:sp>
      <p:sp>
        <p:nvSpPr>
          <p:cNvPr id="90" name="Rectangle à coins arrondis 5">
            <a:extLst>
              <a:ext uri="{FF2B5EF4-FFF2-40B4-BE49-F238E27FC236}">
                <a16:creationId xmlns:a16="http://schemas.microsoft.com/office/drawing/2014/main" id="{947F80B7-BA77-40A9-B230-5589B35756B6}"/>
              </a:ext>
            </a:extLst>
          </p:cNvPr>
          <p:cNvSpPr>
            <a:spLocks/>
          </p:cNvSpPr>
          <p:nvPr/>
        </p:nvSpPr>
        <p:spPr>
          <a:xfrm>
            <a:off x="3961238" y="3313179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A4D5044-DF1A-424D-887C-ED2299CB5ADF}"/>
              </a:ext>
            </a:extLst>
          </p:cNvPr>
          <p:cNvSpPr/>
          <p:nvPr/>
        </p:nvSpPr>
        <p:spPr>
          <a:xfrm>
            <a:off x="5720978" y="2993469"/>
            <a:ext cx="1172150" cy="304800"/>
          </a:xfrm>
          <a:prstGeom prst="roundRect">
            <a:avLst>
              <a:gd name="adj" fmla="val 3464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/>
              <a:t>Exception</a:t>
            </a:r>
            <a:endParaRPr lang="fr-FR" sz="1200" b="1" dirty="0"/>
          </a:p>
        </p:txBody>
      </p:sp>
      <p:sp>
        <p:nvSpPr>
          <p:cNvPr id="32" name="Rectangle : coins arrondis 64">
            <a:extLst>
              <a:ext uri="{FF2B5EF4-FFF2-40B4-BE49-F238E27FC236}">
                <a16:creationId xmlns:a16="http://schemas.microsoft.com/office/drawing/2014/main" id="{7E2B2385-02CD-48E7-B3C3-C3FA85CAA066}"/>
              </a:ext>
            </a:extLst>
          </p:cNvPr>
          <p:cNvSpPr/>
          <p:nvPr/>
        </p:nvSpPr>
        <p:spPr>
          <a:xfrm>
            <a:off x="2209150" y="1206853"/>
            <a:ext cx="6130981" cy="542221"/>
          </a:xfrm>
          <a:prstGeom prst="roundRect">
            <a:avLst>
              <a:gd name="adj" fmla="val 29051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b="1">
                <a:solidFill>
                  <a:schemeClr val="bg1"/>
                </a:solidFill>
              </a:rPr>
              <a:t>MiddleWare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3599687" y="1312017"/>
            <a:ext cx="976402" cy="337276"/>
          </a:xfrm>
          <a:prstGeom prst="roundRect">
            <a:avLst>
              <a:gd name="adj" fmla="val 3166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JWT</a:t>
            </a:r>
          </a:p>
        </p:txBody>
      </p:sp>
      <p:sp>
        <p:nvSpPr>
          <p:cNvPr id="82" name="Rectangle : coins arrondis 68">
            <a:extLst>
              <a:ext uri="{FF2B5EF4-FFF2-40B4-BE49-F238E27FC236}">
                <a16:creationId xmlns:a16="http://schemas.microsoft.com/office/drawing/2014/main" id="{72CEB373-5047-4FA5-8AD5-BF23B5CD2B30}"/>
              </a:ext>
            </a:extLst>
          </p:cNvPr>
          <p:cNvSpPr/>
          <p:nvPr/>
        </p:nvSpPr>
        <p:spPr>
          <a:xfrm>
            <a:off x="2300066" y="1309407"/>
            <a:ext cx="1185759" cy="339885"/>
          </a:xfrm>
          <a:prstGeom prst="roundRect">
            <a:avLst>
              <a:gd name="adj" fmla="val 30631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RoleMngt</a:t>
            </a:r>
            <a:endParaRPr lang="fr-FR" sz="1200" b="1" dirty="0"/>
          </a:p>
        </p:txBody>
      </p:sp>
      <p:sp>
        <p:nvSpPr>
          <p:cNvPr id="33" name="Rectangle : coins arrondis 9">
            <a:extLst>
              <a:ext uri="{FF2B5EF4-FFF2-40B4-BE49-F238E27FC236}">
                <a16:creationId xmlns:a16="http://schemas.microsoft.com/office/drawing/2014/main" id="{1171D4AF-0E1F-4F5E-A14D-371B794029F8}"/>
              </a:ext>
            </a:extLst>
          </p:cNvPr>
          <p:cNvSpPr/>
          <p:nvPr/>
        </p:nvSpPr>
        <p:spPr>
          <a:xfrm>
            <a:off x="2068220" y="4566851"/>
            <a:ext cx="2695555" cy="1323411"/>
          </a:xfrm>
          <a:prstGeom prst="roundRect">
            <a:avLst>
              <a:gd name="adj" fmla="val 10641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Api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CC40C173-584A-4C8B-B297-DEF3183DE66C}"/>
              </a:ext>
            </a:extLst>
          </p:cNvPr>
          <p:cNvSpPr/>
          <p:nvPr/>
        </p:nvSpPr>
        <p:spPr>
          <a:xfrm>
            <a:off x="2209150" y="4633982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MailApi</a:t>
            </a:r>
            <a:r>
              <a:rPr lang="fr-FR" sz="1400" b="1" dirty="0"/>
              <a:t> (</a:t>
            </a:r>
            <a:r>
              <a:rPr lang="fr-FR" sz="1400" b="1" dirty="0" err="1"/>
              <a:t>SendingBlue</a:t>
            </a:r>
            <a:r>
              <a:rPr lang="fr-FR" sz="1400" b="1" dirty="0"/>
              <a:t>)</a:t>
            </a:r>
          </a:p>
        </p:txBody>
      </p:sp>
      <p:sp>
        <p:nvSpPr>
          <p:cNvPr id="36" name="Rectangle : coins arrondis 9">
            <a:extLst>
              <a:ext uri="{FF2B5EF4-FFF2-40B4-BE49-F238E27FC236}">
                <a16:creationId xmlns:a16="http://schemas.microsoft.com/office/drawing/2014/main" id="{42E7365B-9CD4-40ED-8CF4-66E2F74894BF}"/>
              </a:ext>
            </a:extLst>
          </p:cNvPr>
          <p:cNvSpPr/>
          <p:nvPr/>
        </p:nvSpPr>
        <p:spPr>
          <a:xfrm>
            <a:off x="2209150" y="5089746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37" name="Rectangle : coins arrondis 9">
            <a:extLst>
              <a:ext uri="{FF2B5EF4-FFF2-40B4-BE49-F238E27FC236}">
                <a16:creationId xmlns:a16="http://schemas.microsoft.com/office/drawing/2014/main" id="{2931416B-76ED-4E5F-B73D-462A34A6F168}"/>
              </a:ext>
            </a:extLst>
          </p:cNvPr>
          <p:cNvSpPr/>
          <p:nvPr/>
        </p:nvSpPr>
        <p:spPr>
          <a:xfrm>
            <a:off x="8631787" y="1089215"/>
            <a:ext cx="2648986" cy="4800763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8E4E-9276-4632-9248-C40173823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365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/ Fichier</a:t>
            </a:r>
          </a:p>
          <a:p>
            <a:pPr marL="360000" lvl="1" indent="-288000"/>
            <a:r>
              <a:rPr lang="fr-FR" sz="1600" b="0" dirty="0"/>
              <a:t>Minuscule + Séparateur = « - »</a:t>
            </a:r>
          </a:p>
          <a:p>
            <a:pPr marL="360000" lvl="1" indent="-288000"/>
            <a:r>
              <a:rPr lang="fr-FR" sz="1600" b="0" dirty="0"/>
              <a:t>Nom : &lt;nom-fichier&gt;.&lt;composant&gt;.ts (Ex: )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| Object / Type / Variable</a:t>
            </a:r>
          </a:p>
          <a:p>
            <a:pPr marL="36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360000" lvl="1" indent="-288000"/>
            <a:r>
              <a:rPr lang="fr-FR" sz="1600" b="0" dirty="0"/>
              <a:t>Private -&gt;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  <a:p>
            <a:pPr marL="432000" lvl="1" indent="-288000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  <a:endParaRPr lang="fr-FR" dirty="0"/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B0D1DD0-9D3E-4556-A39B-E54D41263E2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2" y="4336026"/>
            <a:ext cx="5144311" cy="164554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Alias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@env, @enum, @material, @timer, @token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@core, @account, @shoppingList, @product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@package, @log, @deploy, @style, @conf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6947E1B-3414-2ECF-5B23-8680C54590C6}"/>
              </a:ext>
            </a:extLst>
          </p:cNvPr>
          <p:cNvSpPr txBox="1">
            <a:spLocks/>
          </p:cNvSpPr>
          <p:nvPr/>
        </p:nvSpPr>
        <p:spPr>
          <a:xfrm>
            <a:off x="6136463" y="1089847"/>
            <a:ext cx="5144311" cy="1437044"/>
          </a:xfrm>
          <a:prstGeom prst="roundRect">
            <a:avLst>
              <a:gd name="adj" fmla="val 99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Mail. </a:t>
            </a:r>
            <a:r>
              <a:rPr lang="en-GB" sz="1800" b="0" dirty="0">
                <a:solidFill>
                  <a:schemeClr val="bg1">
                    <a:lumMod val="65000"/>
                  </a:schemeClr>
                </a:solidFill>
              </a:rPr>
              <a:t>mailKit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jwtBearer. 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Pdf Gen. (CrystalReport / Power Pdf)</a:t>
            </a:r>
          </a:p>
        </p:txBody>
      </p:sp>
    </p:spTree>
    <p:extLst>
      <p:ext uri="{BB962C8B-B14F-4D97-AF65-F5344CB8AC3E}">
        <p14:creationId xmlns:p14="http://schemas.microsoft.com/office/powerpoint/2010/main" val="271053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4085069-1D24-4F2B-A99D-E464E9C07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C69A-437D-4421-B256-C228EBE0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B742-D618-4319-9FA3-8E0FA626B7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48643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(Json, </a:t>
            </a:r>
            <a:r>
              <a:rPr lang="fr-FR" b="0" dirty="0" err="1">
                <a:solidFill>
                  <a:srgbClr val="202124"/>
                </a:solidFill>
                <a:latin typeface="Roboto" panose="02000000000000000000" pitchFamily="2" charset="0"/>
              </a:rPr>
              <a:t>Wsdl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 ?)</a:t>
            </a:r>
            <a:b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fr-FR" b="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br>
              <a:rPr lang="en-GB" sz="1600" b="0" dirty="0">
                <a:solidFill>
                  <a:schemeClr val="tx2"/>
                </a:solidFill>
              </a:rPr>
            </a:br>
            <a:endParaRPr lang="en-GB" sz="16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8836-2BE3-2E7F-8C9F-16BE8A5EA5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BE84C-63F3-4DBA-8557-3729B0C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6BB411-6E7C-6E73-351F-14E040A701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272900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Utiliser “Using”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Annotation @transaction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 err="1"/>
              <a:t>Gérée</a:t>
            </a:r>
            <a:r>
              <a:rPr lang="en-GB" sz="2000" b="0" dirty="0"/>
              <a:t> par le framework ?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A665B6-87A9-269C-630D-1235389654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199" y="4438433"/>
            <a:ext cx="5144311" cy="13300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Mapping</a:t>
            </a:r>
          </a:p>
          <a:p>
            <a:pPr marL="360000" lvl="1">
              <a:spcBef>
                <a:spcPts val="600"/>
              </a:spcBef>
            </a:pPr>
            <a:r>
              <a:rPr lang="en-GB" sz="2000" dirty="0">
                <a:solidFill>
                  <a:schemeClr val="tx2"/>
                </a:solidFill>
              </a:rPr>
              <a:t>Mapping </a:t>
            </a:r>
            <a:r>
              <a:rPr lang="en-GB" sz="2000" dirty="0" err="1">
                <a:solidFill>
                  <a:schemeClr val="tx2"/>
                </a:solidFill>
              </a:rPr>
              <a:t>Obj</a:t>
            </a:r>
            <a:r>
              <a:rPr lang="en-GB" sz="2000" dirty="0">
                <a:solidFill>
                  <a:schemeClr val="tx2"/>
                </a:solidFill>
              </a:rPr>
              <a:t>-Obj</a:t>
            </a:r>
            <a:r>
              <a:rPr lang="en-GB" sz="2000">
                <a:solidFill>
                  <a:schemeClr val="tx2"/>
                </a:solidFill>
              </a:rPr>
              <a:t>. </a:t>
            </a:r>
            <a:r>
              <a:rPr lang="en-GB" sz="2000" b="0">
                <a:solidFill>
                  <a:schemeClr val="bg1">
                    <a:lumMod val="65000"/>
                  </a:schemeClr>
                </a:solidFill>
              </a:rPr>
              <a:t>Automapper</a:t>
            </a:r>
            <a:endParaRPr lang="en-GB" sz="2000" b="0" dirty="0">
              <a:solidFill>
                <a:schemeClr val="bg1">
                  <a:lumMod val="65000"/>
                </a:schemeClr>
              </a:solidFill>
            </a:endParaRPr>
          </a:p>
          <a:p>
            <a:pPr marL="360000" lvl="1">
              <a:spcBef>
                <a:spcPts val="600"/>
              </a:spcBef>
            </a:pPr>
            <a:endParaRPr lang="fr-FR" sz="2000" b="0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CADCE6-25E4-2ABB-93CD-6EE59F257F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36461" y="108949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Code Organisation 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(</a:t>
            </a:r>
            <a:r>
              <a:rPr lang="en-GB" sz="2000" b="0" dirty="0" err="1"/>
              <a:t>Règle</a:t>
            </a:r>
            <a:r>
              <a:rPr lang="en-GB" sz="2000" b="0" dirty="0"/>
              <a:t> métier / Appel Technique)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BF12596-DE02-9EFA-CF03-8A6940F9A7D5}"/>
              </a:ext>
            </a:extLst>
          </p:cNvPr>
          <p:cNvSpPr txBox="1">
            <a:spLocks/>
          </p:cNvSpPr>
          <p:nvPr/>
        </p:nvSpPr>
        <p:spPr>
          <a:xfrm>
            <a:off x="6136460" y="2816486"/>
            <a:ext cx="5144311" cy="1085048"/>
          </a:xfrm>
          <a:prstGeom prst="roundRect">
            <a:avLst>
              <a:gd name="adj" fmla="val 147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Infrastructure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Api. N/A</a:t>
            </a:r>
            <a:endParaRPr lang="fr-FR" sz="2000" b="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5CD0F60-D0A8-61A4-5C70-7A9A4F306C61}"/>
              </a:ext>
            </a:extLst>
          </p:cNvPr>
          <p:cNvSpPr txBox="1">
            <a:spLocks/>
          </p:cNvSpPr>
          <p:nvPr/>
        </p:nvSpPr>
        <p:spPr>
          <a:xfrm>
            <a:off x="6136459" y="4088683"/>
            <a:ext cx="5144311" cy="189952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Cookie Policy </a:t>
            </a:r>
          </a:p>
          <a:p>
            <a:pPr marL="274320" lvl="1" indent="-182880">
              <a:spcBef>
                <a:spcPts val="600"/>
              </a:spcBef>
            </a:pPr>
            <a:r>
              <a:rPr lang="en-GB" dirty="0">
                <a:hlinkClick r:id="rId2"/>
              </a:rPr>
              <a:t>Same site Cookies</a:t>
            </a:r>
            <a:endParaRPr lang="en-GB" dirty="0"/>
          </a:p>
          <a:p>
            <a:pPr marL="274320" lvl="1" indent="-182880">
              <a:spcBef>
                <a:spcPts val="600"/>
              </a:spcBef>
            </a:pPr>
            <a:r>
              <a:rPr lang="en-GB" dirty="0"/>
              <a:t>Use : </a:t>
            </a:r>
            <a:r>
              <a:rPr lang="en-GB" dirty="0" err="1"/>
              <a:t>SameSite</a:t>
            </a:r>
            <a:r>
              <a:rPr lang="en-GB" dirty="0"/>
              <a:t>=None + Secure=True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Parce que le BACK &amp; Front sont hébergés sur des 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(Azure / Firebase)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=&gt; Impose l’utilisation de Https</a:t>
            </a:r>
          </a:p>
        </p:txBody>
      </p:sp>
    </p:spTree>
    <p:extLst>
      <p:ext uri="{BB962C8B-B14F-4D97-AF65-F5344CB8AC3E}">
        <p14:creationId xmlns:p14="http://schemas.microsoft.com/office/powerpoint/2010/main" val="105302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Pipeline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Error Handling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5343309" y="3254185"/>
            <a:ext cx="1908174" cy="939130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EntityNotFoundExc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  <a:endParaRPr lang="fr-FR" sz="12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Other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90F373-D3ED-4A5A-81DD-11B4B5E645DB}"/>
              </a:ext>
            </a:extLst>
          </p:cNvPr>
          <p:cNvSpPr txBox="1">
            <a:spLocks/>
          </p:cNvSpPr>
          <p:nvPr/>
        </p:nvSpPr>
        <p:spPr>
          <a:xfrm>
            <a:off x="5357487" y="4302642"/>
            <a:ext cx="1908174" cy="1561839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1486993"/>
          </a:xfrm>
          <a:prstGeom prst="roundRect">
            <a:avLst>
              <a:gd name="adj" fmla="val 127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Type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Validation.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Invalid input format (Ex. Mail/Tel…), input requis absent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Création d’une identité avec des infos incohérente…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Technique.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Ressource externe indisponible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Other.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Authentication | Autorisation | ?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977344" y="5023960"/>
            <a:ext cx="3872665" cy="840521"/>
          </a:xfrm>
          <a:prstGeom prst="roundRect">
            <a:avLst>
              <a:gd name="adj" fmla="val 2259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Quoi logger ? Req Ctx &amp; Resp Body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977346" y="2577306"/>
            <a:ext cx="3872663" cy="2286483"/>
          </a:xfrm>
          <a:prstGeom prst="roundRect">
            <a:avLst>
              <a:gd name="adj" fmla="val 84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Transformation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Exception, Déduction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NotFoundExc.404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ApplicationExc</a:t>
            </a:r>
            <a:r>
              <a:rPr lang="fr-FR" sz="1200" b="0" dirty="0">
                <a:ea typeface="+mn-lt"/>
                <a:cs typeface="+mn-lt"/>
              </a:rPr>
              <a:t> &amp;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).400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Else.500</a:t>
            </a:r>
            <a:b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Standardisation Erreur Client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Format.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Affichage Exception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(Selon Env)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977345" y="1515068"/>
            <a:ext cx="3872667" cy="902067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Emission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Exception (Maison | Tier Lib)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 Error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HttpStatusCode &gt; 400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5181461" y="2676633"/>
            <a:ext cx="6099313" cy="3296575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Réf.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Général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C3167168-4490-6A90-9CBD-B650CA1D9D85}"/>
              </a:ext>
            </a:extLst>
          </p:cNvPr>
          <p:cNvSpPr txBox="1">
            <a:spLocks/>
          </p:cNvSpPr>
          <p:nvPr/>
        </p:nvSpPr>
        <p:spPr>
          <a:xfrm>
            <a:off x="7413332" y="3254185"/>
            <a:ext cx="3736678" cy="849981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Emission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C# Exception.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throw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new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XxxExc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°)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Validation.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>
                <a:ea typeface="+mn-lt"/>
                <a:cs typeface="+mn-lt"/>
                <a:hlinkClick r:id="rId6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1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100" b="0" dirty="0" err="1">
                <a:solidFill>
                  <a:schemeClr val="tx2"/>
                </a:solidFill>
                <a:ea typeface="+mn-lt"/>
                <a:cs typeface="+mn-lt"/>
              </a:rPr>
              <a:t>ValidationExc</a:t>
            </a:r>
            <a:r>
              <a:rPr lang="fr-FR" sz="11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AuthenticationMw | AutorisationMw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F13AB203-EAC6-E49A-83BD-3061EAD28268}"/>
              </a:ext>
            </a:extLst>
          </p:cNvPr>
          <p:cNvSpPr txBox="1">
            <a:spLocks/>
          </p:cNvSpPr>
          <p:nvPr/>
        </p:nvSpPr>
        <p:spPr>
          <a:xfrm>
            <a:off x="7413332" y="4200403"/>
            <a:ext cx="3736678" cy="1049678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>
                <a:ea typeface="+mn-lt"/>
                <a:cs typeface="+mn-lt"/>
              </a:rPr>
              <a:t>Transformation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>
                <a:solidFill>
                  <a:schemeClr val="tx2"/>
                </a:solidFill>
                <a:ea typeface="+mn-lt"/>
                <a:cs typeface="+mn-lt"/>
              </a:rPr>
              <a:t>ExceptionMw. 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000" b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 404</a:t>
            </a:r>
            <a:endParaRPr lang="fr-FR" sz="10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>
                <a:solidFill>
                  <a:schemeClr val="tx2"/>
                </a:solidFill>
                <a:ea typeface="+mn-lt"/>
                <a:cs typeface="+mn-lt"/>
              </a:rPr>
              <a:t>ProblemDetailsMw. 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1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30FDC17-CB5D-9C8B-ED8F-FDC3F7FD6590}"/>
              </a:ext>
            </a:extLst>
          </p:cNvPr>
          <p:cNvSpPr txBox="1">
            <a:spLocks/>
          </p:cNvSpPr>
          <p:nvPr/>
        </p:nvSpPr>
        <p:spPr>
          <a:xfrm>
            <a:off x="7413332" y="5351720"/>
            <a:ext cx="3736678" cy="512761"/>
          </a:xfrm>
          <a:prstGeom prst="roundRect">
            <a:avLst>
              <a:gd name="adj" fmla="val 259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LoggerMw.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Error Logging</a:t>
            </a:r>
            <a:endParaRPr lang="fr-FR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14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52311"/>
              </p:ext>
            </p:extLst>
          </p:nvPr>
        </p:nvGraphicFramePr>
        <p:xfrm>
          <a:off x="838198" y="1088021"/>
          <a:ext cx="10442576" cy="490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84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229156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489574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8895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91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Authentifie le user via son Token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Microsoft.DependencyInjection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21442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80808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Microsoft.AspNetCore.Http.Abstractions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8249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standardized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file by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OpenApi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+ SwaggerUI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Microsoft.AspNetCore.OpenApi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Same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068378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Microsoft.IO.RecyclableMemoryStream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lire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de la requête http afin de la logger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016572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Microsoft.EntityFrameworkCore.Sqlite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la technologie de Db choisie (ici Sqlite).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Dev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Data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 api pour faire de la data validation (fournit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ValidationException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3352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au runtime (.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Fournir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arrive a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20969</TotalTime>
  <Words>966</Words>
  <Application>Microsoft Office PowerPoint</Application>
  <PresentationFormat>Widescreen</PresentationFormat>
  <Paragraphs>245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Allumi Ptf</vt:lpstr>
      <vt:lpstr>Arial</vt:lpstr>
      <vt:lpstr>Calibri</vt:lpstr>
      <vt:lpstr>Roboto</vt:lpstr>
      <vt:lpstr>KGT_PPT_Theme_New</vt:lpstr>
      <vt:lpstr>Shop.api</vt:lpstr>
      <vt:lpstr>Sommaire</vt:lpstr>
      <vt:lpstr>Api</vt:lpstr>
      <vt:lpstr>Configuration</vt:lpstr>
      <vt:lpstr>Execution Flow</vt:lpstr>
      <vt:lpstr>Convention de Nommage</vt:lpstr>
      <vt:lpstr>Overview</vt:lpstr>
      <vt:lpstr>Error Handling</vt:lpstr>
      <vt:lpstr>Packages</vt:lpstr>
      <vt:lpstr>Db</vt:lpstr>
      <vt:lpstr>Overview</vt:lpstr>
      <vt:lpstr>PowerPoint Presentation</vt:lpstr>
      <vt:lpstr>C# |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Shop.Api</dc:title>
  <dc:creator>Kevin GELLENONCOURT</dc:creator>
  <cp:lastModifiedBy>Kévin Gellenoncourt</cp:lastModifiedBy>
  <cp:revision>1407</cp:revision>
  <dcterms:created xsi:type="dcterms:W3CDTF">2021-05-30T21:09:19Z</dcterms:created>
  <dcterms:modified xsi:type="dcterms:W3CDTF">2023-08-26T16:30:29Z</dcterms:modified>
</cp:coreProperties>
</file>