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27" r:id="rId7"/>
    <p:sldId id="1832" r:id="rId8"/>
    <p:sldId id="1817" r:id="rId9"/>
    <p:sldId id="1831" r:id="rId10"/>
    <p:sldId id="1829" r:id="rId11"/>
    <p:sldId id="1833" r:id="rId12"/>
    <p:sldId id="1835" r:id="rId13"/>
    <p:sldId id="1828" r:id="rId14"/>
    <p:sldId id="1834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p.Blazor" id="{F54CFE69-8866-43A2-9BD2-64D9AB162EE0}">
          <p14:sldIdLst>
            <p14:sldId id="1827"/>
            <p14:sldId id="1832"/>
            <p14:sldId id="1817"/>
            <p14:sldId id="1831"/>
            <p14:sldId id="1829"/>
          </p14:sldIdLst>
        </p14:section>
        <p14:section name="Components.Blazor" id="{A834FB0B-9DB7-4F1E-919A-238E92817BE9}">
          <p14:sldIdLst>
            <p14:sldId id="1833"/>
            <p14:sldId id="1835"/>
            <p14:sldId id="1828"/>
            <p14:sldId id="1834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3-15T15:02:05.603" idx="46">
    <p:pos x="3097" y="940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60"/>
      </p:ext>
    </p:extLst>
  </p:cm>
  <p:cm authorId="3" dt="2023-03-16T11:27:37.665" idx="47">
    <p:pos x="3007" y="1143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60"/>
      </p:ext>
    </p:extLst>
  </p:cm>
  <p:cm authorId="3" dt="2023-06-05T14:45:58.598" idx="49">
    <p:pos x="6515" y="1733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1/components/toasts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www.codeproject.com/Articles/5322875/A-Blazor-Bootstrap-Toaster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con-sets.iconify.design/oi/" TargetMode="External"/><Relationship Id="rId5" Type="http://schemas.openxmlformats.org/officeDocument/2006/relationships/hyperlink" Target="https://getbootstrap.com/docs/5.1/components/card/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forms-and-input-components?view=aspnetcore-7.0#built-in-input-components" TargetMode="External"/><Relationship Id="rId3" Type="http://schemas.openxmlformats.org/officeDocument/2006/relationships/hyperlink" Target="https://docs.fluentvalidation.net/en/latest/built-in-validators.html" TargetMode="External"/><Relationship Id="rId7" Type="http://schemas.openxmlformats.org/officeDocument/2006/relationships/hyperlink" Target="https://github.com/dotnet/aspnetcore/issues/8386" TargetMode="External"/><Relationship Id="rId2" Type="http://schemas.openxmlformats.org/officeDocument/2006/relationships/hyperlink" Target="https://docs.fluentvalidation.net/en/latest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Blazored/FluentValidation" TargetMode="External"/><Relationship Id="rId11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Relationship Id="rId5" Type="http://schemas.openxmlformats.org/officeDocument/2006/relationships/hyperlink" Target="https://stackoverflow.com/questions/65393962/how-to-set-validationmessagetvalue-for-property-dynamically-in-blazor" TargetMode="External"/><Relationship Id="rId10" Type="http://schemas.openxmlformats.org/officeDocument/2006/relationships/hyperlink" Target="https://getbootstrap.com/docs/5.0/forms/form-control/" TargetMode="External"/><Relationship Id="rId4" Type="http://schemas.openxmlformats.org/officeDocument/2006/relationships/hyperlink" Target="https://docs.fluentvalidation.net/en/latest/custom-validators.html" TargetMode="External"/><Relationship Id="rId9" Type="http://schemas.openxmlformats.org/officeDocument/2006/relationships/hyperlink" Target="https://learn.microsoft.com/en-us/aspnet/core/blazor/forms-and-input-components?view=aspnetcore-7.0#example-for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leon/I18N-Portable" TargetMode="External"/><Relationship Id="rId13" Type="http://schemas.openxmlformats.org/officeDocument/2006/relationships/hyperlink" Target="https://learn.microsoft.com/en-us/aspnet/core/tutorials/getting-started-with-nswag?view=aspnetcore-6.0&amp;tabs=visual-studio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github.com/serilog/serilog-sinks-browserconsole#serilogsinksbrowserconsole--" TargetMode="External"/><Relationship Id="rId12" Type="http://schemas.openxmlformats.org/officeDocument/2006/relationships/hyperlink" Target="https://learn.microsoft.com/en-us/aspnet/core/blazor/state-management?view=aspnetcore-6.0&amp;pivots=webassembly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6" Type="http://schemas.openxmlformats.org/officeDocument/2006/relationships/hyperlink" Target="https://github.com/RicoSuter/NSwag/wiki/CSharpClientGeneratorSetting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serilog/serilog-settings-configuration" TargetMode="External"/><Relationship Id="rId11" Type="http://schemas.openxmlformats.org/officeDocument/2006/relationships/hyperlink" Target="https://css-tricks.com/scale-svg/" TargetMode="External"/><Relationship Id="rId5" Type="http://schemas.openxmlformats.org/officeDocument/2006/relationships/hyperlink" Target="https://github.com/serilog/serilog/wiki/Configuration-Basics" TargetMode="External"/><Relationship Id="rId15" Type="http://schemas.openxmlformats.org/officeDocument/2006/relationships/hyperlink" Target="https://github.com/RicoSuter/NSwag/wiki/CSharpClientGenerator" TargetMode="External"/><Relationship Id="rId10" Type="http://schemas.openxmlformats.org/officeDocument/2006/relationships/hyperlink" Target="https://www.inow.fr/formation/developpement-web/asp-dot-net/formation-blazor/10220" TargetMode="External"/><Relationship Id="rId4" Type="http://schemas.openxmlformats.org/officeDocument/2006/relationships/hyperlink" Target="https://github.com/serilog/serilog/wiki" TargetMode="External"/><Relationship Id="rId9" Type="http://schemas.openxmlformats.org/officeDocument/2006/relationships/hyperlink" Target="https://learn.microsoft.com/en-us/aspnet/core/blazor/components/layouts?view=aspnetcore-6.0" TargetMode="External"/><Relationship Id="rId14" Type="http://schemas.openxmlformats.org/officeDocument/2006/relationships/hyperlink" Target="https://github.com/RicoSuter/NSwa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fundamentals/handle-errors?view=aspnetcore-7.0#alternative-global-exception-handling" TargetMode="External"/><Relationship Id="rId7" Type="http://schemas.openxmlformats.org/officeDocument/2006/relationships/hyperlink" Target="https://codeopinion.com/handling-http-api-errors-with-problem-details/" TargetMode="External"/><Relationship Id="rId2" Type="http://schemas.openxmlformats.org/officeDocument/2006/relationships/hyperlink" Target="https://learn.microsoft.com/en-us/dotnet/api/microsoft.aspnetcore.components.web.errorboundary?view=aspnetcore-7.0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learn.microsoft.com/en-us/aspnet/core/blazor/fundamentals/handle-errors?view=aspnetcore-7.0#error-boundaries" TargetMode="External"/><Relationship Id="rId5" Type="http://schemas.openxmlformats.org/officeDocument/2006/relationships/hyperlink" Target="https://learn.microsoft.com/en-us/aspnet/core/blazor/fundamentals/handle-errors?view=aspnetcore-7.0" TargetMode="External"/><Relationship Id="rId4" Type="http://schemas.openxmlformats.org/officeDocument/2006/relationships/hyperlink" Target="https://jonathancrozier.com/blog/implementing-blazor-error-boundari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dk/layout/overview" TargetMode="External"/><Relationship Id="rId2" Type="http://schemas.openxmlformats.org/officeDocument/2006/relationships/hyperlink" Target="https://getbootstrap.com/docs/5.0/layout/breakpoints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aspnet/core/blazor/components/css-isolation?view=aspnetcore-7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405259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Containers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2" y="4561570"/>
            <a:ext cx="1988404" cy="1197707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NewTab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3E23CE-10D3-6AF3-8769-9A0DD9180317}"/>
              </a:ext>
            </a:extLst>
          </p:cNvPr>
          <p:cNvSpPr txBox="1">
            <a:spLocks/>
          </p:cNvSpPr>
          <p:nvPr/>
        </p:nvSpPr>
        <p:spPr>
          <a:xfrm>
            <a:off x="947572" y="1445342"/>
            <a:ext cx="4932932" cy="1094695"/>
          </a:xfrm>
          <a:prstGeom prst="roundRect">
            <a:avLst>
              <a:gd name="adj" fmla="val 116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4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4575683"/>
            <a:ext cx="2266983" cy="1183593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A0E2EB9E-403B-1783-01A5-15371416A388}"/>
              </a:ext>
            </a:extLst>
          </p:cNvPr>
          <p:cNvSpPr txBox="1">
            <a:spLocks/>
          </p:cNvSpPr>
          <p:nvPr/>
        </p:nvSpPr>
        <p:spPr>
          <a:xfrm>
            <a:off x="940390" y="2720404"/>
            <a:ext cx="2451739" cy="1428568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Card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5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CardBody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45C1964-3199-AEA8-A302-B7CC89E83D1C}"/>
              </a:ext>
            </a:extLst>
          </p:cNvPr>
          <p:cNvSpPr txBox="1">
            <a:spLocks/>
          </p:cNvSpPr>
          <p:nvPr/>
        </p:nvSpPr>
        <p:spPr>
          <a:xfrm>
            <a:off x="3549310" y="2720402"/>
            <a:ext cx="2331194" cy="1428567"/>
          </a:xfrm>
          <a:prstGeom prst="roundRect">
            <a:avLst>
              <a:gd name="adj" fmla="val 135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Popup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?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8811499" y="1550078"/>
            <a:ext cx="1844453" cy="666809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8778135" y="2337928"/>
            <a:ext cx="1877817" cy="1668890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4253772"/>
            <a:ext cx="5149526" cy="1679197"/>
          </a:xfrm>
          <a:prstGeom prst="roundRect">
            <a:avLst>
              <a:gd name="adj" fmla="val 110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Interactions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CB15AD86-1940-38F5-FEDB-0A495F624005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3025605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Indicators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6260861" y="1535965"/>
            <a:ext cx="2421024" cy="853274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Impl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Bootstrap Toast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Use.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Inject toasterService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6260860" y="2540037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Tooltip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6260860" y="3317752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17835C0-734C-6EC7-C525-91049930BB6E}"/>
              </a:ext>
            </a:extLst>
          </p:cNvPr>
          <p:cNvSpPr txBox="1">
            <a:spLocks/>
          </p:cNvSpPr>
          <p:nvPr/>
        </p:nvSpPr>
        <p:spPr>
          <a:xfrm>
            <a:off x="940390" y="4965290"/>
            <a:ext cx="1439016" cy="859061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Next Slide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D86B81A0-D244-51E0-6C54-68954FC27B40}"/>
              </a:ext>
            </a:extLst>
          </p:cNvPr>
          <p:cNvSpPr txBox="1">
            <a:spLocks/>
          </p:cNvSpPr>
          <p:nvPr/>
        </p:nvSpPr>
        <p:spPr>
          <a:xfrm>
            <a:off x="4168876" y="5114201"/>
            <a:ext cx="1704447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6252585" y="4542075"/>
            <a:ext cx="2401608" cy="1249396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FluentValidation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Validators.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Built-In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Custom</a:t>
            </a:r>
            <a:endParaRPr lang="fr-FR" sz="1200" dirty="0">
              <a:solidFill>
                <a:schemeClr val="tx2"/>
              </a:solidFill>
              <a:ea typeface="+mn-lt"/>
              <a:cs typeface="+mn-lt"/>
              <a:hlinkClick r:id="rId5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Blazored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/FluentValidation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fr-FR" sz="1200" dirty="0">
              <a:solidFill>
                <a:schemeClr val="tx2"/>
              </a:solidFill>
              <a:ea typeface="+mn-lt"/>
              <a:cs typeface="+mn-lt"/>
              <a:hlinkClick r:id="rId5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8766679" y="4551373"/>
            <a:ext cx="2401609" cy="704975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Layout</a:t>
            </a: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Grid 1fr</a:t>
            </a: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6252586" y="3625797"/>
            <a:ext cx="2957732" cy="774780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Technique</a:t>
            </a:r>
            <a:endParaRPr lang="fr-FR" sz="1400" dirty="0">
              <a:ea typeface="+mn-lt"/>
              <a:cs typeface="+mn-lt"/>
            </a:endParaRP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6252586" y="1425677"/>
            <a:ext cx="3202288" cy="2058622"/>
          </a:xfrm>
          <a:prstGeom prst="roundRect">
            <a:avLst>
              <a:gd name="adj" fmla="val 58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600" dirty="0">
                <a:ea typeface="+mn-lt"/>
                <a:cs typeface="+mn-lt"/>
              </a:rPr>
              <a:t>Définition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class pour le model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&lt;Form&gt;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ea typeface="+mn-lt"/>
                <a:cs typeface="+mn-lt"/>
              </a:rPr>
              <a:t>OnValidSubmit</a:t>
            </a:r>
            <a:r>
              <a:rPr lang="fr-FR" sz="1200" b="0" dirty="0">
                <a:ea typeface="+mn-lt"/>
                <a:cs typeface="+mn-lt"/>
              </a:rPr>
              <a:t> / </a:t>
            </a:r>
            <a:r>
              <a:rPr lang="fr-FR" sz="1200" b="0" dirty="0" err="1">
                <a:ea typeface="+mn-lt"/>
                <a:cs typeface="+mn-lt"/>
              </a:rPr>
              <a:t>OnInvalidSumit</a:t>
            </a:r>
            <a:endParaRPr lang="fr-FR" sz="1200" b="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ea typeface="+mn-lt"/>
                <a:cs typeface="+mn-lt"/>
              </a:rPr>
              <a:t>SubmitButton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1/* &lt;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XxxField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&gt; dans le &lt;Form&gt;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1 class pour 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ModelValidator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B1DA57-8088-7B38-A505-FFDCB9438E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94112"/>
            <a:ext cx="5144311" cy="488449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Table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en-GB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9603610" y="2555523"/>
            <a:ext cx="1534561" cy="92398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Technology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9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10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9603610" y="1425677"/>
            <a:ext cx="1534561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Référence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1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1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Components.Blazor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838199" y="2389882"/>
            <a:ext cx="1667961" cy="942112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Framework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Blazor</a:t>
            </a:r>
            <a:endParaRPr lang="fr-FR" sz="11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Conf. </a:t>
            </a:r>
            <a:r>
              <a:rPr lang="fr-FR" sz="1200" b="0" dirty="0">
                <a:ea typeface="+mn-lt"/>
                <a:cs typeface="+mn-lt"/>
              </a:rPr>
              <a:t>WebAssembly</a:t>
            </a:r>
            <a:endParaRPr lang="fr-FR" sz="1400" b="0" dirty="0"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1115880"/>
            <a:ext cx="4092218" cy="1704835"/>
          </a:xfrm>
          <a:prstGeom prst="roundRect">
            <a:avLst>
              <a:gd name="adj" fmla="val 865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Unknown.</a:t>
            </a:r>
            <a:r>
              <a:rPr lang="en-US" sz="1200" b="0" dirty="0">
                <a:solidFill>
                  <a:schemeClr val="tx2"/>
                </a:solidFill>
              </a:rPr>
              <a:t> Route to « NotFound »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but </a:t>
            </a:r>
            <a:r>
              <a:rPr lang="en-US" sz="1200" dirty="0"/>
              <a:t>need Auth.</a:t>
            </a:r>
            <a:r>
              <a:rPr lang="en-US" sz="1200" b="0" dirty="0"/>
              <a:t> RedirToLogin + ReturnUrl</a:t>
            </a: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</a:t>
            </a:r>
            <a:r>
              <a:rPr lang="en-US" sz="1200" dirty="0" err="1">
                <a:solidFill>
                  <a:schemeClr val="tx2"/>
                </a:solidFill>
              </a:rPr>
              <a:t>Auth.Ok</a:t>
            </a:r>
            <a:r>
              <a:rPr lang="en-US" sz="1200" dirty="0">
                <a:solidFill>
                  <a:schemeClr val="tx2"/>
                </a:solidFill>
              </a:rPr>
              <a:t> but </a:t>
            </a:r>
            <a:r>
              <a:rPr lang="en-US" sz="1200" dirty="0"/>
              <a:t>need Authorization.</a:t>
            </a:r>
            <a:r>
              <a:rPr lang="en-US" sz="1200" b="0" dirty="0"/>
              <a:t>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300"/>
              </a:spcBef>
            </a:pPr>
            <a:r>
              <a:rPr lang="en-US" sz="1200" dirty="0">
                <a:solidFill>
                  <a:schemeClr val="tx2"/>
                </a:solidFill>
              </a:rPr>
              <a:t>Known, Unsecured.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2650927" y="2963132"/>
            <a:ext cx="4092218" cy="1422740"/>
          </a:xfrm>
          <a:prstGeom prst="roundRect">
            <a:avLst>
              <a:gd name="adj" fmla="val 9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Tech.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 (Sinks)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7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Log to « Browser Console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2644980" y="4535609"/>
            <a:ext cx="4086274" cy="1422739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832250" y="5327180"/>
            <a:ext cx="1667961" cy="61630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Analytics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832249" y="3484142"/>
            <a:ext cx="1667961" cy="777686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highlight>
                  <a:srgbClr val="FFFF00"/>
                </a:highlight>
              </a:rPr>
              <a:t>Layout</a:t>
            </a: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9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834451" y="1115880"/>
            <a:ext cx="1667961" cy="1089738"/>
          </a:xfrm>
          <a:prstGeom prst="roundRect">
            <a:avLst>
              <a:gd name="adj" fmla="val 1447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800" dirty="0"/>
              <a:t>References</a:t>
            </a:r>
          </a:p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See.Tech.Base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0"/>
              </a:rPr>
              <a:t>Inow</a:t>
            </a:r>
            <a:r>
              <a:rPr lang="fr-FR" sz="1400" dirty="0">
                <a:hlinkClick r:id="rId10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832250" y="4382953"/>
            <a:ext cx="1667961" cy="833615"/>
          </a:xfrm>
          <a:prstGeom prst="roundRect">
            <a:avLst>
              <a:gd name="adj" fmla="val 1570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Lib. K.Components</a:t>
            </a:r>
          </a:p>
          <a:p>
            <a:pPr marL="91440" indent="0" algn="ctr">
              <a:spcBef>
                <a:spcPts val="600"/>
              </a:spcBef>
              <a:buNone/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1"/>
              </a:rPr>
              <a:t>Logo.ScaleSvg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BEA6DE3A-E93E-1FFF-A1F8-09E640E30841}"/>
              </a:ext>
            </a:extLst>
          </p:cNvPr>
          <p:cNvSpPr txBox="1">
            <a:spLocks/>
          </p:cNvSpPr>
          <p:nvPr/>
        </p:nvSpPr>
        <p:spPr>
          <a:xfrm>
            <a:off x="6876021" y="1115881"/>
            <a:ext cx="4398808" cy="4842467"/>
          </a:xfrm>
          <a:prstGeom prst="roundRect">
            <a:avLst>
              <a:gd name="adj" fmla="val 29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Projects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0" name="Espace réservé du texte 2">
            <a:extLst>
              <a:ext uri="{FF2B5EF4-FFF2-40B4-BE49-F238E27FC236}">
                <a16:creationId xmlns:a16="http://schemas.microsoft.com/office/drawing/2014/main" id="{F63240C3-0BA4-1621-3960-C835428565E1}"/>
              </a:ext>
            </a:extLst>
          </p:cNvPr>
          <p:cNvSpPr txBox="1">
            <a:spLocks/>
          </p:cNvSpPr>
          <p:nvPr/>
        </p:nvSpPr>
        <p:spPr>
          <a:xfrm>
            <a:off x="6944842" y="1403262"/>
            <a:ext cx="4193329" cy="877819"/>
          </a:xfrm>
          <a:prstGeom prst="roundRect">
            <a:avLst>
              <a:gd name="adj" fmla="val 1871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12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9A738A1B-C45F-9189-86B1-DB6D882C79CC}"/>
              </a:ext>
            </a:extLst>
          </p:cNvPr>
          <p:cNvSpPr txBox="1">
            <a:spLocks/>
          </p:cNvSpPr>
          <p:nvPr/>
        </p:nvSpPr>
        <p:spPr>
          <a:xfrm>
            <a:off x="6938898" y="2392180"/>
            <a:ext cx="4210522" cy="2455124"/>
          </a:xfrm>
          <a:prstGeom prst="roundRect">
            <a:avLst>
              <a:gd name="adj" fmla="val 58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8E5EDEB3-0D28-B6C7-D4E4-133CF4E0F041}"/>
              </a:ext>
            </a:extLst>
          </p:cNvPr>
          <p:cNvSpPr txBox="1">
            <a:spLocks/>
          </p:cNvSpPr>
          <p:nvPr/>
        </p:nvSpPr>
        <p:spPr>
          <a:xfrm>
            <a:off x="7010400" y="2711854"/>
            <a:ext cx="4090557" cy="1299707"/>
          </a:xfrm>
          <a:prstGeom prst="roundRect">
            <a:avLst>
              <a:gd name="adj" fmla="val 99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/>
              <a:t>HttpClients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en-US" altLang="fr-FR" sz="1400" dirty="0">
                <a:solidFill>
                  <a:schemeClr val="tx2"/>
                </a:solidFill>
                <a:ea typeface="+mn-lt"/>
                <a:cs typeface="+mn-lt"/>
              </a:rPr>
              <a:t>Definition. </a:t>
            </a:r>
            <a:r>
              <a:rPr lang="en-US" altLang="fr-FR" sz="1400" b="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US" alt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Code Generation.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3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4"/>
              </a:rPr>
              <a:t>Readme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altLang="fr-FR" sz="1200" dirty="0" err="1">
                <a:solidFill>
                  <a:schemeClr val="tx2"/>
                </a:solidFill>
                <a:ea typeface="+mn-lt"/>
                <a:cs typeface="+mn-lt"/>
                <a:hlinkClick r:id="rId15"/>
              </a:rPr>
              <a:t>CSharpClientGenerator</a:t>
            </a:r>
            <a:r>
              <a:rPr lang="fr-FR" alt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2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Configure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200" b="0" dirty="0" err="1">
                <a:ea typeface="+mn-lt"/>
                <a:cs typeface="+mn-lt"/>
              </a:rPr>
              <a:t>Ac</a:t>
            </a:r>
            <a:r>
              <a:rPr lang="fr-FR" sz="1200" b="0" dirty="0">
                <a:ea typeface="+mn-lt"/>
                <a:cs typeface="+mn-lt"/>
              </a:rPr>
              <a:t> Interfaces &amp; Dtos) | 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2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02CD7966-0FB2-045D-C918-0C70BD062E69}"/>
              </a:ext>
            </a:extLst>
          </p:cNvPr>
          <p:cNvSpPr txBox="1">
            <a:spLocks/>
          </p:cNvSpPr>
          <p:nvPr/>
        </p:nvSpPr>
        <p:spPr>
          <a:xfrm>
            <a:off x="7010399" y="4131948"/>
            <a:ext cx="4090557" cy="636698"/>
          </a:xfrm>
          <a:prstGeom prst="roundRect">
            <a:avLst>
              <a:gd name="adj" fmla="val 181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dirty="0">
                <a:highlight>
                  <a:srgbClr val="FFFF00"/>
                </a:highlight>
              </a:rPr>
              <a:t>Consumers</a:t>
            </a:r>
            <a:endParaRPr lang="en-US" altLang="fr-FR" sz="1400" b="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96E60948-7357-79C0-AD49-FAA68C653C41}"/>
              </a:ext>
            </a:extLst>
          </p:cNvPr>
          <p:cNvSpPr txBox="1">
            <a:spLocks/>
          </p:cNvSpPr>
          <p:nvPr/>
        </p:nvSpPr>
        <p:spPr>
          <a:xfrm>
            <a:off x="6938898" y="4943869"/>
            <a:ext cx="4210522" cy="889772"/>
          </a:xfrm>
          <a:prstGeom prst="roundRect">
            <a:avLst>
              <a:gd name="adj" fmla="val 162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Proxy</a:t>
            </a:r>
            <a:endParaRPr lang="en-US" sz="18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comm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°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endParaRPr lang="en-US" sz="1600" dirty="0"/>
          </a:p>
          <a:p>
            <a:pPr marL="91440" indent="0">
              <a:spcBef>
                <a:spcPts val="600"/>
              </a:spcBef>
              <a:buNone/>
            </a:pP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1"/>
            <a:ext cx="5144312" cy="4889926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Security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6011582-233E-4ECD-AA22-E4D44FDEA9B5}"/>
              </a:ext>
            </a:extLst>
          </p:cNvPr>
          <p:cNvSpPr txBox="1">
            <a:spLocks/>
          </p:cNvSpPr>
          <p:nvPr/>
        </p:nvSpPr>
        <p:spPr>
          <a:xfrm>
            <a:off x="1053830" y="1452433"/>
            <a:ext cx="2395066" cy="907424"/>
          </a:xfrm>
          <a:prstGeom prst="roundRect">
            <a:avLst>
              <a:gd name="adj" fmla="val 143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Login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429000"/>
            <a:ext cx="4730745" cy="234342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</a:t>
            </a:r>
            <a:r>
              <a:rPr lang="en-US" sz="1200" b="0" dirty="0" err="1"/>
              <a:t>NotAuthorized</a:t>
            </a:r>
            <a:r>
              <a:rPr lang="en-US" sz="1200" b="0" dirty="0"/>
              <a:t> if user is </a:t>
            </a:r>
            <a:r>
              <a:rPr lang="en-US" sz="1200" b="0" dirty="0" err="1"/>
              <a:t>connecté</a:t>
            </a:r>
            <a:r>
              <a:rPr lang="en-US" sz="1200" b="0" dirty="0"/>
              <a:t>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400" b="0" dirty="0"/>
              <a:t>&lt;</a:t>
            </a:r>
            <a:r>
              <a:rPr lang="fr-FR" sz="1400" b="0" dirty="0" err="1"/>
              <a:t>AuthorizeView</a:t>
            </a:r>
            <a:r>
              <a:rPr lang="fr-FR" sz="1400" b="0" dirty="0"/>
              <a:t>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4898571"/>
            <a:ext cx="4730745" cy="873858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AuthorizationHandler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591499" y="1452433"/>
            <a:ext cx="2193076" cy="907424"/>
          </a:xfrm>
          <a:prstGeom prst="roundRect">
            <a:avLst>
              <a:gd name="adj" fmla="val 1631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Logout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Auto-</a:t>
            </a:r>
            <a:r>
              <a:rPr lang="en-US" sz="1400" b="0" dirty="0">
                <a:solidFill>
                  <a:schemeClr val="tx2"/>
                </a:solidFill>
              </a:rPr>
              <a:t>Logout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Stay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2509006"/>
            <a:ext cx="4730745" cy="1431623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login if user not connected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Ajoute</a:t>
            </a:r>
            <a:r>
              <a:rPr lang="en-US" sz="1200" b="0" dirty="0"/>
              <a:t> Token ds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3" y="2451446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Retrieve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400" b="0" dirty="0" err="1">
                <a:solidFill>
                  <a:schemeClr val="tx2"/>
                </a:solidFill>
              </a:rPr>
              <a:t>ajout</a:t>
            </a:r>
            <a:r>
              <a:rPr lang="en-US" sz="1400" b="0" dirty="0">
                <a:solidFill>
                  <a:schemeClr val="tx2"/>
                </a:solidFill>
              </a:rPr>
              <a:t> au user du </a:t>
            </a:r>
            <a:r>
              <a:rPr lang="en-US" sz="1400" b="0" dirty="0" err="1">
                <a:solidFill>
                  <a:schemeClr val="tx2"/>
                </a:solidFill>
              </a:rPr>
              <a:t>AuthContext</a:t>
            </a:r>
            <a:r>
              <a:rPr lang="en-US" sz="1400" b="0" dirty="0">
                <a:solidFill>
                  <a:schemeClr val="tx2"/>
                </a:solidFill>
              </a:rPr>
              <a:t> via </a:t>
            </a:r>
            <a:r>
              <a:rPr lang="en-US" sz="14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748980"/>
            <a:ext cx="4168435" cy="1218598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8"/>
            <a:ext cx="4168435" cy="2754137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br>
              <a:rPr lang="en-US" sz="1200" b="0" dirty="0"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Authentication, Authorization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Unavailable External resource (Db | Api...)</a:t>
            </a:r>
            <a:b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  <a:endParaRPr lang="fr-LU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482801" y="3637935"/>
            <a:ext cx="2736967" cy="2094270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Global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ErrorHandler (Homemade)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App.razor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Require</a:t>
            </a:r>
            <a:r>
              <a:rPr lang="fr-FR" sz="1200" b="0" dirty="0">
                <a:ea typeface="+mn-lt"/>
                <a:cs typeface="+mn-lt"/>
              </a:rPr>
              <a:t> to </a:t>
            </a:r>
            <a:r>
              <a:rPr lang="fr-FR" sz="1200" b="0" dirty="0" err="1">
                <a:ea typeface="+mn-lt"/>
                <a:cs typeface="+mn-lt"/>
              </a:rPr>
              <a:t>Add</a:t>
            </a:r>
            <a:r>
              <a:rPr lang="fr-FR" sz="1200" b="0" dirty="0">
                <a:ea typeface="+mn-lt"/>
                <a:cs typeface="+mn-lt"/>
              </a:rPr>
              <a:t> Try/Catch in code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Only</a:t>
            </a:r>
            <a:r>
              <a:rPr lang="fr-FR" sz="1200" b="0" dirty="0">
                <a:ea typeface="+mn-lt"/>
                <a:cs typeface="+mn-lt"/>
              </a:rPr>
              <a:t> process display change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28600" indent="-18288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ErrorBoundary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 err="1">
                <a:ea typeface="+mn-lt"/>
                <a:cs typeface="+mn-lt"/>
              </a:rPr>
              <a:t>Applied</a:t>
            </a:r>
            <a:r>
              <a:rPr lang="fr-FR" sz="1200" b="0" dirty="0">
                <a:ea typeface="+mn-lt"/>
                <a:cs typeface="+mn-lt"/>
              </a:rPr>
              <a:t> in « </a:t>
            </a:r>
            <a:r>
              <a:rPr lang="fr-FR" sz="1200" b="0" dirty="0" err="1">
                <a:ea typeface="+mn-lt"/>
                <a:cs typeface="+mn-lt"/>
              </a:rPr>
              <a:t>MainLayout.razor</a:t>
            </a:r>
            <a:r>
              <a:rPr lang="fr-FR" sz="1200" b="0" dirty="0">
                <a:ea typeface="+mn-lt"/>
                <a:cs typeface="+mn-lt"/>
              </a:rPr>
              <a:t> »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Display </a:t>
            </a:r>
            <a:r>
              <a:rPr lang="fr-FR" sz="1200" b="0" dirty="0" err="1">
                <a:ea typeface="+mn-lt"/>
                <a:cs typeface="+mn-lt"/>
              </a:rPr>
              <a:t>error</a:t>
            </a:r>
            <a:r>
              <a:rPr lang="fr-FR" sz="1200" b="0" dirty="0">
                <a:ea typeface="+mn-lt"/>
                <a:cs typeface="+mn-lt"/>
              </a:rPr>
              <a:t> in page content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Log with Logging Solution</a:t>
            </a: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7" y="1421298"/>
            <a:ext cx="5811922" cy="1744689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Asp.Net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5C190A0B-2C1B-6894-C35D-D891AB433E6E}"/>
              </a:ext>
            </a:extLst>
          </p:cNvPr>
          <p:cNvSpPr txBox="1">
            <a:spLocks/>
          </p:cNvSpPr>
          <p:nvPr/>
        </p:nvSpPr>
        <p:spPr>
          <a:xfrm>
            <a:off x="8376395" y="3637935"/>
            <a:ext cx="2645566" cy="2084438"/>
          </a:xfrm>
          <a:prstGeom prst="roundRect">
            <a:avLst>
              <a:gd name="adj" fmla="val 68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 Specific</a:t>
            </a:r>
          </a:p>
          <a:p>
            <a:pPr marL="22860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Use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ErrorBoundary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B7791D2-4885-8CB8-7DE5-5AF8C4941E39}"/>
              </a:ext>
            </a:extLst>
          </p:cNvPr>
          <p:cNvSpPr txBox="1">
            <a:spLocks/>
          </p:cNvSpPr>
          <p:nvPr/>
        </p:nvSpPr>
        <p:spPr>
          <a:xfrm>
            <a:off x="5482802" y="1749787"/>
            <a:ext cx="2333843" cy="1278549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Ui Exception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7432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Homemade | Tier Lib</a:t>
            </a:r>
          </a:p>
          <a:p>
            <a:pPr marL="365760" lvl="1" indent="-18288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9736FCD0-3820-5E2D-EFD6-F16073CAA2E3}"/>
              </a:ext>
            </a:extLst>
          </p:cNvPr>
          <p:cNvSpPr txBox="1">
            <a:spLocks/>
          </p:cNvSpPr>
          <p:nvPr/>
        </p:nvSpPr>
        <p:spPr>
          <a:xfrm>
            <a:off x="7961360" y="1749788"/>
            <a:ext cx="3060601" cy="1278548"/>
          </a:xfrm>
          <a:prstGeom prst="roundRect">
            <a:avLst>
              <a:gd name="adj" fmla="val 7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Error </a:t>
            </a:r>
            <a:r>
              <a:rPr lang="fr-FR" sz="1600" dirty="0" err="1">
                <a:ea typeface="+mn-lt"/>
                <a:cs typeface="+mn-lt"/>
              </a:rPr>
              <a:t>from</a:t>
            </a:r>
            <a:r>
              <a:rPr lang="fr-FR" sz="1600" dirty="0">
                <a:ea typeface="+mn-lt"/>
                <a:cs typeface="+mn-lt"/>
              </a:rPr>
              <a:t>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Error in HttpStatus 400-500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ProblemDetails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dto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Mapped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ProblemDetailsExc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°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ProbDetailsHandler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F7835857-4112-946C-74A6-2EFB15CCCDBA}"/>
              </a:ext>
            </a:extLst>
          </p:cNvPr>
          <p:cNvSpPr txBox="1">
            <a:spLocks/>
          </p:cNvSpPr>
          <p:nvPr/>
        </p:nvSpPr>
        <p:spPr>
          <a:xfrm>
            <a:off x="5338087" y="3275314"/>
            <a:ext cx="5811922" cy="2532325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Handlers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8284"/>
              </p:ext>
            </p:extLst>
          </p:nvPr>
        </p:nvGraphicFramePr>
        <p:xfrm>
          <a:off x="838198" y="1088021"/>
          <a:ext cx="104425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 AutoMapper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Components.Blazor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Genericity</a:t>
            </a:r>
          </a:p>
          <a:p>
            <a:pPr marL="0" indent="0" algn="ctr">
              <a:spcBef>
                <a:spcPts val="600"/>
              </a:spcBef>
              <a:buNone/>
            </a:pPr>
            <a:endParaRPr lang="fr-FR" dirty="0"/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8871187" y="1486868"/>
            <a:ext cx="2211698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ea typeface="+mn-lt"/>
                <a:cs typeface="+mn-lt"/>
                <a:hlinkClick r:id="rId3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6131248" y="1103336"/>
            <a:ext cx="5149526" cy="1378607"/>
          </a:xfrm>
          <a:prstGeom prst="roundRect">
            <a:avLst>
              <a:gd name="adj" fmla="val 94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6260861" y="1483230"/>
            <a:ext cx="1005178" cy="847015"/>
          </a:xfrm>
          <a:prstGeom prst="roundRect">
            <a:avLst>
              <a:gd name="adj" fmla="val 174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72000" indent="0" algn="ctr">
              <a:spcBef>
                <a:spcPts val="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72000" indent="0" algn="ctr">
              <a:spcBef>
                <a:spcPts val="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Color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0A1CC371-A02F-AFB4-FDE2-FC3D5A4C7997}"/>
              </a:ext>
            </a:extLst>
          </p:cNvPr>
          <p:cNvSpPr txBox="1">
            <a:spLocks/>
          </p:cNvSpPr>
          <p:nvPr/>
        </p:nvSpPr>
        <p:spPr>
          <a:xfrm>
            <a:off x="6126467" y="2659348"/>
            <a:ext cx="5149526" cy="3273622"/>
          </a:xfrm>
          <a:prstGeom prst="roundRect">
            <a:avLst>
              <a:gd name="adj" fmla="val 522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1612713F-DD21-0A2F-7437-202C79B72028}"/>
              </a:ext>
            </a:extLst>
          </p:cNvPr>
          <p:cNvSpPr txBox="1">
            <a:spLocks/>
          </p:cNvSpPr>
          <p:nvPr/>
        </p:nvSpPr>
        <p:spPr>
          <a:xfrm>
            <a:off x="6274627" y="2989007"/>
            <a:ext cx="3105347" cy="2765658"/>
          </a:xfrm>
          <a:prstGeom prst="roundRect">
            <a:avLst>
              <a:gd name="adj" fmla="val 62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26" name="Espace réservé du texte 8">
            <a:extLst>
              <a:ext uri="{FF2B5EF4-FFF2-40B4-BE49-F238E27FC236}">
                <a16:creationId xmlns:a16="http://schemas.microsoft.com/office/drawing/2014/main" id="{68A4F99B-602C-0B53-8091-52571C59A884}"/>
              </a:ext>
            </a:extLst>
          </p:cNvPr>
          <p:cNvSpPr txBox="1">
            <a:spLocks/>
          </p:cNvSpPr>
          <p:nvPr/>
        </p:nvSpPr>
        <p:spPr>
          <a:xfrm>
            <a:off x="9808887" y="2989007"/>
            <a:ext cx="1329284" cy="893506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Interactions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Button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Link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DD3F7FB1-8AD2-752E-9ACD-3ADA48617C11}"/>
              </a:ext>
            </a:extLst>
          </p:cNvPr>
          <p:cNvSpPr txBox="1">
            <a:spLocks/>
          </p:cNvSpPr>
          <p:nvPr/>
        </p:nvSpPr>
        <p:spPr>
          <a:xfrm>
            <a:off x="9812592" y="3982064"/>
            <a:ext cx="1329284" cy="1772599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Indicators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Toast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Tooltip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Icon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Chip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Loaders</a:t>
            </a:r>
          </a:p>
        </p:txBody>
      </p:sp>
      <p:sp>
        <p:nvSpPr>
          <p:cNvPr id="30" name="Espace réservé du texte 8">
            <a:extLst>
              <a:ext uri="{FF2B5EF4-FFF2-40B4-BE49-F238E27FC236}">
                <a16:creationId xmlns:a16="http://schemas.microsoft.com/office/drawing/2014/main" id="{D73A1FC0-CBB3-437E-7174-7036DD59B2E4}"/>
              </a:ext>
            </a:extLst>
          </p:cNvPr>
          <p:cNvSpPr txBox="1">
            <a:spLocks/>
          </p:cNvSpPr>
          <p:nvPr/>
        </p:nvSpPr>
        <p:spPr>
          <a:xfrm>
            <a:off x="990600" y="1483230"/>
            <a:ext cx="4849762" cy="1628750"/>
          </a:xfrm>
          <a:prstGeom prst="roundRect">
            <a:avLst>
              <a:gd name="adj" fmla="val 130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Configuration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??</a:t>
            </a:r>
          </a:p>
        </p:txBody>
      </p:sp>
      <p:sp>
        <p:nvSpPr>
          <p:cNvPr id="32" name="Espace réservé du texte 8">
            <a:extLst>
              <a:ext uri="{FF2B5EF4-FFF2-40B4-BE49-F238E27FC236}">
                <a16:creationId xmlns:a16="http://schemas.microsoft.com/office/drawing/2014/main" id="{8962CB6E-A321-9969-48FC-F26A23AEB230}"/>
              </a:ext>
            </a:extLst>
          </p:cNvPr>
          <p:cNvSpPr txBox="1">
            <a:spLocks/>
          </p:cNvSpPr>
          <p:nvPr/>
        </p:nvSpPr>
        <p:spPr>
          <a:xfrm>
            <a:off x="990600" y="3269669"/>
            <a:ext cx="4849762" cy="2494220"/>
          </a:xfrm>
          <a:prstGeom prst="roundRect">
            <a:avLst>
              <a:gd name="adj" fmla="val 74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Implementation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Generic KComponent Param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Color.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ColorEnum (Primary/Secondary...)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CssClass.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 specify a Css class to component. CssClass must be declared with “::deep” in parent component (For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Css Isolation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) </a:t>
            </a:r>
          </a:p>
          <a:p>
            <a:pPr marL="365760" lvl="1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AdditionalAttributes.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To specify free params (hence html attributes)</a:t>
            </a:r>
            <a:endParaRPr lang="en-US" b="0" dirty="0"/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F55B0938-23FF-6A5E-6D3F-1C48086E3698}"/>
              </a:ext>
            </a:extLst>
          </p:cNvPr>
          <p:cNvSpPr txBox="1">
            <a:spLocks/>
          </p:cNvSpPr>
          <p:nvPr/>
        </p:nvSpPr>
        <p:spPr>
          <a:xfrm>
            <a:off x="7884684" y="3342867"/>
            <a:ext cx="1343742" cy="2028265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Form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SliderField</a:t>
            </a:r>
          </a:p>
        </p:txBody>
      </p:sp>
    </p:spTree>
    <p:extLst>
      <p:ext uri="{BB962C8B-B14F-4D97-AF65-F5344CB8AC3E}">
        <p14:creationId xmlns:p14="http://schemas.microsoft.com/office/powerpoint/2010/main" val="360995862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1492</TotalTime>
  <Words>879</Words>
  <Application>Microsoft Office PowerPoint</Application>
  <PresentationFormat>Widescreen</PresentationFormat>
  <Paragraphs>285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App.Blazor</vt:lpstr>
      <vt:lpstr>Sommaire</vt:lpstr>
      <vt:lpstr>App.Blazor</vt:lpstr>
      <vt:lpstr>Overview</vt:lpstr>
      <vt:lpstr>Security</vt:lpstr>
      <vt:lpstr>Error Handling</vt:lpstr>
      <vt:lpstr>Packages</vt:lpstr>
      <vt:lpstr>Components.Blazor</vt:lpstr>
      <vt:lpstr>Overview</vt:lpstr>
      <vt:lpstr>Components</vt:lpstr>
      <vt:lpstr>Containers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685</cp:revision>
  <dcterms:created xsi:type="dcterms:W3CDTF">2021-05-30T21:09:19Z</dcterms:created>
  <dcterms:modified xsi:type="dcterms:W3CDTF">2023-08-30T10:46:12Z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