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6"/>
  </p:notesMasterIdLst>
  <p:handoutMasterIdLst>
    <p:handoutMasterId r:id="rId17"/>
  </p:handoutMasterIdLst>
  <p:sldIdLst>
    <p:sldId id="257" r:id="rId5"/>
    <p:sldId id="1755" r:id="rId6"/>
    <p:sldId id="1827" r:id="rId7"/>
    <p:sldId id="1832" r:id="rId8"/>
    <p:sldId id="1817" r:id="rId9"/>
    <p:sldId id="1831" r:id="rId10"/>
    <p:sldId id="1829" r:id="rId11"/>
    <p:sldId id="1833" r:id="rId12"/>
    <p:sldId id="1828" r:id="rId13"/>
    <p:sldId id="1834" r:id="rId14"/>
    <p:sldId id="178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28"/>
            <p14:sldId id="1834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914" y="2081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leon/I18N-Portable" TargetMode="External"/><Relationship Id="rId13" Type="http://schemas.openxmlformats.org/officeDocument/2006/relationships/hyperlink" Target="https://github.com/RicoSuter/NSwag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github.com/serilog/serilog-sinks-browserconsole#serilogsinksbrowserconsole--" TargetMode="External"/><Relationship Id="rId12" Type="http://schemas.openxmlformats.org/officeDocument/2006/relationships/hyperlink" Target="https://learn.microsoft.com/en-us/aspnet/core/tutorials/getting-started-with-nswag?view=aspnetcore-6.0&amp;tabs=visual-studio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erilog/serilog-settings-configuration" TargetMode="External"/><Relationship Id="rId11" Type="http://schemas.openxmlformats.org/officeDocument/2006/relationships/hyperlink" Target="https://learn.microsoft.com/en-us/aspnet/core/blazor/state-management?view=aspnetcore-6.0&amp;pivots=webassembly" TargetMode="External"/><Relationship Id="rId5" Type="http://schemas.openxmlformats.org/officeDocument/2006/relationships/hyperlink" Target="https://github.com/serilog/serilog/wiki/Configuration-Basics" TargetMode="External"/><Relationship Id="rId15" Type="http://schemas.openxmlformats.org/officeDocument/2006/relationships/hyperlink" Target="https://github.com/RicoSuter/NSwag/wiki/CSharpClientGeneratorSettings" TargetMode="External"/><Relationship Id="rId10" Type="http://schemas.openxmlformats.org/officeDocument/2006/relationships/hyperlink" Target="https://www.inow.fr/formation/developpement-web/asp-dot-net/formation-blazor/10220" TargetMode="External"/><Relationship Id="rId4" Type="http://schemas.openxmlformats.org/officeDocument/2006/relationships/hyperlink" Target="https://github.com/serilog/serilog/wiki" TargetMode="External"/><Relationship Id="rId9" Type="http://schemas.openxmlformats.org/officeDocument/2006/relationships/hyperlink" Target="https://learn.microsoft.com/en-us/aspnet/core/blazor/components/layouts?view=aspnetcore-6.0" TargetMode="External"/><Relationship Id="rId14" Type="http://schemas.openxmlformats.org/officeDocument/2006/relationships/hyperlink" Target="https://github.com/RicoSuter/NSwag/wiki/CSharpClientGenerato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#alternative-global-exception-handling" TargetMode="External"/><Relationship Id="rId7" Type="http://schemas.openxmlformats.org/officeDocument/2006/relationships/hyperlink" Target="https://codeopinion.com/handling-http-api-errors-with-problem-details/" TargetMode="External"/><Relationship Id="rId2" Type="http://schemas.openxmlformats.org/officeDocument/2006/relationships/hyperlink" Target="https://learn.microsoft.com/en-us/dotnet/api/microsoft.aspnetcore.components.web.errorboundary?view=aspnetcore-7.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aspnet/core/blazor/fundamentals/handle-errors?view=aspnetcore-7.0#error-boundaries" TargetMode="External"/><Relationship Id="rId5" Type="http://schemas.openxmlformats.org/officeDocument/2006/relationships/hyperlink" Target="https://learn.microsoft.com/en-us/aspnet/core/blazor/fundamentals/handle-errors?view=aspnetcore-7.0" TargetMode="External"/><Relationship Id="rId4" Type="http://schemas.openxmlformats.org/officeDocument/2006/relationships/hyperlink" Target="https://jonathancrozier.com/blog/implementing-blazor-error-boundar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sets.iconify.design/oi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getbootstrap.com/docs/5.1/components/car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angular.io/cdk/layout/overview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getbootstrap.com/docs/5.0/layout/breakpoints/" TargetMode="External"/><Relationship Id="rId10" Type="http://schemas.openxmlformats.org/officeDocument/2006/relationships/hyperlink" Target="https://getbootstrap.com/docs/5.1/components/toasts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www.codeproject.com/Articles/5322875/A-Blazor-Bootstrap-To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838199" y="2389882"/>
            <a:ext cx="1667961" cy="942112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Framework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Blazor</a:t>
            </a:r>
            <a:endParaRPr lang="fr-FR" sz="11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Conf. </a:t>
            </a:r>
            <a:r>
              <a:rPr lang="fr-FR" sz="1200" b="0" dirty="0">
                <a:ea typeface="+mn-lt"/>
                <a:cs typeface="+mn-lt"/>
              </a:rPr>
              <a:t>WebAssembly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1115880"/>
            <a:ext cx="4092218" cy="1704835"/>
          </a:xfrm>
          <a:prstGeom prst="roundRect">
            <a:avLst>
              <a:gd name="adj" fmla="val 86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Unknown.</a:t>
            </a:r>
            <a:r>
              <a:rPr lang="en-US" sz="1200" b="0" dirty="0">
                <a:solidFill>
                  <a:schemeClr val="tx2"/>
                </a:solidFill>
              </a:rPr>
              <a:t> Route to « NotFound »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but </a:t>
            </a:r>
            <a:r>
              <a:rPr lang="en-US" sz="1200" dirty="0"/>
              <a:t>need Auth.</a:t>
            </a:r>
            <a:r>
              <a:rPr lang="en-US" sz="1200" b="0" dirty="0"/>
              <a:t> RedirToLogin + ReturnUrl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</a:t>
            </a:r>
            <a:r>
              <a:rPr lang="en-US" sz="1200" dirty="0" err="1">
                <a:solidFill>
                  <a:schemeClr val="tx2"/>
                </a:solidFill>
              </a:rPr>
              <a:t>Auth.Ok</a:t>
            </a:r>
            <a:r>
              <a:rPr lang="en-US" sz="1200" dirty="0">
                <a:solidFill>
                  <a:schemeClr val="tx2"/>
                </a:solidFill>
              </a:rPr>
              <a:t> but </a:t>
            </a:r>
            <a:r>
              <a:rPr lang="en-US" sz="1200" dirty="0"/>
              <a:t>need Authorization.</a:t>
            </a:r>
            <a:r>
              <a:rPr lang="en-US" sz="1200" b="0" dirty="0"/>
              <a:t>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Unsecured.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2650927" y="2963132"/>
            <a:ext cx="4092218" cy="1422740"/>
          </a:xfrm>
          <a:prstGeom prst="roundRect">
            <a:avLst>
              <a:gd name="adj" fmla="val 9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 (Sinks)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7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Log to « Browser Console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2644980" y="4535609"/>
            <a:ext cx="4086274" cy="1422739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832250" y="5327180"/>
            <a:ext cx="1667961" cy="61630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Analytics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832249" y="3484142"/>
            <a:ext cx="1667961" cy="777686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highlight>
                  <a:srgbClr val="FFFF00"/>
                </a:highlight>
              </a:rPr>
              <a:t>Layout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9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834451" y="1115880"/>
            <a:ext cx="1667961" cy="1089738"/>
          </a:xfrm>
          <a:prstGeom prst="roundRect">
            <a:avLst>
              <a:gd name="adj" fmla="val 144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References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See.Tech.Base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0"/>
              </a:rPr>
              <a:t>Inow</a:t>
            </a:r>
            <a:r>
              <a:rPr lang="fr-FR" sz="1400" dirty="0">
                <a:hlinkClick r:id="rId10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832250" y="4382953"/>
            <a:ext cx="1667961" cy="833615"/>
          </a:xfrm>
          <a:prstGeom prst="roundRect">
            <a:avLst>
              <a:gd name="adj" fmla="val 1570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Lib. K.Components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BEA6DE3A-E93E-1FFF-A1F8-09E640E30841}"/>
              </a:ext>
            </a:extLst>
          </p:cNvPr>
          <p:cNvSpPr txBox="1">
            <a:spLocks/>
          </p:cNvSpPr>
          <p:nvPr/>
        </p:nvSpPr>
        <p:spPr>
          <a:xfrm>
            <a:off x="6876021" y="1115881"/>
            <a:ext cx="4398808" cy="4842467"/>
          </a:xfrm>
          <a:prstGeom prst="roundRect">
            <a:avLst>
              <a:gd name="adj" fmla="val 29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Projects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F63240C3-0BA4-1621-3960-C835428565E1}"/>
              </a:ext>
            </a:extLst>
          </p:cNvPr>
          <p:cNvSpPr txBox="1">
            <a:spLocks/>
          </p:cNvSpPr>
          <p:nvPr/>
        </p:nvSpPr>
        <p:spPr>
          <a:xfrm>
            <a:off x="6944842" y="1403262"/>
            <a:ext cx="4193329" cy="877819"/>
          </a:xfrm>
          <a:prstGeom prst="roundRect">
            <a:avLst>
              <a:gd name="adj" fmla="val 1871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11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9A738A1B-C45F-9189-86B1-DB6D882C79CC}"/>
              </a:ext>
            </a:extLst>
          </p:cNvPr>
          <p:cNvSpPr txBox="1">
            <a:spLocks/>
          </p:cNvSpPr>
          <p:nvPr/>
        </p:nvSpPr>
        <p:spPr>
          <a:xfrm>
            <a:off x="6938898" y="2392180"/>
            <a:ext cx="4210522" cy="2455124"/>
          </a:xfrm>
          <a:prstGeom prst="roundRect">
            <a:avLst>
              <a:gd name="adj" fmla="val 58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8E5EDEB3-0D28-B6C7-D4E4-133CF4E0F041}"/>
              </a:ext>
            </a:extLst>
          </p:cNvPr>
          <p:cNvSpPr txBox="1">
            <a:spLocks/>
          </p:cNvSpPr>
          <p:nvPr/>
        </p:nvSpPr>
        <p:spPr>
          <a:xfrm>
            <a:off x="7010400" y="2711854"/>
            <a:ext cx="4090557" cy="1299707"/>
          </a:xfrm>
          <a:prstGeom prst="roundRect">
            <a:avLst>
              <a:gd name="adj" fmla="val 99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/>
              <a:t>HttpClients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en-US" altLang="fr-FR" sz="1400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en-US" altLang="fr-FR" sz="1400" b="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US" alt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Code Generation.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2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3"/>
              </a:rPr>
              <a:t>Readme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altLang="fr-FR" sz="12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CSharpClientGenerator</a:t>
            </a:r>
            <a:r>
              <a:rPr lang="fr-FR" alt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Configure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Ac</a:t>
            </a:r>
            <a:r>
              <a:rPr lang="fr-FR" sz="1200" b="0" dirty="0">
                <a:ea typeface="+mn-lt"/>
                <a:cs typeface="+mn-lt"/>
              </a:rPr>
              <a:t> Interfaces &amp; Dtos) | 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2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2CD7966-0FB2-045D-C918-0C70BD062E69}"/>
              </a:ext>
            </a:extLst>
          </p:cNvPr>
          <p:cNvSpPr txBox="1">
            <a:spLocks/>
          </p:cNvSpPr>
          <p:nvPr/>
        </p:nvSpPr>
        <p:spPr>
          <a:xfrm>
            <a:off x="7010399" y="4131948"/>
            <a:ext cx="4090557" cy="636698"/>
          </a:xfrm>
          <a:prstGeom prst="roundRect">
            <a:avLst>
              <a:gd name="adj" fmla="val 181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highlight>
                  <a:srgbClr val="FFFF00"/>
                </a:highlight>
              </a:rPr>
              <a:t>Consumers</a:t>
            </a:r>
            <a:endParaRPr lang="en-US" altLang="fr-FR" sz="14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6E60948-7357-79C0-AD49-FAA68C653C41}"/>
              </a:ext>
            </a:extLst>
          </p:cNvPr>
          <p:cNvSpPr txBox="1">
            <a:spLocks/>
          </p:cNvSpPr>
          <p:nvPr/>
        </p:nvSpPr>
        <p:spPr>
          <a:xfrm>
            <a:off x="6938898" y="4943869"/>
            <a:ext cx="4210522" cy="889772"/>
          </a:xfrm>
          <a:prstGeom prst="roundRect">
            <a:avLst>
              <a:gd name="adj" fmla="val 162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Proxy</a:t>
            </a:r>
            <a:endParaRPr lang="en-US" sz="18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comm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endParaRPr lang="en-US" sz="1600" dirty="0"/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1"/>
            <a:ext cx="5144312" cy="4889926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3"/>
            <a:ext cx="2395066" cy="907424"/>
          </a:xfrm>
          <a:prstGeom prst="roundRect">
            <a:avLst>
              <a:gd name="adj" fmla="val 143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907424"/>
          </a:xfrm>
          <a:prstGeom prst="roundRect">
            <a:avLst>
              <a:gd name="adj" fmla="val 1631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2509006"/>
            <a:ext cx="4730745" cy="1431623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748980"/>
            <a:ext cx="4168435" cy="1218598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8"/>
            <a:ext cx="4168435" cy="2754137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Authentication, Authorization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Unavailable External resource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482801" y="3637935"/>
            <a:ext cx="2736967" cy="2094270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Global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ErrorHandler (Homemade)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App.razor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Require</a:t>
            </a:r>
            <a:r>
              <a:rPr lang="fr-FR" sz="1200" b="0" dirty="0">
                <a:ea typeface="+mn-lt"/>
                <a:cs typeface="+mn-lt"/>
              </a:rPr>
              <a:t> to </a:t>
            </a:r>
            <a:r>
              <a:rPr lang="fr-FR" sz="1200" b="0" dirty="0" err="1">
                <a:ea typeface="+mn-lt"/>
                <a:cs typeface="+mn-lt"/>
              </a:rPr>
              <a:t>Add</a:t>
            </a:r>
            <a:r>
              <a:rPr lang="fr-FR" sz="1200" b="0" dirty="0">
                <a:ea typeface="+mn-lt"/>
                <a:cs typeface="+mn-lt"/>
              </a:rPr>
              <a:t> Try/Catch in code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Only</a:t>
            </a:r>
            <a:r>
              <a:rPr lang="fr-FR" sz="1200" b="0" dirty="0">
                <a:ea typeface="+mn-lt"/>
                <a:cs typeface="+mn-lt"/>
              </a:rPr>
              <a:t> process display change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ErrorBoundary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MainLayout.razor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Display </a:t>
            </a:r>
            <a:r>
              <a:rPr lang="fr-FR" sz="1200" b="0" dirty="0" err="1">
                <a:ea typeface="+mn-lt"/>
                <a:cs typeface="+mn-lt"/>
              </a:rPr>
              <a:t>error</a:t>
            </a:r>
            <a:r>
              <a:rPr lang="fr-FR" sz="1200" b="0" dirty="0">
                <a:ea typeface="+mn-lt"/>
                <a:cs typeface="+mn-lt"/>
              </a:rPr>
              <a:t> in page content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Log with Logging Solution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8"/>
            <a:ext cx="5811922" cy="1744689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C190A0B-2C1B-6894-C35D-D891AB433E6E}"/>
              </a:ext>
            </a:extLst>
          </p:cNvPr>
          <p:cNvSpPr txBox="1">
            <a:spLocks/>
          </p:cNvSpPr>
          <p:nvPr/>
        </p:nvSpPr>
        <p:spPr>
          <a:xfrm>
            <a:off x="8376395" y="3637935"/>
            <a:ext cx="2645566" cy="2084438"/>
          </a:xfrm>
          <a:prstGeom prst="roundRect">
            <a:avLst>
              <a:gd name="adj" fmla="val 68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 Specific</a:t>
            </a:r>
          </a:p>
          <a:p>
            <a:pPr marL="22860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Use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ErrorBoundary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B7791D2-4885-8CB8-7DE5-5AF8C4941E39}"/>
              </a:ext>
            </a:extLst>
          </p:cNvPr>
          <p:cNvSpPr txBox="1">
            <a:spLocks/>
          </p:cNvSpPr>
          <p:nvPr/>
        </p:nvSpPr>
        <p:spPr>
          <a:xfrm>
            <a:off x="5482802" y="1749787"/>
            <a:ext cx="2333843" cy="1278549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Ui Exception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7432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Homemade | Tier Lib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736FCD0-3820-5E2D-EFD6-F16073CAA2E3}"/>
              </a:ext>
            </a:extLst>
          </p:cNvPr>
          <p:cNvSpPr txBox="1">
            <a:spLocks/>
          </p:cNvSpPr>
          <p:nvPr/>
        </p:nvSpPr>
        <p:spPr>
          <a:xfrm>
            <a:off x="7961360" y="1749788"/>
            <a:ext cx="3060601" cy="1278548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Error </a:t>
            </a:r>
            <a:r>
              <a:rPr lang="fr-FR" sz="1600" dirty="0" err="1">
                <a:ea typeface="+mn-lt"/>
                <a:cs typeface="+mn-lt"/>
              </a:rPr>
              <a:t>from</a:t>
            </a:r>
            <a:r>
              <a:rPr lang="fr-FR" sz="1600" dirty="0">
                <a:ea typeface="+mn-lt"/>
                <a:cs typeface="+mn-lt"/>
              </a:rPr>
              <a:t>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Error in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HttHttpStatus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400-500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Mapped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ProblemDetailsExc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°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ProbDetailsHandler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F7835857-4112-946C-74A6-2EFB15CCCDBA}"/>
              </a:ext>
            </a:extLst>
          </p:cNvPr>
          <p:cNvSpPr txBox="1">
            <a:spLocks/>
          </p:cNvSpPr>
          <p:nvPr/>
        </p:nvSpPr>
        <p:spPr>
          <a:xfrm>
            <a:off x="5338087" y="3275314"/>
            <a:ext cx="5811922" cy="2532325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Handlers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1" y="5063613"/>
            <a:ext cx="2453144" cy="695664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2766732" y="1535964"/>
            <a:ext cx="3113771" cy="1030871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6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5063611"/>
            <a:ext cx="2266983" cy="69566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3672316"/>
            <a:ext cx="4932933" cy="1284196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CardTitle, CardBody, 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2766733" y="2720403"/>
            <a:ext cx="3113772" cy="811662"/>
          </a:xfrm>
          <a:prstGeom prst="roundRect">
            <a:avLst>
              <a:gd name="adj" fmla="val 1836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7962496" y="3022947"/>
            <a:ext cx="1428168" cy="666808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0E49883-BD02-0EF4-758D-0FF455BDA027}"/>
              </a:ext>
            </a:extLst>
          </p:cNvPr>
          <p:cNvSpPr txBox="1">
            <a:spLocks/>
          </p:cNvSpPr>
          <p:nvPr/>
        </p:nvSpPr>
        <p:spPr>
          <a:xfrm>
            <a:off x="940390" y="1535964"/>
            <a:ext cx="1724152" cy="199610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9556482" y="2805186"/>
            <a:ext cx="1581689" cy="164775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689986"/>
            <a:ext cx="5149526" cy="1242983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Interactions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2675687"/>
            <a:ext cx="5149527" cy="1863501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2795280"/>
            <a:ext cx="1606625" cy="867205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hlinkClick r:id="rId9"/>
              </a:rPr>
              <a:t>Impl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0"/>
              </a:rPr>
              <a:t>Bootstrap Toast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7818641" y="3786128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ea typeface="+mn-lt"/>
                <a:cs typeface="+mn-lt"/>
              </a:rPr>
              <a:t>Tooltip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1" y="378612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98658"/>
          </a:xfrm>
          <a:prstGeom prst="roundRect">
            <a:avLst>
              <a:gd name="adj" fmla="val 984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C8BC847-6455-6706-BB27-94758A095902}"/>
              </a:ext>
            </a:extLst>
          </p:cNvPr>
          <p:cNvSpPr txBox="1">
            <a:spLocks/>
          </p:cNvSpPr>
          <p:nvPr/>
        </p:nvSpPr>
        <p:spPr>
          <a:xfrm>
            <a:off x="2430361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3920332" y="5114201"/>
            <a:ext cx="1952992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787</Words>
  <Application>Microsoft Office PowerPoint</Application>
  <PresentationFormat>Widescreen</PresentationFormat>
  <Paragraphs>257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Allumi Ptf</vt:lpstr>
      <vt:lpstr>Arial</vt:lpstr>
      <vt:lpstr>Calibri</vt:lpstr>
      <vt:lpstr>KGT_PPT_Theme_New</vt:lpstr>
      <vt:lpstr>App.Blazor</vt:lpstr>
      <vt:lpstr>Sommaire</vt:lpstr>
      <vt:lpstr>App.Blazor</vt:lpstr>
      <vt:lpstr>Overview</vt:lpstr>
      <vt:lpstr>Security</vt:lpstr>
      <vt:lpstr>Error Handling</vt:lpstr>
      <vt:lpstr>Packages</vt:lpstr>
      <vt:lpstr>Components.Blazor</vt:lpstr>
      <vt:lpstr>Overview</vt:lpstr>
      <vt:lpstr>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577</cp:revision>
  <dcterms:created xsi:type="dcterms:W3CDTF">2021-05-30T21:09:19Z</dcterms:created>
  <dcterms:modified xsi:type="dcterms:W3CDTF">2023-08-28T14:21:13Z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