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1" r:id="rId2"/>
  </p:sldMasterIdLst>
  <p:notesMasterIdLst>
    <p:notesMasterId r:id="rId54"/>
  </p:notesMasterIdLst>
  <p:sldIdLst>
    <p:sldId id="677" r:id="rId3"/>
    <p:sldId id="629" r:id="rId4"/>
    <p:sldId id="624" r:id="rId5"/>
    <p:sldId id="625" r:id="rId6"/>
    <p:sldId id="626" r:id="rId7"/>
    <p:sldId id="627" r:id="rId8"/>
    <p:sldId id="631" r:id="rId9"/>
    <p:sldId id="632" r:id="rId10"/>
    <p:sldId id="633" r:id="rId11"/>
    <p:sldId id="634" r:id="rId12"/>
    <p:sldId id="635" r:id="rId13"/>
    <p:sldId id="636" r:id="rId14"/>
    <p:sldId id="637" r:id="rId15"/>
    <p:sldId id="640" r:id="rId16"/>
    <p:sldId id="641" r:id="rId17"/>
    <p:sldId id="642" r:id="rId18"/>
    <p:sldId id="643" r:id="rId19"/>
    <p:sldId id="644" r:id="rId20"/>
    <p:sldId id="645" r:id="rId21"/>
    <p:sldId id="646" r:id="rId22"/>
    <p:sldId id="647" r:id="rId23"/>
    <p:sldId id="648" r:id="rId24"/>
    <p:sldId id="649" r:id="rId25"/>
    <p:sldId id="650" r:id="rId26"/>
    <p:sldId id="651" r:id="rId27"/>
    <p:sldId id="652" r:id="rId28"/>
    <p:sldId id="653" r:id="rId29"/>
    <p:sldId id="678" r:id="rId30"/>
    <p:sldId id="680" r:id="rId31"/>
    <p:sldId id="655" r:id="rId32"/>
    <p:sldId id="656" r:id="rId33"/>
    <p:sldId id="657" r:id="rId34"/>
    <p:sldId id="658" r:id="rId35"/>
    <p:sldId id="659" r:id="rId36"/>
    <p:sldId id="660" r:id="rId37"/>
    <p:sldId id="661" r:id="rId38"/>
    <p:sldId id="662" r:id="rId39"/>
    <p:sldId id="665" r:id="rId40"/>
    <p:sldId id="666" r:id="rId41"/>
    <p:sldId id="667" r:id="rId42"/>
    <p:sldId id="663" r:id="rId43"/>
    <p:sldId id="664" r:id="rId44"/>
    <p:sldId id="681" r:id="rId45"/>
    <p:sldId id="679" r:id="rId46"/>
    <p:sldId id="682" r:id="rId47"/>
    <p:sldId id="669" r:id="rId48"/>
    <p:sldId id="671" r:id="rId49"/>
    <p:sldId id="672" r:id="rId50"/>
    <p:sldId id="670" r:id="rId51"/>
    <p:sldId id="673" r:id="rId52"/>
    <p:sldId id="674"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33"/>
    <a:srgbClr val="99FF33"/>
    <a:srgbClr val="009900"/>
    <a:srgbClr val="FF9900"/>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590D9-DE0C-4FBF-8CAD-EA53A8F69AFE}" type="doc">
      <dgm:prSet loTypeId="urn:microsoft.com/office/officeart/2005/8/layout/chevron2" loCatId="list" qsTypeId="urn:microsoft.com/office/officeart/2005/8/quickstyle/simple1#1" qsCatId="simple" csTypeId="urn:microsoft.com/office/officeart/2005/8/colors/accent3_3" csCatId="accent3" phldr="1"/>
      <dgm:spPr/>
      <dgm:t>
        <a:bodyPr/>
        <a:lstStyle/>
        <a:p>
          <a:endParaRPr lang="zh-CN" altLang="en-US"/>
        </a:p>
      </dgm:t>
    </dgm:pt>
    <dgm:pt modelId="{6D45B061-5C93-400F-AA03-DA8D3DA62582}">
      <dgm:prSet phldrT="[文本]">
        <dgm:style>
          <a:lnRef idx="0">
            <a:schemeClr val="accent2"/>
          </a:lnRef>
          <a:fillRef idx="3">
            <a:schemeClr val="accent2"/>
          </a:fillRef>
          <a:effectRef idx="3">
            <a:schemeClr val="accent2"/>
          </a:effectRef>
          <a:fontRef idx="minor">
            <a:schemeClr val="lt1"/>
          </a:fontRef>
        </dgm:style>
      </dgm:prSet>
      <dgm:spPr/>
      <dgm:t>
        <a:bodyPr/>
        <a:lstStyle/>
        <a:p>
          <a:r>
            <a:rPr lang="en-US" altLang="zh-CN" dirty="0" smtClean="0"/>
            <a:t>1</a:t>
          </a:r>
          <a:endParaRPr lang="zh-CN" altLang="en-US" dirty="0"/>
        </a:p>
      </dgm:t>
    </dgm:pt>
    <dgm:pt modelId="{5095CFF8-9CF3-4A88-8197-2CFCB021D30A}" type="parTrans" cxnId="{91A8F574-8936-4D1C-A3BC-7DD5E8F67D23}">
      <dgm:prSet/>
      <dgm:spPr/>
      <dgm:t>
        <a:bodyPr/>
        <a:lstStyle/>
        <a:p>
          <a:endParaRPr lang="zh-CN" altLang="en-US"/>
        </a:p>
      </dgm:t>
    </dgm:pt>
    <dgm:pt modelId="{852545E3-639E-44E2-9821-6A44D8901C39}" type="sibTrans" cxnId="{91A8F574-8936-4D1C-A3BC-7DD5E8F67D23}">
      <dgm:prSet/>
      <dgm:spPr/>
      <dgm:t>
        <a:bodyPr/>
        <a:lstStyle/>
        <a:p>
          <a:endParaRPr lang="zh-CN" altLang="en-US"/>
        </a:p>
      </dgm:t>
    </dgm:pt>
    <dgm:pt modelId="{2B448D00-63CC-4A2B-9352-63DBD4F87E52}">
      <dgm:prSet phldrT="[文本]">
        <dgm:style>
          <a:lnRef idx="1">
            <a:schemeClr val="accent3"/>
          </a:lnRef>
          <a:fillRef idx="2">
            <a:schemeClr val="accent3"/>
          </a:fillRef>
          <a:effectRef idx="1">
            <a:schemeClr val="accent3"/>
          </a:effectRef>
          <a:fontRef idx="minor">
            <a:schemeClr val="dk1"/>
          </a:fontRef>
        </dgm:style>
      </dgm:prSet>
      <dgm:spPr/>
      <dgm:t>
        <a:bodyPr/>
        <a:lstStyle/>
        <a:p>
          <a:r>
            <a:rPr lang="zh-CN" altLang="en-US" dirty="0" smtClean="0"/>
            <a:t>需求描述是将捕获、分析的结果进行文档化</a:t>
          </a:r>
          <a:endParaRPr lang="zh-CN" altLang="en-US" dirty="0"/>
        </a:p>
      </dgm:t>
    </dgm:pt>
    <dgm:pt modelId="{573334AD-E019-4CF0-AC16-5FD9F3F28E9A}" type="parTrans" cxnId="{A0D81864-658B-4C18-A874-90BC6AF7460B}">
      <dgm:prSet/>
      <dgm:spPr/>
      <dgm:t>
        <a:bodyPr/>
        <a:lstStyle/>
        <a:p>
          <a:endParaRPr lang="zh-CN" altLang="en-US"/>
        </a:p>
      </dgm:t>
    </dgm:pt>
    <dgm:pt modelId="{7CBC90D9-F58A-4182-B08C-4EBAF7042ED9}" type="sibTrans" cxnId="{A0D81864-658B-4C18-A874-90BC6AF7460B}">
      <dgm:prSet/>
      <dgm:spPr/>
      <dgm:t>
        <a:bodyPr/>
        <a:lstStyle/>
        <a:p>
          <a:endParaRPr lang="zh-CN" altLang="en-US"/>
        </a:p>
      </dgm:t>
    </dgm:pt>
    <dgm:pt modelId="{899864A2-06BE-4A6F-8457-3254340DFACE}">
      <dgm:prSet phldrT="[文本]">
        <dgm:style>
          <a:lnRef idx="0">
            <a:schemeClr val="accent2"/>
          </a:lnRef>
          <a:fillRef idx="3">
            <a:schemeClr val="accent2"/>
          </a:fillRef>
          <a:effectRef idx="3">
            <a:schemeClr val="accent2"/>
          </a:effectRef>
          <a:fontRef idx="minor">
            <a:schemeClr val="lt1"/>
          </a:fontRef>
        </dgm:style>
      </dgm:prSet>
      <dgm:spPr/>
      <dgm:t>
        <a:bodyPr/>
        <a:lstStyle/>
        <a:p>
          <a:r>
            <a:rPr lang="en-US" altLang="zh-CN" dirty="0" smtClean="0"/>
            <a:t>2</a:t>
          </a:r>
          <a:endParaRPr lang="zh-CN" altLang="en-US" dirty="0"/>
        </a:p>
      </dgm:t>
    </dgm:pt>
    <dgm:pt modelId="{843A082E-A14D-4228-95DA-ABC243B46CEF}" type="parTrans" cxnId="{861BBB64-29D8-419B-BCD7-8E75761B4250}">
      <dgm:prSet/>
      <dgm:spPr/>
      <dgm:t>
        <a:bodyPr/>
        <a:lstStyle/>
        <a:p>
          <a:endParaRPr lang="zh-CN" altLang="en-US"/>
        </a:p>
      </dgm:t>
    </dgm:pt>
    <dgm:pt modelId="{9A0BFE56-3040-452F-930C-38AAD2D93B74}" type="sibTrans" cxnId="{861BBB64-29D8-419B-BCD7-8E75761B4250}">
      <dgm:prSet/>
      <dgm:spPr/>
      <dgm:t>
        <a:bodyPr/>
        <a:lstStyle/>
        <a:p>
          <a:endParaRPr lang="zh-CN" altLang="en-US"/>
        </a:p>
      </dgm:t>
    </dgm:pt>
    <dgm:pt modelId="{D5B1F6A5-90B2-48B7-8927-786C1A227898}">
      <dgm:prSet phldrT="[文本]">
        <dgm:style>
          <a:lnRef idx="1">
            <a:schemeClr val="accent3"/>
          </a:lnRef>
          <a:fillRef idx="2">
            <a:schemeClr val="accent3"/>
          </a:fillRef>
          <a:effectRef idx="1">
            <a:schemeClr val="accent3"/>
          </a:effectRef>
          <a:fontRef idx="minor">
            <a:schemeClr val="dk1"/>
          </a:fontRef>
        </dgm:style>
      </dgm:prSet>
      <dgm:spPr/>
      <dgm:t>
        <a:bodyPr/>
        <a:lstStyle/>
        <a:p>
          <a:r>
            <a:rPr lang="zh-CN" altLang="en-US" dirty="0" smtClean="0"/>
            <a:t>需求规格说明书是软件开发的“圣经”</a:t>
          </a:r>
          <a:endParaRPr lang="zh-CN" altLang="en-US" dirty="0"/>
        </a:p>
      </dgm:t>
    </dgm:pt>
    <dgm:pt modelId="{CBC05451-B005-43E3-9671-95A460F858F6}" type="parTrans" cxnId="{1AE056F8-519B-452D-A310-C823830083E2}">
      <dgm:prSet/>
      <dgm:spPr/>
      <dgm:t>
        <a:bodyPr/>
        <a:lstStyle/>
        <a:p>
          <a:endParaRPr lang="zh-CN" altLang="en-US"/>
        </a:p>
      </dgm:t>
    </dgm:pt>
    <dgm:pt modelId="{FFFB5CD2-2A55-43CA-A8C0-21E2C6F42996}" type="sibTrans" cxnId="{1AE056F8-519B-452D-A310-C823830083E2}">
      <dgm:prSet/>
      <dgm:spPr/>
      <dgm:t>
        <a:bodyPr/>
        <a:lstStyle/>
        <a:p>
          <a:endParaRPr lang="zh-CN" altLang="en-US"/>
        </a:p>
      </dgm:t>
    </dgm:pt>
    <dgm:pt modelId="{03400190-3224-470C-A43C-643619DE005D}" type="pres">
      <dgm:prSet presAssocID="{BF0590D9-DE0C-4FBF-8CAD-EA53A8F69AFE}" presName="linearFlow" presStyleCnt="0">
        <dgm:presLayoutVars>
          <dgm:dir/>
          <dgm:animLvl val="lvl"/>
          <dgm:resizeHandles val="exact"/>
        </dgm:presLayoutVars>
      </dgm:prSet>
      <dgm:spPr/>
      <dgm:t>
        <a:bodyPr/>
        <a:lstStyle/>
        <a:p>
          <a:endParaRPr lang="zh-CN" altLang="en-US"/>
        </a:p>
      </dgm:t>
    </dgm:pt>
    <dgm:pt modelId="{287F624C-9CCA-4D64-B7B6-D5361630E262}" type="pres">
      <dgm:prSet presAssocID="{6D45B061-5C93-400F-AA03-DA8D3DA62582}" presName="composite" presStyleCnt="0"/>
      <dgm:spPr/>
      <dgm:t>
        <a:bodyPr/>
        <a:lstStyle/>
        <a:p>
          <a:endParaRPr lang="zh-CN" altLang="en-US"/>
        </a:p>
      </dgm:t>
    </dgm:pt>
    <dgm:pt modelId="{C97C434C-7830-43F1-94D9-AAEFBEBEEA91}" type="pres">
      <dgm:prSet presAssocID="{6D45B061-5C93-400F-AA03-DA8D3DA62582}" presName="parentText" presStyleLbl="alignNode1" presStyleIdx="0" presStyleCnt="2">
        <dgm:presLayoutVars>
          <dgm:chMax val="1"/>
          <dgm:bulletEnabled val="1"/>
        </dgm:presLayoutVars>
      </dgm:prSet>
      <dgm:spPr/>
      <dgm:t>
        <a:bodyPr/>
        <a:lstStyle/>
        <a:p>
          <a:endParaRPr lang="zh-CN" altLang="en-US"/>
        </a:p>
      </dgm:t>
    </dgm:pt>
    <dgm:pt modelId="{A35C3513-94CD-483A-8BDB-1B7A8659B305}" type="pres">
      <dgm:prSet presAssocID="{6D45B061-5C93-400F-AA03-DA8D3DA62582}" presName="descendantText" presStyleLbl="alignAcc1" presStyleIdx="0" presStyleCnt="2">
        <dgm:presLayoutVars>
          <dgm:bulletEnabled val="1"/>
        </dgm:presLayoutVars>
      </dgm:prSet>
      <dgm:spPr/>
      <dgm:t>
        <a:bodyPr/>
        <a:lstStyle/>
        <a:p>
          <a:endParaRPr lang="zh-CN" altLang="en-US"/>
        </a:p>
      </dgm:t>
    </dgm:pt>
    <dgm:pt modelId="{6C18E3EF-B399-4596-A064-A90D3AB1FC64}" type="pres">
      <dgm:prSet presAssocID="{852545E3-639E-44E2-9821-6A44D8901C39}" presName="sp" presStyleCnt="0"/>
      <dgm:spPr/>
      <dgm:t>
        <a:bodyPr/>
        <a:lstStyle/>
        <a:p>
          <a:endParaRPr lang="zh-CN" altLang="en-US"/>
        </a:p>
      </dgm:t>
    </dgm:pt>
    <dgm:pt modelId="{A3850EF5-7FE9-4536-AF16-3B7B66A8DE47}" type="pres">
      <dgm:prSet presAssocID="{899864A2-06BE-4A6F-8457-3254340DFACE}" presName="composite" presStyleCnt="0"/>
      <dgm:spPr/>
      <dgm:t>
        <a:bodyPr/>
        <a:lstStyle/>
        <a:p>
          <a:endParaRPr lang="zh-CN" altLang="en-US"/>
        </a:p>
      </dgm:t>
    </dgm:pt>
    <dgm:pt modelId="{7EFC6B77-917F-4CF2-A79F-DAA7F07B559B}" type="pres">
      <dgm:prSet presAssocID="{899864A2-06BE-4A6F-8457-3254340DFACE}" presName="parentText" presStyleLbl="alignNode1" presStyleIdx="1" presStyleCnt="2">
        <dgm:presLayoutVars>
          <dgm:chMax val="1"/>
          <dgm:bulletEnabled val="1"/>
        </dgm:presLayoutVars>
      </dgm:prSet>
      <dgm:spPr/>
      <dgm:t>
        <a:bodyPr/>
        <a:lstStyle/>
        <a:p>
          <a:endParaRPr lang="zh-CN" altLang="en-US"/>
        </a:p>
      </dgm:t>
    </dgm:pt>
    <dgm:pt modelId="{F51BACC7-E01E-4467-A0D0-5879BD7C9FA6}" type="pres">
      <dgm:prSet presAssocID="{899864A2-06BE-4A6F-8457-3254340DFACE}" presName="descendantText" presStyleLbl="alignAcc1" presStyleIdx="1" presStyleCnt="2">
        <dgm:presLayoutVars>
          <dgm:bulletEnabled val="1"/>
        </dgm:presLayoutVars>
      </dgm:prSet>
      <dgm:spPr/>
      <dgm:t>
        <a:bodyPr/>
        <a:lstStyle/>
        <a:p>
          <a:endParaRPr lang="zh-CN" altLang="en-US"/>
        </a:p>
      </dgm:t>
    </dgm:pt>
  </dgm:ptLst>
  <dgm:cxnLst>
    <dgm:cxn modelId="{430F29A7-EE30-44F2-BF3F-855E687B007B}" type="presOf" srcId="{2B448D00-63CC-4A2B-9352-63DBD4F87E52}" destId="{A35C3513-94CD-483A-8BDB-1B7A8659B305}" srcOrd="0" destOrd="0" presId="urn:microsoft.com/office/officeart/2005/8/layout/chevron2"/>
    <dgm:cxn modelId="{5EA3D16E-FC8A-42EE-A2A9-451ED4411517}" type="presOf" srcId="{D5B1F6A5-90B2-48B7-8927-786C1A227898}" destId="{F51BACC7-E01E-4467-A0D0-5879BD7C9FA6}" srcOrd="0" destOrd="0" presId="urn:microsoft.com/office/officeart/2005/8/layout/chevron2"/>
    <dgm:cxn modelId="{1AE056F8-519B-452D-A310-C823830083E2}" srcId="{899864A2-06BE-4A6F-8457-3254340DFACE}" destId="{D5B1F6A5-90B2-48B7-8927-786C1A227898}" srcOrd="0" destOrd="0" parTransId="{CBC05451-B005-43E3-9671-95A460F858F6}" sibTransId="{FFFB5CD2-2A55-43CA-A8C0-21E2C6F42996}"/>
    <dgm:cxn modelId="{EF163548-FB06-4308-ABDF-108715B5E448}" type="presOf" srcId="{899864A2-06BE-4A6F-8457-3254340DFACE}" destId="{7EFC6B77-917F-4CF2-A79F-DAA7F07B559B}" srcOrd="0" destOrd="0" presId="urn:microsoft.com/office/officeart/2005/8/layout/chevron2"/>
    <dgm:cxn modelId="{9C56C70C-7520-4F66-AEF4-73FF526BC5C3}" type="presOf" srcId="{6D45B061-5C93-400F-AA03-DA8D3DA62582}" destId="{C97C434C-7830-43F1-94D9-AAEFBEBEEA91}" srcOrd="0" destOrd="0" presId="urn:microsoft.com/office/officeart/2005/8/layout/chevron2"/>
    <dgm:cxn modelId="{861BBB64-29D8-419B-BCD7-8E75761B4250}" srcId="{BF0590D9-DE0C-4FBF-8CAD-EA53A8F69AFE}" destId="{899864A2-06BE-4A6F-8457-3254340DFACE}" srcOrd="1" destOrd="0" parTransId="{843A082E-A14D-4228-95DA-ABC243B46CEF}" sibTransId="{9A0BFE56-3040-452F-930C-38AAD2D93B74}"/>
    <dgm:cxn modelId="{528246AA-C73B-4DE2-BF2B-9AFF458EC8F7}" type="presOf" srcId="{BF0590D9-DE0C-4FBF-8CAD-EA53A8F69AFE}" destId="{03400190-3224-470C-A43C-643619DE005D}" srcOrd="0" destOrd="0" presId="urn:microsoft.com/office/officeart/2005/8/layout/chevron2"/>
    <dgm:cxn modelId="{A0D81864-658B-4C18-A874-90BC6AF7460B}" srcId="{6D45B061-5C93-400F-AA03-DA8D3DA62582}" destId="{2B448D00-63CC-4A2B-9352-63DBD4F87E52}" srcOrd="0" destOrd="0" parTransId="{573334AD-E019-4CF0-AC16-5FD9F3F28E9A}" sibTransId="{7CBC90D9-F58A-4182-B08C-4EBAF7042ED9}"/>
    <dgm:cxn modelId="{91A8F574-8936-4D1C-A3BC-7DD5E8F67D23}" srcId="{BF0590D9-DE0C-4FBF-8CAD-EA53A8F69AFE}" destId="{6D45B061-5C93-400F-AA03-DA8D3DA62582}" srcOrd="0" destOrd="0" parTransId="{5095CFF8-9CF3-4A88-8197-2CFCB021D30A}" sibTransId="{852545E3-639E-44E2-9821-6A44D8901C39}"/>
    <dgm:cxn modelId="{769CD080-E834-4A94-93FB-C5C39938180A}" type="presParOf" srcId="{03400190-3224-470C-A43C-643619DE005D}" destId="{287F624C-9CCA-4D64-B7B6-D5361630E262}" srcOrd="0" destOrd="0" presId="urn:microsoft.com/office/officeart/2005/8/layout/chevron2"/>
    <dgm:cxn modelId="{13960B80-278A-45F1-9A54-20DD5446485D}" type="presParOf" srcId="{287F624C-9CCA-4D64-B7B6-D5361630E262}" destId="{C97C434C-7830-43F1-94D9-AAEFBEBEEA91}" srcOrd="0" destOrd="0" presId="urn:microsoft.com/office/officeart/2005/8/layout/chevron2"/>
    <dgm:cxn modelId="{09997460-7672-4E6D-8734-178E697D16A1}" type="presParOf" srcId="{287F624C-9CCA-4D64-B7B6-D5361630E262}" destId="{A35C3513-94CD-483A-8BDB-1B7A8659B305}" srcOrd="1" destOrd="0" presId="urn:microsoft.com/office/officeart/2005/8/layout/chevron2"/>
    <dgm:cxn modelId="{24F0B0A9-5357-48FD-8B6C-31A25334B362}" type="presParOf" srcId="{03400190-3224-470C-A43C-643619DE005D}" destId="{6C18E3EF-B399-4596-A064-A90D3AB1FC64}" srcOrd="1" destOrd="0" presId="urn:microsoft.com/office/officeart/2005/8/layout/chevron2"/>
    <dgm:cxn modelId="{D660A6ED-6FCF-4430-822F-FE0DFF8D1BDE}" type="presParOf" srcId="{03400190-3224-470C-A43C-643619DE005D}" destId="{A3850EF5-7FE9-4536-AF16-3B7B66A8DE47}" srcOrd="2" destOrd="0" presId="urn:microsoft.com/office/officeart/2005/8/layout/chevron2"/>
    <dgm:cxn modelId="{9EF70830-9078-4025-900A-3C4EE238DC96}" type="presParOf" srcId="{A3850EF5-7FE9-4536-AF16-3B7B66A8DE47}" destId="{7EFC6B77-917F-4CF2-A79F-DAA7F07B559B}" srcOrd="0" destOrd="0" presId="urn:microsoft.com/office/officeart/2005/8/layout/chevron2"/>
    <dgm:cxn modelId="{6B432CD7-7D79-4A27-918A-12014E81C230}" type="presParOf" srcId="{A3850EF5-7FE9-4536-AF16-3B7B66A8DE47}" destId="{F51BACC7-E01E-4467-A0D0-5879BD7C9FA6}"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694F7-93E1-43DE-9AB2-DE26242D9E93}" type="doc">
      <dgm:prSet loTypeId="urn:microsoft.com/office/officeart/2005/8/layout/arrow2" loCatId="process" qsTypeId="urn:microsoft.com/office/officeart/2005/8/quickstyle/3d1" qsCatId="3D" csTypeId="urn:microsoft.com/office/officeart/2005/8/colors/colorful5" csCatId="colorful" phldr="1"/>
      <dgm:spPr/>
    </dgm:pt>
    <dgm:pt modelId="{014B5243-8995-4D47-83F5-538C2F431413}">
      <dgm:prSet phldrT="[文本]" custT="1"/>
      <dgm:spPr/>
      <dgm:t>
        <a:bodyPr/>
        <a:lstStyle/>
        <a:p>
          <a:r>
            <a:rPr lang="en-US" altLang="zh-CN" sz="3200" b="1" dirty="0" smtClean="0">
              <a:solidFill>
                <a:srgbClr val="FFFF00"/>
              </a:solidFill>
            </a:rPr>
            <a:t>1. </a:t>
          </a:r>
          <a:r>
            <a:rPr lang="zh-CN" altLang="zh-CN" sz="3200" b="1" dirty="0" smtClean="0">
              <a:solidFill>
                <a:srgbClr val="FFFF00"/>
              </a:solidFill>
            </a:rPr>
            <a:t>格式与要点</a:t>
          </a:r>
          <a:endParaRPr lang="zh-CN" altLang="en-US" sz="3200" b="1" dirty="0">
            <a:solidFill>
              <a:srgbClr val="FFFF00"/>
            </a:solidFill>
          </a:endParaRPr>
        </a:p>
      </dgm:t>
    </dgm:pt>
    <dgm:pt modelId="{AB0B768E-9F98-4BD6-AA46-975C749433C2}" type="parTrans" cxnId="{C69C2E2A-FD78-4F38-AAD4-232CB5516727}">
      <dgm:prSet/>
      <dgm:spPr/>
      <dgm:t>
        <a:bodyPr/>
        <a:lstStyle/>
        <a:p>
          <a:endParaRPr lang="zh-CN" altLang="en-US"/>
        </a:p>
      </dgm:t>
    </dgm:pt>
    <dgm:pt modelId="{5379D659-8D0F-466F-85AF-8B12C06F155A}" type="sibTrans" cxnId="{C69C2E2A-FD78-4F38-AAD4-232CB5516727}">
      <dgm:prSet/>
      <dgm:spPr/>
      <dgm:t>
        <a:bodyPr/>
        <a:lstStyle/>
        <a:p>
          <a:endParaRPr lang="zh-CN" altLang="en-US"/>
        </a:p>
      </dgm:t>
    </dgm:pt>
    <dgm:pt modelId="{2BE8A9A7-AFCE-4964-A97F-95F0051C305F}">
      <dgm:prSet phldrT="[文本]" custT="1"/>
      <dgm:spPr/>
      <dgm:t>
        <a:bodyPr/>
        <a:lstStyle/>
        <a:p>
          <a:r>
            <a:rPr lang="en-US" altLang="zh-CN" sz="3200" dirty="0" smtClean="0"/>
            <a:t>2. </a:t>
          </a:r>
          <a:r>
            <a:rPr lang="zh-CN" altLang="zh-CN" sz="3200" dirty="0" smtClean="0"/>
            <a:t>表述方法</a:t>
          </a:r>
          <a:endParaRPr lang="zh-CN" altLang="en-US" sz="3200" dirty="0"/>
        </a:p>
      </dgm:t>
    </dgm:pt>
    <dgm:pt modelId="{7DAA451B-7D6E-4EED-B0F2-FFA89D38C54C}" type="parTrans" cxnId="{78272953-8996-4B9B-8DE7-2893607D4A1B}">
      <dgm:prSet/>
      <dgm:spPr/>
      <dgm:t>
        <a:bodyPr/>
        <a:lstStyle/>
        <a:p>
          <a:endParaRPr lang="zh-CN" altLang="en-US"/>
        </a:p>
      </dgm:t>
    </dgm:pt>
    <dgm:pt modelId="{01FD365B-74D1-4031-827C-DF329CEDCDFD}" type="sibTrans" cxnId="{78272953-8996-4B9B-8DE7-2893607D4A1B}">
      <dgm:prSet/>
      <dgm:spPr/>
      <dgm:t>
        <a:bodyPr/>
        <a:lstStyle/>
        <a:p>
          <a:endParaRPr lang="zh-CN" altLang="en-US"/>
        </a:p>
      </dgm:t>
    </dgm:pt>
    <dgm:pt modelId="{9DE87369-6500-43AA-9EBD-9AFA9B0C1178}">
      <dgm:prSet phldrT="[文本]" custT="1"/>
      <dgm:spPr/>
      <dgm:t>
        <a:bodyPr/>
        <a:lstStyle/>
        <a:p>
          <a:r>
            <a:rPr lang="en-US" altLang="zh-CN" sz="3200" dirty="0" smtClean="0"/>
            <a:t>3. </a:t>
          </a:r>
          <a:r>
            <a:rPr lang="zh-CN" altLang="zh-CN" sz="3200" dirty="0" smtClean="0"/>
            <a:t>粒度与组织</a:t>
          </a:r>
          <a:endParaRPr lang="zh-CN" altLang="en-US" sz="3200" dirty="0"/>
        </a:p>
      </dgm:t>
    </dgm:pt>
    <dgm:pt modelId="{873E14B7-7CD4-4A44-B227-4093528727A6}" type="parTrans" cxnId="{13D8BF21-009C-4FFA-9BC1-D7DFEEE85EEC}">
      <dgm:prSet/>
      <dgm:spPr/>
      <dgm:t>
        <a:bodyPr/>
        <a:lstStyle/>
        <a:p>
          <a:endParaRPr lang="zh-CN" altLang="en-US"/>
        </a:p>
      </dgm:t>
    </dgm:pt>
    <dgm:pt modelId="{C8228396-791C-4CC5-90E0-A79A2199801B}" type="sibTrans" cxnId="{13D8BF21-009C-4FFA-9BC1-D7DFEEE85EEC}">
      <dgm:prSet/>
      <dgm:spPr/>
      <dgm:t>
        <a:bodyPr/>
        <a:lstStyle/>
        <a:p>
          <a:endParaRPr lang="zh-CN" altLang="en-US"/>
        </a:p>
      </dgm:t>
    </dgm:pt>
    <dgm:pt modelId="{C07FDDD2-B2EC-4C95-B47C-A9A09B4B7638}" type="pres">
      <dgm:prSet presAssocID="{15E694F7-93E1-43DE-9AB2-DE26242D9E93}" presName="arrowDiagram" presStyleCnt="0">
        <dgm:presLayoutVars>
          <dgm:chMax val="5"/>
          <dgm:dir/>
          <dgm:resizeHandles val="exact"/>
        </dgm:presLayoutVars>
      </dgm:prSet>
      <dgm:spPr/>
    </dgm:pt>
    <dgm:pt modelId="{8489B7D6-9E14-46C9-96CC-6141E297B9CC}" type="pres">
      <dgm:prSet presAssocID="{15E694F7-93E1-43DE-9AB2-DE26242D9E93}" presName="arrow" presStyleLbl="bgShp" presStyleIdx="0" presStyleCnt="1"/>
      <dgm:spPr/>
    </dgm:pt>
    <dgm:pt modelId="{631E094F-3FD0-47DA-B2DB-7BA6B35A0FC1}" type="pres">
      <dgm:prSet presAssocID="{15E694F7-93E1-43DE-9AB2-DE26242D9E93}" presName="arrowDiagram3" presStyleCnt="0"/>
      <dgm:spPr/>
    </dgm:pt>
    <dgm:pt modelId="{DF962A25-8122-4ABD-BDE3-142D47E87365}" type="pres">
      <dgm:prSet presAssocID="{014B5243-8995-4D47-83F5-538C2F431413}" presName="bullet3a" presStyleLbl="node1" presStyleIdx="0" presStyleCnt="3"/>
      <dgm:spPr/>
    </dgm:pt>
    <dgm:pt modelId="{E4738AE3-33E2-42F4-89A1-3EECE0F94B5D}" type="pres">
      <dgm:prSet presAssocID="{014B5243-8995-4D47-83F5-538C2F431413}" presName="textBox3a" presStyleLbl="revTx" presStyleIdx="0" presStyleCnt="3">
        <dgm:presLayoutVars>
          <dgm:bulletEnabled val="1"/>
        </dgm:presLayoutVars>
      </dgm:prSet>
      <dgm:spPr/>
      <dgm:t>
        <a:bodyPr/>
        <a:lstStyle/>
        <a:p>
          <a:endParaRPr lang="zh-CN" altLang="en-US"/>
        </a:p>
      </dgm:t>
    </dgm:pt>
    <dgm:pt modelId="{BDCB1F83-D7F0-4045-B755-3B56C112EE63}" type="pres">
      <dgm:prSet presAssocID="{2BE8A9A7-AFCE-4964-A97F-95F0051C305F}" presName="bullet3b" presStyleLbl="node1" presStyleIdx="1" presStyleCnt="3"/>
      <dgm:spPr/>
    </dgm:pt>
    <dgm:pt modelId="{F449FB13-E31D-4F1B-A8DD-9F3336F35A46}" type="pres">
      <dgm:prSet presAssocID="{2BE8A9A7-AFCE-4964-A97F-95F0051C305F}" presName="textBox3b" presStyleLbl="revTx" presStyleIdx="1" presStyleCnt="3">
        <dgm:presLayoutVars>
          <dgm:bulletEnabled val="1"/>
        </dgm:presLayoutVars>
      </dgm:prSet>
      <dgm:spPr/>
      <dgm:t>
        <a:bodyPr/>
        <a:lstStyle/>
        <a:p>
          <a:endParaRPr lang="zh-CN" altLang="en-US"/>
        </a:p>
      </dgm:t>
    </dgm:pt>
    <dgm:pt modelId="{25429404-173F-40E5-BF45-22D22ECFBF5D}" type="pres">
      <dgm:prSet presAssocID="{9DE87369-6500-43AA-9EBD-9AFA9B0C1178}" presName="bullet3c" presStyleLbl="node1" presStyleIdx="2" presStyleCnt="3"/>
      <dgm:spPr/>
    </dgm:pt>
    <dgm:pt modelId="{801C5845-106D-4F35-B1FC-76E8E635B80F}" type="pres">
      <dgm:prSet presAssocID="{9DE87369-6500-43AA-9EBD-9AFA9B0C1178}" presName="textBox3c" presStyleLbl="revTx" presStyleIdx="2" presStyleCnt="3">
        <dgm:presLayoutVars>
          <dgm:bulletEnabled val="1"/>
        </dgm:presLayoutVars>
      </dgm:prSet>
      <dgm:spPr/>
      <dgm:t>
        <a:bodyPr/>
        <a:lstStyle/>
        <a:p>
          <a:endParaRPr lang="zh-CN" altLang="en-US"/>
        </a:p>
      </dgm:t>
    </dgm:pt>
  </dgm:ptLst>
  <dgm:cxnLst>
    <dgm:cxn modelId="{64335ED9-D83C-4A11-B362-C17319762817}" type="presOf" srcId="{9DE87369-6500-43AA-9EBD-9AFA9B0C1178}" destId="{801C5845-106D-4F35-B1FC-76E8E635B80F}" srcOrd="0" destOrd="0" presId="urn:microsoft.com/office/officeart/2005/8/layout/arrow2"/>
    <dgm:cxn modelId="{78272953-8996-4B9B-8DE7-2893607D4A1B}" srcId="{15E694F7-93E1-43DE-9AB2-DE26242D9E93}" destId="{2BE8A9A7-AFCE-4964-A97F-95F0051C305F}" srcOrd="1" destOrd="0" parTransId="{7DAA451B-7D6E-4EED-B0F2-FFA89D38C54C}" sibTransId="{01FD365B-74D1-4031-827C-DF329CEDCDFD}"/>
    <dgm:cxn modelId="{EB1CE6D6-86C9-48A4-8D52-832F3113C450}" type="presOf" srcId="{15E694F7-93E1-43DE-9AB2-DE26242D9E93}" destId="{C07FDDD2-B2EC-4C95-B47C-A9A09B4B7638}" srcOrd="0" destOrd="0" presId="urn:microsoft.com/office/officeart/2005/8/layout/arrow2"/>
    <dgm:cxn modelId="{13D8BF21-009C-4FFA-9BC1-D7DFEEE85EEC}" srcId="{15E694F7-93E1-43DE-9AB2-DE26242D9E93}" destId="{9DE87369-6500-43AA-9EBD-9AFA9B0C1178}" srcOrd="2" destOrd="0" parTransId="{873E14B7-7CD4-4A44-B227-4093528727A6}" sibTransId="{C8228396-791C-4CC5-90E0-A79A2199801B}"/>
    <dgm:cxn modelId="{C69C2E2A-FD78-4F38-AAD4-232CB5516727}" srcId="{15E694F7-93E1-43DE-9AB2-DE26242D9E93}" destId="{014B5243-8995-4D47-83F5-538C2F431413}" srcOrd="0" destOrd="0" parTransId="{AB0B768E-9F98-4BD6-AA46-975C749433C2}" sibTransId="{5379D659-8D0F-466F-85AF-8B12C06F155A}"/>
    <dgm:cxn modelId="{D979F1EA-53E1-4A2D-8832-92899A91CEF9}" type="presOf" srcId="{014B5243-8995-4D47-83F5-538C2F431413}" destId="{E4738AE3-33E2-42F4-89A1-3EECE0F94B5D}" srcOrd="0" destOrd="0" presId="urn:microsoft.com/office/officeart/2005/8/layout/arrow2"/>
    <dgm:cxn modelId="{AE112545-2E79-471D-8A1A-C5D6EAB50760}" type="presOf" srcId="{2BE8A9A7-AFCE-4964-A97F-95F0051C305F}" destId="{F449FB13-E31D-4F1B-A8DD-9F3336F35A46}" srcOrd="0" destOrd="0" presId="urn:microsoft.com/office/officeart/2005/8/layout/arrow2"/>
    <dgm:cxn modelId="{DBEB2A13-89E9-4E5E-8A94-75B20DBAC155}" type="presParOf" srcId="{C07FDDD2-B2EC-4C95-B47C-A9A09B4B7638}" destId="{8489B7D6-9E14-46C9-96CC-6141E297B9CC}" srcOrd="0" destOrd="0" presId="urn:microsoft.com/office/officeart/2005/8/layout/arrow2"/>
    <dgm:cxn modelId="{CD135B0B-AA14-45E5-A82B-48B78FC74536}" type="presParOf" srcId="{C07FDDD2-B2EC-4C95-B47C-A9A09B4B7638}" destId="{631E094F-3FD0-47DA-B2DB-7BA6B35A0FC1}" srcOrd="1" destOrd="0" presId="urn:microsoft.com/office/officeart/2005/8/layout/arrow2"/>
    <dgm:cxn modelId="{C38850CC-324E-4612-B149-0E9D2983D465}" type="presParOf" srcId="{631E094F-3FD0-47DA-B2DB-7BA6B35A0FC1}" destId="{DF962A25-8122-4ABD-BDE3-142D47E87365}" srcOrd="0" destOrd="0" presId="urn:microsoft.com/office/officeart/2005/8/layout/arrow2"/>
    <dgm:cxn modelId="{CBC02583-626F-4317-AA63-1D5FE43AB2BD}" type="presParOf" srcId="{631E094F-3FD0-47DA-B2DB-7BA6B35A0FC1}" destId="{E4738AE3-33E2-42F4-89A1-3EECE0F94B5D}" srcOrd="1" destOrd="0" presId="urn:microsoft.com/office/officeart/2005/8/layout/arrow2"/>
    <dgm:cxn modelId="{B05115C2-F93C-43C9-A215-035DE0C581A2}" type="presParOf" srcId="{631E094F-3FD0-47DA-B2DB-7BA6B35A0FC1}" destId="{BDCB1F83-D7F0-4045-B755-3B56C112EE63}" srcOrd="2" destOrd="0" presId="urn:microsoft.com/office/officeart/2005/8/layout/arrow2"/>
    <dgm:cxn modelId="{FA1E0D50-DC65-47DD-B295-2F29B7D29CCE}" type="presParOf" srcId="{631E094F-3FD0-47DA-B2DB-7BA6B35A0FC1}" destId="{F449FB13-E31D-4F1B-A8DD-9F3336F35A46}" srcOrd="3" destOrd="0" presId="urn:microsoft.com/office/officeart/2005/8/layout/arrow2"/>
    <dgm:cxn modelId="{F914CE79-E298-4DEE-9111-8F001B01885F}" type="presParOf" srcId="{631E094F-3FD0-47DA-B2DB-7BA6B35A0FC1}" destId="{25429404-173F-40E5-BF45-22D22ECFBF5D}" srcOrd="4" destOrd="0" presId="urn:microsoft.com/office/officeart/2005/8/layout/arrow2"/>
    <dgm:cxn modelId="{A8AA9DA0-8C06-4A78-9903-9574E4DD506D}" type="presParOf" srcId="{631E094F-3FD0-47DA-B2DB-7BA6B35A0FC1}" destId="{801C5845-106D-4F35-B1FC-76E8E635B80F}" srcOrd="5" destOrd="0" presId="urn:microsoft.com/office/officeart/2005/8/layout/arrow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E694F7-93E1-43DE-9AB2-DE26242D9E93}" type="doc">
      <dgm:prSet loTypeId="urn:microsoft.com/office/officeart/2005/8/layout/arrow2" loCatId="process" qsTypeId="urn:microsoft.com/office/officeart/2005/8/quickstyle/3d1" qsCatId="3D" csTypeId="urn:microsoft.com/office/officeart/2005/8/colors/colorful5" csCatId="colorful" phldr="1"/>
      <dgm:spPr/>
    </dgm:pt>
    <dgm:pt modelId="{014B5243-8995-4D47-83F5-538C2F431413}">
      <dgm:prSet phldrT="[文本]" custT="1"/>
      <dgm:spPr/>
      <dgm:t>
        <a:bodyPr/>
        <a:lstStyle/>
        <a:p>
          <a:r>
            <a:rPr lang="en-US" altLang="zh-CN" sz="3200" dirty="0" smtClean="0"/>
            <a:t>1. </a:t>
          </a:r>
          <a:r>
            <a:rPr lang="zh-CN" altLang="zh-CN" sz="3200" dirty="0" smtClean="0"/>
            <a:t>格式与要点</a:t>
          </a:r>
          <a:endParaRPr lang="zh-CN" altLang="en-US" sz="3200" dirty="0"/>
        </a:p>
      </dgm:t>
    </dgm:pt>
    <dgm:pt modelId="{AB0B768E-9F98-4BD6-AA46-975C749433C2}" type="parTrans" cxnId="{C69C2E2A-FD78-4F38-AAD4-232CB5516727}">
      <dgm:prSet/>
      <dgm:spPr/>
      <dgm:t>
        <a:bodyPr/>
        <a:lstStyle/>
        <a:p>
          <a:endParaRPr lang="zh-CN" altLang="en-US"/>
        </a:p>
      </dgm:t>
    </dgm:pt>
    <dgm:pt modelId="{5379D659-8D0F-466F-85AF-8B12C06F155A}" type="sibTrans" cxnId="{C69C2E2A-FD78-4F38-AAD4-232CB5516727}">
      <dgm:prSet/>
      <dgm:spPr/>
      <dgm:t>
        <a:bodyPr/>
        <a:lstStyle/>
        <a:p>
          <a:endParaRPr lang="zh-CN" altLang="en-US"/>
        </a:p>
      </dgm:t>
    </dgm:pt>
    <dgm:pt modelId="{2BE8A9A7-AFCE-4964-A97F-95F0051C305F}">
      <dgm:prSet phldrT="[文本]" custT="1"/>
      <dgm:spPr/>
      <dgm:t>
        <a:bodyPr/>
        <a:lstStyle/>
        <a:p>
          <a:r>
            <a:rPr lang="en-US" altLang="zh-CN" sz="3200" b="1" dirty="0" smtClean="0">
              <a:solidFill>
                <a:srgbClr val="FFFF00"/>
              </a:solidFill>
            </a:rPr>
            <a:t>2. </a:t>
          </a:r>
          <a:r>
            <a:rPr lang="zh-CN" altLang="zh-CN" sz="3200" b="1" dirty="0" smtClean="0">
              <a:solidFill>
                <a:srgbClr val="FFFF00"/>
              </a:solidFill>
            </a:rPr>
            <a:t>表述方法</a:t>
          </a:r>
          <a:endParaRPr lang="zh-CN" altLang="en-US" sz="3200" b="1" dirty="0">
            <a:solidFill>
              <a:srgbClr val="FFFF00"/>
            </a:solidFill>
          </a:endParaRPr>
        </a:p>
      </dgm:t>
    </dgm:pt>
    <dgm:pt modelId="{7DAA451B-7D6E-4EED-B0F2-FFA89D38C54C}" type="parTrans" cxnId="{78272953-8996-4B9B-8DE7-2893607D4A1B}">
      <dgm:prSet/>
      <dgm:spPr/>
      <dgm:t>
        <a:bodyPr/>
        <a:lstStyle/>
        <a:p>
          <a:endParaRPr lang="zh-CN" altLang="en-US"/>
        </a:p>
      </dgm:t>
    </dgm:pt>
    <dgm:pt modelId="{01FD365B-74D1-4031-827C-DF329CEDCDFD}" type="sibTrans" cxnId="{78272953-8996-4B9B-8DE7-2893607D4A1B}">
      <dgm:prSet/>
      <dgm:spPr/>
      <dgm:t>
        <a:bodyPr/>
        <a:lstStyle/>
        <a:p>
          <a:endParaRPr lang="zh-CN" altLang="en-US"/>
        </a:p>
      </dgm:t>
    </dgm:pt>
    <dgm:pt modelId="{9DE87369-6500-43AA-9EBD-9AFA9B0C1178}">
      <dgm:prSet phldrT="[文本]" custT="1"/>
      <dgm:spPr/>
      <dgm:t>
        <a:bodyPr/>
        <a:lstStyle/>
        <a:p>
          <a:r>
            <a:rPr lang="en-US" altLang="zh-CN" sz="3200" dirty="0" smtClean="0"/>
            <a:t>3. </a:t>
          </a:r>
          <a:r>
            <a:rPr lang="zh-CN" altLang="zh-CN" sz="3200" dirty="0" smtClean="0"/>
            <a:t>粒度与组织</a:t>
          </a:r>
          <a:endParaRPr lang="zh-CN" altLang="en-US" sz="3200" dirty="0"/>
        </a:p>
      </dgm:t>
    </dgm:pt>
    <dgm:pt modelId="{873E14B7-7CD4-4A44-B227-4093528727A6}" type="parTrans" cxnId="{13D8BF21-009C-4FFA-9BC1-D7DFEEE85EEC}">
      <dgm:prSet/>
      <dgm:spPr/>
      <dgm:t>
        <a:bodyPr/>
        <a:lstStyle/>
        <a:p>
          <a:endParaRPr lang="zh-CN" altLang="en-US"/>
        </a:p>
      </dgm:t>
    </dgm:pt>
    <dgm:pt modelId="{C8228396-791C-4CC5-90E0-A79A2199801B}" type="sibTrans" cxnId="{13D8BF21-009C-4FFA-9BC1-D7DFEEE85EEC}">
      <dgm:prSet/>
      <dgm:spPr/>
      <dgm:t>
        <a:bodyPr/>
        <a:lstStyle/>
        <a:p>
          <a:endParaRPr lang="zh-CN" altLang="en-US"/>
        </a:p>
      </dgm:t>
    </dgm:pt>
    <dgm:pt modelId="{C07FDDD2-B2EC-4C95-B47C-A9A09B4B7638}" type="pres">
      <dgm:prSet presAssocID="{15E694F7-93E1-43DE-9AB2-DE26242D9E93}" presName="arrowDiagram" presStyleCnt="0">
        <dgm:presLayoutVars>
          <dgm:chMax val="5"/>
          <dgm:dir/>
          <dgm:resizeHandles val="exact"/>
        </dgm:presLayoutVars>
      </dgm:prSet>
      <dgm:spPr/>
    </dgm:pt>
    <dgm:pt modelId="{8489B7D6-9E14-46C9-96CC-6141E297B9CC}" type="pres">
      <dgm:prSet presAssocID="{15E694F7-93E1-43DE-9AB2-DE26242D9E93}" presName="arrow" presStyleLbl="bgShp" presStyleIdx="0" presStyleCnt="1"/>
      <dgm:spPr/>
    </dgm:pt>
    <dgm:pt modelId="{631E094F-3FD0-47DA-B2DB-7BA6B35A0FC1}" type="pres">
      <dgm:prSet presAssocID="{15E694F7-93E1-43DE-9AB2-DE26242D9E93}" presName="arrowDiagram3" presStyleCnt="0"/>
      <dgm:spPr/>
    </dgm:pt>
    <dgm:pt modelId="{DF962A25-8122-4ABD-BDE3-142D47E87365}" type="pres">
      <dgm:prSet presAssocID="{014B5243-8995-4D47-83F5-538C2F431413}" presName="bullet3a" presStyleLbl="node1" presStyleIdx="0" presStyleCnt="3"/>
      <dgm:spPr/>
    </dgm:pt>
    <dgm:pt modelId="{E4738AE3-33E2-42F4-89A1-3EECE0F94B5D}" type="pres">
      <dgm:prSet presAssocID="{014B5243-8995-4D47-83F5-538C2F431413}" presName="textBox3a" presStyleLbl="revTx" presStyleIdx="0" presStyleCnt="3">
        <dgm:presLayoutVars>
          <dgm:bulletEnabled val="1"/>
        </dgm:presLayoutVars>
      </dgm:prSet>
      <dgm:spPr/>
      <dgm:t>
        <a:bodyPr/>
        <a:lstStyle/>
        <a:p>
          <a:endParaRPr lang="zh-CN" altLang="en-US"/>
        </a:p>
      </dgm:t>
    </dgm:pt>
    <dgm:pt modelId="{BDCB1F83-D7F0-4045-B755-3B56C112EE63}" type="pres">
      <dgm:prSet presAssocID="{2BE8A9A7-AFCE-4964-A97F-95F0051C305F}" presName="bullet3b" presStyleLbl="node1" presStyleIdx="1" presStyleCnt="3"/>
      <dgm:spPr/>
    </dgm:pt>
    <dgm:pt modelId="{F449FB13-E31D-4F1B-A8DD-9F3336F35A46}" type="pres">
      <dgm:prSet presAssocID="{2BE8A9A7-AFCE-4964-A97F-95F0051C305F}" presName="textBox3b" presStyleLbl="revTx" presStyleIdx="1" presStyleCnt="3">
        <dgm:presLayoutVars>
          <dgm:bulletEnabled val="1"/>
        </dgm:presLayoutVars>
      </dgm:prSet>
      <dgm:spPr/>
      <dgm:t>
        <a:bodyPr/>
        <a:lstStyle/>
        <a:p>
          <a:endParaRPr lang="zh-CN" altLang="en-US"/>
        </a:p>
      </dgm:t>
    </dgm:pt>
    <dgm:pt modelId="{25429404-173F-40E5-BF45-22D22ECFBF5D}" type="pres">
      <dgm:prSet presAssocID="{9DE87369-6500-43AA-9EBD-9AFA9B0C1178}" presName="bullet3c" presStyleLbl="node1" presStyleIdx="2" presStyleCnt="3"/>
      <dgm:spPr/>
    </dgm:pt>
    <dgm:pt modelId="{801C5845-106D-4F35-B1FC-76E8E635B80F}" type="pres">
      <dgm:prSet presAssocID="{9DE87369-6500-43AA-9EBD-9AFA9B0C1178}" presName="textBox3c" presStyleLbl="revTx" presStyleIdx="2" presStyleCnt="3">
        <dgm:presLayoutVars>
          <dgm:bulletEnabled val="1"/>
        </dgm:presLayoutVars>
      </dgm:prSet>
      <dgm:spPr/>
      <dgm:t>
        <a:bodyPr/>
        <a:lstStyle/>
        <a:p>
          <a:endParaRPr lang="zh-CN" altLang="en-US"/>
        </a:p>
      </dgm:t>
    </dgm:pt>
  </dgm:ptLst>
  <dgm:cxnLst>
    <dgm:cxn modelId="{78272953-8996-4B9B-8DE7-2893607D4A1B}" srcId="{15E694F7-93E1-43DE-9AB2-DE26242D9E93}" destId="{2BE8A9A7-AFCE-4964-A97F-95F0051C305F}" srcOrd="1" destOrd="0" parTransId="{7DAA451B-7D6E-4EED-B0F2-FFA89D38C54C}" sibTransId="{01FD365B-74D1-4031-827C-DF329CEDCDFD}"/>
    <dgm:cxn modelId="{13D8BF21-009C-4FFA-9BC1-D7DFEEE85EEC}" srcId="{15E694F7-93E1-43DE-9AB2-DE26242D9E93}" destId="{9DE87369-6500-43AA-9EBD-9AFA9B0C1178}" srcOrd="2" destOrd="0" parTransId="{873E14B7-7CD4-4A44-B227-4093528727A6}" sibTransId="{C8228396-791C-4CC5-90E0-A79A2199801B}"/>
    <dgm:cxn modelId="{C69C2E2A-FD78-4F38-AAD4-232CB5516727}" srcId="{15E694F7-93E1-43DE-9AB2-DE26242D9E93}" destId="{014B5243-8995-4D47-83F5-538C2F431413}" srcOrd="0" destOrd="0" parTransId="{AB0B768E-9F98-4BD6-AA46-975C749433C2}" sibTransId="{5379D659-8D0F-466F-85AF-8B12C06F155A}"/>
    <dgm:cxn modelId="{5A741A2D-9A82-41A1-8EFC-997BC9524599}" type="presOf" srcId="{014B5243-8995-4D47-83F5-538C2F431413}" destId="{E4738AE3-33E2-42F4-89A1-3EECE0F94B5D}" srcOrd="0" destOrd="0" presId="urn:microsoft.com/office/officeart/2005/8/layout/arrow2"/>
    <dgm:cxn modelId="{4D3F8182-561B-4372-9341-673A436F76D1}" type="presOf" srcId="{9DE87369-6500-43AA-9EBD-9AFA9B0C1178}" destId="{801C5845-106D-4F35-B1FC-76E8E635B80F}" srcOrd="0" destOrd="0" presId="urn:microsoft.com/office/officeart/2005/8/layout/arrow2"/>
    <dgm:cxn modelId="{572C14AF-A470-4AA1-A51B-0DCF9D4F469D}" type="presOf" srcId="{15E694F7-93E1-43DE-9AB2-DE26242D9E93}" destId="{C07FDDD2-B2EC-4C95-B47C-A9A09B4B7638}" srcOrd="0" destOrd="0" presId="urn:microsoft.com/office/officeart/2005/8/layout/arrow2"/>
    <dgm:cxn modelId="{52955072-E991-4767-BB1F-4BF4EC007C48}" type="presOf" srcId="{2BE8A9A7-AFCE-4964-A97F-95F0051C305F}" destId="{F449FB13-E31D-4F1B-A8DD-9F3336F35A46}" srcOrd="0" destOrd="0" presId="urn:microsoft.com/office/officeart/2005/8/layout/arrow2"/>
    <dgm:cxn modelId="{8E314C2C-7462-432F-B5AD-198D8AB216B6}" type="presParOf" srcId="{C07FDDD2-B2EC-4C95-B47C-A9A09B4B7638}" destId="{8489B7D6-9E14-46C9-96CC-6141E297B9CC}" srcOrd="0" destOrd="0" presId="urn:microsoft.com/office/officeart/2005/8/layout/arrow2"/>
    <dgm:cxn modelId="{8580BABB-C31D-4250-888A-1E044E3BBA69}" type="presParOf" srcId="{C07FDDD2-B2EC-4C95-B47C-A9A09B4B7638}" destId="{631E094F-3FD0-47DA-B2DB-7BA6B35A0FC1}" srcOrd="1" destOrd="0" presId="urn:microsoft.com/office/officeart/2005/8/layout/arrow2"/>
    <dgm:cxn modelId="{514B6166-744F-4BF6-BDF8-AF92E4F61BA1}" type="presParOf" srcId="{631E094F-3FD0-47DA-B2DB-7BA6B35A0FC1}" destId="{DF962A25-8122-4ABD-BDE3-142D47E87365}" srcOrd="0" destOrd="0" presId="urn:microsoft.com/office/officeart/2005/8/layout/arrow2"/>
    <dgm:cxn modelId="{5462806A-2021-474E-B63D-46D0829A6A2F}" type="presParOf" srcId="{631E094F-3FD0-47DA-B2DB-7BA6B35A0FC1}" destId="{E4738AE3-33E2-42F4-89A1-3EECE0F94B5D}" srcOrd="1" destOrd="0" presId="urn:microsoft.com/office/officeart/2005/8/layout/arrow2"/>
    <dgm:cxn modelId="{3DF3C75D-6CF3-4841-B126-D4EBCB33BB05}" type="presParOf" srcId="{631E094F-3FD0-47DA-B2DB-7BA6B35A0FC1}" destId="{BDCB1F83-D7F0-4045-B755-3B56C112EE63}" srcOrd="2" destOrd="0" presId="urn:microsoft.com/office/officeart/2005/8/layout/arrow2"/>
    <dgm:cxn modelId="{F763F6FA-4A61-455D-A7C5-61154824ACD4}" type="presParOf" srcId="{631E094F-3FD0-47DA-B2DB-7BA6B35A0FC1}" destId="{F449FB13-E31D-4F1B-A8DD-9F3336F35A46}" srcOrd="3" destOrd="0" presId="urn:microsoft.com/office/officeart/2005/8/layout/arrow2"/>
    <dgm:cxn modelId="{E49A8860-CBB0-4E8B-B4A5-AB638496667C}" type="presParOf" srcId="{631E094F-3FD0-47DA-B2DB-7BA6B35A0FC1}" destId="{25429404-173F-40E5-BF45-22D22ECFBF5D}" srcOrd="4" destOrd="0" presId="urn:microsoft.com/office/officeart/2005/8/layout/arrow2"/>
    <dgm:cxn modelId="{97777F57-540B-4F6F-93E2-64E9B89AFE39}" type="presParOf" srcId="{631E094F-3FD0-47DA-B2DB-7BA6B35A0FC1}" destId="{801C5845-106D-4F35-B1FC-76E8E635B80F}" srcOrd="5" destOrd="0" presId="urn:microsoft.com/office/officeart/2005/8/layout/arrow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342A1-9C7D-4CF4-B6B1-3D50325F7972}" type="doc">
      <dgm:prSet loTypeId="urn:microsoft.com/office/officeart/2005/8/layout/hProcess11" loCatId="process" qsTypeId="urn:microsoft.com/office/officeart/2005/8/quickstyle/3d1" qsCatId="3D" csTypeId="urn:microsoft.com/office/officeart/2005/8/colors/accent4_4" csCatId="accent4" phldr="1"/>
      <dgm:spPr/>
    </dgm:pt>
    <dgm:pt modelId="{0B0EE0DA-0C58-461B-9A16-97D4FF342889}">
      <dgm:prSet phldrT="[文本]"/>
      <dgm:spPr/>
      <dgm:t>
        <a:bodyPr/>
        <a:lstStyle/>
        <a:p>
          <a:r>
            <a:rPr lang="zh-CN" altLang="en-US" dirty="0" smtClean="0"/>
            <a:t>定性描述</a:t>
          </a:r>
          <a:endParaRPr lang="zh-CN" altLang="en-US" dirty="0"/>
        </a:p>
      </dgm:t>
    </dgm:pt>
    <dgm:pt modelId="{32A41924-A436-463F-87E1-A8DDAF8385EC}" type="parTrans" cxnId="{C6916093-74FB-42D4-806A-B5AC096A6240}">
      <dgm:prSet/>
      <dgm:spPr/>
      <dgm:t>
        <a:bodyPr/>
        <a:lstStyle/>
        <a:p>
          <a:endParaRPr lang="zh-CN" altLang="en-US"/>
        </a:p>
      </dgm:t>
    </dgm:pt>
    <dgm:pt modelId="{6CC20E42-D926-4D81-BD56-8DA4DCD0EB6F}" type="sibTrans" cxnId="{C6916093-74FB-42D4-806A-B5AC096A6240}">
      <dgm:prSet/>
      <dgm:spPr/>
      <dgm:t>
        <a:bodyPr/>
        <a:lstStyle/>
        <a:p>
          <a:endParaRPr lang="zh-CN" altLang="en-US"/>
        </a:p>
      </dgm:t>
    </dgm:pt>
    <dgm:pt modelId="{7865DE23-72F3-48CD-B522-E4089251E1A2}">
      <dgm:prSet phldrT="[文本]"/>
      <dgm:spPr/>
      <dgm:t>
        <a:bodyPr/>
        <a:lstStyle/>
        <a:p>
          <a:r>
            <a:rPr lang="zh-CN" altLang="en-US" dirty="0" smtClean="0"/>
            <a:t>场景化描述</a:t>
          </a:r>
          <a:endParaRPr lang="zh-CN" altLang="en-US" dirty="0"/>
        </a:p>
      </dgm:t>
    </dgm:pt>
    <dgm:pt modelId="{16D4A561-1CCF-422D-ABCE-CFC02A8D7798}" type="parTrans" cxnId="{FAADCAE7-3753-433A-B48B-4F7A2653C6DD}">
      <dgm:prSet/>
      <dgm:spPr/>
      <dgm:t>
        <a:bodyPr/>
        <a:lstStyle/>
        <a:p>
          <a:endParaRPr lang="zh-CN" altLang="en-US"/>
        </a:p>
      </dgm:t>
    </dgm:pt>
    <dgm:pt modelId="{665970AA-F84D-4A63-9DE7-C3339C328E2A}" type="sibTrans" cxnId="{FAADCAE7-3753-433A-B48B-4F7A2653C6DD}">
      <dgm:prSet/>
      <dgm:spPr/>
      <dgm:t>
        <a:bodyPr/>
        <a:lstStyle/>
        <a:p>
          <a:endParaRPr lang="zh-CN" altLang="en-US"/>
        </a:p>
      </dgm:t>
    </dgm:pt>
    <dgm:pt modelId="{A6B7B012-78AA-4BFE-ACE0-96DC8B1CD693}">
      <dgm:prSet phldrT="[文本]"/>
      <dgm:spPr/>
      <dgm:t>
        <a:bodyPr/>
        <a:lstStyle/>
        <a:p>
          <a:r>
            <a:rPr lang="zh-CN" altLang="en-US" dirty="0" smtClean="0"/>
            <a:t>定量描述</a:t>
          </a:r>
          <a:endParaRPr lang="zh-CN" altLang="en-US" dirty="0"/>
        </a:p>
      </dgm:t>
    </dgm:pt>
    <dgm:pt modelId="{01915404-979E-41BC-A99B-36202BCADB76}" type="parTrans" cxnId="{35904C91-A441-40E2-BD70-4810581DC924}">
      <dgm:prSet/>
      <dgm:spPr/>
      <dgm:t>
        <a:bodyPr/>
        <a:lstStyle/>
        <a:p>
          <a:endParaRPr lang="zh-CN" altLang="en-US"/>
        </a:p>
      </dgm:t>
    </dgm:pt>
    <dgm:pt modelId="{90B1CA0E-ECFA-4ED5-9F86-F9316DDC1FE4}" type="sibTrans" cxnId="{35904C91-A441-40E2-BD70-4810581DC924}">
      <dgm:prSet/>
      <dgm:spPr/>
      <dgm:t>
        <a:bodyPr/>
        <a:lstStyle/>
        <a:p>
          <a:endParaRPr lang="zh-CN" altLang="en-US"/>
        </a:p>
      </dgm:t>
    </dgm:pt>
    <dgm:pt modelId="{3F94FB8D-63A8-4051-BBE3-DF47FAEB4C66}" type="pres">
      <dgm:prSet presAssocID="{3BA342A1-9C7D-4CF4-B6B1-3D50325F7972}" presName="Name0" presStyleCnt="0">
        <dgm:presLayoutVars>
          <dgm:dir/>
          <dgm:resizeHandles val="exact"/>
        </dgm:presLayoutVars>
      </dgm:prSet>
      <dgm:spPr/>
    </dgm:pt>
    <dgm:pt modelId="{F8A5C08B-4E0F-43AF-8175-09CC421583D4}" type="pres">
      <dgm:prSet presAssocID="{3BA342A1-9C7D-4CF4-B6B1-3D50325F7972}" presName="arrow" presStyleLbl="bgShp" presStyleIdx="0" presStyleCnt="1"/>
      <dgm:spPr/>
    </dgm:pt>
    <dgm:pt modelId="{4F48A8E1-2305-49D2-91F0-8DD5D2F95C48}" type="pres">
      <dgm:prSet presAssocID="{3BA342A1-9C7D-4CF4-B6B1-3D50325F7972}" presName="points" presStyleCnt="0"/>
      <dgm:spPr/>
    </dgm:pt>
    <dgm:pt modelId="{8D14650B-1861-4CD8-BCB3-5ED844CD05EB}" type="pres">
      <dgm:prSet presAssocID="{0B0EE0DA-0C58-461B-9A16-97D4FF342889}" presName="compositeA" presStyleCnt="0"/>
      <dgm:spPr/>
    </dgm:pt>
    <dgm:pt modelId="{FEB8CBBA-2796-4067-BC6B-CC2E741C5193}" type="pres">
      <dgm:prSet presAssocID="{0B0EE0DA-0C58-461B-9A16-97D4FF342889}" presName="textA" presStyleLbl="revTx" presStyleIdx="0" presStyleCnt="3">
        <dgm:presLayoutVars>
          <dgm:bulletEnabled val="1"/>
        </dgm:presLayoutVars>
      </dgm:prSet>
      <dgm:spPr/>
      <dgm:t>
        <a:bodyPr/>
        <a:lstStyle/>
        <a:p>
          <a:endParaRPr lang="zh-CN" altLang="en-US"/>
        </a:p>
      </dgm:t>
    </dgm:pt>
    <dgm:pt modelId="{F11FC293-D255-4D0F-B517-F3D17B634286}" type="pres">
      <dgm:prSet presAssocID="{0B0EE0DA-0C58-461B-9A16-97D4FF342889}" presName="circleA" presStyleLbl="node1" presStyleIdx="0" presStyleCnt="3"/>
      <dgm:spPr/>
    </dgm:pt>
    <dgm:pt modelId="{8A9878D2-382A-4476-B665-56F5F01EFF4E}" type="pres">
      <dgm:prSet presAssocID="{0B0EE0DA-0C58-461B-9A16-97D4FF342889}" presName="spaceA" presStyleCnt="0"/>
      <dgm:spPr/>
    </dgm:pt>
    <dgm:pt modelId="{51949EF4-56B9-43CC-9F85-F9171E45961A}" type="pres">
      <dgm:prSet presAssocID="{6CC20E42-D926-4D81-BD56-8DA4DCD0EB6F}" presName="space" presStyleCnt="0"/>
      <dgm:spPr/>
    </dgm:pt>
    <dgm:pt modelId="{7D98BEEA-EF22-426B-9D9E-325C3BF03398}" type="pres">
      <dgm:prSet presAssocID="{7865DE23-72F3-48CD-B522-E4089251E1A2}" presName="compositeB" presStyleCnt="0"/>
      <dgm:spPr/>
    </dgm:pt>
    <dgm:pt modelId="{37CBFC6C-6632-46FC-85D8-750FE245623B}" type="pres">
      <dgm:prSet presAssocID="{7865DE23-72F3-48CD-B522-E4089251E1A2}" presName="textB" presStyleLbl="revTx" presStyleIdx="1" presStyleCnt="3">
        <dgm:presLayoutVars>
          <dgm:bulletEnabled val="1"/>
        </dgm:presLayoutVars>
      </dgm:prSet>
      <dgm:spPr/>
      <dgm:t>
        <a:bodyPr/>
        <a:lstStyle/>
        <a:p>
          <a:endParaRPr lang="zh-CN" altLang="en-US"/>
        </a:p>
      </dgm:t>
    </dgm:pt>
    <dgm:pt modelId="{47126FF9-AC65-4550-AC7A-065C3341EAF0}" type="pres">
      <dgm:prSet presAssocID="{7865DE23-72F3-48CD-B522-E4089251E1A2}" presName="circleB" presStyleLbl="node1" presStyleIdx="1" presStyleCnt="3"/>
      <dgm:spPr/>
    </dgm:pt>
    <dgm:pt modelId="{4C92C34D-74AA-4ED7-96BA-45EA9B8B87A0}" type="pres">
      <dgm:prSet presAssocID="{7865DE23-72F3-48CD-B522-E4089251E1A2}" presName="spaceB" presStyleCnt="0"/>
      <dgm:spPr/>
    </dgm:pt>
    <dgm:pt modelId="{4962B91F-C48B-43F5-A8ED-207D1475E2B1}" type="pres">
      <dgm:prSet presAssocID="{665970AA-F84D-4A63-9DE7-C3339C328E2A}" presName="space" presStyleCnt="0"/>
      <dgm:spPr/>
    </dgm:pt>
    <dgm:pt modelId="{9700BCE9-6FF3-4DBD-AD46-81B199052CF6}" type="pres">
      <dgm:prSet presAssocID="{A6B7B012-78AA-4BFE-ACE0-96DC8B1CD693}" presName="compositeA" presStyleCnt="0"/>
      <dgm:spPr/>
    </dgm:pt>
    <dgm:pt modelId="{13579688-46B4-4452-8C25-68C844EEE609}" type="pres">
      <dgm:prSet presAssocID="{A6B7B012-78AA-4BFE-ACE0-96DC8B1CD693}" presName="textA" presStyleLbl="revTx" presStyleIdx="2" presStyleCnt="3">
        <dgm:presLayoutVars>
          <dgm:bulletEnabled val="1"/>
        </dgm:presLayoutVars>
      </dgm:prSet>
      <dgm:spPr/>
      <dgm:t>
        <a:bodyPr/>
        <a:lstStyle/>
        <a:p>
          <a:endParaRPr lang="zh-CN" altLang="en-US"/>
        </a:p>
      </dgm:t>
    </dgm:pt>
    <dgm:pt modelId="{921F81D5-109F-4794-BB0E-28EB97BCAA6F}" type="pres">
      <dgm:prSet presAssocID="{A6B7B012-78AA-4BFE-ACE0-96DC8B1CD693}" presName="circleA" presStyleLbl="node1" presStyleIdx="2" presStyleCnt="3"/>
      <dgm:spPr/>
    </dgm:pt>
    <dgm:pt modelId="{E0252C26-D3CF-44EE-B11C-4F403F3316D8}" type="pres">
      <dgm:prSet presAssocID="{A6B7B012-78AA-4BFE-ACE0-96DC8B1CD693}" presName="spaceA" presStyleCnt="0"/>
      <dgm:spPr/>
    </dgm:pt>
  </dgm:ptLst>
  <dgm:cxnLst>
    <dgm:cxn modelId="{C6916093-74FB-42D4-806A-B5AC096A6240}" srcId="{3BA342A1-9C7D-4CF4-B6B1-3D50325F7972}" destId="{0B0EE0DA-0C58-461B-9A16-97D4FF342889}" srcOrd="0" destOrd="0" parTransId="{32A41924-A436-463F-87E1-A8DDAF8385EC}" sibTransId="{6CC20E42-D926-4D81-BD56-8DA4DCD0EB6F}"/>
    <dgm:cxn modelId="{2A0E0D26-4BC8-4CE1-B839-B9601579BBAC}" type="presOf" srcId="{A6B7B012-78AA-4BFE-ACE0-96DC8B1CD693}" destId="{13579688-46B4-4452-8C25-68C844EEE609}" srcOrd="0" destOrd="0" presId="urn:microsoft.com/office/officeart/2005/8/layout/hProcess11"/>
    <dgm:cxn modelId="{D7F576C4-215E-4D4C-9D6E-92B2CA5CE8FF}" type="presOf" srcId="{7865DE23-72F3-48CD-B522-E4089251E1A2}" destId="{37CBFC6C-6632-46FC-85D8-750FE245623B}" srcOrd="0" destOrd="0" presId="urn:microsoft.com/office/officeart/2005/8/layout/hProcess11"/>
    <dgm:cxn modelId="{67709421-A6D1-442F-80B3-511F5DD49EC6}" type="presOf" srcId="{0B0EE0DA-0C58-461B-9A16-97D4FF342889}" destId="{FEB8CBBA-2796-4067-BC6B-CC2E741C5193}" srcOrd="0" destOrd="0" presId="urn:microsoft.com/office/officeart/2005/8/layout/hProcess11"/>
    <dgm:cxn modelId="{FAADCAE7-3753-433A-B48B-4F7A2653C6DD}" srcId="{3BA342A1-9C7D-4CF4-B6B1-3D50325F7972}" destId="{7865DE23-72F3-48CD-B522-E4089251E1A2}" srcOrd="1" destOrd="0" parTransId="{16D4A561-1CCF-422D-ABCE-CFC02A8D7798}" sibTransId="{665970AA-F84D-4A63-9DE7-C3339C328E2A}"/>
    <dgm:cxn modelId="{35904C91-A441-40E2-BD70-4810581DC924}" srcId="{3BA342A1-9C7D-4CF4-B6B1-3D50325F7972}" destId="{A6B7B012-78AA-4BFE-ACE0-96DC8B1CD693}" srcOrd="2" destOrd="0" parTransId="{01915404-979E-41BC-A99B-36202BCADB76}" sibTransId="{90B1CA0E-ECFA-4ED5-9F86-F9316DDC1FE4}"/>
    <dgm:cxn modelId="{40EFAF1F-F487-4082-A258-09B0889CC8A6}" type="presOf" srcId="{3BA342A1-9C7D-4CF4-B6B1-3D50325F7972}" destId="{3F94FB8D-63A8-4051-BBE3-DF47FAEB4C66}" srcOrd="0" destOrd="0" presId="urn:microsoft.com/office/officeart/2005/8/layout/hProcess11"/>
    <dgm:cxn modelId="{D64167F3-D8DC-4EC6-B5EA-F38645EB5F7F}" type="presParOf" srcId="{3F94FB8D-63A8-4051-BBE3-DF47FAEB4C66}" destId="{F8A5C08B-4E0F-43AF-8175-09CC421583D4}" srcOrd="0" destOrd="0" presId="urn:microsoft.com/office/officeart/2005/8/layout/hProcess11"/>
    <dgm:cxn modelId="{18975C12-3283-45CD-B58B-9B78893E7F0A}" type="presParOf" srcId="{3F94FB8D-63A8-4051-BBE3-DF47FAEB4C66}" destId="{4F48A8E1-2305-49D2-91F0-8DD5D2F95C48}" srcOrd="1" destOrd="0" presId="urn:microsoft.com/office/officeart/2005/8/layout/hProcess11"/>
    <dgm:cxn modelId="{30ECEF1C-2B42-4412-A27F-00648324E7C7}" type="presParOf" srcId="{4F48A8E1-2305-49D2-91F0-8DD5D2F95C48}" destId="{8D14650B-1861-4CD8-BCB3-5ED844CD05EB}" srcOrd="0" destOrd="0" presId="urn:microsoft.com/office/officeart/2005/8/layout/hProcess11"/>
    <dgm:cxn modelId="{28238D74-88FD-4D58-B8A0-9D7700C25397}" type="presParOf" srcId="{8D14650B-1861-4CD8-BCB3-5ED844CD05EB}" destId="{FEB8CBBA-2796-4067-BC6B-CC2E741C5193}" srcOrd="0" destOrd="0" presId="urn:microsoft.com/office/officeart/2005/8/layout/hProcess11"/>
    <dgm:cxn modelId="{4AEFE1D0-EAF9-408A-8C73-BAC2AC5DE587}" type="presParOf" srcId="{8D14650B-1861-4CD8-BCB3-5ED844CD05EB}" destId="{F11FC293-D255-4D0F-B517-F3D17B634286}" srcOrd="1" destOrd="0" presId="urn:microsoft.com/office/officeart/2005/8/layout/hProcess11"/>
    <dgm:cxn modelId="{B67DA518-8DFC-43CC-A81F-37DE9CFEBA06}" type="presParOf" srcId="{8D14650B-1861-4CD8-BCB3-5ED844CD05EB}" destId="{8A9878D2-382A-4476-B665-56F5F01EFF4E}" srcOrd="2" destOrd="0" presId="urn:microsoft.com/office/officeart/2005/8/layout/hProcess11"/>
    <dgm:cxn modelId="{283D97DB-5CE2-459C-B6F2-ED2ABEF629E9}" type="presParOf" srcId="{4F48A8E1-2305-49D2-91F0-8DD5D2F95C48}" destId="{51949EF4-56B9-43CC-9F85-F9171E45961A}" srcOrd="1" destOrd="0" presId="urn:microsoft.com/office/officeart/2005/8/layout/hProcess11"/>
    <dgm:cxn modelId="{63E363B9-5176-444D-932D-93351A0DA988}" type="presParOf" srcId="{4F48A8E1-2305-49D2-91F0-8DD5D2F95C48}" destId="{7D98BEEA-EF22-426B-9D9E-325C3BF03398}" srcOrd="2" destOrd="0" presId="urn:microsoft.com/office/officeart/2005/8/layout/hProcess11"/>
    <dgm:cxn modelId="{33245825-32E5-4D18-A503-93546674FDD7}" type="presParOf" srcId="{7D98BEEA-EF22-426B-9D9E-325C3BF03398}" destId="{37CBFC6C-6632-46FC-85D8-750FE245623B}" srcOrd="0" destOrd="0" presId="urn:microsoft.com/office/officeart/2005/8/layout/hProcess11"/>
    <dgm:cxn modelId="{D97CC277-9BE8-4C53-A9B0-CD17E9A301F9}" type="presParOf" srcId="{7D98BEEA-EF22-426B-9D9E-325C3BF03398}" destId="{47126FF9-AC65-4550-AC7A-065C3341EAF0}" srcOrd="1" destOrd="0" presId="urn:microsoft.com/office/officeart/2005/8/layout/hProcess11"/>
    <dgm:cxn modelId="{978FE222-EEA9-4DB3-BBB3-016CD2BE448A}" type="presParOf" srcId="{7D98BEEA-EF22-426B-9D9E-325C3BF03398}" destId="{4C92C34D-74AA-4ED7-96BA-45EA9B8B87A0}" srcOrd="2" destOrd="0" presId="urn:microsoft.com/office/officeart/2005/8/layout/hProcess11"/>
    <dgm:cxn modelId="{5F95404C-2ED3-4D5B-B3AC-D1F0048CA387}" type="presParOf" srcId="{4F48A8E1-2305-49D2-91F0-8DD5D2F95C48}" destId="{4962B91F-C48B-43F5-A8ED-207D1475E2B1}" srcOrd="3" destOrd="0" presId="urn:microsoft.com/office/officeart/2005/8/layout/hProcess11"/>
    <dgm:cxn modelId="{05042A6C-4CC2-4D69-AA8A-4B13EF5A678F}" type="presParOf" srcId="{4F48A8E1-2305-49D2-91F0-8DD5D2F95C48}" destId="{9700BCE9-6FF3-4DBD-AD46-81B199052CF6}" srcOrd="4" destOrd="0" presId="urn:microsoft.com/office/officeart/2005/8/layout/hProcess11"/>
    <dgm:cxn modelId="{E04DEBA9-698F-4021-8C78-9CBE9D96DC9A}" type="presParOf" srcId="{9700BCE9-6FF3-4DBD-AD46-81B199052CF6}" destId="{13579688-46B4-4452-8C25-68C844EEE609}" srcOrd="0" destOrd="0" presId="urn:microsoft.com/office/officeart/2005/8/layout/hProcess11"/>
    <dgm:cxn modelId="{C9C4E571-2FD4-4F10-B040-3E00E60FBB9D}" type="presParOf" srcId="{9700BCE9-6FF3-4DBD-AD46-81B199052CF6}" destId="{921F81D5-109F-4794-BB0E-28EB97BCAA6F}" srcOrd="1" destOrd="0" presId="urn:microsoft.com/office/officeart/2005/8/layout/hProcess11"/>
    <dgm:cxn modelId="{F1CF4931-1097-433B-B38C-435C2966E3D4}" type="presParOf" srcId="{9700BCE9-6FF3-4DBD-AD46-81B199052CF6}" destId="{E0252C26-D3CF-44EE-B11C-4F403F3316D8}" srcOrd="2" destOrd="0" presId="urn:microsoft.com/office/officeart/2005/8/layout/hProcess1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E694F7-93E1-43DE-9AB2-DE26242D9E93}" type="doc">
      <dgm:prSet loTypeId="urn:microsoft.com/office/officeart/2005/8/layout/arrow2" loCatId="process" qsTypeId="urn:microsoft.com/office/officeart/2005/8/quickstyle/3d1" qsCatId="3D" csTypeId="urn:microsoft.com/office/officeart/2005/8/colors/colorful5" csCatId="colorful" phldr="1"/>
      <dgm:spPr/>
    </dgm:pt>
    <dgm:pt modelId="{014B5243-8995-4D47-83F5-538C2F431413}">
      <dgm:prSet phldrT="[文本]" custT="1"/>
      <dgm:spPr/>
      <dgm:t>
        <a:bodyPr/>
        <a:lstStyle/>
        <a:p>
          <a:r>
            <a:rPr lang="en-US" altLang="zh-CN" sz="3200" dirty="0" smtClean="0"/>
            <a:t>1. </a:t>
          </a:r>
          <a:r>
            <a:rPr lang="zh-CN" altLang="zh-CN" sz="3200" dirty="0" smtClean="0"/>
            <a:t>格式与要点</a:t>
          </a:r>
          <a:endParaRPr lang="zh-CN" altLang="en-US" sz="3200" dirty="0"/>
        </a:p>
      </dgm:t>
    </dgm:pt>
    <dgm:pt modelId="{AB0B768E-9F98-4BD6-AA46-975C749433C2}" type="parTrans" cxnId="{C69C2E2A-FD78-4F38-AAD4-232CB5516727}">
      <dgm:prSet/>
      <dgm:spPr/>
      <dgm:t>
        <a:bodyPr/>
        <a:lstStyle/>
        <a:p>
          <a:endParaRPr lang="zh-CN" altLang="en-US"/>
        </a:p>
      </dgm:t>
    </dgm:pt>
    <dgm:pt modelId="{5379D659-8D0F-466F-85AF-8B12C06F155A}" type="sibTrans" cxnId="{C69C2E2A-FD78-4F38-AAD4-232CB5516727}">
      <dgm:prSet/>
      <dgm:spPr/>
      <dgm:t>
        <a:bodyPr/>
        <a:lstStyle/>
        <a:p>
          <a:endParaRPr lang="zh-CN" altLang="en-US"/>
        </a:p>
      </dgm:t>
    </dgm:pt>
    <dgm:pt modelId="{2BE8A9A7-AFCE-4964-A97F-95F0051C305F}">
      <dgm:prSet phldrT="[文本]" custT="1"/>
      <dgm:spPr/>
      <dgm:t>
        <a:bodyPr/>
        <a:lstStyle/>
        <a:p>
          <a:r>
            <a:rPr lang="en-US" altLang="zh-CN" sz="3200" dirty="0" smtClean="0"/>
            <a:t>2. </a:t>
          </a:r>
          <a:r>
            <a:rPr lang="zh-CN" altLang="zh-CN" sz="3200" dirty="0" smtClean="0"/>
            <a:t>表述方法</a:t>
          </a:r>
          <a:endParaRPr lang="zh-CN" altLang="en-US" sz="3200" dirty="0"/>
        </a:p>
      </dgm:t>
    </dgm:pt>
    <dgm:pt modelId="{7DAA451B-7D6E-4EED-B0F2-FFA89D38C54C}" type="parTrans" cxnId="{78272953-8996-4B9B-8DE7-2893607D4A1B}">
      <dgm:prSet/>
      <dgm:spPr/>
      <dgm:t>
        <a:bodyPr/>
        <a:lstStyle/>
        <a:p>
          <a:endParaRPr lang="zh-CN" altLang="en-US"/>
        </a:p>
      </dgm:t>
    </dgm:pt>
    <dgm:pt modelId="{01FD365B-74D1-4031-827C-DF329CEDCDFD}" type="sibTrans" cxnId="{78272953-8996-4B9B-8DE7-2893607D4A1B}">
      <dgm:prSet/>
      <dgm:spPr/>
      <dgm:t>
        <a:bodyPr/>
        <a:lstStyle/>
        <a:p>
          <a:endParaRPr lang="zh-CN" altLang="en-US"/>
        </a:p>
      </dgm:t>
    </dgm:pt>
    <dgm:pt modelId="{9DE87369-6500-43AA-9EBD-9AFA9B0C1178}">
      <dgm:prSet phldrT="[文本]" custT="1"/>
      <dgm:spPr/>
      <dgm:t>
        <a:bodyPr/>
        <a:lstStyle/>
        <a:p>
          <a:r>
            <a:rPr lang="en-US" altLang="zh-CN" sz="3200" b="1" dirty="0" smtClean="0">
              <a:solidFill>
                <a:srgbClr val="FFFF00"/>
              </a:solidFill>
            </a:rPr>
            <a:t>3. </a:t>
          </a:r>
          <a:r>
            <a:rPr lang="zh-CN" altLang="zh-CN" sz="3200" b="1" dirty="0" smtClean="0">
              <a:solidFill>
                <a:srgbClr val="FFFF00"/>
              </a:solidFill>
            </a:rPr>
            <a:t>粒度与组织</a:t>
          </a:r>
          <a:endParaRPr lang="zh-CN" altLang="en-US" sz="3200" b="1" dirty="0">
            <a:solidFill>
              <a:srgbClr val="FFFF00"/>
            </a:solidFill>
          </a:endParaRPr>
        </a:p>
      </dgm:t>
    </dgm:pt>
    <dgm:pt modelId="{873E14B7-7CD4-4A44-B227-4093528727A6}" type="parTrans" cxnId="{13D8BF21-009C-4FFA-9BC1-D7DFEEE85EEC}">
      <dgm:prSet/>
      <dgm:spPr/>
      <dgm:t>
        <a:bodyPr/>
        <a:lstStyle/>
        <a:p>
          <a:endParaRPr lang="zh-CN" altLang="en-US"/>
        </a:p>
      </dgm:t>
    </dgm:pt>
    <dgm:pt modelId="{C8228396-791C-4CC5-90E0-A79A2199801B}" type="sibTrans" cxnId="{13D8BF21-009C-4FFA-9BC1-D7DFEEE85EEC}">
      <dgm:prSet/>
      <dgm:spPr/>
      <dgm:t>
        <a:bodyPr/>
        <a:lstStyle/>
        <a:p>
          <a:endParaRPr lang="zh-CN" altLang="en-US"/>
        </a:p>
      </dgm:t>
    </dgm:pt>
    <dgm:pt modelId="{C07FDDD2-B2EC-4C95-B47C-A9A09B4B7638}" type="pres">
      <dgm:prSet presAssocID="{15E694F7-93E1-43DE-9AB2-DE26242D9E93}" presName="arrowDiagram" presStyleCnt="0">
        <dgm:presLayoutVars>
          <dgm:chMax val="5"/>
          <dgm:dir/>
          <dgm:resizeHandles val="exact"/>
        </dgm:presLayoutVars>
      </dgm:prSet>
      <dgm:spPr/>
    </dgm:pt>
    <dgm:pt modelId="{8489B7D6-9E14-46C9-96CC-6141E297B9CC}" type="pres">
      <dgm:prSet presAssocID="{15E694F7-93E1-43DE-9AB2-DE26242D9E93}" presName="arrow" presStyleLbl="bgShp" presStyleIdx="0" presStyleCnt="1"/>
      <dgm:spPr/>
    </dgm:pt>
    <dgm:pt modelId="{631E094F-3FD0-47DA-B2DB-7BA6B35A0FC1}" type="pres">
      <dgm:prSet presAssocID="{15E694F7-93E1-43DE-9AB2-DE26242D9E93}" presName="arrowDiagram3" presStyleCnt="0"/>
      <dgm:spPr/>
    </dgm:pt>
    <dgm:pt modelId="{DF962A25-8122-4ABD-BDE3-142D47E87365}" type="pres">
      <dgm:prSet presAssocID="{014B5243-8995-4D47-83F5-538C2F431413}" presName="bullet3a" presStyleLbl="node1" presStyleIdx="0" presStyleCnt="3"/>
      <dgm:spPr/>
    </dgm:pt>
    <dgm:pt modelId="{E4738AE3-33E2-42F4-89A1-3EECE0F94B5D}" type="pres">
      <dgm:prSet presAssocID="{014B5243-8995-4D47-83F5-538C2F431413}" presName="textBox3a" presStyleLbl="revTx" presStyleIdx="0" presStyleCnt="3">
        <dgm:presLayoutVars>
          <dgm:bulletEnabled val="1"/>
        </dgm:presLayoutVars>
      </dgm:prSet>
      <dgm:spPr/>
      <dgm:t>
        <a:bodyPr/>
        <a:lstStyle/>
        <a:p>
          <a:endParaRPr lang="zh-CN" altLang="en-US"/>
        </a:p>
      </dgm:t>
    </dgm:pt>
    <dgm:pt modelId="{BDCB1F83-D7F0-4045-B755-3B56C112EE63}" type="pres">
      <dgm:prSet presAssocID="{2BE8A9A7-AFCE-4964-A97F-95F0051C305F}" presName="bullet3b" presStyleLbl="node1" presStyleIdx="1" presStyleCnt="3"/>
      <dgm:spPr/>
    </dgm:pt>
    <dgm:pt modelId="{F449FB13-E31D-4F1B-A8DD-9F3336F35A46}" type="pres">
      <dgm:prSet presAssocID="{2BE8A9A7-AFCE-4964-A97F-95F0051C305F}" presName="textBox3b" presStyleLbl="revTx" presStyleIdx="1" presStyleCnt="3">
        <dgm:presLayoutVars>
          <dgm:bulletEnabled val="1"/>
        </dgm:presLayoutVars>
      </dgm:prSet>
      <dgm:spPr/>
      <dgm:t>
        <a:bodyPr/>
        <a:lstStyle/>
        <a:p>
          <a:endParaRPr lang="zh-CN" altLang="en-US"/>
        </a:p>
      </dgm:t>
    </dgm:pt>
    <dgm:pt modelId="{25429404-173F-40E5-BF45-22D22ECFBF5D}" type="pres">
      <dgm:prSet presAssocID="{9DE87369-6500-43AA-9EBD-9AFA9B0C1178}" presName="bullet3c" presStyleLbl="node1" presStyleIdx="2" presStyleCnt="3"/>
      <dgm:spPr/>
    </dgm:pt>
    <dgm:pt modelId="{801C5845-106D-4F35-B1FC-76E8E635B80F}" type="pres">
      <dgm:prSet presAssocID="{9DE87369-6500-43AA-9EBD-9AFA9B0C1178}" presName="textBox3c" presStyleLbl="revTx" presStyleIdx="2" presStyleCnt="3">
        <dgm:presLayoutVars>
          <dgm:bulletEnabled val="1"/>
        </dgm:presLayoutVars>
      </dgm:prSet>
      <dgm:spPr/>
      <dgm:t>
        <a:bodyPr/>
        <a:lstStyle/>
        <a:p>
          <a:endParaRPr lang="zh-CN" altLang="en-US"/>
        </a:p>
      </dgm:t>
    </dgm:pt>
  </dgm:ptLst>
  <dgm:cxnLst>
    <dgm:cxn modelId="{78272953-8996-4B9B-8DE7-2893607D4A1B}" srcId="{15E694F7-93E1-43DE-9AB2-DE26242D9E93}" destId="{2BE8A9A7-AFCE-4964-A97F-95F0051C305F}" srcOrd="1" destOrd="0" parTransId="{7DAA451B-7D6E-4EED-B0F2-FFA89D38C54C}" sibTransId="{01FD365B-74D1-4031-827C-DF329CEDCDFD}"/>
    <dgm:cxn modelId="{13D8BF21-009C-4FFA-9BC1-D7DFEEE85EEC}" srcId="{15E694F7-93E1-43DE-9AB2-DE26242D9E93}" destId="{9DE87369-6500-43AA-9EBD-9AFA9B0C1178}" srcOrd="2" destOrd="0" parTransId="{873E14B7-7CD4-4A44-B227-4093528727A6}" sibTransId="{C8228396-791C-4CC5-90E0-A79A2199801B}"/>
    <dgm:cxn modelId="{C69C2E2A-FD78-4F38-AAD4-232CB5516727}" srcId="{15E694F7-93E1-43DE-9AB2-DE26242D9E93}" destId="{014B5243-8995-4D47-83F5-538C2F431413}" srcOrd="0" destOrd="0" parTransId="{AB0B768E-9F98-4BD6-AA46-975C749433C2}" sibTransId="{5379D659-8D0F-466F-85AF-8B12C06F155A}"/>
    <dgm:cxn modelId="{23E9A67D-8626-43AD-BFA9-0A0C9FF95FC8}" type="presOf" srcId="{2BE8A9A7-AFCE-4964-A97F-95F0051C305F}" destId="{F449FB13-E31D-4F1B-A8DD-9F3336F35A46}" srcOrd="0" destOrd="0" presId="urn:microsoft.com/office/officeart/2005/8/layout/arrow2"/>
    <dgm:cxn modelId="{4ECA9801-50CD-43F1-9F8B-1A031F9FEF41}" type="presOf" srcId="{9DE87369-6500-43AA-9EBD-9AFA9B0C1178}" destId="{801C5845-106D-4F35-B1FC-76E8E635B80F}" srcOrd="0" destOrd="0" presId="urn:microsoft.com/office/officeart/2005/8/layout/arrow2"/>
    <dgm:cxn modelId="{7165C625-725A-4C99-B82B-F9DD1D8D2005}" type="presOf" srcId="{15E694F7-93E1-43DE-9AB2-DE26242D9E93}" destId="{C07FDDD2-B2EC-4C95-B47C-A9A09B4B7638}" srcOrd="0" destOrd="0" presId="urn:microsoft.com/office/officeart/2005/8/layout/arrow2"/>
    <dgm:cxn modelId="{CAF3862F-BC5B-4536-97C7-FF0352A327EC}" type="presOf" srcId="{014B5243-8995-4D47-83F5-538C2F431413}" destId="{E4738AE3-33E2-42F4-89A1-3EECE0F94B5D}" srcOrd="0" destOrd="0" presId="urn:microsoft.com/office/officeart/2005/8/layout/arrow2"/>
    <dgm:cxn modelId="{111F73E1-BABE-4CE1-9DA3-8549005DA075}" type="presParOf" srcId="{C07FDDD2-B2EC-4C95-B47C-A9A09B4B7638}" destId="{8489B7D6-9E14-46C9-96CC-6141E297B9CC}" srcOrd="0" destOrd="0" presId="urn:microsoft.com/office/officeart/2005/8/layout/arrow2"/>
    <dgm:cxn modelId="{D4DD3F4D-36BE-43AD-960F-09BA0B42076B}" type="presParOf" srcId="{C07FDDD2-B2EC-4C95-B47C-A9A09B4B7638}" destId="{631E094F-3FD0-47DA-B2DB-7BA6B35A0FC1}" srcOrd="1" destOrd="0" presId="urn:microsoft.com/office/officeart/2005/8/layout/arrow2"/>
    <dgm:cxn modelId="{F38CCD8E-5C47-4F05-B09B-AA38E18789A7}" type="presParOf" srcId="{631E094F-3FD0-47DA-B2DB-7BA6B35A0FC1}" destId="{DF962A25-8122-4ABD-BDE3-142D47E87365}" srcOrd="0" destOrd="0" presId="urn:microsoft.com/office/officeart/2005/8/layout/arrow2"/>
    <dgm:cxn modelId="{9850C0B7-EFE9-4D03-BCAE-9E5E1A20B653}" type="presParOf" srcId="{631E094F-3FD0-47DA-B2DB-7BA6B35A0FC1}" destId="{E4738AE3-33E2-42F4-89A1-3EECE0F94B5D}" srcOrd="1" destOrd="0" presId="urn:microsoft.com/office/officeart/2005/8/layout/arrow2"/>
    <dgm:cxn modelId="{1D3FBD19-8CEE-45C1-9029-2F50E966C00A}" type="presParOf" srcId="{631E094F-3FD0-47DA-B2DB-7BA6B35A0FC1}" destId="{BDCB1F83-D7F0-4045-B755-3B56C112EE63}" srcOrd="2" destOrd="0" presId="urn:microsoft.com/office/officeart/2005/8/layout/arrow2"/>
    <dgm:cxn modelId="{9CC4BAC6-6510-473E-82FD-A0556D8FF32D}" type="presParOf" srcId="{631E094F-3FD0-47DA-B2DB-7BA6B35A0FC1}" destId="{F449FB13-E31D-4F1B-A8DD-9F3336F35A46}" srcOrd="3" destOrd="0" presId="urn:microsoft.com/office/officeart/2005/8/layout/arrow2"/>
    <dgm:cxn modelId="{FCB81C3D-B61C-452F-B590-B2449D957DCE}" type="presParOf" srcId="{631E094F-3FD0-47DA-B2DB-7BA6B35A0FC1}" destId="{25429404-173F-40E5-BF45-22D22ECFBF5D}" srcOrd="4" destOrd="0" presId="urn:microsoft.com/office/officeart/2005/8/layout/arrow2"/>
    <dgm:cxn modelId="{11687492-9E20-40B6-8B5E-939DF682B1E4}" type="presParOf" srcId="{631E094F-3FD0-47DA-B2DB-7BA6B35A0FC1}" destId="{801C5845-106D-4F35-B1FC-76E8E635B80F}" srcOrd="5" destOrd="0" presId="urn:microsoft.com/office/officeart/2005/8/layout/arrow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5C32E2C4-7258-458C-9712-D25D5E36A14A}" type="datetimeFigureOut">
              <a:rPr lang="zh-CN" altLang="en-US"/>
              <a:pPr>
                <a:defRPr/>
              </a:pPr>
              <a:t>2018/9/28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8CD0D-7C8A-4002-A4DF-0A4E2B7FA9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4BECB7-57C2-465D-8442-A961D023FC20}" type="slidenum">
              <a:rPr lang="zh-CN" altLang="en-US"/>
              <a:pPr fontAlgn="base">
                <a:spcBef>
                  <a:spcPct val="0"/>
                </a:spcBef>
                <a:spcAft>
                  <a:spcPct val="0"/>
                </a:spcAft>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E9CA61-ACB3-4D2D-81D7-18B9F16A9170}" type="slidenum">
              <a:rPr lang="zh-CN" altLang="en-US"/>
              <a:pPr fontAlgn="base">
                <a:spcBef>
                  <a:spcPct val="0"/>
                </a:spcBef>
                <a:spcAft>
                  <a:spcPct val="0"/>
                </a:spcAft>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916E0-49A7-43C8-BB91-0E9FCF3ACF87}" type="slidenum">
              <a:rPr lang="zh-CN" altLang="en-US"/>
              <a:pPr fontAlgn="base">
                <a:spcBef>
                  <a:spcPct val="0"/>
                </a:spcBef>
                <a:spcAft>
                  <a:spcPct val="0"/>
                </a:spcAft>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22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FF85F7-0879-406E-BDBE-6C77B1947884}" type="slidenum">
              <a:rPr lang="zh-CN" altLang="en-US"/>
              <a:pPr fontAlgn="base">
                <a:spcBef>
                  <a:spcPct val="0"/>
                </a:spcBef>
                <a:spcAft>
                  <a:spcPct val="0"/>
                </a:spcAft>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933051-3D94-44AB-8F93-B95843E58013}" type="slidenum">
              <a:rPr lang="zh-CN" altLang="en-US"/>
              <a:pPr fontAlgn="base">
                <a:spcBef>
                  <a:spcPct val="0"/>
                </a:spcBef>
                <a:spcAft>
                  <a:spcPct val="0"/>
                </a:spcAft>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B3FD56-D7FB-4450-9C48-F91CB9D7765F}" type="slidenum">
              <a:rPr lang="zh-CN" altLang="en-US"/>
              <a:pPr fontAlgn="base">
                <a:spcBef>
                  <a:spcPct val="0"/>
                </a:spcBef>
                <a:spcAft>
                  <a:spcPct val="0"/>
                </a:spcAft>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FA6FB8-D76A-44CD-B805-B775E7847458}" type="slidenum">
              <a:rPr lang="zh-CN" altLang="en-US"/>
              <a:pPr fontAlgn="base">
                <a:spcBef>
                  <a:spcPct val="0"/>
                </a:spcBef>
                <a:spcAft>
                  <a:spcPct val="0"/>
                </a:spcAft>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92ECE2-BA5B-4F83-9D30-A408A024F3D4}" type="slidenum">
              <a:rPr lang="zh-CN" altLang="en-US"/>
              <a:pPr fontAlgn="base">
                <a:spcBef>
                  <a:spcPct val="0"/>
                </a:spcBef>
                <a:spcAft>
                  <a:spcPct val="0"/>
                </a:spcAft>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headEnd/>
            <a:tailEnd/>
          </a:ln>
        </p:spPr>
      </p:sp>
      <p:sp>
        <p:nvSpPr>
          <p:cNvPr id="645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6F56E4-8A83-4CD8-B0B5-EC165ADEDE6D}" type="slidenum">
              <a:rPr lang="zh-CN" altLang="en-US"/>
              <a:pPr fontAlgn="base">
                <a:spcBef>
                  <a:spcPct val="0"/>
                </a:spcBef>
                <a:spcAft>
                  <a:spcPct val="0"/>
                </a:spcAft>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headEnd/>
            <a:tailEnd/>
          </a:ln>
        </p:spPr>
      </p:sp>
      <p:sp>
        <p:nvSpPr>
          <p:cNvPr id="665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65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903DE8-4A67-45DA-851D-4308D2C39211}" type="slidenum">
              <a:rPr lang="zh-CN" altLang="en-US"/>
              <a:pPr fontAlgn="base">
                <a:spcBef>
                  <a:spcPct val="0"/>
                </a:spcBef>
                <a:spcAft>
                  <a:spcPct val="0"/>
                </a:spcAft>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headEnd/>
            <a:tailEnd/>
          </a:ln>
        </p:spPr>
      </p:sp>
      <p:sp>
        <p:nvSpPr>
          <p:cNvPr id="686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B03319-AA0E-4D86-9690-9F474D93677C}" type="slidenum">
              <a:rPr lang="zh-CN" altLang="en-US"/>
              <a:pPr fontAlgn="base">
                <a:spcBef>
                  <a:spcPct val="0"/>
                </a:spcBef>
                <a:spcAft>
                  <a:spcPct val="0"/>
                </a:spcAft>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5FED8E-97F2-4483-95F6-CCBF3D433EBF}" type="slidenum">
              <a:rPr lang="zh-CN" altLang="en-US"/>
              <a:pPr fontAlgn="base">
                <a:spcBef>
                  <a:spcPct val="0"/>
                </a:spcBef>
                <a:spcAft>
                  <a:spcPct val="0"/>
                </a:spcAft>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noFill/>
          <a:ln>
            <a:solidFill>
              <a:srgbClr val="000000"/>
            </a:solidFill>
            <a:miter lim="800000"/>
            <a:headEnd/>
            <a:tailEnd/>
          </a:ln>
        </p:spPr>
      </p:sp>
      <p:sp>
        <p:nvSpPr>
          <p:cNvPr id="706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9DC3E3-EFAF-4470-9A51-A61596D5507D}" type="slidenum">
              <a:rPr lang="zh-CN" altLang="en-US"/>
              <a:pPr fontAlgn="base">
                <a:spcBef>
                  <a:spcPct val="0"/>
                </a:spcBef>
                <a:spcAft>
                  <a:spcPct val="0"/>
                </a:spcAft>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bwMode="auto">
          <a:noFill/>
          <a:ln>
            <a:solidFill>
              <a:srgbClr val="000000"/>
            </a:solidFill>
            <a:miter lim="800000"/>
            <a:headEnd/>
            <a:tailEnd/>
          </a:ln>
        </p:spPr>
      </p:sp>
      <p:sp>
        <p:nvSpPr>
          <p:cNvPr id="727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7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40A00B-E37C-4AC3-9A3A-E6921007BEA6}" type="slidenum">
              <a:rPr lang="zh-CN" altLang="en-US"/>
              <a:pPr fontAlgn="base">
                <a:spcBef>
                  <a:spcPct val="0"/>
                </a:spcBef>
                <a:spcAft>
                  <a:spcPct val="0"/>
                </a:spcAft>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bwMode="auto">
          <a:noFill/>
          <a:ln>
            <a:solidFill>
              <a:srgbClr val="000000"/>
            </a:solidFill>
            <a:miter lim="800000"/>
            <a:headEnd/>
            <a:tailEnd/>
          </a:ln>
        </p:spPr>
      </p:sp>
      <p:sp>
        <p:nvSpPr>
          <p:cNvPr id="747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7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88D4B7-B2A7-4BDC-A79F-B82650B71E86}" type="slidenum">
              <a:rPr lang="zh-CN" altLang="en-US"/>
              <a:pPr fontAlgn="base">
                <a:spcBef>
                  <a:spcPct val="0"/>
                </a:spcBef>
                <a:spcAft>
                  <a:spcPct val="0"/>
                </a:spcAft>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bwMode="auto">
          <a:noFill/>
          <a:ln>
            <a:solidFill>
              <a:srgbClr val="000000"/>
            </a:solidFill>
            <a:miter lim="800000"/>
            <a:headEnd/>
            <a:tailEnd/>
          </a:ln>
        </p:spPr>
      </p:sp>
      <p:sp>
        <p:nvSpPr>
          <p:cNvPr id="768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1CBC22-A294-4F03-9F01-BF241F053420}" type="slidenum">
              <a:rPr lang="zh-CN" altLang="en-US"/>
              <a:pPr fontAlgn="base">
                <a:spcBef>
                  <a:spcPct val="0"/>
                </a:spcBef>
                <a:spcAft>
                  <a:spcPct val="0"/>
                </a:spcAft>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bwMode="auto">
          <a:noFill/>
          <a:ln>
            <a:solidFill>
              <a:srgbClr val="000000"/>
            </a:solidFill>
            <a:miter lim="800000"/>
            <a:headEnd/>
            <a:tailEnd/>
          </a:ln>
        </p:spPr>
      </p:sp>
      <p:sp>
        <p:nvSpPr>
          <p:cNvPr id="788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B1C6D1-4A66-438E-BC32-13A59C00E435}" type="slidenum">
              <a:rPr lang="zh-CN" altLang="en-US"/>
              <a:pPr fontAlgn="base">
                <a:spcBef>
                  <a:spcPct val="0"/>
                </a:spcBef>
                <a:spcAft>
                  <a:spcPct val="0"/>
                </a:spcAft>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bwMode="auto">
          <a:noFill/>
          <a:ln>
            <a:solidFill>
              <a:srgbClr val="000000"/>
            </a:solidFill>
            <a:miter lim="800000"/>
            <a:headEnd/>
            <a:tailEnd/>
          </a:ln>
        </p:spPr>
      </p:sp>
      <p:sp>
        <p:nvSpPr>
          <p:cNvPr id="808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8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8071EB-E970-44CE-A34B-0A686DE66864}" type="slidenum">
              <a:rPr lang="zh-CN" altLang="en-US"/>
              <a:pPr fontAlgn="base">
                <a:spcBef>
                  <a:spcPct val="0"/>
                </a:spcBef>
                <a:spcAft>
                  <a:spcPct val="0"/>
                </a:spcAft>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noFill/>
          <a:ln>
            <a:solidFill>
              <a:srgbClr val="000000"/>
            </a:solidFill>
            <a:miter lim="800000"/>
            <a:headEnd/>
            <a:tailEnd/>
          </a:ln>
        </p:spPr>
      </p:sp>
      <p:sp>
        <p:nvSpPr>
          <p:cNvPr id="829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644C75-DB4B-4F93-AB8A-EFAD590D1E26}" type="slidenum">
              <a:rPr lang="zh-CN" altLang="en-US"/>
              <a:pPr fontAlgn="base">
                <a:spcBef>
                  <a:spcPct val="0"/>
                </a:spcBef>
                <a:spcAft>
                  <a:spcPct val="0"/>
                </a:spcAft>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noFill/>
          <a:ln>
            <a:solidFill>
              <a:srgbClr val="000000"/>
            </a:solidFill>
            <a:miter lim="800000"/>
            <a:headEnd/>
            <a:tailEnd/>
          </a:ln>
        </p:spPr>
      </p:sp>
      <p:sp>
        <p:nvSpPr>
          <p:cNvPr id="849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AA62C3-8896-428C-810C-3BC66968E919}" type="slidenum">
              <a:rPr lang="zh-CN" altLang="en-US"/>
              <a:pPr fontAlgn="base">
                <a:spcBef>
                  <a:spcPct val="0"/>
                </a:spcBef>
                <a:spcAft>
                  <a:spcPct val="0"/>
                </a:spcAft>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bwMode="auto">
          <a:noFill/>
          <a:ln>
            <a:solidFill>
              <a:srgbClr val="000000"/>
            </a:solidFill>
            <a:miter lim="800000"/>
            <a:headEnd/>
            <a:tailEnd/>
          </a:ln>
        </p:spPr>
      </p:sp>
      <p:sp>
        <p:nvSpPr>
          <p:cNvPr id="870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F53BFE-3AB1-4249-ACA4-56867A238444}" type="slidenum">
              <a:rPr lang="zh-CN" altLang="en-US"/>
              <a:pPr fontAlgn="base">
                <a:spcBef>
                  <a:spcPct val="0"/>
                </a:spcBef>
                <a:spcAft>
                  <a:spcPct val="0"/>
                </a:spcAft>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bwMode="auto">
          <a:noFill/>
          <a:ln>
            <a:solidFill>
              <a:srgbClr val="000000"/>
            </a:solidFill>
            <a:miter lim="800000"/>
            <a:headEnd/>
            <a:tailEnd/>
          </a:ln>
        </p:spPr>
      </p:sp>
      <p:sp>
        <p:nvSpPr>
          <p:cNvPr id="870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F53BFE-3AB1-4249-ACA4-56867A238444}" type="slidenum">
              <a:rPr lang="zh-CN" altLang="en-US"/>
              <a:pPr fontAlgn="base">
                <a:spcBef>
                  <a:spcPct val="0"/>
                </a:spcBef>
                <a:spcAft>
                  <a:spcPct val="0"/>
                </a:spcAft>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F3AA18-66C9-4F52-AA08-EC5D9EAD5A35}" type="slidenum">
              <a:rPr lang="zh-CN" altLang="en-US"/>
              <a:pPr fontAlgn="base">
                <a:spcBef>
                  <a:spcPct val="0"/>
                </a:spcBef>
                <a:spcAft>
                  <a:spcPct val="0"/>
                </a:spcAft>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noFill/>
          <a:ln>
            <a:solidFill>
              <a:srgbClr val="000000"/>
            </a:solidFill>
            <a:miter lim="800000"/>
            <a:headEnd/>
            <a:tailEnd/>
          </a:ln>
        </p:spPr>
      </p:sp>
      <p:sp>
        <p:nvSpPr>
          <p:cNvPr id="890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4D867B-9161-43CB-8C6B-063138FE7FBC}" type="slidenum">
              <a:rPr lang="zh-CN" altLang="en-US"/>
              <a:pPr fontAlgn="base">
                <a:spcBef>
                  <a:spcPct val="0"/>
                </a:spcBef>
                <a:spcAft>
                  <a:spcPct val="0"/>
                </a:spcAft>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bwMode="auto">
          <a:noFill/>
          <a:ln>
            <a:solidFill>
              <a:srgbClr val="000000"/>
            </a:solidFill>
            <a:miter lim="800000"/>
            <a:headEnd/>
            <a:tailEnd/>
          </a:ln>
        </p:spPr>
      </p:sp>
      <p:sp>
        <p:nvSpPr>
          <p:cNvPr id="911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DBDEE7-4DD2-43CF-A4CD-E90B13FA36D3}" type="slidenum">
              <a:rPr lang="zh-CN" altLang="en-US"/>
              <a:pPr fontAlgn="base">
                <a:spcBef>
                  <a:spcPct val="0"/>
                </a:spcBef>
                <a:spcAft>
                  <a:spcPct val="0"/>
                </a:spcAft>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p:cNvSpPr>
          <p:nvPr>
            <p:ph type="sldImg"/>
          </p:nvPr>
        </p:nvSpPr>
        <p:spPr bwMode="auto">
          <a:noFill/>
          <a:ln>
            <a:solidFill>
              <a:srgbClr val="000000"/>
            </a:solidFill>
            <a:miter lim="800000"/>
            <a:headEnd/>
            <a:tailEnd/>
          </a:ln>
        </p:spPr>
      </p:sp>
      <p:sp>
        <p:nvSpPr>
          <p:cNvPr id="931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31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C5D94F-6091-4312-929B-752EC28BE4B5}" type="slidenum">
              <a:rPr lang="zh-CN" altLang="en-US"/>
              <a:pPr fontAlgn="base">
                <a:spcBef>
                  <a:spcPct val="0"/>
                </a:spcBef>
                <a:spcAft>
                  <a:spcPct val="0"/>
                </a:spcAft>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p:nvPr>
        </p:nvSpPr>
        <p:spPr bwMode="auto">
          <a:noFill/>
          <a:ln>
            <a:solidFill>
              <a:srgbClr val="000000"/>
            </a:solidFill>
            <a:miter lim="800000"/>
            <a:headEnd/>
            <a:tailEnd/>
          </a:ln>
        </p:spPr>
      </p:sp>
      <p:sp>
        <p:nvSpPr>
          <p:cNvPr id="952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FC822A8-BD7C-4C4E-8A29-194963F2CF23}" type="slidenum">
              <a:rPr lang="zh-CN" altLang="en-US"/>
              <a:pPr fontAlgn="base">
                <a:spcBef>
                  <a:spcPct val="0"/>
                </a:spcBef>
                <a:spcAft>
                  <a:spcPct val="0"/>
                </a:spcAft>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noFill/>
          <a:ln>
            <a:solidFill>
              <a:srgbClr val="000000"/>
            </a:solidFill>
            <a:miter lim="800000"/>
            <a:headEnd/>
            <a:tailEnd/>
          </a:ln>
        </p:spPr>
      </p:sp>
      <p:sp>
        <p:nvSpPr>
          <p:cNvPr id="972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A888CF4-EF93-4296-8AA8-51BAFDAAF08E}" type="slidenum">
              <a:rPr lang="zh-CN" altLang="en-US"/>
              <a:pPr fontAlgn="base">
                <a:spcBef>
                  <a:spcPct val="0"/>
                </a:spcBef>
                <a:spcAft>
                  <a:spcPct val="0"/>
                </a:spcAft>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p:nvPr>
        </p:nvSpPr>
        <p:spPr bwMode="auto">
          <a:noFill/>
          <a:ln>
            <a:solidFill>
              <a:srgbClr val="000000"/>
            </a:solidFill>
            <a:miter lim="800000"/>
            <a:headEnd/>
            <a:tailEnd/>
          </a:ln>
        </p:spPr>
      </p:sp>
      <p:sp>
        <p:nvSpPr>
          <p:cNvPr id="993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02836A-7C14-4A65-8BC4-4BFC1D2C49EE}" type="slidenum">
              <a:rPr lang="zh-CN" altLang="en-US"/>
              <a:pPr fontAlgn="base">
                <a:spcBef>
                  <a:spcPct val="0"/>
                </a:spcBef>
                <a:spcAft>
                  <a:spcPct val="0"/>
                </a:spcAft>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p:nvPr>
        </p:nvSpPr>
        <p:spPr bwMode="auto">
          <a:noFill/>
          <a:ln>
            <a:solidFill>
              <a:srgbClr val="000000"/>
            </a:solidFill>
            <a:miter lim="800000"/>
            <a:headEnd/>
            <a:tailEnd/>
          </a:ln>
        </p:spPr>
      </p:sp>
      <p:sp>
        <p:nvSpPr>
          <p:cNvPr id="1013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EF35F5-3EF2-4188-8BC3-25164D09A1C4}" type="slidenum">
              <a:rPr lang="zh-CN" altLang="en-US"/>
              <a:pPr fontAlgn="base">
                <a:spcBef>
                  <a:spcPct val="0"/>
                </a:spcBef>
                <a:spcAft>
                  <a:spcPct val="0"/>
                </a:spcAft>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89" name="幻灯片图像占位符 1"/>
          <p:cNvSpPr>
            <a:spLocks noGrp="1" noRot="1" noChangeAspect="1"/>
          </p:cNvSpPr>
          <p:nvPr>
            <p:ph type="sldImg"/>
          </p:nvPr>
        </p:nvSpPr>
        <p:spPr bwMode="auto">
          <a:noFill/>
          <a:ln>
            <a:solidFill>
              <a:srgbClr val="000000"/>
            </a:solidFill>
            <a:miter lim="800000"/>
            <a:headEnd/>
            <a:tailEnd/>
          </a:ln>
        </p:spPr>
      </p:sp>
      <p:sp>
        <p:nvSpPr>
          <p:cNvPr id="7290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90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11E8EF-3315-44B5-BAC0-EC0F754C8960}" type="slidenum">
              <a:rPr lang="zh-CN" altLang="en-US"/>
              <a:pPr fontAlgn="base">
                <a:spcBef>
                  <a:spcPct val="0"/>
                </a:spcBef>
                <a:spcAft>
                  <a:spcPct val="0"/>
                </a:spcAft>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3" name="幻灯片图像占位符 1"/>
          <p:cNvSpPr>
            <a:spLocks noGrp="1" noRot="1" noChangeAspect="1"/>
          </p:cNvSpPr>
          <p:nvPr>
            <p:ph type="sldImg"/>
          </p:nvPr>
        </p:nvSpPr>
        <p:spPr bwMode="auto">
          <a:noFill/>
          <a:ln>
            <a:solidFill>
              <a:srgbClr val="000000"/>
            </a:solidFill>
            <a:miter lim="800000"/>
            <a:headEnd/>
            <a:tailEnd/>
          </a:ln>
        </p:spPr>
      </p:sp>
      <p:sp>
        <p:nvSpPr>
          <p:cNvPr id="7301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01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1CF302-FB49-45C4-8EB8-B71781F28526}" type="slidenum">
              <a:rPr lang="zh-CN" altLang="en-US"/>
              <a:pPr fontAlgn="base">
                <a:spcBef>
                  <a:spcPct val="0"/>
                </a:spcBef>
                <a:spcAft>
                  <a:spcPct val="0"/>
                </a:spcAft>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1" name="幻灯片图像占位符 1"/>
          <p:cNvSpPr>
            <a:spLocks noGrp="1" noRot="1" noChangeAspect="1"/>
          </p:cNvSpPr>
          <p:nvPr>
            <p:ph type="sldImg"/>
          </p:nvPr>
        </p:nvSpPr>
        <p:spPr bwMode="auto">
          <a:noFill/>
          <a:ln>
            <a:solidFill>
              <a:srgbClr val="000000"/>
            </a:solidFill>
            <a:miter lim="800000"/>
            <a:headEnd/>
            <a:tailEnd/>
          </a:ln>
        </p:spPr>
      </p:sp>
      <p:sp>
        <p:nvSpPr>
          <p:cNvPr id="7321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21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979870-ECAD-4686-8E72-F1AAB3EECFA9}" type="slidenum">
              <a:rPr lang="zh-CN" altLang="en-US"/>
              <a:pPr fontAlgn="base">
                <a:spcBef>
                  <a:spcPct val="0"/>
                </a:spcBef>
                <a:spcAft>
                  <a:spcPct val="0"/>
                </a:spcAft>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4CB9A3-2DC4-4F23-8B26-7CF9F0A8C693}" type="slidenum">
              <a:rPr lang="zh-CN" altLang="en-US"/>
              <a:pPr fontAlgn="base">
                <a:spcBef>
                  <a:spcPct val="0"/>
                </a:spcBef>
                <a:spcAft>
                  <a:spcPct val="0"/>
                </a:spcAft>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09" name="幻灯片图像占位符 1"/>
          <p:cNvSpPr>
            <a:spLocks noGrp="1" noRot="1" noChangeAspect="1"/>
          </p:cNvSpPr>
          <p:nvPr>
            <p:ph type="sldImg"/>
          </p:nvPr>
        </p:nvSpPr>
        <p:spPr bwMode="auto">
          <a:noFill/>
          <a:ln>
            <a:solidFill>
              <a:srgbClr val="000000"/>
            </a:solidFill>
            <a:miter lim="800000"/>
            <a:headEnd/>
            <a:tailEnd/>
          </a:ln>
        </p:spPr>
      </p:sp>
      <p:sp>
        <p:nvSpPr>
          <p:cNvPr id="7342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42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94EC1F-40D0-46AA-AFE2-A6B147601A40}" type="slidenum">
              <a:rPr lang="zh-CN" altLang="en-US"/>
              <a:pPr fontAlgn="base">
                <a:spcBef>
                  <a:spcPct val="0"/>
                </a:spcBef>
                <a:spcAft>
                  <a:spcPct val="0"/>
                </a:spcAft>
              </a:pPr>
              <a:t>41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7" name="幻灯片图像占位符 1"/>
          <p:cNvSpPr>
            <a:spLocks noGrp="1" noRot="1" noChangeAspect="1"/>
          </p:cNvSpPr>
          <p:nvPr>
            <p:ph type="sldImg"/>
          </p:nvPr>
        </p:nvSpPr>
        <p:spPr bwMode="auto">
          <a:noFill/>
          <a:ln>
            <a:solidFill>
              <a:srgbClr val="000000"/>
            </a:solidFill>
            <a:miter lim="800000"/>
            <a:headEnd/>
            <a:tailEnd/>
          </a:ln>
        </p:spPr>
      </p:sp>
      <p:sp>
        <p:nvSpPr>
          <p:cNvPr id="7362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62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512189-C100-46A8-B5F5-EF20E160362D}" type="slidenum">
              <a:rPr lang="zh-CN" altLang="en-US"/>
              <a:pPr fontAlgn="base">
                <a:spcBef>
                  <a:spcPct val="0"/>
                </a:spcBef>
                <a:spcAft>
                  <a:spcPct val="0"/>
                </a:spcAft>
              </a:pPr>
              <a:t>42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7" name="幻灯片图像占位符 1"/>
          <p:cNvSpPr>
            <a:spLocks noGrp="1" noRot="1" noChangeAspect="1"/>
          </p:cNvSpPr>
          <p:nvPr>
            <p:ph type="sldImg"/>
          </p:nvPr>
        </p:nvSpPr>
        <p:spPr bwMode="auto">
          <a:noFill/>
          <a:ln>
            <a:solidFill>
              <a:srgbClr val="000000"/>
            </a:solidFill>
            <a:miter lim="800000"/>
            <a:headEnd/>
            <a:tailEnd/>
          </a:ln>
        </p:spPr>
      </p:sp>
      <p:sp>
        <p:nvSpPr>
          <p:cNvPr id="7362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62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512189-C100-46A8-B5F5-EF20E160362D}" type="slidenum">
              <a:rPr lang="zh-CN" altLang="en-US"/>
              <a:pPr fontAlgn="base">
                <a:spcBef>
                  <a:spcPct val="0"/>
                </a:spcBef>
                <a:spcAft>
                  <a:spcPct val="0"/>
                </a:spcAft>
              </a:pPr>
              <a:t>43</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5" name="幻灯片图像占位符 1"/>
          <p:cNvSpPr>
            <a:spLocks noGrp="1" noRot="1" noChangeAspect="1"/>
          </p:cNvSpPr>
          <p:nvPr>
            <p:ph type="sldImg"/>
          </p:nvPr>
        </p:nvSpPr>
        <p:spPr bwMode="auto">
          <a:noFill/>
          <a:ln>
            <a:solidFill>
              <a:srgbClr val="000000"/>
            </a:solidFill>
            <a:miter lim="800000"/>
            <a:headEnd/>
            <a:tailEnd/>
          </a:ln>
        </p:spPr>
      </p:sp>
      <p:sp>
        <p:nvSpPr>
          <p:cNvPr id="7383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83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C8BF1D-A830-4FA9-964D-73BFD6D59077}" type="slidenum">
              <a:rPr lang="zh-CN" altLang="en-US"/>
              <a:pPr fontAlgn="base">
                <a:spcBef>
                  <a:spcPct val="0"/>
                </a:spcBef>
                <a:spcAft>
                  <a:spcPct val="0"/>
                </a:spcAft>
              </a:pPr>
              <a:t>44</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3" name="幻灯片图像占位符 1"/>
          <p:cNvSpPr>
            <a:spLocks noGrp="1" noRot="1" noChangeAspect="1"/>
          </p:cNvSpPr>
          <p:nvPr>
            <p:ph type="sldImg"/>
          </p:nvPr>
        </p:nvSpPr>
        <p:spPr bwMode="auto">
          <a:noFill/>
          <a:ln>
            <a:solidFill>
              <a:srgbClr val="000000"/>
            </a:solidFill>
            <a:miter lim="800000"/>
            <a:headEnd/>
            <a:tailEnd/>
          </a:ln>
        </p:spPr>
      </p:sp>
      <p:sp>
        <p:nvSpPr>
          <p:cNvPr id="7403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03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2C0D39-F403-451E-AE9D-59B8D24E807E}" type="slidenum">
              <a:rPr lang="zh-CN" altLang="en-US"/>
              <a:pPr fontAlgn="base">
                <a:spcBef>
                  <a:spcPct val="0"/>
                </a:spcBef>
                <a:spcAft>
                  <a:spcPct val="0"/>
                </a:spcAft>
              </a:pPr>
              <a:t>45</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3" name="幻灯片图像占位符 1"/>
          <p:cNvSpPr>
            <a:spLocks noGrp="1" noRot="1" noChangeAspect="1"/>
          </p:cNvSpPr>
          <p:nvPr>
            <p:ph type="sldImg"/>
          </p:nvPr>
        </p:nvSpPr>
        <p:spPr bwMode="auto">
          <a:noFill/>
          <a:ln>
            <a:solidFill>
              <a:srgbClr val="000000"/>
            </a:solidFill>
            <a:miter lim="800000"/>
            <a:headEnd/>
            <a:tailEnd/>
          </a:ln>
        </p:spPr>
      </p:sp>
      <p:sp>
        <p:nvSpPr>
          <p:cNvPr id="7403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03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2C0D39-F403-451E-AE9D-59B8D24E807E}" type="slidenum">
              <a:rPr lang="zh-CN" altLang="en-US"/>
              <a:pPr fontAlgn="base">
                <a:spcBef>
                  <a:spcPct val="0"/>
                </a:spcBef>
                <a:spcAft>
                  <a:spcPct val="0"/>
                </a:spcAft>
              </a:pPr>
              <a:t>46</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1" name="幻灯片图像占位符 1"/>
          <p:cNvSpPr>
            <a:spLocks noGrp="1" noRot="1" noChangeAspect="1"/>
          </p:cNvSpPr>
          <p:nvPr>
            <p:ph type="sldImg"/>
          </p:nvPr>
        </p:nvSpPr>
        <p:spPr bwMode="auto">
          <a:noFill/>
          <a:ln>
            <a:solidFill>
              <a:srgbClr val="000000"/>
            </a:solidFill>
            <a:miter lim="800000"/>
            <a:headEnd/>
            <a:tailEnd/>
          </a:ln>
        </p:spPr>
      </p:sp>
      <p:sp>
        <p:nvSpPr>
          <p:cNvPr id="7424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24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C79110-85E4-4467-98A7-E835E7204270}" type="slidenum">
              <a:rPr lang="zh-CN" altLang="en-US"/>
              <a:pPr fontAlgn="base">
                <a:spcBef>
                  <a:spcPct val="0"/>
                </a:spcBef>
                <a:spcAft>
                  <a:spcPct val="0"/>
                </a:spcAft>
              </a:pPr>
              <a:t>47</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49" name="幻灯片图像占位符 1"/>
          <p:cNvSpPr>
            <a:spLocks noGrp="1" noRot="1" noChangeAspect="1"/>
          </p:cNvSpPr>
          <p:nvPr>
            <p:ph type="sldImg"/>
          </p:nvPr>
        </p:nvSpPr>
        <p:spPr bwMode="auto">
          <a:noFill/>
          <a:ln>
            <a:solidFill>
              <a:srgbClr val="000000"/>
            </a:solidFill>
            <a:miter lim="800000"/>
            <a:headEnd/>
            <a:tailEnd/>
          </a:ln>
        </p:spPr>
      </p:sp>
      <p:sp>
        <p:nvSpPr>
          <p:cNvPr id="7444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44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8B564A-C82B-4FF4-A159-6857EEE6E90A}" type="slidenum">
              <a:rPr lang="zh-CN" altLang="en-US"/>
              <a:pPr fontAlgn="base">
                <a:spcBef>
                  <a:spcPct val="0"/>
                </a:spcBef>
                <a:spcAft>
                  <a:spcPct val="0"/>
                </a:spcAft>
              </a:pPr>
              <a:t>48</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7" name="幻灯片图像占位符 1"/>
          <p:cNvSpPr>
            <a:spLocks noGrp="1" noRot="1" noChangeAspect="1"/>
          </p:cNvSpPr>
          <p:nvPr>
            <p:ph type="sldImg"/>
          </p:nvPr>
        </p:nvSpPr>
        <p:spPr bwMode="auto">
          <a:noFill/>
          <a:ln>
            <a:solidFill>
              <a:srgbClr val="000000"/>
            </a:solidFill>
            <a:miter lim="800000"/>
            <a:headEnd/>
            <a:tailEnd/>
          </a:ln>
        </p:spPr>
      </p:sp>
      <p:sp>
        <p:nvSpPr>
          <p:cNvPr id="7464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64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06DF4E-5656-4526-BB3C-BFDEC941DBFB}" type="slidenum">
              <a:rPr lang="zh-CN" altLang="en-US"/>
              <a:pPr fontAlgn="base">
                <a:spcBef>
                  <a:spcPct val="0"/>
                </a:spcBef>
                <a:spcAft>
                  <a:spcPct val="0"/>
                </a:spcAft>
              </a:pPr>
              <a:t>49</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5" name="幻灯片图像占位符 1"/>
          <p:cNvSpPr>
            <a:spLocks noGrp="1" noRot="1" noChangeAspect="1"/>
          </p:cNvSpPr>
          <p:nvPr>
            <p:ph type="sldImg"/>
          </p:nvPr>
        </p:nvSpPr>
        <p:spPr bwMode="auto">
          <a:noFill/>
          <a:ln>
            <a:solidFill>
              <a:srgbClr val="000000"/>
            </a:solidFill>
            <a:miter lim="800000"/>
            <a:headEnd/>
            <a:tailEnd/>
          </a:ln>
        </p:spPr>
      </p:sp>
      <p:sp>
        <p:nvSpPr>
          <p:cNvPr id="7485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85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716F49-9827-4BEB-8BA7-BC5EB2DB2E70}" type="slidenum">
              <a:rPr lang="zh-CN" altLang="en-US"/>
              <a:pPr fontAlgn="base">
                <a:spcBef>
                  <a:spcPct val="0"/>
                </a:spcBef>
                <a:spcAft>
                  <a:spcPct val="0"/>
                </a:spcAft>
              </a:pPr>
              <a:t>50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E01E6E-7917-42AB-A313-094E27C1F078}" type="slidenum">
              <a:rPr lang="zh-CN" altLang="en-US"/>
              <a:pPr fontAlgn="base">
                <a:spcBef>
                  <a:spcPct val="0"/>
                </a:spcBef>
                <a:spcAft>
                  <a:spcPct val="0"/>
                </a:spcAft>
              </a:pPr>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3" name="幻灯片图像占位符 1"/>
          <p:cNvSpPr>
            <a:spLocks noGrp="1" noRot="1" noChangeAspect="1"/>
          </p:cNvSpPr>
          <p:nvPr>
            <p:ph type="sldImg"/>
          </p:nvPr>
        </p:nvSpPr>
        <p:spPr bwMode="auto">
          <a:noFill/>
          <a:ln>
            <a:solidFill>
              <a:srgbClr val="000000"/>
            </a:solidFill>
            <a:miter lim="800000"/>
            <a:headEnd/>
            <a:tailEnd/>
          </a:ln>
        </p:spPr>
      </p:sp>
      <p:sp>
        <p:nvSpPr>
          <p:cNvPr id="7505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05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045607-0150-4940-91B2-B32CE12E7072}" type="slidenum">
              <a:rPr lang="zh-CN" altLang="en-US"/>
              <a:pPr fontAlgn="base">
                <a:spcBef>
                  <a:spcPct val="0"/>
                </a:spcBef>
                <a:spcAft>
                  <a:spcPct val="0"/>
                </a:spcAft>
              </a:pPr>
              <a:t>51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095D07-1144-458F-9B32-532E25FCCFF4}" type="slidenum">
              <a:rPr lang="zh-CN" altLang="en-US"/>
              <a:pPr fontAlgn="base">
                <a:spcBef>
                  <a:spcPct val="0"/>
                </a:spcBef>
                <a:spcAft>
                  <a:spcPct val="0"/>
                </a:spcAft>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93645-B26E-440C-B44D-1EE3E332B865}" type="slidenum">
              <a:rPr lang="zh-CN" altLang="en-US"/>
              <a:pPr fontAlgn="base">
                <a:spcBef>
                  <a:spcPct val="0"/>
                </a:spcBef>
                <a:spcAft>
                  <a:spcPct val="0"/>
                </a:spcAft>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213FC8-B147-4AB9-9DEA-E8844CCC65A4}" type="slidenum">
              <a:rPr lang="zh-CN" altLang="en-US"/>
              <a:pPr fontAlgn="base">
                <a:spcBef>
                  <a:spcPct val="0"/>
                </a:spcBef>
                <a:spcAft>
                  <a:spcPct val="0"/>
                </a:spcAft>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40C2A5-5824-4C52-95B5-C7E9F198794E}" type="slidenum">
              <a:rPr lang="zh-CN" altLang="en-US"/>
              <a:pPr fontAlgn="base">
                <a:spcBef>
                  <a:spcPct val="0"/>
                </a:spcBef>
                <a:spcAft>
                  <a:spcPct val="0"/>
                </a:spcAft>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62D4951-9C04-4DD6-B3F0-88B0E8ADE884}" type="datetimeFigureOut">
              <a:rPr lang="zh-CN" altLang="en-US"/>
              <a:pPr>
                <a:defRPr/>
              </a:pPr>
              <a:t>2018/9/28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BA32DE-6F0E-42F6-9552-C6C9CA57139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1AB023E-5E3B-47DA-8DDF-A33A0AE90E15}" type="datetimeFigureOut">
              <a:rPr lang="zh-CN" altLang="en-US"/>
              <a:pPr>
                <a:defRPr/>
              </a:pPr>
              <a:t>2018/9/28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99FC46-3BD3-4D27-AFD6-3183927418B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5DFFBD7-D7AD-4BC1-9496-E435624A9232}" type="datetimeFigureOut">
              <a:rPr lang="zh-CN" altLang="en-US"/>
              <a:pPr>
                <a:defRPr/>
              </a:pPr>
              <a:t>2018/9/28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1AF00-8FE1-4B78-AFB7-18ADFBFDF50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796AE68-D5B0-4E16-99F4-B9977DD90E20}" type="datetimeFigureOut">
              <a:rPr lang="zh-CN" altLang="en-US"/>
              <a:pPr>
                <a:defRPr/>
              </a:pPr>
              <a:t>2018/9/28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921376-8F3D-47EF-8B86-9D7087CFC4C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F704F4FD-A57A-479F-B473-66A1E5F8A3BA}" type="datetimeFigureOut">
              <a:rPr lang="en-US"/>
              <a:pPr>
                <a:defRPr/>
              </a:pPr>
              <a:t>9/28/2018</a:t>
            </a:fld>
            <a:endParaRPr lang="en-US"/>
          </a:p>
        </p:txBody>
      </p:sp>
      <p:sp>
        <p:nvSpPr>
          <p:cNvPr id="5" name="页脚占位符 18"/>
          <p:cNvSpPr>
            <a:spLocks noGrp="1"/>
          </p:cNvSpPr>
          <p:nvPr>
            <p:ph type="ftr" sz="quarter" idx="11"/>
          </p:nvPr>
        </p:nvSpPr>
        <p:spPr/>
        <p:txBody>
          <a:bodyPr/>
          <a:lstStyle>
            <a:lvl1pPr>
              <a:defRPr/>
            </a:lvl1pPr>
          </a:lstStyle>
          <a:p>
            <a:pPr>
              <a:defRPr/>
            </a:pPr>
            <a:endParaRPr lang="en-US"/>
          </a:p>
        </p:txBody>
      </p:sp>
      <p:sp>
        <p:nvSpPr>
          <p:cNvPr id="6" name="灯片编号占位符 26"/>
          <p:cNvSpPr>
            <a:spLocks noGrp="1"/>
          </p:cNvSpPr>
          <p:nvPr>
            <p:ph type="sldNum" sz="quarter" idx="12"/>
          </p:nvPr>
        </p:nvSpPr>
        <p:spPr/>
        <p:txBody>
          <a:bodyPr/>
          <a:lstStyle>
            <a:lvl1pPr>
              <a:defRPr dirty="0"/>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AC9EBFF6-3544-4222-8C2B-5D331051CB0F}" type="datetimeFigureOut">
              <a:rPr lang="en-US"/>
              <a:pPr>
                <a:defRPr/>
              </a:pPr>
              <a:t>9/28/2018</a:t>
            </a:fld>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D39C60DA-E10C-46B4-AE49-44940E8DE1E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BA5A568-0C5D-483C-A8D2-64E475E108D3}" type="datetimeFigureOut">
              <a:rPr lang="en-US"/>
              <a:pPr>
                <a:defRPr/>
              </a:pPr>
              <a:t>9/28/2018</a:t>
            </a:fld>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CD96E897-6D1F-4BDB-947D-0E0788F38DF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78DE114E-2972-4E3A-9225-E256CF129075}" type="datetimeFigureOut">
              <a:rPr lang="en-US"/>
              <a:pPr>
                <a:defRPr/>
              </a:pPr>
              <a:t>9/28/2018</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0311D510-3791-420E-9A69-83AEE2D095C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C8FA7D30-B25C-41AB-9172-69C4AEE9E98E}" type="datetimeFigureOut">
              <a:rPr lang="en-US"/>
              <a:pPr>
                <a:defRPr/>
              </a:pPr>
              <a:t>9/28/2018</a:t>
            </a:fld>
            <a:endParaRPr lang="en-US"/>
          </a:p>
        </p:txBody>
      </p:sp>
      <p:sp>
        <p:nvSpPr>
          <p:cNvPr id="8" name="页脚占位符 7"/>
          <p:cNvSpPr>
            <a:spLocks noGrp="1"/>
          </p:cNvSpPr>
          <p:nvPr>
            <p:ph type="ftr" sz="quarter" idx="11"/>
          </p:nvPr>
        </p:nvSpPr>
        <p:spPr/>
        <p:txBody>
          <a:bodyPr/>
          <a:lstStyle>
            <a:lvl1pPr>
              <a:defRPr dirty="0"/>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251F8B84-3BDD-40BE-B8C1-365D623F761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5B268A44-FAA5-414E-A5B7-C970921127D9}" type="datetimeFigureOut">
              <a:rPr lang="en-US"/>
              <a:pPr>
                <a:defRPr/>
              </a:pPr>
              <a:t>9/28/2018</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8596E812-649F-4411-A2BA-0E2800AF987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CABC3758-9687-461B-94B2-2A569B107487}" type="datetimeFigureOut">
              <a:rPr lang="en-US"/>
              <a:pPr>
                <a:defRPr/>
              </a:pPr>
              <a:t>9/28/2018</a:t>
            </a:fld>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pPr>
              <a:defRPr/>
            </a:pPr>
            <a:fld id="{03433BC7-2B41-4715-8BED-84FF39C6D6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AC3656A-1E25-43F1-839B-BFE5B6BB9FA5}" type="datetimeFigureOut">
              <a:rPr lang="zh-CN" altLang="en-US"/>
              <a:pPr>
                <a:defRPr/>
              </a:pPr>
              <a:t>2018/9/28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FA1FCC-8EA2-4752-945E-B19B7327E4B7}"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5CB4CA38-267F-4A8A-A827-FD4E9E737BEA}" type="datetimeFigureOut">
              <a:rPr lang="en-US"/>
              <a:pPr>
                <a:defRPr/>
              </a:pPr>
              <a:t>9/28/2018</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B60CB914-6300-4220-B376-87EE122C12C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角三角形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8877EE4B-BC8E-4929-BEC2-AD24E5B816E7}" type="datetimeFigureOut">
              <a:rPr lang="en-US"/>
              <a:pPr>
                <a:defRPr/>
              </a:pPr>
              <a:t>9/28/2018</a:t>
            </a:fld>
            <a:endParaRPr lang="en-US"/>
          </a:p>
        </p:txBody>
      </p:sp>
      <p:sp>
        <p:nvSpPr>
          <p:cNvPr id="10" name="页脚占位符 5"/>
          <p:cNvSpPr>
            <a:spLocks noGrp="1"/>
          </p:cNvSpPr>
          <p:nvPr>
            <p:ph type="ftr" sz="quarter" idx="11"/>
          </p:nvPr>
        </p:nvSpPr>
        <p:spPr/>
        <p:txBody>
          <a:bodyPr/>
          <a:lstStyle>
            <a:lvl1pPr>
              <a:defRPr/>
            </a:lvl1pPr>
          </a:lstStyle>
          <a:p>
            <a:pPr>
              <a:defRPr/>
            </a:pPr>
            <a:endParaRPr 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D7516283-9619-4083-A6F0-FE8C3DCD1AC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1D556E96-1455-43D1-A753-3869DE1B7DA7}" type="datetimeFigureOut">
              <a:rPr lang="en-US"/>
              <a:pPr>
                <a:defRPr/>
              </a:pPr>
              <a:t>9/28/2018</a:t>
            </a:fld>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B324B611-0C99-48F6-A884-EC15668E04A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42243837-E72F-4C82-97F9-42C669FB85FA}" type="datetimeFigureOut">
              <a:rPr lang="en-US"/>
              <a:pPr>
                <a:defRPr/>
              </a:pPr>
              <a:t>9/28/2018</a:t>
            </a:fld>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4C9FE096-9BB0-41FA-9F14-00505368B1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0F85A8A-F52E-42E2-B57E-B42487CDBC00}" type="datetimeFigureOut">
              <a:rPr lang="zh-CN" altLang="en-US"/>
              <a:pPr>
                <a:defRPr/>
              </a:pPr>
              <a:t>2018/9/28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C52913-E6B1-484C-92A2-A055BDDBF7F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A7A75E4-F639-4481-9B4F-DF68D8E98FE0}" type="datetimeFigureOut">
              <a:rPr lang="zh-CN" altLang="en-US"/>
              <a:pPr>
                <a:defRPr/>
              </a:pPr>
              <a:t>2018/9/28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E17A3E-7B3B-4BF1-8096-3F8A07760FD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6FB7E36-40AE-4BD6-8593-627F04ECE5DC}" type="datetimeFigureOut">
              <a:rPr lang="zh-CN" altLang="en-US"/>
              <a:pPr>
                <a:defRPr/>
              </a:pPr>
              <a:t>2018/9/28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68CB801-911E-4A11-9D7F-9796ADEEEED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AB6602C-BF7D-4D8F-8E15-54D05D655239}" type="datetimeFigureOut">
              <a:rPr lang="zh-CN" altLang="en-US"/>
              <a:pPr>
                <a:defRPr/>
              </a:pPr>
              <a:t>2018/9/28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D0063F9-364F-4E09-AD4B-38E34EF4F2D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9171890-3831-482D-8CFC-7BBA84B5BA72}" type="datetimeFigureOut">
              <a:rPr lang="zh-CN" altLang="en-US"/>
              <a:pPr>
                <a:defRPr/>
              </a:pPr>
              <a:t>2018/9/28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63F805-3334-43EE-8287-74BCBC13D89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44AFD9C-FEF6-471A-B922-B3EE82128843}" type="datetimeFigureOut">
              <a:rPr lang="zh-CN" altLang="en-US"/>
              <a:pPr>
                <a:defRPr/>
              </a:pPr>
              <a:t>2018/9/28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09CDC8-CB47-4F08-8086-9F6DFE1FBCC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326A7B-FBA3-456C-B48D-F4CFA7FCC8A2}" type="datetimeFigureOut">
              <a:rPr lang="zh-CN" altLang="en-US"/>
              <a:pPr>
                <a:defRPr/>
              </a:pPr>
              <a:t>2018/9/28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CBEAC0-68E5-4AC3-AA30-5711B3C5C90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ED66048-2653-4BED-BD92-A50E5C356C70}" type="datetimeFigureOut">
              <a:rPr lang="zh-CN" altLang="en-US"/>
              <a:pPr>
                <a:defRPr/>
              </a:pPr>
              <a:t>2018/9/28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9DCFB035-2966-4B4F-A336-E96C1D908F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434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434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ea typeface="+mn-ea"/>
              </a:defRPr>
            </a:lvl1pPr>
          </a:lstStyle>
          <a:p>
            <a:pPr>
              <a:defRPr/>
            </a:pPr>
            <a:fld id="{C028CC68-819E-47F3-A1B6-96F508F41352}" type="datetimeFigureOut">
              <a:rPr lang="zh-CN" altLang="en-US"/>
              <a:pPr>
                <a:defRPr/>
              </a:pPr>
              <a:t>2018/9/28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ea typeface="+mn-ea"/>
              </a:defRPr>
            </a:lvl1pPr>
          </a:lstStyle>
          <a:p>
            <a:pPr>
              <a:defRPr/>
            </a:pPr>
            <a:fld id="{EF70C7CD-413B-4B00-8139-ABE4A385CFA8}" type="slidenum">
              <a:rPr lang="zh-CN" altLang="en-US"/>
              <a:pPr>
                <a:defRPr/>
              </a:pPr>
              <a:t>‹#›</a:t>
            </a:fld>
            <a:endParaRPr lang="zh-CN" altLang="en-US"/>
          </a:p>
        </p:txBody>
      </p:sp>
      <p:grpSp>
        <p:nvGrpSpPr>
          <p:cNvPr id="1434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6.xm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071546"/>
            <a:ext cx="7851648" cy="1828800"/>
          </a:xfrm>
        </p:spPr>
        <p:txBody>
          <a:bodyPr/>
          <a:lstStyle/>
          <a:p>
            <a:pPr algn="ctr" fontAlgn="auto">
              <a:spcAft>
                <a:spcPts val="0"/>
              </a:spcAft>
              <a:defRPr/>
            </a:pPr>
            <a:r>
              <a:rPr lang="zh-CN" altLang="en-US" dirty="0" smtClean="0"/>
              <a:t>第</a:t>
            </a:r>
            <a:r>
              <a:rPr lang="en-US" altLang="zh-CN" dirty="0" smtClean="0"/>
              <a:t>5</a:t>
            </a:r>
            <a:r>
              <a:rPr lang="zh-CN" altLang="en-US" smtClean="0"/>
              <a:t>讲 需求</a:t>
            </a:r>
            <a:r>
              <a:rPr lang="zh-CN" altLang="en-US" dirty="0" smtClean="0"/>
              <a:t>描述最佳实践</a:t>
            </a:r>
            <a:endParaRPr lang="zh-CN" altLang="en-US" dirty="0"/>
          </a:p>
        </p:txBody>
      </p:sp>
      <p:graphicFrame>
        <p:nvGraphicFramePr>
          <p:cNvPr id="6" name="图示 5"/>
          <p:cNvGraphicFramePr/>
          <p:nvPr/>
        </p:nvGraphicFramePr>
        <p:xfrm>
          <a:off x="4429124" y="4000504"/>
          <a:ext cx="4286248" cy="200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468313" y="188913"/>
            <a:ext cx="8229600" cy="1143000"/>
          </a:xfrm>
        </p:spPr>
        <p:txBody>
          <a:bodyPr/>
          <a:lstStyle/>
          <a:p>
            <a:r>
              <a:rPr lang="en-US" altLang="zh-CN" smtClean="0">
                <a:cs typeface="隶书"/>
              </a:rPr>
              <a:t>Volere</a:t>
            </a:r>
            <a:r>
              <a:rPr lang="zh-CN" altLang="en-US" smtClean="0">
                <a:cs typeface="隶书"/>
              </a:rPr>
              <a:t>版：需求的限制条件</a:t>
            </a:r>
            <a:endParaRPr lang="zh-CN" altLang="en-US" sz="2400" smtClean="0">
              <a:cs typeface="隶书"/>
            </a:endParaRPr>
          </a:p>
        </p:txBody>
      </p:sp>
      <p:sp>
        <p:nvSpPr>
          <p:cNvPr id="45058" name="内容占位符 7"/>
          <p:cNvSpPr>
            <a:spLocks noGrp="1"/>
          </p:cNvSpPr>
          <p:nvPr>
            <p:ph idx="1"/>
          </p:nvPr>
        </p:nvSpPr>
        <p:spPr>
          <a:xfrm>
            <a:off x="457200" y="1484313"/>
            <a:ext cx="8507413" cy="4840287"/>
          </a:xfrm>
        </p:spPr>
        <p:txBody>
          <a:bodyPr/>
          <a:lstStyle/>
          <a:p>
            <a:pPr>
              <a:lnSpc>
                <a:spcPct val="90000"/>
              </a:lnSpc>
            </a:pPr>
            <a:r>
              <a:rPr kumimoji="1" lang="zh-CN" altLang="en-US" smtClean="0"/>
              <a:t>解决方案限制条件</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rPr>
              <a:t>内容：解决方案中必须采用的或不能采用的方式</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产品必须使用</a:t>
            </a:r>
            <a:r>
              <a:rPr kumimoji="1" lang="en-US" altLang="zh-CN" sz="2400" b="1" smtClean="0">
                <a:solidFill>
                  <a:srgbClr val="FFFF00"/>
                </a:solidFill>
                <a:latin typeface="楷体_GB2312" pitchFamily="49" charset="-122"/>
                <a:ea typeface="楷体_GB2312" pitchFamily="49" charset="-122"/>
                <a:sym typeface="Wingdings" pitchFamily="2" charset="2"/>
              </a:rPr>
              <a:t>Windows NT</a:t>
            </a:r>
            <a:r>
              <a:rPr kumimoji="1" lang="zh-CN" altLang="en-US" sz="2400" b="1" smtClean="0">
                <a:solidFill>
                  <a:srgbClr val="FFFF00"/>
                </a:solidFill>
                <a:latin typeface="楷体_GB2312" pitchFamily="49" charset="-122"/>
                <a:ea typeface="楷体_GB2312" pitchFamily="49" charset="-122"/>
                <a:sym typeface="Wingdings" pitchFamily="2" charset="2"/>
              </a:rPr>
              <a:t>系统，必须是一个</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sym typeface="Wingdings" pitchFamily="2" charset="2"/>
              </a:rPr>
              <a:t>             手持设备</a:t>
            </a:r>
            <a:r>
              <a:rPr kumimoji="1" lang="zh-CN" altLang="en-US" sz="2400" smtClean="0">
                <a:solidFill>
                  <a:srgbClr val="FF3300"/>
                </a:solidFill>
                <a:latin typeface="楷体_GB2312" pitchFamily="49" charset="-122"/>
                <a:ea typeface="楷体_GB2312" pitchFamily="49" charset="-122"/>
                <a:sym typeface="Wingdings" pitchFamily="2" charset="2"/>
              </a:rPr>
              <a:t/>
            </a:r>
            <a:br>
              <a:rPr kumimoji="1" lang="zh-CN" altLang="en-US" sz="2400" smtClean="0">
                <a:solidFill>
                  <a:srgbClr val="FF3300"/>
                </a:solidFill>
                <a:latin typeface="楷体_GB2312" pitchFamily="49" charset="-122"/>
                <a:ea typeface="楷体_GB2312" pitchFamily="49" charset="-122"/>
                <a:sym typeface="Wingdings" pitchFamily="2" charset="2"/>
              </a:rPr>
            </a:br>
            <a:r>
              <a:rPr kumimoji="1" lang="zh-CN" altLang="en-US" sz="2400" smtClean="0">
                <a:solidFill>
                  <a:srgbClr val="FF3300"/>
                </a:solidFill>
                <a:latin typeface="楷体_GB2312" pitchFamily="49" charset="-122"/>
                <a:ea typeface="楷体_GB2312" pitchFamily="49" charset="-122"/>
                <a:sym typeface="Wingdings" pitchFamily="2" charset="2"/>
              </a:rPr>
              <a:t>（</a:t>
            </a:r>
            <a:r>
              <a:rPr kumimoji="1" lang="en-US" altLang="zh-CN" sz="2400" smtClean="0">
                <a:solidFill>
                  <a:srgbClr val="FF3300"/>
                </a:solidFill>
                <a:latin typeface="楷体_GB2312" pitchFamily="49" charset="-122"/>
                <a:ea typeface="楷体_GB2312" pitchFamily="49" charset="-122"/>
                <a:sym typeface="Wingdings" pitchFamily="2" charset="2"/>
              </a:rPr>
              <a:t>3</a:t>
            </a:r>
            <a:r>
              <a:rPr kumimoji="1" lang="zh-CN" altLang="en-US" sz="2400" smtClean="0">
                <a:solidFill>
                  <a:srgbClr val="FF3300"/>
                </a:solidFill>
                <a:latin typeface="楷体_GB2312" pitchFamily="49" charset="-122"/>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考虑：有解决方案限制一个边界</a:t>
            </a:r>
            <a:endParaRPr kumimoji="1" lang="zh-CN" altLang="en-US" sz="2400" smtClean="0">
              <a:latin typeface="楷体_GB2312" pitchFamily="49" charset="-122"/>
              <a:ea typeface="楷体_GB2312" pitchFamily="49" charset="-122"/>
            </a:endParaRPr>
          </a:p>
          <a:p>
            <a:pPr>
              <a:lnSpc>
                <a:spcPct val="90000"/>
              </a:lnSpc>
            </a:pPr>
            <a:r>
              <a:rPr kumimoji="1" lang="zh-CN" altLang="en-US" smtClean="0"/>
              <a:t>实现环境</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内容：将实施的技术、物理环境</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）动机：要求解决方案必须适应的环境</a:t>
            </a:r>
          </a:p>
          <a:p>
            <a:pPr>
              <a:lnSpc>
                <a:spcPct val="90000"/>
              </a:lnSpc>
            </a:pPr>
            <a:r>
              <a:rPr kumimoji="1" lang="zh-CN" altLang="en-US" smtClean="0"/>
              <a:t>伙伴应用、</a:t>
            </a:r>
            <a:r>
              <a:rPr kumimoji="1" lang="en-US" altLang="zh-CN" smtClean="0"/>
              <a:t>COTS(</a:t>
            </a:r>
            <a:r>
              <a:rPr kumimoji="1" lang="zh-CN" altLang="en-US" smtClean="0"/>
              <a:t>外购软件包</a:t>
            </a:r>
            <a:r>
              <a:rPr kumimoji="1" lang="en-US" altLang="zh-CN" smtClean="0"/>
              <a:t>)</a:t>
            </a:r>
          </a:p>
          <a:p>
            <a:pPr>
              <a:lnSpc>
                <a:spcPct val="90000"/>
              </a:lnSpc>
            </a:pPr>
            <a:r>
              <a:rPr kumimoji="1" lang="zh-CN" altLang="en-US" smtClean="0"/>
              <a:t>预期工作场地环境</a:t>
            </a:r>
          </a:p>
          <a:p>
            <a:pPr>
              <a:lnSpc>
                <a:spcPct val="90000"/>
              </a:lnSpc>
            </a:pPr>
            <a:r>
              <a:rPr kumimoji="1" lang="zh-CN" altLang="en-US" smtClean="0"/>
              <a:t>开发时间、预算</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468313" y="260350"/>
            <a:ext cx="8229600" cy="1143000"/>
          </a:xfrm>
        </p:spPr>
        <p:txBody>
          <a:bodyPr/>
          <a:lstStyle/>
          <a:p>
            <a:r>
              <a:rPr lang="en-US" altLang="zh-CN" smtClean="0">
                <a:cs typeface="隶书"/>
              </a:rPr>
              <a:t>Volere</a:t>
            </a:r>
            <a:r>
              <a:rPr lang="zh-CN" altLang="en-US" smtClean="0">
                <a:cs typeface="隶书"/>
              </a:rPr>
              <a:t>版：命名标准与定义</a:t>
            </a:r>
            <a:endParaRPr lang="zh-CN" altLang="en-US" sz="2400" smtClean="0">
              <a:cs typeface="隶书"/>
            </a:endParaRPr>
          </a:p>
        </p:txBody>
      </p:sp>
      <p:sp>
        <p:nvSpPr>
          <p:cNvPr id="47106" name="内容占位符 7"/>
          <p:cNvSpPr>
            <a:spLocks noGrp="1"/>
          </p:cNvSpPr>
          <p:nvPr>
            <p:ph idx="1"/>
          </p:nvPr>
        </p:nvSpPr>
        <p:spPr>
          <a:xfrm>
            <a:off x="179388" y="1484313"/>
            <a:ext cx="8569325" cy="4840287"/>
          </a:xfrm>
        </p:spPr>
        <p:txBody>
          <a:bodyPr/>
          <a:lstStyle/>
          <a:p>
            <a:pPr>
              <a:lnSpc>
                <a:spcPct val="125000"/>
              </a:lnSpc>
              <a:buClr>
                <a:srgbClr val="FF0000"/>
              </a:buClr>
              <a:buSzPct val="200000"/>
              <a:buFontTx/>
              <a:buChar char="•"/>
            </a:pPr>
            <a:r>
              <a:rPr kumimoji="1" lang="zh-CN" altLang="en-US" smtClean="0"/>
              <a:t>定义项目中使用的所有术语</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rPr>
              <a:t>内容：一个字典，包括使用的所有名称的含义，</a:t>
            </a:r>
          </a:p>
          <a:p>
            <a:pPr>
              <a:lnSpc>
                <a:spcPct val="125000"/>
              </a:lnSpc>
              <a:buClr>
                <a:srgbClr val="FF0000"/>
              </a:buClr>
              <a:buSzPct val="200000"/>
              <a:buFontTx/>
              <a:buNone/>
            </a:pPr>
            <a:r>
              <a:rPr kumimoji="1" lang="zh-CN" altLang="en-US" sz="2400" smtClean="0">
                <a:latin typeface="楷体_GB2312" pitchFamily="49" charset="-122"/>
                <a:ea typeface="楷体_GB2312" pitchFamily="49" charset="-122"/>
              </a:rPr>
              <a:t>             应使用标准名称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）动机：减少项目开发过程中的概念澄清，减少需求歧义</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现值：总额</a:t>
            </a:r>
            <a:r>
              <a:rPr kumimoji="1" lang="en-US" altLang="zh-CN" sz="2400" b="1" smtClean="0">
                <a:solidFill>
                  <a:srgbClr val="FFFF00"/>
                </a:solidFill>
                <a:latin typeface="楷体_GB2312" pitchFamily="49" charset="-122"/>
                <a:ea typeface="楷体_GB2312" pitchFamily="49" charset="-122"/>
                <a:sym typeface="Wingdings" pitchFamily="2" charset="2"/>
              </a:rPr>
              <a:t>/(1+</a:t>
            </a:r>
            <a:r>
              <a:rPr kumimoji="1" lang="zh-CN" altLang="en-US" sz="2400" b="1" smtClean="0">
                <a:solidFill>
                  <a:srgbClr val="FFFF00"/>
                </a:solidFill>
                <a:latin typeface="楷体_GB2312" pitchFamily="49" charset="-122"/>
                <a:ea typeface="楷体_GB2312" pitchFamily="49" charset="-122"/>
                <a:sym typeface="Wingdings" pitchFamily="2" charset="2"/>
              </a:rPr>
              <a:t>年利息</a:t>
            </a:r>
            <a:r>
              <a:rPr kumimoji="1" lang="en-US" altLang="zh-CN" sz="2400" b="1" smtClean="0">
                <a:solidFill>
                  <a:srgbClr val="FFFF00"/>
                </a:solidFill>
                <a:latin typeface="楷体_GB2312" pitchFamily="49" charset="-122"/>
                <a:ea typeface="楷体_GB2312" pitchFamily="49" charset="-122"/>
                <a:sym typeface="Wingdings" pitchFamily="2" charset="2"/>
              </a:rPr>
              <a:t>)</a:t>
            </a:r>
            <a:r>
              <a:rPr kumimoji="1" lang="zh-CN" altLang="en-US" sz="2400" b="1" smtClean="0">
                <a:solidFill>
                  <a:srgbClr val="FFFF00"/>
                </a:solidFill>
                <a:latin typeface="楷体_GB2312" pitchFamily="49" charset="-122"/>
                <a:ea typeface="楷体_GB2312" pitchFamily="49" charset="-122"/>
                <a:sym typeface="Wingdings" pitchFamily="2" charset="2"/>
              </a:rPr>
              <a:t>年</a:t>
            </a:r>
            <a:r>
              <a:rPr kumimoji="1" lang="zh-CN" altLang="en-US" sz="2400" smtClean="0">
                <a:solidFill>
                  <a:srgbClr val="FF3300"/>
                </a:solidFill>
                <a:latin typeface="楷体_GB2312" pitchFamily="49" charset="-122"/>
                <a:ea typeface="楷体_GB2312" pitchFamily="49" charset="-122"/>
                <a:sym typeface="Wingdings" pitchFamily="2" charset="2"/>
              </a:rPr>
              <a:t/>
            </a:r>
            <a:br>
              <a:rPr kumimoji="1" lang="zh-CN" altLang="en-US" sz="2400" smtClean="0">
                <a:solidFill>
                  <a:srgbClr val="FF3300"/>
                </a:solidFill>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）考虑：利用已有的数据字典或词汇表</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           </a:t>
            </a:r>
            <a:r>
              <a:rPr kumimoji="1" lang="en-US" altLang="zh-CN" sz="2400" smtClean="0">
                <a:latin typeface="楷体_GB2312" pitchFamily="49" charset="-122"/>
                <a:ea typeface="楷体_GB2312" pitchFamily="49" charset="-122"/>
                <a:sym typeface="Wingdings" pitchFamily="2" charset="2"/>
              </a:rPr>
              <a:t>WiKi</a:t>
            </a:r>
            <a:r>
              <a:rPr kumimoji="1" lang="zh-CN" altLang="en-US" sz="2400" smtClean="0">
                <a:latin typeface="楷体_GB2312" pitchFamily="49" charset="-122"/>
                <a:ea typeface="楷体_GB2312" pitchFamily="49" charset="-122"/>
                <a:sym typeface="Wingdings" pitchFamily="2" charset="2"/>
              </a:rPr>
              <a:t>管理，十分理想！</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           避免二义性的词和同义词</a:t>
            </a:r>
            <a:endParaRPr kumimoji="1" lang="zh-CN" altLang="en-US" sz="24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468313" y="260350"/>
            <a:ext cx="8229600" cy="936625"/>
          </a:xfrm>
        </p:spPr>
        <p:txBody>
          <a:bodyPr/>
          <a:lstStyle/>
          <a:p>
            <a:r>
              <a:rPr lang="en-US" altLang="zh-CN" smtClean="0">
                <a:cs typeface="隶书"/>
              </a:rPr>
              <a:t>Volere</a:t>
            </a:r>
            <a:r>
              <a:rPr lang="zh-CN" altLang="en-US" smtClean="0">
                <a:cs typeface="隶书"/>
              </a:rPr>
              <a:t>版：相关事实与假定</a:t>
            </a:r>
            <a:endParaRPr lang="zh-CN" altLang="en-US" sz="2400" smtClean="0">
              <a:cs typeface="隶书"/>
            </a:endParaRPr>
          </a:p>
        </p:txBody>
      </p:sp>
      <p:sp>
        <p:nvSpPr>
          <p:cNvPr id="49154" name="内容占位符 7"/>
          <p:cNvSpPr>
            <a:spLocks noGrp="1"/>
          </p:cNvSpPr>
          <p:nvPr>
            <p:ph idx="1"/>
          </p:nvPr>
        </p:nvSpPr>
        <p:spPr>
          <a:xfrm>
            <a:off x="179388" y="1341438"/>
            <a:ext cx="8964612" cy="4983162"/>
          </a:xfrm>
        </p:spPr>
        <p:txBody>
          <a:bodyPr/>
          <a:lstStyle/>
          <a:p>
            <a:pPr>
              <a:lnSpc>
                <a:spcPct val="90000"/>
              </a:lnSpc>
            </a:pPr>
            <a:r>
              <a:rPr kumimoji="1" lang="zh-CN" altLang="en-US" smtClean="0"/>
              <a:t>相关事实：可能对产品产生影响 的外部因素</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）内容：对产品产生影响的其他因素、系统和活动</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）动机：提醒开发者可能对需求产生影响的一些情况和事实</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原有应用程序主要的问题就是查询操作太多，无法</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sym typeface="Wingdings" pitchFamily="2" charset="2"/>
              </a:rPr>
              <a:t>             使用</a:t>
            </a:r>
          </a:p>
          <a:p>
            <a:pPr>
              <a:lnSpc>
                <a:spcPct val="90000"/>
              </a:lnSpc>
            </a:pPr>
            <a:r>
              <a:rPr kumimoji="1" lang="zh-CN" altLang="en-US" smtClean="0">
                <a:sym typeface="Wingdings" pitchFamily="2" charset="2"/>
              </a:rPr>
              <a:t>假定</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）内容：需求开发过程中所做的假设清单，对产品开发有</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影响</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）动机：假定与事实是相对的，它不一定是真实的</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）例子：用户能力的假定、外部系统的性能假定</a:t>
            </a:r>
            <a:br>
              <a:rPr kumimoji="1" lang="zh-CN" altLang="en-US" sz="2400" smtClean="0">
                <a:latin typeface="楷体_GB2312" pitchFamily="49" charset="-122"/>
                <a:ea typeface="楷体_GB2312" pitchFamily="49" charset="-122"/>
                <a:sym typeface="Wingdings" pitchFamily="2" charset="2"/>
              </a:rPr>
            </a:br>
            <a:r>
              <a:rPr kumimoji="1" lang="zh-CN" altLang="en-US" sz="2400" smtClean="0">
                <a:solidFill>
                  <a:srgbClr val="FF3300"/>
                </a:solidFill>
                <a:latin typeface="楷体_GB2312" pitchFamily="49" charset="-122"/>
                <a:ea typeface="楷体_GB2312" pitchFamily="49" charset="-122"/>
                <a:sym typeface="Wingdings" pitchFamily="2" charset="2"/>
              </a:rPr>
              <a:t>             </a:t>
            </a:r>
            <a:r>
              <a:rPr kumimoji="1" lang="zh-CN" altLang="en-US" sz="2400" b="1" smtClean="0">
                <a:solidFill>
                  <a:srgbClr val="FFFF00"/>
                </a:solidFill>
                <a:latin typeface="楷体_GB2312" pitchFamily="49" charset="-122"/>
                <a:ea typeface="楷体_GB2312" pitchFamily="49" charset="-122"/>
                <a:sym typeface="Wingdings" pitchFamily="2" charset="2"/>
              </a:rPr>
              <a:t>短信服务器能够完成每秒</a:t>
            </a:r>
            <a:r>
              <a:rPr kumimoji="1" lang="en-US" altLang="zh-CN" sz="2400" b="1" smtClean="0">
                <a:solidFill>
                  <a:srgbClr val="FFFF00"/>
                </a:solidFill>
                <a:latin typeface="楷体_GB2312" pitchFamily="49" charset="-122"/>
                <a:ea typeface="楷体_GB2312" pitchFamily="49" charset="-122"/>
                <a:sym typeface="Wingdings" pitchFamily="2" charset="2"/>
              </a:rPr>
              <a:t>20</a:t>
            </a:r>
            <a:r>
              <a:rPr kumimoji="1" lang="zh-CN" altLang="en-US" sz="2400" b="1" smtClean="0">
                <a:solidFill>
                  <a:srgbClr val="FFFF00"/>
                </a:solidFill>
                <a:latin typeface="楷体_GB2312" pitchFamily="49" charset="-122"/>
                <a:ea typeface="楷体_GB2312" pitchFamily="49" charset="-122"/>
                <a:sym typeface="Wingdings" pitchFamily="2" charset="2"/>
              </a:rPr>
              <a:t>条的发送任务</a:t>
            </a:r>
            <a:endParaRPr kumimoji="1" lang="zh-CN" altLang="en-US" sz="2400" b="1" smtClean="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468313" y="188913"/>
            <a:ext cx="8229600" cy="1143000"/>
          </a:xfrm>
        </p:spPr>
        <p:txBody>
          <a:bodyPr/>
          <a:lstStyle/>
          <a:p>
            <a:r>
              <a:rPr lang="en-US" altLang="zh-CN" smtClean="0">
                <a:cs typeface="隶书"/>
              </a:rPr>
              <a:t>Volere</a:t>
            </a:r>
            <a:r>
              <a:rPr lang="zh-CN" altLang="en-US" smtClean="0">
                <a:cs typeface="隶书"/>
              </a:rPr>
              <a:t>版：工作</a:t>
            </a:r>
            <a:r>
              <a:rPr lang="en-US" altLang="zh-CN" smtClean="0">
                <a:cs typeface="隶书"/>
              </a:rPr>
              <a:t>/</a:t>
            </a:r>
            <a:r>
              <a:rPr lang="zh-CN" altLang="en-US" smtClean="0">
                <a:cs typeface="隶书"/>
              </a:rPr>
              <a:t>产品范围</a:t>
            </a:r>
            <a:endParaRPr lang="zh-CN" altLang="en-US" sz="2400" smtClean="0">
              <a:cs typeface="隶书"/>
            </a:endParaRPr>
          </a:p>
        </p:txBody>
      </p:sp>
      <p:sp>
        <p:nvSpPr>
          <p:cNvPr id="51202" name="内容占位符 7"/>
          <p:cNvSpPr>
            <a:spLocks noGrp="1"/>
          </p:cNvSpPr>
          <p:nvPr>
            <p:ph idx="1"/>
          </p:nvPr>
        </p:nvSpPr>
        <p:spPr>
          <a:xfrm>
            <a:off x="457200" y="1557338"/>
            <a:ext cx="8229600" cy="4767262"/>
          </a:xfrm>
        </p:spPr>
        <p:txBody>
          <a:bodyPr/>
          <a:lstStyle/>
          <a:p>
            <a:pPr>
              <a:lnSpc>
                <a:spcPct val="90000"/>
              </a:lnSpc>
            </a:pPr>
            <a:r>
              <a:rPr kumimoji="1" lang="zh-CN" altLang="en-US" smtClean="0"/>
              <a:t>当前的状况：</a:t>
            </a:r>
            <a:r>
              <a:rPr kumimoji="1" lang="zh-CN" altLang="en-US" sz="2400" smtClean="0">
                <a:ea typeface="楷体_GB2312" pitchFamily="49" charset="-122"/>
              </a:rPr>
              <a:t>原有业务处理过程的分析</a:t>
            </a:r>
            <a:endParaRPr kumimoji="1" lang="en-US" altLang="zh-CN" sz="2400" smtClean="0">
              <a:ea typeface="楷体_GB2312" pitchFamily="49" charset="-122"/>
            </a:endParaRPr>
          </a:p>
          <a:p>
            <a:pPr>
              <a:lnSpc>
                <a:spcPct val="90000"/>
              </a:lnSpc>
            </a:pPr>
            <a:r>
              <a:rPr kumimoji="1" lang="zh-CN" altLang="en-US" smtClean="0"/>
              <a:t>工作的上下文范围</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）内容：上下文范围图</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）动机：清析地定义系统的边界</a:t>
            </a:r>
            <a:endParaRPr kumimoji="1" lang="zh-CN" altLang="en-US" sz="2400" smtClean="0">
              <a:solidFill>
                <a:srgbClr val="FF33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工作切分</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）内容：事件清单，确定工作系统要响应的业务事件，可以用</a:t>
            </a:r>
            <a:r>
              <a:rPr kumimoji="1" lang="zh-CN" altLang="en-US" sz="2400" smtClean="0">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事件列表</a:t>
            </a:r>
            <a:r>
              <a:rPr kumimoji="1" lang="zh-CN" altLang="en-US" sz="2400" smtClean="0">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或</a:t>
            </a:r>
            <a:r>
              <a:rPr kumimoji="1" lang="zh-CN" altLang="en-US" sz="2400" smtClean="0">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用例列表</a:t>
            </a:r>
            <a:r>
              <a:rPr kumimoji="1" lang="zh-CN" altLang="en-US" sz="2400" smtClean="0">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来表述</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）动机：确定工作系统的逻辑上的大块</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）例子：用户能力的假定、外部系统的性能假定</a:t>
            </a:r>
          </a:p>
          <a:p>
            <a:pPr>
              <a:lnSpc>
                <a:spcPct val="90000"/>
              </a:lnSpc>
            </a:pPr>
            <a:r>
              <a:rPr kumimoji="1" lang="zh-CN" altLang="en-US" smtClean="0">
                <a:sym typeface="Wingdings" pitchFamily="2" charset="2"/>
              </a:rPr>
              <a:t>产品边界</a:t>
            </a:r>
            <a:r>
              <a:rPr kumimoji="1" lang="zh-CN" altLang="en-US" smtClean="0">
                <a:solidFill>
                  <a:srgbClr val="FF3300"/>
                </a:solidFill>
                <a:sym typeface="Wingdings" pitchFamily="2" charset="2"/>
              </a:rPr>
              <a:t>               </a:t>
            </a:r>
            <a:r>
              <a:rPr kumimoji="1" lang="zh-CN" altLang="en-US" sz="2400" smtClean="0">
                <a:solidFill>
                  <a:srgbClr val="FF3300"/>
                </a:solidFill>
                <a:latin typeface="楷体_GB2312" pitchFamily="49" charset="-122"/>
                <a:ea typeface="楷体_GB2312" pitchFamily="49" charset="-122"/>
                <a:sym typeface="Wingdings" pitchFamily="2" charset="2"/>
              </a:rPr>
              <a:t/>
            </a:r>
            <a:br>
              <a:rPr kumimoji="1" lang="zh-CN" altLang="en-US" sz="2400" smtClean="0">
                <a:solidFill>
                  <a:srgbClr val="FF3300"/>
                </a:solidFill>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）内容：用例图，确定用户和产品的边界</a:t>
            </a:r>
            <a:endParaRPr kumimoji="1" lang="zh-CN" altLang="en-US" sz="2400" b="1" smtClean="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lang="en-US" altLang="zh-CN" smtClean="0">
                <a:cs typeface="隶书"/>
              </a:rPr>
              <a:t>Volere</a:t>
            </a:r>
            <a:r>
              <a:rPr lang="zh-CN" altLang="en-US" smtClean="0">
                <a:cs typeface="隶书"/>
              </a:rPr>
              <a:t>版：功能</a:t>
            </a:r>
            <a:r>
              <a:rPr lang="en-US" altLang="zh-CN" smtClean="0">
                <a:cs typeface="隶书"/>
              </a:rPr>
              <a:t>/</a:t>
            </a:r>
            <a:r>
              <a:rPr lang="zh-CN" altLang="en-US" smtClean="0">
                <a:cs typeface="隶书"/>
              </a:rPr>
              <a:t>数据需求 </a:t>
            </a:r>
            <a:endParaRPr lang="zh-CN" altLang="en-US" sz="2400" smtClean="0">
              <a:cs typeface="隶书"/>
            </a:endParaRPr>
          </a:p>
        </p:txBody>
      </p:sp>
      <p:sp>
        <p:nvSpPr>
          <p:cNvPr id="55298" name="内容占位符 7"/>
          <p:cNvSpPr>
            <a:spLocks noGrp="1"/>
          </p:cNvSpPr>
          <p:nvPr>
            <p:ph idx="1"/>
          </p:nvPr>
        </p:nvSpPr>
        <p:spPr/>
        <p:txBody>
          <a:bodyPr/>
          <a:lstStyle/>
          <a:p>
            <a:pPr>
              <a:lnSpc>
                <a:spcPct val="90000"/>
              </a:lnSpc>
            </a:pPr>
            <a:r>
              <a:rPr kumimoji="1" lang="zh-CN" altLang="en-US" smtClean="0"/>
              <a:t>功能需求</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）内容：产品必须执行的动作描述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当短信发送失败时，给发送人一个消息提示</a:t>
            </a:r>
            <a:r>
              <a:rPr kumimoji="1" lang="zh-CN" altLang="en-US" sz="2400" smtClean="0">
                <a:latin typeface="楷体_GB2312" pitchFamily="49" charset="-122"/>
                <a:ea typeface="楷体_GB2312" pitchFamily="49" charset="-122"/>
              </a:rPr>
              <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）验收标准：取决于要求做的动作</a:t>
            </a:r>
            <a:endParaRPr kumimoji="1" lang="zh-CN" altLang="en-US" sz="2400" smtClean="0">
              <a:solidFill>
                <a:srgbClr val="FF33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数据需求</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a:t>
            </a:r>
            <a:r>
              <a:rPr kumimoji="1" lang="en-US" altLang="zh-CN" sz="2400" smtClean="0">
                <a:latin typeface="楷体_GB2312" pitchFamily="49" charset="-122"/>
                <a:ea typeface="楷体_GB2312" pitchFamily="49" charset="-122"/>
                <a:sym typeface="Wingdings" pitchFamily="2" charset="2"/>
              </a:rPr>
              <a:t>E-R</a:t>
            </a:r>
            <a:r>
              <a:rPr kumimoji="1" lang="zh-CN" altLang="en-US" sz="2400" smtClean="0">
                <a:latin typeface="楷体_GB2312" pitchFamily="49" charset="-122"/>
                <a:ea typeface="楷体_GB2312" pitchFamily="49" charset="-122"/>
                <a:sym typeface="Wingdings" pitchFamily="2" charset="2"/>
              </a:rPr>
              <a:t>图或类图表示要保存的数据，</a:t>
            </a:r>
            <a:r>
              <a:rPr kumimoji="1" lang="en-US" altLang="zh-CN" sz="2400" smtClean="0">
                <a:latin typeface="楷体_GB2312" pitchFamily="49" charset="-122"/>
                <a:ea typeface="楷体_GB2312" pitchFamily="49" charset="-122"/>
                <a:sym typeface="Wingdings" pitchFamily="2" charset="2"/>
              </a:rPr>
              <a:t>DFD</a:t>
            </a:r>
            <a:r>
              <a:rPr kumimoji="1" lang="zh-CN" altLang="en-US" sz="2400" smtClean="0">
                <a:latin typeface="楷体_GB2312" pitchFamily="49" charset="-122"/>
                <a:ea typeface="楷体_GB2312" pitchFamily="49" charset="-122"/>
                <a:sym typeface="Wingdings" pitchFamily="2" charset="2"/>
              </a:rPr>
              <a:t>表示数据流通</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）动机：澄清产品的主题内容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468313" y="188913"/>
            <a:ext cx="8229600" cy="863600"/>
          </a:xfrm>
        </p:spPr>
        <p:txBody>
          <a:bodyPr/>
          <a:lstStyle/>
          <a:p>
            <a:r>
              <a:rPr lang="en-US" altLang="zh-CN" smtClean="0">
                <a:cs typeface="隶书"/>
              </a:rPr>
              <a:t>Volere</a:t>
            </a:r>
            <a:r>
              <a:rPr lang="zh-CN" altLang="en-US" smtClean="0">
                <a:cs typeface="隶书"/>
              </a:rPr>
              <a:t>版：观感需求 </a:t>
            </a:r>
            <a:endParaRPr lang="zh-CN" altLang="en-US" sz="2400" smtClean="0">
              <a:cs typeface="隶书"/>
            </a:endParaRPr>
          </a:p>
        </p:txBody>
      </p:sp>
      <p:sp>
        <p:nvSpPr>
          <p:cNvPr id="57346" name="内容占位符 7"/>
          <p:cNvSpPr>
            <a:spLocks noGrp="1"/>
          </p:cNvSpPr>
          <p:nvPr>
            <p:ph idx="1"/>
          </p:nvPr>
        </p:nvSpPr>
        <p:spPr>
          <a:xfrm>
            <a:off x="250825" y="1412875"/>
            <a:ext cx="8642350" cy="4911725"/>
          </a:xfrm>
        </p:spPr>
        <p:txBody>
          <a:bodyPr/>
          <a:lstStyle/>
          <a:p>
            <a:pPr>
              <a:lnSpc>
                <a:spcPct val="90000"/>
              </a:lnSpc>
            </a:pPr>
            <a:r>
              <a:rPr kumimoji="1" lang="zh-CN" altLang="en-US" smtClean="0">
                <a:sym typeface="Wingdings" pitchFamily="2" charset="2"/>
              </a:rPr>
              <a:t>外观需求</a:t>
            </a:r>
            <a:br>
              <a:rPr kumimoji="1" lang="zh-CN" altLang="en-US" smtClean="0">
                <a:sym typeface="Wingdings" pitchFamily="2" charset="2"/>
              </a:rPr>
            </a:br>
            <a:r>
              <a:rPr kumimoji="1" lang="zh-CN" altLang="en-US" smtClean="0">
                <a:sym typeface="Wingdings" pitchFamily="2" charset="2"/>
              </a:rPr>
              <a:t>（</a:t>
            </a:r>
            <a:r>
              <a:rPr kumimoji="1" lang="en-US" altLang="zh-CN" smtClean="0">
                <a:sym typeface="Wingdings" pitchFamily="2" charset="2"/>
              </a:rPr>
              <a:t>1</a:t>
            </a:r>
            <a:r>
              <a:rPr kumimoji="1" lang="zh-CN" altLang="en-US" smtClean="0">
                <a:sym typeface="Wingdings" pitchFamily="2" charset="2"/>
              </a:rPr>
              <a:t>）</a:t>
            </a:r>
            <a:r>
              <a:rPr kumimoji="1" lang="zh-CN" altLang="en-US" sz="2400" smtClean="0">
                <a:latin typeface="楷体_GB2312" pitchFamily="49" charset="-122"/>
                <a:ea typeface="楷体_GB2312" pitchFamily="49" charset="-122"/>
                <a:sym typeface="Wingdings" pitchFamily="2" charset="2"/>
              </a:rPr>
              <a:t>内容：与产品的精神相关的需求。如公司的品牌、使用</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的颜色等。 </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）动机：确保产品的外观满足组织机构的期望。 </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产品应该吸引十多岁的少年儿童</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）考虑：原型是用来辅助需求获取的，而不是需求的替代</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物。</a:t>
            </a:r>
            <a:endParaRPr kumimoji="1" lang="en-US" altLang="zh-CN" sz="2400" smtClean="0">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风格需求</a:t>
            </a:r>
            <a:r>
              <a:rPr kumimoji="1" lang="en-US" altLang="zh-CN" smtClean="0">
                <a:sym typeface="Wingdings" pitchFamily="2" charset="2"/>
              </a:rPr>
              <a:t/>
            </a:r>
            <a:br>
              <a:rPr kumimoji="1" lang="en-US" altLang="zh-CN"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）内容：规定产品的情绪、风格或感觉的需求</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产品应表现出权威性</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）考虑：此类需求通常比较模糊</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468313" y="260350"/>
            <a:ext cx="8229600" cy="936625"/>
          </a:xfrm>
        </p:spPr>
        <p:txBody>
          <a:bodyPr/>
          <a:lstStyle/>
          <a:p>
            <a:r>
              <a:rPr lang="en-US" altLang="zh-CN" smtClean="0">
                <a:cs typeface="隶书"/>
              </a:rPr>
              <a:t>Volere</a:t>
            </a:r>
            <a:r>
              <a:rPr lang="zh-CN" altLang="en-US" smtClean="0">
                <a:cs typeface="隶书"/>
              </a:rPr>
              <a:t>版：易用性和人性化 </a:t>
            </a:r>
            <a:r>
              <a:rPr lang="en-US" altLang="zh-CN" sz="2400" smtClean="0">
                <a:cs typeface="隶书"/>
              </a:rPr>
              <a:t>1</a:t>
            </a:r>
            <a:endParaRPr lang="zh-CN" altLang="en-US" sz="2400" smtClean="0">
              <a:cs typeface="隶书"/>
            </a:endParaRPr>
          </a:p>
        </p:txBody>
      </p:sp>
      <p:sp>
        <p:nvSpPr>
          <p:cNvPr id="59394" name="内容占位符 7"/>
          <p:cNvSpPr>
            <a:spLocks noGrp="1"/>
          </p:cNvSpPr>
          <p:nvPr>
            <p:ph idx="1"/>
          </p:nvPr>
        </p:nvSpPr>
        <p:spPr>
          <a:xfrm>
            <a:off x="457200" y="1557338"/>
            <a:ext cx="8362950" cy="4767262"/>
          </a:xfrm>
        </p:spPr>
        <p:txBody>
          <a:bodyPr/>
          <a:lstStyle/>
          <a:p>
            <a:pPr>
              <a:lnSpc>
                <a:spcPct val="90000"/>
              </a:lnSpc>
            </a:pPr>
            <a:r>
              <a:rPr kumimoji="1" lang="zh-CN" altLang="en-US" smtClean="0"/>
              <a:t>易于使用</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）内容：预期用户应该如何容易地操作产品</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）动机：指导设计者构建符合最终用户期望的产品</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产品应该帮助用户避免犯错；不懂英文的用户</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也能操作</a:t>
            </a:r>
            <a:r>
              <a:rPr kumimoji="1" lang="zh-CN" altLang="en-US" sz="2400" smtClean="0">
                <a:latin typeface="楷体_GB2312" pitchFamily="49" charset="-122"/>
                <a:ea typeface="楷体_GB2312" pitchFamily="49" charset="-122"/>
              </a:rPr>
              <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4</a:t>
            </a:r>
            <a:r>
              <a:rPr kumimoji="1" lang="zh-CN" altLang="en-US" sz="2400" smtClean="0">
                <a:latin typeface="楷体_GB2312" pitchFamily="49" charset="-122"/>
                <a:ea typeface="楷体_GB2312" pitchFamily="49" charset="-122"/>
              </a:rPr>
              <a:t>）验收标准：</a:t>
            </a:r>
            <a:r>
              <a:rPr kumimoji="1" lang="zh-CN" altLang="en-US" sz="2400" b="1" smtClean="0">
                <a:solidFill>
                  <a:srgbClr val="FFFF00"/>
                </a:solidFill>
                <a:latin typeface="楷体_GB2312" pitchFamily="49" charset="-122"/>
                <a:ea typeface="楷体_GB2312" pitchFamily="49" charset="-122"/>
              </a:rPr>
              <a:t>使用一个月后，总的错误率应是多少；经</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过熟悉期后，百分之多少的不懂英文用户同意</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能够操作</a:t>
            </a:r>
            <a:endParaRPr kumimoji="1" lang="en-US" altLang="zh-CN" sz="2400" b="1" smtClean="0">
              <a:solidFill>
                <a:srgbClr val="FFFF00"/>
              </a:solidFill>
              <a:latin typeface="楷体_GB2312" pitchFamily="49" charset="-122"/>
              <a:ea typeface="楷体_GB2312" pitchFamily="49" charset="-122"/>
            </a:endParaRPr>
          </a:p>
          <a:p>
            <a:pPr>
              <a:lnSpc>
                <a:spcPct val="90000"/>
              </a:lnSpc>
              <a:buFont typeface="Wingdings 2" pitchFamily="18" charset="2"/>
              <a:buNone/>
            </a:pPr>
            <a:endParaRPr kumimoji="1" lang="zh-CN" altLang="en-US" sz="2400" b="1" smtClean="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468313" y="260350"/>
            <a:ext cx="8229600" cy="865188"/>
          </a:xfrm>
        </p:spPr>
        <p:txBody>
          <a:bodyPr/>
          <a:lstStyle/>
          <a:p>
            <a:r>
              <a:rPr lang="en-US" altLang="zh-CN" smtClean="0">
                <a:cs typeface="隶书"/>
              </a:rPr>
              <a:t>Volere</a:t>
            </a:r>
            <a:r>
              <a:rPr lang="zh-CN" altLang="en-US" smtClean="0">
                <a:cs typeface="隶书"/>
              </a:rPr>
              <a:t>版：易用性和人性化 </a:t>
            </a:r>
            <a:r>
              <a:rPr lang="en-US" altLang="zh-CN" sz="2400" smtClean="0">
                <a:cs typeface="隶书"/>
              </a:rPr>
              <a:t>2</a:t>
            </a:r>
            <a:endParaRPr lang="zh-CN" altLang="en-US" sz="2400" smtClean="0">
              <a:cs typeface="隶书"/>
            </a:endParaRPr>
          </a:p>
        </p:txBody>
      </p:sp>
      <p:sp>
        <p:nvSpPr>
          <p:cNvPr id="61442" name="内容占位符 7"/>
          <p:cNvSpPr>
            <a:spLocks noGrp="1"/>
          </p:cNvSpPr>
          <p:nvPr>
            <p:ph idx="1"/>
          </p:nvPr>
        </p:nvSpPr>
        <p:spPr>
          <a:xfrm>
            <a:off x="250825" y="1557338"/>
            <a:ext cx="8435975" cy="4767262"/>
          </a:xfrm>
        </p:spPr>
        <p:txBody>
          <a:bodyPr/>
          <a:lstStyle/>
          <a:p>
            <a:pPr>
              <a:lnSpc>
                <a:spcPct val="90000"/>
              </a:lnSpc>
            </a:pPr>
            <a:r>
              <a:rPr kumimoji="1" lang="zh-CN" altLang="en-US" smtClean="0"/>
              <a:t>个性化和国际化需求</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）内容：描述根据用户个人偏好或语言选择来改变</a:t>
            </a:r>
          </a:p>
          <a:p>
            <a:pPr>
              <a:lnSpc>
                <a:spcPct val="90000"/>
              </a:lnSpc>
              <a:buFont typeface="Wingdings 2" pitchFamily="18" charset="2"/>
              <a:buNone/>
            </a:pPr>
            <a:r>
              <a:rPr kumimoji="1" lang="zh-CN" altLang="en-US" sz="2400" smtClean="0">
                <a:latin typeface="楷体_GB2312" pitchFamily="49" charset="-122"/>
                <a:ea typeface="楷体_GB2312" pitchFamily="49" charset="-122"/>
              </a:rPr>
              <a:t>             或配置产品的方式。包括语言、货币等。 </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）动机：确保产品用户不会受困于构建者的文化</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产品应允许用户选择语言</a:t>
            </a:r>
            <a:endParaRPr kumimoji="1" lang="en-US" altLang="zh-CN" sz="2400" b="1" smtClean="0">
              <a:solidFill>
                <a:srgbClr val="FFFF00"/>
              </a:solidFill>
              <a:latin typeface="楷体_GB2312" pitchFamily="49" charset="-122"/>
              <a:ea typeface="楷体_GB2312" pitchFamily="49" charset="-122"/>
            </a:endParaRPr>
          </a:p>
          <a:p>
            <a:pPr>
              <a:lnSpc>
                <a:spcPct val="90000"/>
              </a:lnSpc>
            </a:pPr>
            <a:r>
              <a:rPr kumimoji="1" lang="zh-CN" altLang="en-US" smtClean="0">
                <a:sym typeface="Wingdings" pitchFamily="2" charset="2"/>
              </a:rPr>
              <a:t>学习的容易程度</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）内容：学习时间和方式的要求</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）动机：量化可接受的用户学习时间</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工程师参加一周培训后，应该能使用该产品</a:t>
            </a:r>
            <a:r>
              <a:rPr kumimoji="1" lang="zh-CN" altLang="en-US" sz="2400" smtClean="0">
                <a:latin typeface="楷体_GB2312" pitchFamily="49" charset="-122"/>
                <a:ea typeface="楷体_GB2312" pitchFamily="49" charset="-122"/>
                <a:sym typeface="Wingdings" pitchFamily="2" charset="2"/>
              </a:rPr>
              <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）验收标准：</a:t>
            </a:r>
            <a:r>
              <a:rPr kumimoji="1" lang="zh-CN" altLang="en-US" sz="2400" b="1" smtClean="0">
                <a:solidFill>
                  <a:srgbClr val="FFFF00"/>
                </a:solidFill>
                <a:latin typeface="楷体_GB2312" pitchFamily="49" charset="-122"/>
                <a:ea typeface="楷体_GB2312" pitchFamily="49" charset="-122"/>
                <a:sym typeface="Wingdings" pitchFamily="2" charset="2"/>
              </a:rPr>
              <a:t>软件使用培训结束后的最后测验中，工程</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sym typeface="Wingdings" pitchFamily="2" charset="2"/>
              </a:rPr>
              <a:t>             师应到</a:t>
            </a:r>
            <a:r>
              <a:rPr kumimoji="1" lang="en-US" altLang="zh-CN" sz="2400" b="1" smtClean="0">
                <a:solidFill>
                  <a:srgbClr val="FFFF00"/>
                </a:solidFill>
                <a:latin typeface="楷体_GB2312" pitchFamily="49" charset="-122"/>
                <a:ea typeface="楷体_GB2312" pitchFamily="49" charset="-122"/>
                <a:sym typeface="Wingdings" pitchFamily="2" charset="2"/>
              </a:rPr>
              <a:t>[</a:t>
            </a:r>
            <a:r>
              <a:rPr kumimoji="1" lang="zh-CN" altLang="en-US" sz="2400" b="1" smtClean="0">
                <a:solidFill>
                  <a:srgbClr val="FFFF00"/>
                </a:solidFill>
                <a:latin typeface="楷体_GB2312" pitchFamily="49" charset="-122"/>
                <a:ea typeface="楷体_GB2312" pitchFamily="49" charset="-122"/>
                <a:sym typeface="Wingdings" pitchFamily="2" charset="2"/>
              </a:rPr>
              <a:t>一个大家同意的百分比</a:t>
            </a:r>
            <a:r>
              <a:rPr kumimoji="1" lang="en-US" altLang="zh-CN" sz="2400" b="1" smtClean="0">
                <a:solidFill>
                  <a:srgbClr val="FFFF00"/>
                </a:solidFill>
                <a:latin typeface="楷体_GB2312" pitchFamily="49" charset="-122"/>
                <a:ea typeface="楷体_GB2312" pitchFamily="49" charset="-122"/>
                <a:sym typeface="Wingdings" pitchFamily="2" charset="2"/>
              </a:rPr>
              <a:t>]</a:t>
            </a:r>
            <a:r>
              <a:rPr kumimoji="1" lang="zh-CN" altLang="en-US" sz="2400" b="1" smtClean="0">
                <a:solidFill>
                  <a:srgbClr val="FFFF00"/>
                </a:solidFill>
                <a:latin typeface="楷体_GB2312" pitchFamily="49" charset="-122"/>
                <a:ea typeface="楷体_GB2312" pitchFamily="49" charset="-122"/>
                <a:sym typeface="Wingdings" pitchFamily="2" charset="2"/>
              </a:rPr>
              <a:t>的通过率</a:t>
            </a:r>
          </a:p>
          <a:p>
            <a:pPr>
              <a:lnSpc>
                <a:spcPct val="90000"/>
              </a:lnSpc>
              <a:buFont typeface="Wingdings 2" pitchFamily="18" charset="2"/>
              <a:buNone/>
            </a:pPr>
            <a:r>
              <a:rPr kumimoji="1" lang="zh-CN" altLang="en-US" smtClean="0"/>
              <a:t> </a:t>
            </a:r>
            <a:endParaRPr kumimoji="1" lang="en-US" altLang="zh-CN" b="1" smtClean="0">
              <a:solidFill>
                <a:srgbClr val="FFFF00"/>
              </a:solidFill>
            </a:endParaRPr>
          </a:p>
          <a:p>
            <a:pPr>
              <a:lnSpc>
                <a:spcPct val="90000"/>
              </a:lnSpc>
              <a:buFont typeface="Wingdings 2" pitchFamily="18" charset="2"/>
              <a:buNone/>
            </a:pPr>
            <a:endParaRPr kumimoji="1" lang="zh-CN" altLang="en-US" b="1" smtClean="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468313" y="260350"/>
            <a:ext cx="8229600" cy="1143000"/>
          </a:xfrm>
        </p:spPr>
        <p:txBody>
          <a:bodyPr/>
          <a:lstStyle/>
          <a:p>
            <a:r>
              <a:rPr lang="en-US" altLang="zh-CN" smtClean="0">
                <a:cs typeface="隶书"/>
              </a:rPr>
              <a:t>Volere</a:t>
            </a:r>
            <a:r>
              <a:rPr lang="zh-CN" altLang="en-US" smtClean="0">
                <a:cs typeface="隶书"/>
              </a:rPr>
              <a:t>版：易用性和人性化 </a:t>
            </a:r>
            <a:r>
              <a:rPr lang="en-US" altLang="zh-CN" sz="2400" smtClean="0">
                <a:cs typeface="隶书"/>
              </a:rPr>
              <a:t>3</a:t>
            </a:r>
            <a:endParaRPr lang="zh-CN" altLang="en-US" sz="2400" smtClean="0">
              <a:cs typeface="隶书"/>
            </a:endParaRPr>
          </a:p>
        </p:txBody>
      </p:sp>
      <p:sp>
        <p:nvSpPr>
          <p:cNvPr id="63490" name="内容占位符 7"/>
          <p:cNvSpPr>
            <a:spLocks noGrp="1"/>
          </p:cNvSpPr>
          <p:nvPr>
            <p:ph idx="1"/>
          </p:nvPr>
        </p:nvSpPr>
        <p:spPr>
          <a:xfrm>
            <a:off x="457200" y="1628775"/>
            <a:ext cx="8229600" cy="4695825"/>
          </a:xfrm>
        </p:spPr>
        <p:txBody>
          <a:bodyPr/>
          <a:lstStyle/>
          <a:p>
            <a:pPr>
              <a:lnSpc>
                <a:spcPct val="90000"/>
              </a:lnSpc>
            </a:pPr>
            <a:r>
              <a:rPr kumimoji="1" lang="zh-CN" altLang="en-US" smtClean="0"/>
              <a:t>可理解和礼貌需求</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）内容：可理解决定用户是否本能地知道产品将为</a:t>
            </a:r>
          </a:p>
          <a:p>
            <a:pPr>
              <a:lnSpc>
                <a:spcPct val="90000"/>
              </a:lnSpc>
              <a:buFont typeface="Wingdings 2" pitchFamily="18" charset="2"/>
              <a:buNone/>
            </a:pPr>
            <a:r>
              <a:rPr kumimoji="1" lang="zh-CN" altLang="en-US" sz="2400" smtClean="0">
                <a:latin typeface="楷体_GB2312" pitchFamily="49" charset="-122"/>
                <a:ea typeface="楷体_GB2312" pitchFamily="49" charset="-122"/>
              </a:rPr>
              <a:t>             他们做什么。 </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）动机：避免强迫用户学习产品内部结构的术语。 </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产品应该向用户隐藏它的结构细节</a:t>
            </a:r>
            <a:endParaRPr kumimoji="1" lang="en-US" altLang="zh-CN" sz="2400" b="1" smtClean="0">
              <a:solidFill>
                <a:srgbClr val="FFFF00"/>
              </a:solidFill>
              <a:latin typeface="楷体_GB2312" pitchFamily="49" charset="-122"/>
              <a:ea typeface="楷体_GB2312" pitchFamily="49" charset="-122"/>
            </a:endParaRPr>
          </a:p>
          <a:p>
            <a:pPr>
              <a:lnSpc>
                <a:spcPct val="90000"/>
              </a:lnSpc>
            </a:pPr>
            <a:r>
              <a:rPr kumimoji="1" lang="zh-CN" altLang="en-US" smtClean="0">
                <a:sym typeface="Wingdings" pitchFamily="2" charset="2"/>
              </a:rPr>
              <a:t>可用性需求</a:t>
            </a:r>
            <a:br>
              <a:rPr kumimoji="1" lang="zh-CN" altLang="en-US" smtClean="0">
                <a:sym typeface="Wingdings" pitchFamily="2" charset="2"/>
              </a:rPr>
            </a:br>
            <a:r>
              <a:rPr kumimoji="1" lang="zh-CN" altLang="en-US" sz="2400" smtClean="0">
                <a:sym typeface="Wingdings" pitchFamily="2" charset="2"/>
              </a:rPr>
              <a:t>（</a:t>
            </a:r>
            <a:r>
              <a:rPr kumimoji="1" lang="en-US" altLang="zh-CN" sz="2400" smtClean="0">
                <a:sym typeface="Wingdings" pitchFamily="2" charset="2"/>
              </a:rPr>
              <a:t>1</a:t>
            </a:r>
            <a:r>
              <a:rPr kumimoji="1" lang="zh-CN" altLang="en-US" sz="2400" smtClean="0">
                <a:sym typeface="Wingdings" pitchFamily="2" charset="2"/>
              </a:rPr>
              <a:t>）</a:t>
            </a:r>
            <a:r>
              <a:rPr kumimoji="1" lang="zh-CN" altLang="en-US" sz="2400" smtClean="0">
                <a:latin typeface="楷体_GB2312" pitchFamily="49" charset="-122"/>
                <a:ea typeface="楷体_GB2312" pitchFamily="49" charset="-122"/>
                <a:sym typeface="Wingdings" pitchFamily="2" charset="2"/>
              </a:rPr>
              <a:t>内容：关注残障人士如何方便地使用产品</a:t>
            </a:r>
            <a:r>
              <a:rPr kumimoji="1" lang="zh-CN" altLang="en-US" sz="2400" smtClean="0">
                <a:sym typeface="Wingdings" pitchFamily="2" charset="2"/>
              </a:rPr>
              <a:t/>
            </a:r>
            <a:br>
              <a:rPr kumimoji="1" lang="zh-CN" altLang="en-US" sz="2400" smtClean="0">
                <a:sym typeface="Wingdings" pitchFamily="2" charset="2"/>
              </a:rPr>
            </a:br>
            <a:r>
              <a:rPr kumimoji="1" lang="zh-CN" altLang="en-US" smtClean="0"/>
              <a:t/>
            </a:r>
            <a:br>
              <a:rPr kumimoji="1" lang="zh-CN" altLang="en-US" smtClean="0"/>
            </a:br>
            <a:r>
              <a:rPr kumimoji="1" lang="zh-CN" altLang="en-US" smtClean="0"/>
              <a:t>    </a:t>
            </a:r>
            <a:endParaRPr kumimoji="1" lang="en-US" altLang="zh-CN" b="1" smtClean="0">
              <a:solidFill>
                <a:srgbClr val="FFFF00"/>
              </a:solidFill>
            </a:endParaRPr>
          </a:p>
          <a:p>
            <a:pPr>
              <a:lnSpc>
                <a:spcPct val="90000"/>
              </a:lnSpc>
              <a:buFont typeface="Wingdings 2" pitchFamily="18" charset="2"/>
              <a:buNone/>
            </a:pPr>
            <a:endParaRPr kumimoji="1" lang="zh-CN" altLang="en-US" b="1" smtClean="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468313" y="260350"/>
            <a:ext cx="8229600" cy="936625"/>
          </a:xfrm>
        </p:spPr>
        <p:txBody>
          <a:bodyPr/>
          <a:lstStyle/>
          <a:p>
            <a:r>
              <a:rPr lang="en-US" altLang="zh-CN" smtClean="0">
                <a:cs typeface="隶书"/>
              </a:rPr>
              <a:t>Volere</a:t>
            </a:r>
            <a:r>
              <a:rPr lang="zh-CN" altLang="en-US" smtClean="0">
                <a:cs typeface="隶书"/>
              </a:rPr>
              <a:t>版：执行需求 </a:t>
            </a:r>
            <a:r>
              <a:rPr lang="en-US" altLang="zh-CN" sz="2400" smtClean="0">
                <a:cs typeface="隶书"/>
              </a:rPr>
              <a:t>1</a:t>
            </a:r>
            <a:endParaRPr lang="zh-CN" altLang="en-US" sz="2400" smtClean="0">
              <a:cs typeface="隶书"/>
            </a:endParaRPr>
          </a:p>
        </p:txBody>
      </p:sp>
      <p:sp>
        <p:nvSpPr>
          <p:cNvPr id="65538" name="内容占位符 7"/>
          <p:cNvSpPr>
            <a:spLocks noGrp="1"/>
          </p:cNvSpPr>
          <p:nvPr>
            <p:ph idx="1"/>
          </p:nvPr>
        </p:nvSpPr>
        <p:spPr>
          <a:xfrm>
            <a:off x="457200" y="1341438"/>
            <a:ext cx="8229600" cy="4983162"/>
          </a:xfrm>
        </p:spPr>
        <p:txBody>
          <a:bodyPr/>
          <a:lstStyle/>
          <a:p>
            <a:pPr>
              <a:lnSpc>
                <a:spcPct val="90000"/>
              </a:lnSpc>
            </a:pPr>
            <a:r>
              <a:rPr kumimoji="1" lang="zh-CN" altLang="en-US" smtClean="0"/>
              <a:t>速度需求</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）内容：明确完成特定任务需要的时间，即响应时间</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）动机：对特定应用而言，响应时间很重要</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产品必须每秒钟完成</a:t>
            </a:r>
            <a:r>
              <a:rPr kumimoji="1" lang="en-US" altLang="zh-CN" sz="2400" b="1" smtClean="0">
                <a:solidFill>
                  <a:srgbClr val="FFFF00"/>
                </a:solidFill>
                <a:latin typeface="楷体_GB2312" pitchFamily="49" charset="-122"/>
                <a:ea typeface="楷体_GB2312" pitchFamily="49" charset="-122"/>
              </a:rPr>
              <a:t>20</a:t>
            </a:r>
            <a:r>
              <a:rPr kumimoji="1" lang="zh-CN" altLang="en-US" sz="2400" b="1" smtClean="0">
                <a:solidFill>
                  <a:srgbClr val="FFFF00"/>
                </a:solidFill>
                <a:latin typeface="楷体_GB2312" pitchFamily="49" charset="-122"/>
                <a:ea typeface="楷体_GB2312" pitchFamily="49" charset="-122"/>
              </a:rPr>
              <a:t>条以上的短信发送</a:t>
            </a:r>
            <a:r>
              <a:rPr kumimoji="1" lang="zh-CN" altLang="en-US" sz="2400" smtClean="0">
                <a:solidFill>
                  <a:srgbClr val="FF3300"/>
                </a:solidFill>
                <a:latin typeface="楷体_GB2312" pitchFamily="49" charset="-122"/>
                <a:ea typeface="楷体_GB2312" pitchFamily="49" charset="-122"/>
              </a:rPr>
              <a:t/>
            </a:r>
            <a:br>
              <a:rPr kumimoji="1" lang="zh-CN" altLang="en-US" sz="2400" smtClean="0">
                <a:solidFill>
                  <a:srgbClr val="FF3300"/>
                </a:solidFill>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4</a:t>
            </a:r>
            <a:r>
              <a:rPr kumimoji="1" lang="zh-CN" altLang="en-US" sz="2400" smtClean="0">
                <a:latin typeface="楷体_GB2312" pitchFamily="49" charset="-122"/>
                <a:ea typeface="楷体_GB2312" pitchFamily="49" charset="-122"/>
              </a:rPr>
              <a:t>）验收标准：可测量的描述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5</a:t>
            </a:r>
            <a:r>
              <a:rPr kumimoji="1" lang="zh-CN" altLang="en-US" sz="2400" smtClean="0">
                <a:latin typeface="楷体_GB2312" pitchFamily="49" charset="-122"/>
                <a:ea typeface="楷体_GB2312" pitchFamily="49" charset="-122"/>
              </a:rPr>
              <a:t>）考虑：不同速度需求，对于设计与开发影响甚大</a:t>
            </a:r>
            <a:r>
              <a:rPr kumimoji="1" lang="zh-CN" altLang="en-US" smtClean="0"/>
              <a:t> </a:t>
            </a:r>
            <a:endParaRPr kumimoji="1" lang="zh-CN" altLang="en-US" smtClean="0">
              <a:sym typeface="Wingdings" pitchFamily="2" charset="2"/>
            </a:endParaRPr>
          </a:p>
          <a:p>
            <a:pPr>
              <a:lnSpc>
                <a:spcPct val="90000"/>
              </a:lnSpc>
            </a:pPr>
            <a:r>
              <a:rPr kumimoji="1" lang="zh-CN" altLang="en-US" smtClean="0">
                <a:sym typeface="Wingdings" pitchFamily="2" charset="2"/>
              </a:rPr>
              <a:t>安全悠关的需求</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）内容：对可能产生人身伤害、财产损失和环境破坏</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所考虑的风险的量化描述。</a:t>
            </a:r>
          </a:p>
          <a:p>
            <a:pPr>
              <a:lnSpc>
                <a:spcPct val="90000"/>
              </a:lnSpc>
            </a:pPr>
            <a:r>
              <a:rPr kumimoji="1" lang="zh-CN" altLang="en-US" smtClean="0">
                <a:sym typeface="Wingdings" pitchFamily="2" charset="2"/>
              </a:rPr>
              <a:t>精度要求</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）内容：量化描述输出结果的精度要求</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所有有关钱的数据都精确到小数点后两位</a:t>
            </a:r>
          </a:p>
          <a:p>
            <a:pPr>
              <a:lnSpc>
                <a:spcPct val="90000"/>
              </a:lnSpc>
              <a:buFont typeface="Wingdings 2" pitchFamily="18" charset="2"/>
              <a:buNone/>
            </a:pPr>
            <a:endParaRPr kumimoji="1" lang="zh-CN" altLang="en-US" sz="2400" b="1" smtClean="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smtClean="0">
                <a:cs typeface="隶书"/>
              </a:rPr>
              <a:t>需求描述最佳实践</a:t>
            </a:r>
            <a:endParaRPr lang="zh-CN" altLang="en-US" sz="2400" smtClean="0">
              <a:cs typeface="隶书"/>
            </a:endParaRPr>
          </a:p>
        </p:txBody>
      </p:sp>
      <p:graphicFrame>
        <p:nvGraphicFramePr>
          <p:cNvPr id="7" name="图示 6"/>
          <p:cNvGraphicFramePr/>
          <p:nvPr/>
        </p:nvGraphicFramePr>
        <p:xfrm>
          <a:off x="1285852" y="178592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468313" y="333375"/>
            <a:ext cx="8229600" cy="1143000"/>
          </a:xfrm>
        </p:spPr>
        <p:txBody>
          <a:bodyPr/>
          <a:lstStyle/>
          <a:p>
            <a:r>
              <a:rPr lang="en-US" altLang="zh-CN" smtClean="0">
                <a:cs typeface="隶书"/>
              </a:rPr>
              <a:t>Volere</a:t>
            </a:r>
            <a:r>
              <a:rPr lang="zh-CN" altLang="en-US" smtClean="0">
                <a:cs typeface="隶书"/>
              </a:rPr>
              <a:t>版：执行需求 </a:t>
            </a:r>
            <a:r>
              <a:rPr lang="en-US" altLang="zh-CN" sz="2400" smtClean="0">
                <a:cs typeface="隶书"/>
              </a:rPr>
              <a:t>2</a:t>
            </a:r>
            <a:endParaRPr lang="zh-CN" altLang="en-US" sz="2400" smtClean="0">
              <a:cs typeface="隶书"/>
            </a:endParaRPr>
          </a:p>
        </p:txBody>
      </p:sp>
      <p:sp>
        <p:nvSpPr>
          <p:cNvPr id="67586" name="内容占位符 7"/>
          <p:cNvSpPr>
            <a:spLocks noGrp="1"/>
          </p:cNvSpPr>
          <p:nvPr>
            <p:ph idx="1"/>
          </p:nvPr>
        </p:nvSpPr>
        <p:spPr/>
        <p:txBody>
          <a:bodyPr/>
          <a:lstStyle/>
          <a:p>
            <a:pPr>
              <a:lnSpc>
                <a:spcPct val="90000"/>
              </a:lnSpc>
            </a:pPr>
            <a:r>
              <a:rPr kumimoji="1" lang="zh-CN" altLang="en-US" smtClean="0"/>
              <a:t>可靠性和可用性需求</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）内容：量化可靠性，平均无故障时间、总失败率</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）动机：有些系统，可靠是十分重要的</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smtClean="0">
                <a:solidFill>
                  <a:srgbClr val="FFFF00"/>
                </a:solidFill>
                <a:latin typeface="楷体_GB2312" pitchFamily="49" charset="-122"/>
                <a:ea typeface="楷体_GB2312" pitchFamily="49" charset="-122"/>
              </a:rPr>
              <a:t>产品应能够达到</a:t>
            </a:r>
            <a:r>
              <a:rPr kumimoji="1" lang="en-US" altLang="zh-CN" sz="2400" smtClean="0">
                <a:solidFill>
                  <a:srgbClr val="FFFF00"/>
                </a:solidFill>
                <a:latin typeface="楷体_GB2312" pitchFamily="49" charset="-122"/>
                <a:ea typeface="楷体_GB2312" pitchFamily="49" charset="-122"/>
              </a:rPr>
              <a:t>100</a:t>
            </a:r>
            <a:r>
              <a:rPr kumimoji="1" lang="zh-CN" altLang="en-US" sz="2400" smtClean="0">
                <a:solidFill>
                  <a:srgbClr val="FFFF00"/>
                </a:solidFill>
                <a:latin typeface="楷体_GB2312" pitchFamily="49" charset="-122"/>
                <a:ea typeface="楷体_GB2312" pitchFamily="49" charset="-122"/>
              </a:rPr>
              <a:t>小时的平均无故障时间</a:t>
            </a:r>
            <a:endParaRPr kumimoji="1" lang="zh-CN" altLang="en-US" sz="2400"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容量需求</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）内容：吞吐量和产品存储数据容量的要求</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）动机：保证产品有能力处理期望的数据量</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smtClean="0">
                <a:solidFill>
                  <a:srgbClr val="FFFF00"/>
                </a:solidFill>
                <a:latin typeface="楷体_GB2312" pitchFamily="49" charset="-122"/>
                <a:ea typeface="楷体_GB2312" pitchFamily="49" charset="-122"/>
                <a:sym typeface="Wingdings" pitchFamily="2" charset="2"/>
              </a:rPr>
              <a:t>在上午</a:t>
            </a:r>
            <a:r>
              <a:rPr kumimoji="1" lang="en-US" altLang="zh-CN" sz="2400" smtClean="0">
                <a:solidFill>
                  <a:srgbClr val="FFFF00"/>
                </a:solidFill>
                <a:latin typeface="楷体_GB2312" pitchFamily="49" charset="-122"/>
                <a:ea typeface="楷体_GB2312" pitchFamily="49" charset="-122"/>
                <a:sym typeface="Wingdings" pitchFamily="2" charset="2"/>
              </a:rPr>
              <a:t>9:00~12:00</a:t>
            </a:r>
            <a:r>
              <a:rPr kumimoji="1" lang="zh-CN" altLang="en-US" sz="2400" smtClean="0">
                <a:solidFill>
                  <a:srgbClr val="FFFF00"/>
                </a:solidFill>
                <a:latin typeface="楷体_GB2312" pitchFamily="49" charset="-122"/>
                <a:ea typeface="楷体_GB2312" pitchFamily="49" charset="-122"/>
                <a:sym typeface="Wingdings" pitchFamily="2" charset="2"/>
              </a:rPr>
              <a:t>应满足</a:t>
            </a:r>
            <a:r>
              <a:rPr kumimoji="1" lang="en-US" altLang="zh-CN" sz="2400" smtClean="0">
                <a:solidFill>
                  <a:srgbClr val="FFFF00"/>
                </a:solidFill>
                <a:latin typeface="楷体_GB2312" pitchFamily="49" charset="-122"/>
                <a:ea typeface="楷体_GB2312" pitchFamily="49" charset="-122"/>
                <a:sym typeface="Wingdings" pitchFamily="2" charset="2"/>
              </a:rPr>
              <a:t>300</a:t>
            </a:r>
            <a:r>
              <a:rPr kumimoji="1" lang="zh-CN" altLang="en-US" sz="2400" smtClean="0">
                <a:solidFill>
                  <a:srgbClr val="FFFF00"/>
                </a:solidFill>
                <a:latin typeface="楷体_GB2312" pitchFamily="49" charset="-122"/>
                <a:ea typeface="楷体_GB2312" pitchFamily="49" charset="-122"/>
                <a:sym typeface="Wingdings" pitchFamily="2" charset="2"/>
              </a:rPr>
              <a:t>个并发用户使用，其它时间最大负载为</a:t>
            </a:r>
            <a:r>
              <a:rPr kumimoji="1" lang="en-US" altLang="zh-CN" sz="2400" smtClean="0">
                <a:solidFill>
                  <a:srgbClr val="FFFF00"/>
                </a:solidFill>
                <a:latin typeface="楷体_GB2312" pitchFamily="49" charset="-122"/>
                <a:ea typeface="楷体_GB2312" pitchFamily="49" charset="-122"/>
                <a:sym typeface="Wingdings" pitchFamily="2" charset="2"/>
              </a:rPr>
              <a:t>150</a:t>
            </a:r>
            <a:r>
              <a:rPr kumimoji="1" lang="zh-CN" altLang="en-US" sz="2400" smtClean="0">
                <a:solidFill>
                  <a:srgbClr val="FFFF00"/>
                </a:solidFill>
                <a:latin typeface="楷体_GB2312" pitchFamily="49" charset="-122"/>
                <a:ea typeface="楷体_GB2312" pitchFamily="49" charset="-122"/>
                <a:sym typeface="Wingdings" pitchFamily="2" charset="2"/>
              </a:rPr>
              <a:t>个并发用户</a:t>
            </a:r>
          </a:p>
          <a:p>
            <a:pPr>
              <a:lnSpc>
                <a:spcPct val="90000"/>
              </a:lnSpc>
              <a:buFont typeface="Wingdings 2" pitchFamily="18" charset="2"/>
              <a:buNone/>
            </a:pPr>
            <a:endParaRPr kumimoji="1" lang="zh-CN" altLang="en-US" sz="2400" b="1" smtClean="0">
              <a:solidFill>
                <a:srgbClr val="FFFF00"/>
              </a:solidFill>
              <a:latin typeface="楷体_GB2312" pitchFamily="49" charset="-122"/>
              <a:ea typeface="楷体_GB2312" pitchFamily="49" charset="-122"/>
              <a:sym typeface="Wingdings" pitchFamily="2" charset="2"/>
            </a:endParaRPr>
          </a:p>
          <a:p>
            <a:pPr>
              <a:lnSpc>
                <a:spcPct val="90000"/>
              </a:lnSpc>
              <a:buFont typeface="Wingdings 2" pitchFamily="18" charset="2"/>
              <a:buNone/>
            </a:pPr>
            <a:endParaRPr kumimoji="1" lang="zh-CN" altLang="en-US" b="1" smtClean="0">
              <a:solidFill>
                <a:srgbClr val="FFFF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468313" y="260350"/>
            <a:ext cx="8229600" cy="865188"/>
          </a:xfrm>
        </p:spPr>
        <p:txBody>
          <a:bodyPr/>
          <a:lstStyle/>
          <a:p>
            <a:r>
              <a:rPr lang="en-US" altLang="zh-CN" smtClean="0">
                <a:cs typeface="隶书"/>
              </a:rPr>
              <a:t>Volere</a:t>
            </a:r>
            <a:r>
              <a:rPr lang="zh-CN" altLang="en-US" smtClean="0">
                <a:cs typeface="隶书"/>
              </a:rPr>
              <a:t>版：执行需求 </a:t>
            </a:r>
            <a:r>
              <a:rPr lang="en-US" altLang="zh-CN" sz="2400" smtClean="0">
                <a:cs typeface="隶书"/>
              </a:rPr>
              <a:t>3</a:t>
            </a:r>
            <a:endParaRPr lang="zh-CN" altLang="en-US" sz="2400" smtClean="0">
              <a:cs typeface="隶书"/>
            </a:endParaRPr>
          </a:p>
        </p:txBody>
      </p:sp>
      <p:sp>
        <p:nvSpPr>
          <p:cNvPr id="69634" name="内容占位符 7"/>
          <p:cNvSpPr>
            <a:spLocks noGrp="1"/>
          </p:cNvSpPr>
          <p:nvPr>
            <p:ph idx="1"/>
          </p:nvPr>
        </p:nvSpPr>
        <p:spPr>
          <a:xfrm>
            <a:off x="457200" y="1341438"/>
            <a:ext cx="8435975" cy="4983162"/>
          </a:xfrm>
        </p:spPr>
        <p:txBody>
          <a:bodyPr/>
          <a:lstStyle/>
          <a:p>
            <a:pPr>
              <a:lnSpc>
                <a:spcPct val="90000"/>
              </a:lnSpc>
            </a:pPr>
            <a:r>
              <a:rPr kumimoji="1" lang="zh-CN" altLang="en-US" smtClean="0"/>
              <a:t>健壮性或容错需求</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）内容：规定了产品在不正常情况下继续工作的能力</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）例子：</a:t>
            </a:r>
            <a:r>
              <a:rPr kumimoji="1" lang="zh-CN" altLang="en-US" sz="2400" smtClean="0">
                <a:solidFill>
                  <a:srgbClr val="FFFF00"/>
                </a:solidFill>
                <a:latin typeface="楷体_GB2312" pitchFamily="49" charset="-122"/>
                <a:ea typeface="楷体_GB2312" pitchFamily="49" charset="-122"/>
              </a:rPr>
              <a:t>产品在断开与中央服务器的连接时，仍然可以</a:t>
            </a:r>
          </a:p>
          <a:p>
            <a:pPr>
              <a:lnSpc>
                <a:spcPct val="90000"/>
              </a:lnSpc>
              <a:buFont typeface="Wingdings 2" pitchFamily="18" charset="2"/>
              <a:buNone/>
            </a:pPr>
            <a:r>
              <a:rPr kumimoji="1" lang="zh-CN" altLang="en-US" sz="2400" smtClean="0">
                <a:solidFill>
                  <a:srgbClr val="FFFF00"/>
                </a:solidFill>
                <a:latin typeface="楷体_GB2312" pitchFamily="49" charset="-122"/>
                <a:ea typeface="楷体_GB2312" pitchFamily="49" charset="-122"/>
              </a:rPr>
              <a:t>             以本地模式工作</a:t>
            </a:r>
            <a:endParaRPr kumimoji="1" lang="en-US" altLang="zh-CN" sz="2400" smtClean="0">
              <a:solidFill>
                <a:srgbClr val="FFFF00"/>
              </a:solidFill>
              <a:latin typeface="楷体_GB2312" pitchFamily="49" charset="-122"/>
              <a:ea typeface="楷体_GB2312" pitchFamily="49" charset="-122"/>
            </a:endParaRPr>
          </a:p>
          <a:p>
            <a:pPr>
              <a:lnSpc>
                <a:spcPct val="90000"/>
              </a:lnSpc>
            </a:pPr>
            <a:r>
              <a:rPr kumimoji="1" lang="zh-CN" altLang="en-US" smtClean="0"/>
              <a:t>可伸缩性和可扩展性需求</a:t>
            </a:r>
            <a:r>
              <a:rPr kumimoji="1" lang="en-US" altLang="zh-CN" smtClean="0">
                <a:solidFill>
                  <a:srgbClr val="FFFF00"/>
                </a:solidFill>
              </a:rPr>
              <a:t/>
            </a:r>
            <a:br>
              <a:rPr kumimoji="1" lang="en-US" altLang="zh-CN" smtClean="0">
                <a:solidFill>
                  <a:srgbClr val="FFFF00"/>
                </a:solidFill>
              </a:rPr>
            </a:br>
            <a:r>
              <a:rPr kumimoji="1" lang="zh-CN" altLang="en-US" sz="2400" smtClean="0">
                <a:solidFill>
                  <a:srgbClr val="FFFF00"/>
                </a:solidFill>
                <a:latin typeface="楷体_GB2312" pitchFamily="49" charset="-122"/>
                <a:ea typeface="楷体_GB2312" pitchFamily="49" charset="-122"/>
              </a:rPr>
              <a:t>（</a:t>
            </a:r>
            <a:r>
              <a:rPr kumimoji="1" lang="en-US" altLang="zh-CN" sz="2400" smtClean="0">
                <a:solidFill>
                  <a:srgbClr val="FFFF00"/>
                </a:solidFill>
                <a:latin typeface="楷体_GB2312" pitchFamily="49" charset="-122"/>
                <a:ea typeface="楷体_GB2312" pitchFamily="49" charset="-122"/>
              </a:rPr>
              <a:t>1</a:t>
            </a:r>
            <a:r>
              <a:rPr kumimoji="1" lang="zh-CN" altLang="en-US" sz="2400" smtClean="0">
                <a:solidFill>
                  <a:srgbClr val="FFFF00"/>
                </a:solidFill>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sym typeface="Wingdings" pitchFamily="2" charset="2"/>
              </a:rPr>
              <a:t>内容：产品必须处理的预期的规格增长</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）动机：确保设计者考虑到将来的能力</a:t>
            </a:r>
            <a:r>
              <a:rPr kumimoji="1" lang="en-US" altLang="zh-CN" sz="2400" smtClean="0">
                <a:latin typeface="楷体_GB2312" pitchFamily="49" charset="-122"/>
                <a:ea typeface="楷体_GB2312" pitchFamily="49" charset="-122"/>
                <a:sym typeface="Wingdings" pitchFamily="2" charset="2"/>
              </a:rPr>
              <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smtClean="0">
                <a:solidFill>
                  <a:srgbClr val="FFFF00"/>
                </a:solidFill>
                <a:latin typeface="楷体_GB2312" pitchFamily="49" charset="-122"/>
                <a:ea typeface="楷体_GB2312" pitchFamily="49" charset="-122"/>
                <a:sym typeface="Wingdings" pitchFamily="2" charset="2"/>
              </a:rPr>
              <a:t>产品应能够处理原有的</a:t>
            </a:r>
            <a:r>
              <a:rPr kumimoji="1" lang="en-US" altLang="zh-CN" sz="2400" smtClean="0">
                <a:solidFill>
                  <a:srgbClr val="FFFF00"/>
                </a:solidFill>
                <a:latin typeface="楷体_GB2312" pitchFamily="49" charset="-122"/>
                <a:ea typeface="楷体_GB2312" pitchFamily="49" charset="-122"/>
                <a:sym typeface="Wingdings" pitchFamily="2" charset="2"/>
              </a:rPr>
              <a:t>10000</a:t>
            </a:r>
            <a:r>
              <a:rPr kumimoji="1" lang="zh-CN" altLang="en-US" sz="2400" smtClean="0">
                <a:solidFill>
                  <a:srgbClr val="FFFF00"/>
                </a:solidFill>
                <a:latin typeface="楷体_GB2312" pitchFamily="49" charset="-122"/>
                <a:ea typeface="楷体_GB2312" pitchFamily="49" charset="-122"/>
                <a:sym typeface="Wingdings" pitchFamily="2" charset="2"/>
              </a:rPr>
              <a:t>个顾客，这一</a:t>
            </a:r>
          </a:p>
          <a:p>
            <a:pPr>
              <a:lnSpc>
                <a:spcPct val="90000"/>
              </a:lnSpc>
              <a:buFont typeface="Wingdings 2" pitchFamily="18" charset="2"/>
              <a:buNone/>
            </a:pPr>
            <a:r>
              <a:rPr kumimoji="1" lang="zh-CN" altLang="en-US" sz="2400" smtClean="0">
                <a:solidFill>
                  <a:srgbClr val="FFFF00"/>
                </a:solidFill>
                <a:latin typeface="楷体_GB2312" pitchFamily="49" charset="-122"/>
                <a:ea typeface="楷体_GB2312" pitchFamily="49" charset="-122"/>
                <a:sym typeface="Wingdings" pitchFamily="2" charset="2"/>
              </a:rPr>
              <a:t>             数字预计在</a:t>
            </a:r>
            <a:r>
              <a:rPr kumimoji="1" lang="en-US" altLang="zh-CN" sz="2400" smtClean="0">
                <a:solidFill>
                  <a:srgbClr val="FFFF00"/>
                </a:solidFill>
                <a:latin typeface="楷体_GB2312" pitchFamily="49" charset="-122"/>
                <a:ea typeface="楷体_GB2312" pitchFamily="49" charset="-122"/>
                <a:sym typeface="Wingdings" pitchFamily="2" charset="2"/>
              </a:rPr>
              <a:t>3</a:t>
            </a:r>
            <a:r>
              <a:rPr kumimoji="1" lang="zh-CN" altLang="en-US" sz="2400" smtClean="0">
                <a:solidFill>
                  <a:srgbClr val="FFFF00"/>
                </a:solidFill>
                <a:latin typeface="楷体_GB2312" pitchFamily="49" charset="-122"/>
                <a:ea typeface="楷体_GB2312" pitchFamily="49" charset="-122"/>
                <a:sym typeface="Wingdings" pitchFamily="2" charset="2"/>
              </a:rPr>
              <a:t>年内会增长到</a:t>
            </a:r>
            <a:r>
              <a:rPr kumimoji="1" lang="en-US" altLang="zh-CN" sz="2400" smtClean="0">
                <a:solidFill>
                  <a:srgbClr val="FFFF00"/>
                </a:solidFill>
                <a:latin typeface="楷体_GB2312" pitchFamily="49" charset="-122"/>
                <a:ea typeface="楷体_GB2312" pitchFamily="49" charset="-122"/>
                <a:sym typeface="Wingdings" pitchFamily="2" charset="2"/>
              </a:rPr>
              <a:t>500000</a:t>
            </a:r>
          </a:p>
          <a:p>
            <a:pPr>
              <a:lnSpc>
                <a:spcPct val="90000"/>
              </a:lnSpc>
            </a:pPr>
            <a:r>
              <a:rPr kumimoji="1" lang="zh-CN" altLang="en-US" smtClean="0">
                <a:sym typeface="Wingdings" pitchFamily="2" charset="2"/>
              </a:rPr>
              <a:t>寿命需求：产品的生命周期</a:t>
            </a:r>
          </a:p>
          <a:p>
            <a:pPr>
              <a:lnSpc>
                <a:spcPct val="90000"/>
              </a:lnSpc>
            </a:pPr>
            <a:endParaRPr kumimoji="1" lang="zh-CN" altLang="en-US" b="1" smtClean="0">
              <a:solidFill>
                <a:srgbClr val="FFFF00"/>
              </a:solidFill>
              <a:sym typeface="Wingdings" pitchFamily="2" charset="2"/>
            </a:endParaRPr>
          </a:p>
          <a:p>
            <a:pPr>
              <a:lnSpc>
                <a:spcPct val="90000"/>
              </a:lnSpc>
              <a:buFont typeface="Wingdings 2" pitchFamily="18" charset="2"/>
              <a:buNone/>
            </a:pPr>
            <a:endParaRPr kumimoji="1" lang="zh-CN" altLang="en-US" b="1" smtClean="0">
              <a:solidFill>
                <a:srgbClr val="FF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457200" y="260350"/>
            <a:ext cx="8229600" cy="1008063"/>
          </a:xfrm>
        </p:spPr>
        <p:txBody>
          <a:bodyPr/>
          <a:lstStyle/>
          <a:p>
            <a:r>
              <a:rPr lang="en-US" altLang="zh-CN" smtClean="0">
                <a:cs typeface="隶书"/>
              </a:rPr>
              <a:t>Volere</a:t>
            </a:r>
            <a:r>
              <a:rPr lang="zh-CN" altLang="en-US" smtClean="0">
                <a:cs typeface="隶书"/>
              </a:rPr>
              <a:t>版：操作需求</a:t>
            </a:r>
            <a:endParaRPr lang="zh-CN" altLang="en-US" sz="2400" smtClean="0">
              <a:cs typeface="隶书"/>
            </a:endParaRPr>
          </a:p>
        </p:txBody>
      </p:sp>
      <p:sp>
        <p:nvSpPr>
          <p:cNvPr id="71682" name="内容占位符 7"/>
          <p:cNvSpPr>
            <a:spLocks noGrp="1"/>
          </p:cNvSpPr>
          <p:nvPr>
            <p:ph idx="1"/>
          </p:nvPr>
        </p:nvSpPr>
        <p:spPr>
          <a:xfrm>
            <a:off x="457200" y="1484313"/>
            <a:ext cx="8229600" cy="4840287"/>
          </a:xfrm>
        </p:spPr>
        <p:txBody>
          <a:bodyPr/>
          <a:lstStyle/>
          <a:p>
            <a:pPr>
              <a:lnSpc>
                <a:spcPct val="90000"/>
              </a:lnSpc>
            </a:pPr>
            <a:r>
              <a:rPr kumimoji="1" lang="zh-CN" altLang="en-US" smtClean="0"/>
              <a:t>预期的物理环境</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）内容：明确产品将操作的物理环境</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）动机：指出可能需要特殊需求、准备或培训的情况</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所有的用户都是站立着操作的该系统的</a:t>
            </a:r>
            <a:endParaRPr kumimoji="1" lang="zh-CN" altLang="en-US" sz="2400" b="1"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与相邻系统接口的需求</a:t>
            </a:r>
            <a:r>
              <a:rPr kumimoji="1" lang="en-US" altLang="zh-CN" smtClean="0">
                <a:sym typeface="Wingdings" pitchFamily="2" charset="2"/>
              </a:rPr>
              <a:t/>
            </a:r>
            <a:br>
              <a:rPr kumimoji="1" lang="en-US" altLang="zh-CN"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a:t>
            </a:r>
            <a:r>
              <a:rPr kumimoji="1" lang="zh-CN" altLang="en-US" sz="2400" smtClean="0">
                <a:latin typeface="楷体_GB2312" pitchFamily="49" charset="-122"/>
                <a:ea typeface="楷体_GB2312" pitchFamily="49" charset="-122"/>
              </a:rPr>
              <a:t>：描述与伙伴应用和设备接口的需求</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应支持</a:t>
            </a:r>
            <a:r>
              <a:rPr kumimoji="1" lang="en-US" altLang="zh-CN" sz="2400" b="1" smtClean="0">
                <a:solidFill>
                  <a:srgbClr val="FFFF00"/>
                </a:solidFill>
                <a:latin typeface="楷体_GB2312" pitchFamily="49" charset="-122"/>
                <a:ea typeface="楷体_GB2312" pitchFamily="49" charset="-122"/>
              </a:rPr>
              <a:t>5</a:t>
            </a:r>
            <a:r>
              <a:rPr kumimoji="1" lang="zh-CN" altLang="en-US" sz="2400" b="1" smtClean="0">
                <a:solidFill>
                  <a:srgbClr val="FFFF00"/>
                </a:solidFill>
                <a:latin typeface="楷体_GB2312" pitchFamily="49" charset="-122"/>
                <a:ea typeface="楷体_GB2312" pitchFamily="49" charset="-122"/>
              </a:rPr>
              <a:t>种最流行的浏览器的最近</a:t>
            </a:r>
            <a:r>
              <a:rPr kumimoji="1" lang="en-US" altLang="zh-CN" sz="2400" b="1" smtClean="0">
                <a:solidFill>
                  <a:srgbClr val="FFFF00"/>
                </a:solidFill>
                <a:latin typeface="楷体_GB2312" pitchFamily="49" charset="-122"/>
                <a:ea typeface="楷体_GB2312" pitchFamily="49" charset="-122"/>
              </a:rPr>
              <a:t>4</a:t>
            </a:r>
            <a:r>
              <a:rPr kumimoji="1" lang="zh-CN" altLang="en-US" sz="2400" b="1" smtClean="0">
                <a:solidFill>
                  <a:srgbClr val="FFFF00"/>
                </a:solidFill>
                <a:latin typeface="楷体_GB2312" pitchFamily="49" charset="-122"/>
                <a:ea typeface="楷体_GB2312" pitchFamily="49" charset="-122"/>
              </a:rPr>
              <a:t>个版本</a:t>
            </a:r>
            <a:endParaRPr kumimoji="1" lang="en-US" altLang="zh-CN" sz="2400" b="1" smtClean="0">
              <a:solidFill>
                <a:srgbClr val="FFFF00"/>
              </a:solidFill>
              <a:latin typeface="楷体_GB2312" pitchFamily="49" charset="-122"/>
              <a:ea typeface="楷体_GB2312" pitchFamily="49" charset="-122"/>
            </a:endParaRPr>
          </a:p>
          <a:p>
            <a:pPr>
              <a:lnSpc>
                <a:spcPct val="90000"/>
              </a:lnSpc>
            </a:pPr>
            <a:r>
              <a:rPr kumimoji="1" lang="zh-CN" altLang="en-US" smtClean="0">
                <a:sym typeface="Wingdings" pitchFamily="2" charset="2"/>
              </a:rPr>
              <a:t>产品化需求</a:t>
            </a:r>
            <a:r>
              <a:rPr kumimoji="1" lang="zh-CN" altLang="en-US" smtClean="0"/>
              <a:t>：</a:t>
            </a:r>
            <a:r>
              <a:rPr kumimoji="1" lang="zh-CN" altLang="en-US" sz="2400" b="1" smtClean="0">
                <a:solidFill>
                  <a:srgbClr val="FFFF00"/>
                </a:solidFill>
                <a:latin typeface="楷体_GB2312" pitchFamily="49" charset="-122"/>
                <a:ea typeface="楷体_GB2312" pitchFamily="49" charset="-122"/>
              </a:rPr>
              <a:t>产品应该以</a:t>
            </a:r>
            <a:r>
              <a:rPr kumimoji="1" lang="en-US" altLang="zh-CN" sz="2400" b="1" smtClean="0">
                <a:solidFill>
                  <a:srgbClr val="FFFF00"/>
                </a:solidFill>
                <a:latin typeface="楷体_GB2312" pitchFamily="49" charset="-122"/>
                <a:ea typeface="楷体_GB2312" pitchFamily="49" charset="-122"/>
              </a:rPr>
              <a:t>ZIP</a:t>
            </a:r>
            <a:r>
              <a:rPr kumimoji="1" lang="zh-CN" altLang="en-US" sz="2400" b="1" smtClean="0">
                <a:solidFill>
                  <a:srgbClr val="FFFF00"/>
                </a:solidFill>
                <a:latin typeface="楷体_GB2312" pitchFamily="49" charset="-122"/>
                <a:ea typeface="楷体_GB2312" pitchFamily="49" charset="-122"/>
              </a:rPr>
              <a:t>文件的方式发布，产品应</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能够放在一张</a:t>
            </a:r>
            <a:r>
              <a:rPr kumimoji="1" lang="en-US" altLang="zh-CN" sz="2400" b="1" smtClean="0">
                <a:solidFill>
                  <a:srgbClr val="FFFF00"/>
                </a:solidFill>
                <a:latin typeface="楷体_GB2312" pitchFamily="49" charset="-122"/>
                <a:ea typeface="楷体_GB2312" pitchFamily="49" charset="-122"/>
              </a:rPr>
              <a:t>CD</a:t>
            </a:r>
            <a:r>
              <a:rPr kumimoji="1" lang="zh-CN" altLang="en-US" sz="2400" b="1" smtClean="0">
                <a:solidFill>
                  <a:srgbClr val="FFFF00"/>
                </a:solidFill>
                <a:latin typeface="楷体_GB2312" pitchFamily="49" charset="-122"/>
                <a:ea typeface="楷体_GB2312" pitchFamily="49" charset="-122"/>
              </a:rPr>
              <a:t>上</a:t>
            </a:r>
            <a:endParaRPr kumimoji="1" lang="en-US" altLang="zh-CN" sz="2400" smtClean="0">
              <a:latin typeface="楷体_GB2312" pitchFamily="49" charset="-122"/>
              <a:ea typeface="楷体_GB2312" pitchFamily="49" charset="-122"/>
            </a:endParaRPr>
          </a:p>
          <a:p>
            <a:pPr>
              <a:lnSpc>
                <a:spcPct val="90000"/>
              </a:lnSpc>
            </a:pPr>
            <a:r>
              <a:rPr kumimoji="1" lang="zh-CN" altLang="en-US" smtClean="0">
                <a:sym typeface="Wingdings" pitchFamily="2" charset="2"/>
              </a:rPr>
              <a:t>发布需求：</a:t>
            </a:r>
            <a:r>
              <a:rPr kumimoji="1" lang="zh-CN" altLang="en-US" sz="2400" b="1" smtClean="0">
                <a:solidFill>
                  <a:srgbClr val="FFFF00"/>
                </a:solidFill>
                <a:ea typeface="楷体_GB2312" pitchFamily="49" charset="-122"/>
              </a:rPr>
              <a:t>维护版本将每年一次提供给最终用户</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468313" y="260350"/>
            <a:ext cx="8229600" cy="865188"/>
          </a:xfrm>
        </p:spPr>
        <p:txBody>
          <a:bodyPr/>
          <a:lstStyle/>
          <a:p>
            <a:r>
              <a:rPr lang="en-US" altLang="zh-CN" smtClean="0">
                <a:cs typeface="隶书"/>
              </a:rPr>
              <a:t>Volere</a:t>
            </a:r>
            <a:r>
              <a:rPr lang="zh-CN" altLang="en-US" smtClean="0">
                <a:cs typeface="隶书"/>
              </a:rPr>
              <a:t>版：可维护性和支持</a:t>
            </a:r>
            <a:endParaRPr lang="zh-CN" altLang="en-US" sz="2400" smtClean="0">
              <a:cs typeface="隶书"/>
            </a:endParaRPr>
          </a:p>
        </p:txBody>
      </p:sp>
      <p:sp>
        <p:nvSpPr>
          <p:cNvPr id="73730" name="内容占位符 7"/>
          <p:cNvSpPr>
            <a:spLocks noGrp="1"/>
          </p:cNvSpPr>
          <p:nvPr>
            <p:ph idx="1"/>
          </p:nvPr>
        </p:nvSpPr>
        <p:spPr>
          <a:xfrm>
            <a:off x="457200" y="1268413"/>
            <a:ext cx="8507413" cy="5056187"/>
          </a:xfrm>
        </p:spPr>
        <p:txBody>
          <a:bodyPr/>
          <a:lstStyle/>
          <a:p>
            <a:pPr>
              <a:lnSpc>
                <a:spcPct val="90000"/>
              </a:lnSpc>
            </a:pPr>
            <a:r>
              <a:rPr kumimoji="1" lang="zh-CN" altLang="en-US" smtClean="0"/>
              <a:t>可维护性</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）内容：对产品作特定修改所需的量化描述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）动机：让每个人意识 到产品维护的需要</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新添一种在原有数据基础上生成的报表格式，</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需要提出后一个工作周内提供</a:t>
            </a:r>
            <a:endParaRPr kumimoji="1" lang="zh-CN" altLang="en-US" sz="2400" b="1"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支持需求</a:t>
            </a:r>
            <a:r>
              <a:rPr kumimoji="1" lang="zh-CN" altLang="en-US" smtClean="0"/>
              <a:t>：诸如帮助系统</a:t>
            </a:r>
            <a:r>
              <a:rPr kumimoji="1" lang="en-US" altLang="zh-CN" smtClean="0"/>
              <a:t>…</a:t>
            </a:r>
            <a:endParaRPr kumimoji="1" lang="zh-CN" altLang="en-US" smtClean="0">
              <a:solidFill>
                <a:srgbClr val="FF3300"/>
              </a:solidFill>
              <a:sym typeface="Wingdings" pitchFamily="2" charset="2"/>
            </a:endParaRPr>
          </a:p>
          <a:p>
            <a:pPr>
              <a:lnSpc>
                <a:spcPct val="90000"/>
              </a:lnSpc>
            </a:pPr>
            <a:r>
              <a:rPr kumimoji="1" lang="zh-CN" altLang="en-US" smtClean="0">
                <a:sym typeface="Wingdings" pitchFamily="2" charset="2"/>
              </a:rPr>
              <a:t>适应能力</a:t>
            </a:r>
            <a:br>
              <a:rPr kumimoji="1" lang="zh-CN" altLang="en-US" smtClean="0">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）内容：产品必须支持的其他平台或环境的描述</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）动机：量化客户和用户关于产品运行平台的期望</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必须能够运行在</a:t>
            </a:r>
            <a:r>
              <a:rPr kumimoji="1" lang="en-US" altLang="zh-CN" sz="2400" b="1" smtClean="0">
                <a:solidFill>
                  <a:srgbClr val="FFFF00"/>
                </a:solidFill>
                <a:latin typeface="楷体_GB2312" pitchFamily="49" charset="-122"/>
                <a:ea typeface="楷体_GB2312" pitchFamily="49" charset="-122"/>
                <a:sym typeface="Wingdings" pitchFamily="2" charset="2"/>
              </a:rPr>
              <a:t>Windows</a:t>
            </a:r>
            <a:r>
              <a:rPr kumimoji="1" lang="zh-CN" altLang="en-US" sz="2400" b="1" smtClean="0">
                <a:solidFill>
                  <a:srgbClr val="FFFF00"/>
                </a:solidFill>
                <a:latin typeface="楷体_GB2312" pitchFamily="49" charset="-122"/>
                <a:ea typeface="楷体_GB2312" pitchFamily="49" charset="-122"/>
                <a:sym typeface="Wingdings" pitchFamily="2" charset="2"/>
              </a:rPr>
              <a:t>英文版、日文版上</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a:xfrm>
            <a:off x="468313" y="260350"/>
            <a:ext cx="8229600" cy="936625"/>
          </a:xfrm>
        </p:spPr>
        <p:txBody>
          <a:bodyPr/>
          <a:lstStyle/>
          <a:p>
            <a:r>
              <a:rPr lang="en-US" altLang="zh-CN" smtClean="0">
                <a:cs typeface="隶书"/>
              </a:rPr>
              <a:t>Volere</a:t>
            </a:r>
            <a:r>
              <a:rPr lang="zh-CN" altLang="en-US" smtClean="0">
                <a:cs typeface="隶书"/>
              </a:rPr>
              <a:t>版：安全性</a:t>
            </a:r>
            <a:endParaRPr lang="zh-CN" altLang="en-US" sz="2400" smtClean="0">
              <a:cs typeface="隶书"/>
            </a:endParaRPr>
          </a:p>
        </p:txBody>
      </p:sp>
      <p:sp>
        <p:nvSpPr>
          <p:cNvPr id="75778" name="内容占位符 7"/>
          <p:cNvSpPr>
            <a:spLocks noGrp="1"/>
          </p:cNvSpPr>
          <p:nvPr>
            <p:ph idx="1"/>
          </p:nvPr>
        </p:nvSpPr>
        <p:spPr>
          <a:xfrm>
            <a:off x="323850" y="1557338"/>
            <a:ext cx="8569325" cy="4767262"/>
          </a:xfrm>
        </p:spPr>
        <p:txBody>
          <a:bodyPr/>
          <a:lstStyle/>
          <a:p>
            <a:pPr>
              <a:lnSpc>
                <a:spcPct val="90000"/>
              </a:lnSpc>
            </a:pPr>
            <a:r>
              <a:rPr kumimoji="1" lang="zh-CN" altLang="en-US" smtClean="0"/>
              <a:t>访问控制需求</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）内容：指定谁被授权使用该 产品</a:t>
            </a:r>
            <a:r>
              <a:rPr kumimoji="1" lang="en-US" altLang="zh-CN" sz="2400" smtClean="0">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rPr>
              <a:t>包括 功能、数据</a:t>
            </a:r>
            <a:r>
              <a:rPr kumimoji="1" lang="en-US" altLang="zh-CN" sz="2400" smtClean="0">
                <a:latin typeface="楷体_GB2312" pitchFamily="49" charset="-122"/>
                <a:ea typeface="楷体_GB2312" pitchFamily="49" charset="-122"/>
              </a:rPr>
              <a:t>)</a:t>
            </a:r>
            <a:r>
              <a:rPr kumimoji="1" lang="zh-CN" altLang="en-US" sz="2400" smtClean="0">
                <a:latin typeface="楷体_GB2312" pitchFamily="49" charset="-122"/>
                <a:ea typeface="楷体_GB2312" pitchFamily="49" charset="-122"/>
              </a:rPr>
              <a:t>，</a:t>
            </a:r>
          </a:p>
          <a:p>
            <a:pPr>
              <a:lnSpc>
                <a:spcPct val="90000"/>
              </a:lnSpc>
              <a:buFont typeface="Wingdings 2" pitchFamily="18" charset="2"/>
              <a:buNone/>
            </a:pPr>
            <a:r>
              <a:rPr kumimoji="1" lang="zh-CN" altLang="en-US" sz="2400" smtClean="0">
                <a:latin typeface="楷体_GB2312" pitchFamily="49" charset="-122"/>
                <a:ea typeface="楷体_GB2312" pitchFamily="49" charset="-122"/>
              </a:rPr>
              <a:t>             以及在什么样的情况下授权</a:t>
            </a:r>
            <a:r>
              <a:rPr kumimoji="1" lang="en-US" altLang="zh-CN" sz="2400" smtClean="0">
                <a:ea typeface="楷体_GB2312" pitchFamily="49" charset="-122"/>
              </a:rPr>
              <a:t>…</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sym typeface="Wingdings" pitchFamily="2" charset="2"/>
              </a:rPr>
              <a:t>只有直线经理可以看到他的职员的个人记录</a:t>
            </a:r>
            <a:endParaRPr kumimoji="1" lang="en-US" altLang="zh-CN" sz="2400" b="1"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完整性需求</a:t>
            </a:r>
            <a:r>
              <a:rPr kumimoji="1" lang="en-US" altLang="zh-CN" sz="2400" b="1" smtClean="0">
                <a:solidFill>
                  <a:srgbClr val="FFFF00"/>
                </a:solidFill>
                <a:latin typeface="楷体_GB2312" pitchFamily="49" charset="-122"/>
                <a:ea typeface="楷体_GB2312" pitchFamily="49" charset="-122"/>
                <a:sym typeface="Wingdings" pitchFamily="2" charset="2"/>
              </a:rPr>
              <a:t/>
            </a:r>
            <a:br>
              <a:rPr kumimoji="1" lang="en-US" altLang="zh-CN" sz="2400" b="1" smtClean="0">
                <a:solidFill>
                  <a:srgbClr val="FFFF00"/>
                </a:solidFill>
                <a:latin typeface="楷体_GB2312" pitchFamily="49" charset="-122"/>
                <a:ea typeface="楷体_GB2312" pitchFamily="49" charset="-122"/>
                <a:sym typeface="Wingdings" pitchFamily="2" charset="2"/>
              </a:rPr>
            </a:br>
            <a:r>
              <a:rPr kumimoji="1" lang="en-US" altLang="zh-CN" sz="2400" smtClean="0">
                <a:latin typeface="楷体_GB2312" pitchFamily="49" charset="-122"/>
                <a:ea typeface="楷体_GB2312" pitchFamily="49" charset="-122"/>
              </a:rPr>
              <a:t> </a:t>
            </a: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）内容：指定数据库和其他文件以及产品的完整性</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en-US" altLang="zh-CN" sz="2400" smtClean="0">
                <a:latin typeface="楷体_GB2312" pitchFamily="49" charset="-122"/>
                <a:ea typeface="楷体_GB2312" pitchFamily="49" charset="-122"/>
              </a:rPr>
              <a:t> </a:t>
            </a: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sym typeface="Wingdings" pitchFamily="2" charset="2"/>
              </a:rPr>
              <a:t>产品应能防止引入不正确的数据</a:t>
            </a:r>
            <a:endParaRPr kumimoji="1" lang="en-US" altLang="zh-CN" sz="2400" b="1"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隐私需求</a:t>
            </a:r>
            <a:r>
              <a:rPr kumimoji="1" lang="zh-CN" altLang="en-US" smtClean="0"/>
              <a:t>：</a:t>
            </a:r>
            <a:r>
              <a:rPr kumimoji="1" lang="zh-CN" altLang="en-US" sz="2400" smtClean="0">
                <a:ea typeface="楷体_GB2312" pitchFamily="49" charset="-122"/>
              </a:rPr>
              <a:t>如何保护</a:t>
            </a:r>
            <a:endParaRPr kumimoji="1" lang="en-US" altLang="zh-CN" sz="2400" smtClean="0">
              <a:ea typeface="楷体_GB2312" pitchFamily="49" charset="-122"/>
            </a:endParaRPr>
          </a:p>
          <a:p>
            <a:pPr>
              <a:lnSpc>
                <a:spcPct val="90000"/>
              </a:lnSpc>
            </a:pPr>
            <a:r>
              <a:rPr kumimoji="1" lang="zh-CN" altLang="en-US" smtClean="0"/>
              <a:t>审计需求</a:t>
            </a:r>
            <a:endParaRPr kumimoji="1" lang="en-US" altLang="zh-CN" smtClean="0"/>
          </a:p>
          <a:p>
            <a:pPr>
              <a:lnSpc>
                <a:spcPct val="90000"/>
              </a:lnSpc>
            </a:pPr>
            <a:r>
              <a:rPr kumimoji="1" lang="zh-CN" altLang="en-US" smtClean="0"/>
              <a:t>免疫力要求</a:t>
            </a:r>
            <a:r>
              <a:rPr kumimoji="1" lang="en-US" altLang="zh-CN" smtClean="0"/>
              <a:t/>
            </a:r>
            <a:br>
              <a:rPr kumimoji="1" lang="en-US" altLang="zh-CN" smtClean="0"/>
            </a:br>
            <a:endParaRPr kumimoji="1" lang="zh-CN" altLang="en-US" b="1" smtClean="0">
              <a:solidFill>
                <a:srgbClr val="FFFF00"/>
              </a:solidFill>
              <a:sym typeface="Wingdings" pitchFamily="2"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323850" y="260350"/>
            <a:ext cx="8229600" cy="1143000"/>
          </a:xfrm>
        </p:spPr>
        <p:txBody>
          <a:bodyPr/>
          <a:lstStyle/>
          <a:p>
            <a:r>
              <a:rPr lang="en-US" altLang="zh-CN" smtClean="0">
                <a:cs typeface="隶书"/>
              </a:rPr>
              <a:t>Volere</a:t>
            </a:r>
            <a:r>
              <a:rPr lang="zh-CN" altLang="en-US" smtClean="0">
                <a:cs typeface="隶书"/>
              </a:rPr>
              <a:t>版：文化 政策 法律</a:t>
            </a:r>
            <a:endParaRPr lang="zh-CN" altLang="en-US" sz="2400" smtClean="0">
              <a:cs typeface="隶书"/>
            </a:endParaRPr>
          </a:p>
        </p:txBody>
      </p:sp>
      <p:sp>
        <p:nvSpPr>
          <p:cNvPr id="77826" name="内容占位符 7"/>
          <p:cNvSpPr>
            <a:spLocks noGrp="1"/>
          </p:cNvSpPr>
          <p:nvPr>
            <p:ph idx="1"/>
          </p:nvPr>
        </p:nvSpPr>
        <p:spPr/>
        <p:txBody>
          <a:bodyPr/>
          <a:lstStyle/>
          <a:p>
            <a:pPr>
              <a:lnSpc>
                <a:spcPct val="90000"/>
              </a:lnSpc>
            </a:pPr>
            <a:r>
              <a:rPr kumimoji="1" lang="zh-CN" altLang="en-US" smtClean="0"/>
              <a:t>文化需求：</a:t>
            </a:r>
            <a:r>
              <a:rPr kumimoji="1" lang="zh-CN" altLang="en-US" sz="2400" smtClean="0">
                <a:latin typeface="楷体_GB2312" pitchFamily="49" charset="-122"/>
                <a:ea typeface="楷体_GB2312" pitchFamily="49" charset="-122"/>
              </a:rPr>
              <a:t>产品应记录 中国的公众假日</a:t>
            </a:r>
            <a:r>
              <a:rPr kumimoji="1" lang="zh-CN" altLang="en-US" smtClean="0"/>
              <a:t> </a:t>
            </a:r>
            <a:endParaRPr kumimoji="1" lang="en-US" altLang="zh-CN" smtClean="0"/>
          </a:p>
          <a:p>
            <a:pPr>
              <a:lnSpc>
                <a:spcPct val="90000"/>
              </a:lnSpc>
            </a:pPr>
            <a:r>
              <a:rPr kumimoji="1" lang="zh-CN" altLang="en-US" smtClean="0">
                <a:sym typeface="Wingdings" pitchFamily="2" charset="2"/>
              </a:rPr>
              <a:t>政策需求：</a:t>
            </a:r>
            <a:r>
              <a:rPr kumimoji="1" lang="zh-CN" altLang="en-US" sz="2400" b="1" smtClean="0">
                <a:solidFill>
                  <a:srgbClr val="FFFF00"/>
                </a:solidFill>
                <a:ea typeface="楷体_GB2312" pitchFamily="49" charset="-122"/>
                <a:sym typeface="Wingdings" pitchFamily="2" charset="2"/>
              </a:rPr>
              <a:t>产品的安装应该只使用中国制造的部件</a:t>
            </a:r>
            <a:endParaRPr kumimoji="1" lang="en-US" altLang="zh-CN" sz="2400" b="1" smtClean="0">
              <a:solidFill>
                <a:srgbClr val="FFFF00"/>
              </a:solidFill>
              <a:ea typeface="楷体_GB2312" pitchFamily="49" charset="-122"/>
              <a:sym typeface="Wingdings" pitchFamily="2" charset="2"/>
            </a:endParaRPr>
          </a:p>
          <a:p>
            <a:pPr>
              <a:lnSpc>
                <a:spcPct val="90000"/>
              </a:lnSpc>
            </a:pPr>
            <a:r>
              <a:rPr kumimoji="1" lang="zh-CN" altLang="en-US" smtClean="0">
                <a:sym typeface="Wingdings" pitchFamily="2" charset="2"/>
              </a:rPr>
              <a:t>合法需求：</a:t>
            </a:r>
            <a:r>
              <a:rPr kumimoji="1" lang="zh-CN" altLang="en-US" sz="2400" smtClean="0">
                <a:ea typeface="楷体_GB2312" pitchFamily="49" charset="-122"/>
                <a:sym typeface="Wingdings" pitchFamily="2" charset="2"/>
              </a:rPr>
              <a:t>版权、法规</a:t>
            </a:r>
            <a:endParaRPr kumimoji="1" lang="en-US" altLang="zh-CN" sz="2400" smtClean="0">
              <a:ea typeface="楷体_GB2312" pitchFamily="49" charset="-122"/>
              <a:sym typeface="Wingdings" pitchFamily="2" charset="2"/>
            </a:endParaRPr>
          </a:p>
          <a:p>
            <a:pPr>
              <a:lnSpc>
                <a:spcPct val="90000"/>
              </a:lnSpc>
            </a:pPr>
            <a:r>
              <a:rPr kumimoji="1" lang="zh-CN" altLang="en-US" smtClean="0">
                <a:sym typeface="Wingdings" pitchFamily="2" charset="2"/>
              </a:rPr>
              <a:t>标准需求：</a:t>
            </a:r>
            <a:r>
              <a:rPr kumimoji="1" lang="zh-CN" altLang="en-US" sz="2400" b="1" smtClean="0">
                <a:solidFill>
                  <a:srgbClr val="FFFF00"/>
                </a:solidFill>
                <a:ea typeface="楷体_GB2312" pitchFamily="49" charset="-122"/>
                <a:sym typeface="Wingdings" pitchFamily="2" charset="2"/>
              </a:rPr>
              <a:t>产品必须符合军方标准</a:t>
            </a:r>
            <a:endParaRPr kumimoji="1" lang="en-US" altLang="zh-CN" sz="2400" b="1" smtClean="0">
              <a:solidFill>
                <a:srgbClr val="FFFF00"/>
              </a:solidFill>
              <a:ea typeface="楷体_GB2312" pitchFamily="49" charset="-122"/>
              <a:sym typeface="Wingdings" pitchFamily="2"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395288" y="188913"/>
            <a:ext cx="8229600" cy="1143000"/>
          </a:xfrm>
        </p:spPr>
        <p:txBody>
          <a:bodyPr/>
          <a:lstStyle/>
          <a:p>
            <a:r>
              <a:rPr lang="en-US" altLang="zh-CN" smtClean="0">
                <a:cs typeface="隶书"/>
              </a:rPr>
              <a:t>Volere</a:t>
            </a:r>
            <a:r>
              <a:rPr lang="zh-CN" altLang="en-US" smtClean="0">
                <a:cs typeface="隶书"/>
              </a:rPr>
              <a:t>版：开放式问题与</a:t>
            </a:r>
            <a:r>
              <a:rPr lang="en-US" altLang="zh-CN" smtClean="0">
                <a:cs typeface="隶书"/>
              </a:rPr>
              <a:t>COTS</a:t>
            </a:r>
            <a:endParaRPr lang="zh-CN" altLang="en-US" sz="2400" smtClean="0">
              <a:cs typeface="隶书"/>
            </a:endParaRPr>
          </a:p>
        </p:txBody>
      </p:sp>
      <p:sp>
        <p:nvSpPr>
          <p:cNvPr id="79874" name="内容占位符 7"/>
          <p:cNvSpPr>
            <a:spLocks noGrp="1"/>
          </p:cNvSpPr>
          <p:nvPr>
            <p:ph idx="1"/>
          </p:nvPr>
        </p:nvSpPr>
        <p:spPr>
          <a:xfrm>
            <a:off x="250825" y="1935163"/>
            <a:ext cx="8642350" cy="4389437"/>
          </a:xfrm>
        </p:spPr>
        <p:txBody>
          <a:bodyPr/>
          <a:lstStyle/>
          <a:p>
            <a:pPr>
              <a:lnSpc>
                <a:spcPct val="90000"/>
              </a:lnSpc>
            </a:pPr>
            <a:r>
              <a:rPr kumimoji="1" lang="zh-CN" altLang="en-US" smtClean="0"/>
              <a:t>开放式问题</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）内容：对未确定但可能对产品产生影响的因素进行描述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）动机：公开不确定性</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）例子：</a:t>
            </a:r>
            <a:r>
              <a:rPr kumimoji="1" lang="zh-CN" altLang="en-US" sz="2400" b="1" smtClean="0">
                <a:solidFill>
                  <a:srgbClr val="FFFF00"/>
                </a:solidFill>
                <a:latin typeface="楷体_GB2312" pitchFamily="49" charset="-122"/>
                <a:ea typeface="楷体_GB2312" pitchFamily="49" charset="-122"/>
              </a:rPr>
              <a:t>即将执行新的行业法规是否对软件产生影响尚未</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rPr>
              <a:t>            确定 </a:t>
            </a:r>
            <a:endParaRPr kumimoji="1" lang="zh-CN" altLang="en-US" sz="2400" b="1" smtClean="0">
              <a:solidFill>
                <a:srgbClr val="FFFF00"/>
              </a:solidFill>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是否有一些成品可以购买</a:t>
            </a:r>
          </a:p>
          <a:p>
            <a:pPr>
              <a:lnSpc>
                <a:spcPct val="90000"/>
              </a:lnSpc>
            </a:pPr>
            <a:r>
              <a:rPr kumimoji="1" lang="zh-CN" altLang="en-US" smtClean="0">
                <a:sym typeface="Wingdings" pitchFamily="2" charset="2"/>
              </a:rPr>
              <a:t>是否可使用成品组件</a:t>
            </a:r>
          </a:p>
          <a:p>
            <a:pPr>
              <a:lnSpc>
                <a:spcPct val="90000"/>
              </a:lnSpc>
            </a:pPr>
            <a:r>
              <a:rPr kumimoji="1" lang="zh-CN" altLang="en-US" smtClean="0">
                <a:sym typeface="Wingdings" pitchFamily="2" charset="2"/>
              </a:rPr>
              <a:t>是否有一些我们可以复制的东西</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468313" y="404813"/>
            <a:ext cx="8229600" cy="1143000"/>
          </a:xfrm>
        </p:spPr>
        <p:txBody>
          <a:bodyPr/>
          <a:lstStyle/>
          <a:p>
            <a:r>
              <a:rPr lang="en-US" altLang="zh-CN" smtClean="0">
                <a:cs typeface="隶书"/>
              </a:rPr>
              <a:t>Volere</a:t>
            </a:r>
            <a:r>
              <a:rPr lang="zh-CN" altLang="en-US" smtClean="0">
                <a:cs typeface="隶书"/>
              </a:rPr>
              <a:t>版：新问题</a:t>
            </a:r>
            <a:r>
              <a:rPr lang="en-US" altLang="zh-CN" smtClean="0">
                <a:cs typeface="隶书"/>
              </a:rPr>
              <a:t>/</a:t>
            </a:r>
            <a:r>
              <a:rPr lang="zh-CN" altLang="en-US" smtClean="0">
                <a:cs typeface="隶书"/>
              </a:rPr>
              <a:t>迁移</a:t>
            </a:r>
            <a:endParaRPr lang="zh-CN" altLang="en-US" sz="2400" smtClean="0">
              <a:cs typeface="隶书"/>
            </a:endParaRPr>
          </a:p>
        </p:txBody>
      </p:sp>
      <p:sp>
        <p:nvSpPr>
          <p:cNvPr id="81922" name="内容占位符 7"/>
          <p:cNvSpPr>
            <a:spLocks noGrp="1"/>
          </p:cNvSpPr>
          <p:nvPr>
            <p:ph idx="1"/>
          </p:nvPr>
        </p:nvSpPr>
        <p:spPr/>
        <p:txBody>
          <a:bodyPr/>
          <a:lstStyle/>
          <a:p>
            <a:pPr>
              <a:lnSpc>
                <a:spcPct val="90000"/>
              </a:lnSpc>
            </a:pPr>
            <a:r>
              <a:rPr kumimoji="1" lang="zh-CN" altLang="en-US" smtClean="0"/>
              <a:t>对当前环境的影响</a:t>
            </a:r>
            <a:endParaRPr kumimoji="1" lang="en-US" altLang="zh-CN" smtClean="0"/>
          </a:p>
          <a:p>
            <a:pPr>
              <a:lnSpc>
                <a:spcPct val="90000"/>
              </a:lnSpc>
            </a:pPr>
            <a:r>
              <a:rPr kumimoji="1" lang="zh-CN" altLang="en-US" smtClean="0">
                <a:sym typeface="Wingdings" pitchFamily="2" charset="2"/>
              </a:rPr>
              <a:t>对已实施的系统的影响</a:t>
            </a:r>
            <a:endParaRPr kumimoji="1" lang="en-US" altLang="zh-CN" smtClean="0">
              <a:sym typeface="Wingdings" pitchFamily="2" charset="2"/>
            </a:endParaRPr>
          </a:p>
          <a:p>
            <a:pPr>
              <a:lnSpc>
                <a:spcPct val="90000"/>
              </a:lnSpc>
            </a:pPr>
            <a:r>
              <a:rPr kumimoji="1" lang="zh-CN" altLang="en-US" smtClean="0">
                <a:sym typeface="Wingdings" pitchFamily="2" charset="2"/>
              </a:rPr>
              <a:t>潜在的用户问题</a:t>
            </a:r>
            <a:endParaRPr kumimoji="1" lang="en-US" altLang="zh-CN" smtClean="0">
              <a:sym typeface="Wingdings" pitchFamily="2" charset="2"/>
            </a:endParaRPr>
          </a:p>
          <a:p>
            <a:pPr>
              <a:lnSpc>
                <a:spcPct val="90000"/>
              </a:lnSpc>
            </a:pPr>
            <a:r>
              <a:rPr kumimoji="1" lang="zh-CN" altLang="en-US" smtClean="0">
                <a:sym typeface="Wingdings" pitchFamily="2" charset="2"/>
              </a:rPr>
              <a:t>预期的实现环境会存在什么限制新产品的因素</a:t>
            </a:r>
            <a:endParaRPr kumimoji="1" lang="en-US" altLang="zh-CN" smtClean="0">
              <a:sym typeface="Wingdings" pitchFamily="2" charset="2"/>
            </a:endParaRPr>
          </a:p>
          <a:p>
            <a:pPr>
              <a:lnSpc>
                <a:spcPct val="90000"/>
              </a:lnSpc>
            </a:pPr>
            <a:r>
              <a:rPr kumimoji="1" lang="zh-CN" altLang="en-US" smtClean="0">
                <a:sym typeface="Wingdings" pitchFamily="2" charset="2"/>
              </a:rPr>
              <a:t>后续问题</a:t>
            </a:r>
            <a:endParaRPr kumimoji="1" lang="en-US" altLang="zh-CN" smtClean="0">
              <a:sym typeface="Wingdings" pitchFamily="2" charset="2"/>
            </a:endParaRPr>
          </a:p>
          <a:p>
            <a:pPr>
              <a:lnSpc>
                <a:spcPct val="90000"/>
              </a:lnSpc>
            </a:pPr>
            <a:endParaRPr kumimoji="1" lang="en-US" altLang="zh-CN" smtClean="0">
              <a:sym typeface="Wingdings" pitchFamily="2" charset="2"/>
            </a:endParaRPr>
          </a:p>
          <a:p>
            <a:pPr>
              <a:lnSpc>
                <a:spcPct val="90000"/>
              </a:lnSpc>
            </a:pPr>
            <a:r>
              <a:rPr kumimoji="1" lang="zh-CN" altLang="en-US" smtClean="0">
                <a:sym typeface="Wingdings" pitchFamily="2" charset="2"/>
              </a:rPr>
              <a:t>迁移到新产品的需求</a:t>
            </a:r>
            <a:endParaRPr kumimoji="1" lang="en-US" altLang="zh-CN" smtClean="0">
              <a:sym typeface="Wingdings" pitchFamily="2" charset="2"/>
            </a:endParaRPr>
          </a:p>
          <a:p>
            <a:pPr>
              <a:lnSpc>
                <a:spcPct val="90000"/>
              </a:lnSpc>
            </a:pPr>
            <a:r>
              <a:rPr kumimoji="1" lang="zh-CN" altLang="en-US" smtClean="0">
                <a:sym typeface="Wingdings" pitchFamily="2" charset="2"/>
              </a:rPr>
              <a:t>为了新系统，哪些数据必须修改或转换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a:lstStyle/>
          <a:p>
            <a:r>
              <a:rPr lang="zh-CN" altLang="en-US" smtClean="0">
                <a:cs typeface="隶书"/>
              </a:rPr>
              <a:t>需求描述最佳实践</a:t>
            </a:r>
            <a:endParaRPr lang="zh-CN" altLang="en-US" sz="2400" smtClean="0">
              <a:cs typeface="隶书"/>
            </a:endParaRPr>
          </a:p>
        </p:txBody>
      </p:sp>
      <p:graphicFrame>
        <p:nvGraphicFramePr>
          <p:cNvPr id="7" name="图示 6"/>
          <p:cNvGraphicFramePr/>
          <p:nvPr/>
        </p:nvGraphicFramePr>
        <p:xfrm>
          <a:off x="1285852" y="178592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468313" y="760416"/>
            <a:ext cx="8229600" cy="936625"/>
          </a:xfrm>
        </p:spPr>
        <p:txBody>
          <a:bodyPr/>
          <a:lstStyle/>
          <a:p>
            <a:pPr algn="ctr"/>
            <a:r>
              <a:rPr lang="zh-CN" altLang="en-US" dirty="0" smtClean="0">
                <a:cs typeface="隶书"/>
              </a:rPr>
              <a:t>需求表述方法</a:t>
            </a:r>
            <a:endParaRPr lang="zh-CN" altLang="en-US" sz="2400" dirty="0" smtClean="0">
              <a:cs typeface="隶书"/>
            </a:endParaRPr>
          </a:p>
        </p:txBody>
      </p:sp>
      <p:sp>
        <p:nvSpPr>
          <p:cNvPr id="86018" name="内容占位符 7"/>
          <p:cNvSpPr>
            <a:spLocks noGrp="1"/>
          </p:cNvSpPr>
          <p:nvPr>
            <p:ph idx="1"/>
          </p:nvPr>
        </p:nvSpPr>
        <p:spPr>
          <a:xfrm>
            <a:off x="928663" y="1984379"/>
            <a:ext cx="6500858" cy="3659199"/>
          </a:xfrm>
        </p:spPr>
        <p:txBody>
          <a:bodyPr/>
          <a:lstStyle/>
          <a:p>
            <a:pPr>
              <a:buNone/>
            </a:pPr>
            <a:r>
              <a:rPr kumimoji="1" lang="en-US" altLang="zh-CN" sz="2400" dirty="0" smtClean="0">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、功能需求描述</a:t>
            </a:r>
            <a:endParaRPr kumimoji="1" lang="en-US" altLang="zh-CN" sz="2400" dirty="0" smtClean="0">
              <a:latin typeface="楷体_GB2312" pitchFamily="49" charset="-122"/>
              <a:ea typeface="楷体_GB2312" pitchFamily="49" charset="-122"/>
            </a:endParaRPr>
          </a:p>
          <a:p>
            <a:endParaRPr kumimoji="1" lang="en-US" altLang="zh-CN" sz="2400" dirty="0" smtClean="0">
              <a:latin typeface="楷体_GB2312" pitchFamily="49" charset="-122"/>
              <a:ea typeface="楷体_GB2312" pitchFamily="49" charset="-122"/>
            </a:endParaRPr>
          </a:p>
          <a:p>
            <a:pPr>
              <a:buNone/>
            </a:pPr>
            <a:r>
              <a:rPr kumimoji="1" lang="en-US" altLang="zh-CN" sz="2400" dirty="0" smtClean="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、非功能需求描述</a:t>
            </a:r>
            <a:endParaRPr kumimoji="1" lang="en-US" altLang="zh-CN" sz="2400" dirty="0" smtClean="0">
              <a:latin typeface="楷体_GB2312" pitchFamily="49" charset="-122"/>
              <a:ea typeface="楷体_GB2312" pitchFamily="49" charset="-122"/>
            </a:endParaRPr>
          </a:p>
          <a:p>
            <a:endParaRPr kumimoji="1" lang="en-US" altLang="zh-CN" sz="2400" dirty="0" smtClean="0">
              <a:latin typeface="楷体_GB2312" pitchFamily="49" charset="-122"/>
              <a:ea typeface="楷体_GB2312" pitchFamily="49" charset="-122"/>
            </a:endParaRPr>
          </a:p>
          <a:p>
            <a:pPr>
              <a:buNone/>
            </a:pPr>
            <a:r>
              <a:rPr kumimoji="1" lang="en-US" altLang="zh-CN" sz="2400" dirty="0" smtClean="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、数据需求</a:t>
            </a:r>
            <a:endParaRPr kumimoji="1" lang="en-US" altLang="zh-CN" sz="2400" dirty="0" smtClean="0">
              <a:latin typeface="楷体_GB2312" pitchFamily="49" charset="-122"/>
              <a:ea typeface="楷体_GB2312" pitchFamily="49" charset="-122"/>
            </a:endParaRPr>
          </a:p>
          <a:p>
            <a:endParaRPr kumimoji="1" lang="en-US" altLang="zh-CN" sz="2400" dirty="0" smtClean="0">
              <a:latin typeface="楷体_GB2312" pitchFamily="49" charset="-122"/>
              <a:ea typeface="楷体_GB2312" pitchFamily="49" charset="-122"/>
            </a:endParaRPr>
          </a:p>
          <a:p>
            <a:pPr>
              <a:buNone/>
            </a:pPr>
            <a:r>
              <a:rPr kumimoji="1" lang="en-US" altLang="zh-CN" sz="2400" dirty="0" smtClean="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、业务流程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457200" y="260350"/>
            <a:ext cx="8229600" cy="1081088"/>
          </a:xfrm>
        </p:spPr>
        <p:txBody>
          <a:bodyPr/>
          <a:lstStyle/>
          <a:p>
            <a:r>
              <a:rPr lang="zh-CN" altLang="en-US" smtClean="0">
                <a:cs typeface="隶书"/>
              </a:rPr>
              <a:t>需求规格说明书</a:t>
            </a:r>
            <a:endParaRPr lang="zh-CN" altLang="en-US" sz="2400" smtClean="0">
              <a:cs typeface="隶书"/>
            </a:endParaRPr>
          </a:p>
        </p:txBody>
      </p:sp>
      <p:sp>
        <p:nvSpPr>
          <p:cNvPr id="30722" name="内容占位符 7"/>
          <p:cNvSpPr>
            <a:spLocks noGrp="1"/>
          </p:cNvSpPr>
          <p:nvPr>
            <p:ph idx="1"/>
          </p:nvPr>
        </p:nvSpPr>
        <p:spPr>
          <a:xfrm>
            <a:off x="457200" y="1557338"/>
            <a:ext cx="8229600" cy="4767262"/>
          </a:xfrm>
        </p:spPr>
        <p:txBody>
          <a:bodyPr/>
          <a:lstStyle/>
          <a:p>
            <a:pPr>
              <a:spcBef>
                <a:spcPct val="0"/>
              </a:spcBef>
            </a:pPr>
            <a:r>
              <a:rPr kumimoji="1" lang="zh-CN" altLang="en-US" dirty="0" smtClean="0"/>
              <a:t>规格描述的形式</a:t>
            </a:r>
            <a:br>
              <a:rPr kumimoji="1" lang="zh-CN" altLang="en-US" dirty="0" smtClean="0"/>
            </a:br>
            <a:r>
              <a:rPr kumimoji="1" lang="en-US" altLang="zh-CN" sz="2400" dirty="0" smtClean="0">
                <a:latin typeface="楷体_GB2312" pitchFamily="49" charset="-122"/>
                <a:ea typeface="楷体_GB2312" pitchFamily="49" charset="-122"/>
              </a:rPr>
              <a:t>(1)</a:t>
            </a:r>
            <a:r>
              <a:rPr kumimoji="1" lang="en-US" altLang="zh-CN" sz="2400" dirty="0" smtClean="0">
                <a:latin typeface="楷体_GB2312" pitchFamily="49" charset="-122"/>
                <a:ea typeface="楷体_GB2312" pitchFamily="49" charset="-122"/>
                <a:sym typeface="Wingdings" pitchFamily="2" charset="2"/>
              </a:rPr>
              <a:t> </a:t>
            </a:r>
            <a:r>
              <a:rPr kumimoji="1" lang="zh-CN" altLang="en-US" sz="2400" dirty="0" smtClean="0">
                <a:solidFill>
                  <a:srgbClr val="FF0000"/>
                </a:solidFill>
                <a:latin typeface="楷体_GB2312" pitchFamily="49" charset="-122"/>
                <a:ea typeface="楷体_GB2312" pitchFamily="49" charset="-122"/>
                <a:sym typeface="Wingdings" pitchFamily="2" charset="2"/>
              </a:rPr>
              <a:t>自然语言文档</a:t>
            </a:r>
            <a:r>
              <a:rPr kumimoji="1" lang="zh-CN" altLang="en-US" sz="2400" dirty="0" smtClean="0">
                <a:latin typeface="楷体_GB2312" pitchFamily="49" charset="-122"/>
                <a:ea typeface="楷体_GB2312" pitchFamily="49" charset="-122"/>
                <a:sym typeface="Wingdings" pitchFamily="2" charset="2"/>
              </a:rPr>
              <a:t>：</a:t>
            </a:r>
            <a:r>
              <a:rPr kumimoji="1" lang="zh-CN" altLang="en-US" sz="2400" dirty="0" smtClean="0">
                <a:latin typeface="楷体_GB2312" pitchFamily="49" charset="-122"/>
                <a:ea typeface="楷体_GB2312" pitchFamily="49" charset="-122"/>
                <a:sym typeface="Wingdings" pitchFamily="2" charset="2"/>
              </a:rPr>
              <a:t>用合理</a:t>
            </a:r>
            <a:r>
              <a:rPr kumimoji="1" lang="zh-CN" altLang="en-US" sz="2400" dirty="0" smtClean="0">
                <a:latin typeface="楷体_GB2312" pitchFamily="49" charset="-122"/>
                <a:ea typeface="楷体_GB2312" pitchFamily="49" charset="-122"/>
                <a:sym typeface="Wingdings" pitchFamily="2" charset="2"/>
              </a:rPr>
              <a:t>的自然语言精心编写</a:t>
            </a:r>
            <a:br>
              <a:rPr kumimoji="1" lang="zh-CN" altLang="en-US" sz="2400" dirty="0" smtClean="0">
                <a:latin typeface="楷体_GB2312" pitchFamily="49" charset="-122"/>
                <a:ea typeface="楷体_GB2312" pitchFamily="49" charset="-122"/>
                <a:sym typeface="Wingdings" pitchFamily="2" charset="2"/>
              </a:rPr>
            </a:br>
            <a:r>
              <a:rPr kumimoji="1" lang="en-US" altLang="zh-CN" sz="2400" dirty="0" smtClean="0">
                <a:latin typeface="楷体_GB2312" pitchFamily="49" charset="-122"/>
                <a:ea typeface="楷体_GB2312" pitchFamily="49" charset="-122"/>
                <a:sym typeface="Wingdings" pitchFamily="2" charset="2"/>
              </a:rPr>
              <a:t>(2) </a:t>
            </a:r>
            <a:r>
              <a:rPr kumimoji="1" lang="zh-CN" altLang="en-US" sz="2400" dirty="0" smtClean="0">
                <a:solidFill>
                  <a:srgbClr val="FF0000"/>
                </a:solidFill>
                <a:latin typeface="楷体_GB2312" pitchFamily="49" charset="-122"/>
                <a:ea typeface="楷体_GB2312" pitchFamily="49" charset="-122"/>
                <a:sym typeface="Wingdings" pitchFamily="2" charset="2"/>
              </a:rPr>
              <a:t>图形化模型</a:t>
            </a:r>
            <a:r>
              <a:rPr kumimoji="1" lang="zh-CN" altLang="en-US" sz="2400" dirty="0" smtClean="0">
                <a:latin typeface="楷体_GB2312" pitchFamily="49" charset="-122"/>
                <a:ea typeface="楷体_GB2312" pitchFamily="49" charset="-122"/>
                <a:sym typeface="Wingdings" pitchFamily="2" charset="2"/>
              </a:rPr>
              <a:t>：描述转换过程、系统状态以及变化、</a:t>
            </a:r>
          </a:p>
          <a:p>
            <a:pPr>
              <a:spcBef>
                <a:spcPct val="0"/>
              </a:spcBef>
              <a:buFont typeface="Wingdings 2" pitchFamily="18" charset="2"/>
              <a:buNone/>
            </a:pPr>
            <a:r>
              <a:rPr kumimoji="1" lang="zh-CN" altLang="en-US" sz="2400" dirty="0" smtClean="0">
                <a:latin typeface="楷体_GB2312" pitchFamily="49" charset="-122"/>
                <a:ea typeface="楷体_GB2312" pitchFamily="49" charset="-122"/>
                <a:sym typeface="Wingdings" pitchFamily="2" charset="2"/>
              </a:rPr>
              <a:t>                  数据关系、逻辑流或者对象类及其关系</a:t>
            </a:r>
            <a:br>
              <a:rPr kumimoji="1" lang="zh-CN" altLang="en-US" sz="2400" dirty="0" smtClean="0">
                <a:latin typeface="楷体_GB2312" pitchFamily="49" charset="-122"/>
                <a:ea typeface="楷体_GB2312" pitchFamily="49" charset="-122"/>
                <a:sym typeface="Wingdings" pitchFamily="2" charset="2"/>
              </a:rPr>
            </a:br>
            <a:r>
              <a:rPr kumimoji="1" lang="en-US" altLang="zh-CN" sz="2400" dirty="0" smtClean="0">
                <a:latin typeface="楷体_GB2312" pitchFamily="49" charset="-122"/>
                <a:ea typeface="楷体_GB2312" pitchFamily="49" charset="-122"/>
                <a:sym typeface="Wingdings" pitchFamily="2" charset="2"/>
              </a:rPr>
              <a:t>(3) </a:t>
            </a:r>
            <a:r>
              <a:rPr kumimoji="1" lang="zh-CN" altLang="en-US" sz="2400" dirty="0" smtClean="0">
                <a:solidFill>
                  <a:srgbClr val="FF0000"/>
                </a:solidFill>
                <a:latin typeface="楷体_GB2312" pitchFamily="49" charset="-122"/>
                <a:ea typeface="楷体_GB2312" pitchFamily="49" charset="-122"/>
                <a:sym typeface="Wingdings" pitchFamily="2" charset="2"/>
              </a:rPr>
              <a:t>形式化规格说明</a:t>
            </a:r>
            <a:r>
              <a:rPr kumimoji="1" lang="zh-CN" altLang="en-US" sz="2400" dirty="0" smtClean="0">
                <a:latin typeface="楷体_GB2312" pitchFamily="49" charset="-122"/>
                <a:ea typeface="楷体_GB2312" pitchFamily="49" charset="-122"/>
                <a:sym typeface="Wingdings" pitchFamily="2" charset="2"/>
              </a:rPr>
              <a:t>：</a:t>
            </a:r>
            <a:r>
              <a:rPr kumimoji="1" lang="zh-CN" altLang="en-US" sz="2400" dirty="0" smtClean="0">
                <a:ea typeface="楷体_GB2312" pitchFamily="49" charset="-122"/>
                <a:sym typeface="Wingdings" pitchFamily="2" charset="2"/>
              </a:rPr>
              <a:t>逻辑语言</a:t>
            </a:r>
            <a:r>
              <a:rPr kumimoji="1" lang="en-US" altLang="zh-CN" sz="2400" dirty="0" smtClean="0">
                <a:sym typeface="Wingdings" pitchFamily="2" charset="2"/>
              </a:rPr>
              <a:t>(</a:t>
            </a:r>
            <a:r>
              <a:rPr kumimoji="1" lang="zh-CN" altLang="en-US" sz="2400" dirty="0" smtClean="0">
                <a:sym typeface="Wingdings" pitchFamily="2" charset="2"/>
              </a:rPr>
              <a:t>伪码、决策表、决策图</a:t>
            </a:r>
            <a:r>
              <a:rPr kumimoji="1" lang="en-US" altLang="zh-CN" sz="2400" dirty="0" smtClean="0">
                <a:sym typeface="Wingdings" pitchFamily="2" charset="2"/>
              </a:rPr>
              <a:t>)</a:t>
            </a:r>
            <a:endParaRPr kumimoji="1" lang="en-US" altLang="zh-CN" sz="2400" dirty="0" smtClean="0"/>
          </a:p>
          <a:p>
            <a:r>
              <a:rPr kumimoji="1" lang="zh-CN" altLang="en-US" dirty="0" smtClean="0"/>
              <a:t>常用模板</a:t>
            </a:r>
            <a:br>
              <a:rPr kumimoji="1" lang="zh-CN" altLang="en-US" dirty="0" smtClean="0"/>
            </a:br>
            <a:r>
              <a:rPr kumimoji="1" lang="en-US" altLang="zh-CN" sz="2400" dirty="0" smtClean="0">
                <a:latin typeface="楷体_GB2312" pitchFamily="49" charset="-122"/>
                <a:ea typeface="楷体_GB2312" pitchFamily="49" charset="-122"/>
              </a:rPr>
              <a:t>(1)</a:t>
            </a:r>
            <a:r>
              <a:rPr kumimoji="1" lang="en-US" altLang="zh-CN" sz="2400" dirty="0" smtClean="0">
                <a:latin typeface="楷体_GB2312" pitchFamily="49" charset="-122"/>
                <a:ea typeface="楷体_GB2312" pitchFamily="49" charset="-122"/>
                <a:sym typeface="Wingdings" pitchFamily="2" charset="2"/>
              </a:rPr>
              <a:t> ISO/GB</a:t>
            </a:r>
            <a:r>
              <a:rPr kumimoji="1" lang="zh-CN" altLang="en-US" sz="2400" dirty="0" smtClean="0">
                <a:latin typeface="楷体_GB2312" pitchFamily="49" charset="-122"/>
                <a:ea typeface="楷体_GB2312" pitchFamily="49" charset="-122"/>
                <a:sym typeface="Wingdings" pitchFamily="2" charset="2"/>
              </a:rPr>
              <a:t>版：	面向结构化分析方法的，较陈旧</a:t>
            </a:r>
            <a:br>
              <a:rPr kumimoji="1" lang="zh-CN" altLang="en-US" sz="2400" dirty="0" smtClean="0">
                <a:latin typeface="楷体_GB2312" pitchFamily="49" charset="-122"/>
                <a:ea typeface="楷体_GB2312" pitchFamily="49" charset="-122"/>
                <a:sym typeface="Wingdings" pitchFamily="2" charset="2"/>
              </a:rPr>
            </a:br>
            <a:r>
              <a:rPr kumimoji="1" lang="en-US" altLang="zh-CN" sz="2400" dirty="0" smtClean="0">
                <a:latin typeface="楷体_GB2312" pitchFamily="49" charset="-122"/>
                <a:ea typeface="楷体_GB2312" pitchFamily="49" charset="-122"/>
                <a:sym typeface="Wingdings" pitchFamily="2" charset="2"/>
              </a:rPr>
              <a:t>(2) RUP</a:t>
            </a:r>
            <a:r>
              <a:rPr kumimoji="1" lang="zh-CN" altLang="en-US" sz="2400" dirty="0" smtClean="0">
                <a:latin typeface="楷体_GB2312" pitchFamily="49" charset="-122"/>
                <a:ea typeface="楷体_GB2312" pitchFamily="49" charset="-122"/>
                <a:sym typeface="Wingdings" pitchFamily="2" charset="2"/>
              </a:rPr>
              <a:t>版：	以面向对象分析方法，用例驱动</a:t>
            </a:r>
            <a:br>
              <a:rPr kumimoji="1" lang="zh-CN" altLang="en-US" sz="2400" dirty="0" smtClean="0">
                <a:latin typeface="楷体_GB2312" pitchFamily="49" charset="-122"/>
                <a:ea typeface="楷体_GB2312" pitchFamily="49" charset="-122"/>
                <a:sym typeface="Wingdings" pitchFamily="2" charset="2"/>
              </a:rPr>
            </a:br>
            <a:r>
              <a:rPr kumimoji="1" lang="en-US" altLang="zh-CN" sz="2400" dirty="0" smtClean="0">
                <a:latin typeface="楷体_GB2312" pitchFamily="49" charset="-122"/>
                <a:ea typeface="楷体_GB2312" pitchFamily="49" charset="-122"/>
                <a:sym typeface="Wingdings" pitchFamily="2" charset="2"/>
              </a:rPr>
              <a:t>(3) </a:t>
            </a:r>
            <a:r>
              <a:rPr kumimoji="1" lang="en-US" altLang="zh-CN" sz="2400" dirty="0" err="1" smtClean="0">
                <a:latin typeface="楷体_GB2312" pitchFamily="49" charset="-122"/>
                <a:ea typeface="楷体_GB2312" pitchFamily="49" charset="-122"/>
                <a:sym typeface="Wingdings" pitchFamily="2" charset="2"/>
              </a:rPr>
              <a:t>Volere</a:t>
            </a:r>
            <a:r>
              <a:rPr kumimoji="1" lang="zh-CN" altLang="en-US" sz="2400" dirty="0" smtClean="0">
                <a:latin typeface="楷体_GB2312" pitchFamily="49" charset="-122"/>
                <a:ea typeface="楷体_GB2312" pitchFamily="49" charset="-122"/>
                <a:sym typeface="Wingdings" pitchFamily="2" charset="2"/>
              </a:rPr>
              <a:t>版：	很实用的一个第三方公司版本</a:t>
            </a:r>
            <a:r>
              <a:rPr kumimoji="1" lang="zh-CN" altLang="en-US" dirty="0" smtClean="0">
                <a:sym typeface="Wingdings" pitchFamily="2" charset="2"/>
              </a:rPr>
              <a:t/>
            </a:r>
            <a:br>
              <a:rPr kumimoji="1" lang="zh-CN" altLang="en-US" dirty="0" smtClean="0">
                <a:sym typeface="Wingdings" pitchFamily="2" charset="2"/>
              </a:rPr>
            </a:br>
            <a:r>
              <a:rPr kumimoji="1" lang="en-US" altLang="zh-CN" dirty="0" smtClean="0">
                <a:solidFill>
                  <a:srgbClr val="FFFF00"/>
                </a:solidFill>
                <a:sym typeface="Wingdings" pitchFamily="2" charset="2"/>
              </a:rPr>
              <a:t>Atlantic System Guild</a:t>
            </a:r>
            <a:r>
              <a:rPr kumimoji="1" lang="zh-CN" altLang="en-US" dirty="0" smtClean="0">
                <a:solidFill>
                  <a:srgbClr val="FFFF00"/>
                </a:solidFill>
                <a:sym typeface="Wingdings" pitchFamily="2" charset="2"/>
              </a:rPr>
              <a:t>（</a:t>
            </a:r>
            <a:r>
              <a:rPr kumimoji="1" lang="en-US" altLang="zh-CN" dirty="0" smtClean="0">
                <a:solidFill>
                  <a:srgbClr val="FFFF00"/>
                </a:solidFill>
                <a:sym typeface="Wingdings" pitchFamily="2" charset="2"/>
              </a:rPr>
              <a:t>www.atlsysguild.com</a:t>
            </a:r>
            <a:r>
              <a:rPr kumimoji="1" lang="zh-CN" altLang="en-US" dirty="0" smtClean="0">
                <a:solidFill>
                  <a:srgbClr val="FFFF00"/>
                </a:solidFill>
                <a:sym typeface="Wingdings" pitchFamily="2" charset="2"/>
              </a:rPr>
              <a:t>）公司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468313" y="260350"/>
            <a:ext cx="8229600" cy="936625"/>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1</a:t>
            </a:r>
            <a:endParaRPr lang="zh-CN" altLang="en-US" sz="2400" dirty="0" smtClean="0">
              <a:cs typeface="隶书"/>
            </a:endParaRPr>
          </a:p>
        </p:txBody>
      </p:sp>
      <p:sp>
        <p:nvSpPr>
          <p:cNvPr id="86018" name="内容占位符 7"/>
          <p:cNvSpPr>
            <a:spLocks noGrp="1"/>
          </p:cNvSpPr>
          <p:nvPr>
            <p:ph idx="1"/>
          </p:nvPr>
        </p:nvSpPr>
        <p:spPr>
          <a:xfrm>
            <a:off x="179388" y="1484313"/>
            <a:ext cx="8785225" cy="4840287"/>
          </a:xfrm>
        </p:spPr>
        <p:txBody>
          <a:bodyPr/>
          <a:lstStyle/>
          <a:p>
            <a:r>
              <a:rPr kumimoji="1" lang="zh-CN" altLang="en-US" smtClean="0"/>
              <a:t>人、机职责划分：可采用</a:t>
            </a:r>
            <a:r>
              <a:rPr kumimoji="1" lang="en-US" altLang="zh-CN" smtClean="0"/>
              <a:t>DFD</a:t>
            </a:r>
            <a:r>
              <a:rPr kumimoji="1" lang="zh-CN" altLang="en-US" smtClean="0"/>
              <a:t>、</a:t>
            </a:r>
            <a:r>
              <a:rPr kumimoji="1" lang="en-US" altLang="zh-CN" smtClean="0"/>
              <a:t>UML</a:t>
            </a:r>
            <a:r>
              <a:rPr kumimoji="1" lang="zh-CN" altLang="en-US" smtClean="0"/>
              <a:t>表示</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）域模型：人、机结合的模型</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）物理模型：人、机各自的职责</a:t>
            </a:r>
          </a:p>
        </p:txBody>
      </p:sp>
      <p:pic>
        <p:nvPicPr>
          <p:cNvPr id="86019" name="Picture 4"/>
          <p:cNvPicPr>
            <a:picLocks noChangeAspect="1" noChangeArrowheads="1"/>
          </p:cNvPicPr>
          <p:nvPr/>
        </p:nvPicPr>
        <p:blipFill>
          <a:blip r:embed="rId3"/>
          <a:srcRect/>
          <a:stretch>
            <a:fillRect/>
          </a:stretch>
        </p:blipFill>
        <p:spPr bwMode="auto">
          <a:xfrm>
            <a:off x="285750" y="3357563"/>
            <a:ext cx="8639175"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468313" y="260350"/>
            <a:ext cx="8229600" cy="865188"/>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2</a:t>
            </a:r>
            <a:endParaRPr lang="zh-CN" altLang="en-US" sz="2400" dirty="0" smtClean="0">
              <a:cs typeface="隶书"/>
            </a:endParaRPr>
          </a:p>
        </p:txBody>
      </p:sp>
      <p:sp>
        <p:nvSpPr>
          <p:cNvPr id="88066" name="内容占位符 7"/>
          <p:cNvSpPr>
            <a:spLocks noGrp="1"/>
          </p:cNvSpPr>
          <p:nvPr>
            <p:ph idx="1"/>
          </p:nvPr>
        </p:nvSpPr>
        <p:spPr>
          <a:xfrm>
            <a:off x="457200" y="1412875"/>
            <a:ext cx="8229600" cy="4911725"/>
          </a:xfrm>
        </p:spPr>
        <p:txBody>
          <a:bodyPr/>
          <a:lstStyle/>
          <a:p>
            <a:r>
              <a:rPr kumimoji="1" lang="zh-CN" altLang="en-US" smtClean="0"/>
              <a:t>上下文图：说明产品及其环境的图示</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）为开发人员概括了所有接口</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）大多数客户能不费力地理解上下文图</a:t>
            </a:r>
          </a:p>
        </p:txBody>
      </p:sp>
      <p:pic>
        <p:nvPicPr>
          <p:cNvPr id="88067" name="Picture 3"/>
          <p:cNvPicPr>
            <a:picLocks noChangeAspect="1" noChangeArrowheads="1"/>
          </p:cNvPicPr>
          <p:nvPr/>
        </p:nvPicPr>
        <p:blipFill>
          <a:blip r:embed="rId3"/>
          <a:srcRect/>
          <a:stretch>
            <a:fillRect/>
          </a:stretch>
        </p:blipFill>
        <p:spPr bwMode="auto">
          <a:xfrm>
            <a:off x="1643063" y="3214688"/>
            <a:ext cx="542925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468313" y="260350"/>
            <a:ext cx="8229600" cy="936625"/>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3</a:t>
            </a:r>
            <a:endParaRPr lang="zh-CN" altLang="en-US" sz="2400" dirty="0" smtClean="0">
              <a:cs typeface="隶书"/>
            </a:endParaRPr>
          </a:p>
        </p:txBody>
      </p:sp>
      <p:sp>
        <p:nvSpPr>
          <p:cNvPr id="90114" name="内容占位符 7"/>
          <p:cNvSpPr>
            <a:spLocks noGrp="1"/>
          </p:cNvSpPr>
          <p:nvPr>
            <p:ph idx="1"/>
          </p:nvPr>
        </p:nvSpPr>
        <p:spPr>
          <a:xfrm>
            <a:off x="457200" y="1557338"/>
            <a:ext cx="8229600" cy="4767262"/>
          </a:xfrm>
        </p:spPr>
        <p:txBody>
          <a:bodyPr/>
          <a:lstStyle/>
          <a:p>
            <a:pPr>
              <a:lnSpc>
                <a:spcPct val="90000"/>
              </a:lnSpc>
            </a:pPr>
            <a:r>
              <a:rPr kumimoji="1" lang="zh-CN" altLang="en-US" smtClean="0"/>
              <a:t>事件列表与功能列表：</a:t>
            </a:r>
          </a:p>
          <a:p>
            <a:pPr>
              <a:lnSpc>
                <a:spcPct val="90000"/>
              </a:lnSpc>
              <a:buFont typeface="Wingdings 2" pitchFamily="18" charset="2"/>
              <a:buNone/>
            </a:pPr>
            <a:r>
              <a:rPr kumimoji="1" lang="zh-CN" altLang="en-US" sz="2400" smtClean="0">
                <a:ea typeface="楷体_GB2312" pitchFamily="49" charset="-122"/>
              </a:rPr>
              <a:t>    产品要处理的事件，人、机合作处理的事件</a:t>
            </a:r>
          </a:p>
          <a:p>
            <a:pPr>
              <a:lnSpc>
                <a:spcPct val="90000"/>
              </a:lnSpc>
            </a:pPr>
            <a:r>
              <a:rPr kumimoji="1" lang="zh-CN" altLang="en-US" smtClean="0"/>
              <a:t>事件实例：</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）客人预订</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）客人入住</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3</a:t>
            </a:r>
            <a:r>
              <a:rPr kumimoji="1" lang="zh-CN" altLang="en-US" sz="2400" smtClean="0">
                <a:latin typeface="楷体_GB2312" pitchFamily="49" charset="-122"/>
                <a:ea typeface="楷体_GB2312" pitchFamily="49" charset="-122"/>
              </a:rPr>
              <a:t>）客人退房</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4</a:t>
            </a:r>
            <a:r>
              <a:rPr kumimoji="1" lang="zh-CN" altLang="en-US" sz="2400" smtClean="0">
                <a:latin typeface="楷体_GB2312" pitchFamily="49" charset="-122"/>
                <a:ea typeface="楷体_GB2312" pitchFamily="49" charset="-122"/>
              </a:rPr>
              <a:t>）换房</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5</a:t>
            </a:r>
            <a:r>
              <a:rPr kumimoji="1" lang="zh-CN" altLang="en-US" sz="2400" smtClean="0">
                <a:latin typeface="楷体_GB2312" pitchFamily="49" charset="-122"/>
                <a:ea typeface="楷体_GB2312" pitchFamily="49" charset="-122"/>
              </a:rPr>
              <a:t>）提交服务记录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468313" y="260350"/>
            <a:ext cx="8229600" cy="1008063"/>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4</a:t>
            </a:r>
            <a:endParaRPr lang="zh-CN" altLang="en-US" sz="2400" dirty="0" smtClean="0">
              <a:cs typeface="隶书"/>
            </a:endParaRPr>
          </a:p>
        </p:txBody>
      </p:sp>
      <p:sp>
        <p:nvSpPr>
          <p:cNvPr id="92162" name="内容占位符 7"/>
          <p:cNvSpPr>
            <a:spLocks noGrp="1"/>
          </p:cNvSpPr>
          <p:nvPr>
            <p:ph idx="1"/>
          </p:nvPr>
        </p:nvSpPr>
        <p:spPr>
          <a:xfrm>
            <a:off x="457200" y="1628775"/>
            <a:ext cx="8507413" cy="4032250"/>
          </a:xfrm>
        </p:spPr>
        <p:txBody>
          <a:bodyPr/>
          <a:lstStyle/>
          <a:p>
            <a:r>
              <a:rPr kumimoji="1" lang="zh-CN" altLang="en-US" dirty="0" smtClean="0"/>
              <a:t>特性需求：</a:t>
            </a:r>
            <a:r>
              <a:rPr kumimoji="1" lang="zh-CN" altLang="en-US" sz="2400" dirty="0" smtClean="0">
                <a:latin typeface="楷体_GB2312" pitchFamily="49" charset="-122"/>
                <a:ea typeface="楷体_GB2312" pitchFamily="49" charset="-122"/>
              </a:rPr>
              <a:t>文字形式，该产品应记录</a:t>
            </a:r>
            <a:r>
              <a:rPr kumimoji="1" lang="en-US" altLang="zh-CN" sz="2400" dirty="0" smtClean="0">
                <a:latin typeface="楷体_GB2312" pitchFamily="49" charset="-122"/>
                <a:ea typeface="楷体_GB2312" pitchFamily="49" charset="-122"/>
              </a:rPr>
              <a:t>/</a:t>
            </a:r>
            <a:r>
              <a:rPr kumimoji="1" lang="zh-CN" altLang="en-US" sz="2400" dirty="0" smtClean="0">
                <a:latin typeface="楷体_GB2312" pitchFamily="49" charset="-122"/>
                <a:ea typeface="楷体_GB2312" pitchFamily="49" charset="-122"/>
              </a:rPr>
              <a:t>显示</a:t>
            </a:r>
            <a:r>
              <a:rPr kumimoji="1" lang="en-US" altLang="zh-CN" sz="2400" dirty="0" smtClean="0">
                <a:latin typeface="楷体_GB2312" pitchFamily="49" charset="-122"/>
                <a:ea typeface="楷体_GB2312" pitchFamily="49" charset="-122"/>
              </a:rPr>
              <a:t>/</a:t>
            </a:r>
            <a:r>
              <a:rPr kumimoji="1" lang="zh-CN" altLang="en-US" sz="2400" dirty="0" smtClean="0">
                <a:latin typeface="楷体_GB2312" pitchFamily="49" charset="-122"/>
                <a:ea typeface="楷体_GB2312" pitchFamily="49" charset="-122"/>
              </a:rPr>
              <a:t>计算</a:t>
            </a:r>
            <a:r>
              <a:rPr kumimoji="1" lang="en-US" altLang="zh-CN" sz="2400" dirty="0" smtClean="0">
                <a:ea typeface="楷体_GB2312" pitchFamily="49" charset="-122"/>
              </a:rPr>
              <a:t>…</a:t>
            </a:r>
            <a:r>
              <a:rPr kumimoji="1" lang="zh-CN" altLang="en-US" sz="2400" dirty="0" smtClean="0">
                <a:latin typeface="楷体_GB2312" pitchFamily="49" charset="-122"/>
                <a:ea typeface="楷体_GB2312" pitchFamily="49" charset="-122"/>
              </a:rPr>
              <a:t>，很多人认为这是惟一可以接受的需求形式可能给用户及分析人员造成错觉</a:t>
            </a:r>
          </a:p>
          <a:p>
            <a:r>
              <a:rPr kumimoji="1" lang="zh-CN" altLang="en-US" dirty="0" smtClean="0"/>
              <a:t>实例：</a:t>
            </a:r>
            <a:br>
              <a:rPr kumimoji="1" lang="zh-CN" altLang="en-US" dirty="0" smtClean="0"/>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）该产品应能将客户在某一期限内设为维修状态</a:t>
            </a:r>
            <a:br>
              <a:rPr kumimoji="1" lang="zh-CN" altLang="en-US" sz="2400" dirty="0" smtClean="0">
                <a:latin typeface="楷体_GB2312" pitchFamily="49" charset="-122"/>
                <a:ea typeface="楷体_GB2312" pitchFamily="49" charset="-122"/>
              </a:rPr>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）该产品应能够显示、打印下两周的人员配置表。该配备应以客房占用的历史数据为依据。</a:t>
            </a:r>
            <a:br>
              <a:rPr kumimoji="1" lang="zh-CN" altLang="en-US" sz="2400" dirty="0" smtClean="0">
                <a:latin typeface="楷体_GB2312" pitchFamily="49" charset="-122"/>
                <a:ea typeface="楷体_GB2312" pitchFamily="49" charset="-122"/>
              </a:rPr>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）该产品也应支持根据客户类型，而不是客房号的预订。客人入住时才分配实例客房</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468313" y="333375"/>
            <a:ext cx="8229600" cy="1143000"/>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5</a:t>
            </a:r>
            <a:endParaRPr lang="zh-CN" altLang="en-US" sz="2400" dirty="0" smtClean="0">
              <a:cs typeface="隶书"/>
            </a:endParaRPr>
          </a:p>
        </p:txBody>
      </p:sp>
      <p:sp>
        <p:nvSpPr>
          <p:cNvPr id="94210" name="内容占位符 7"/>
          <p:cNvSpPr>
            <a:spLocks noGrp="1"/>
          </p:cNvSpPr>
          <p:nvPr>
            <p:ph idx="1"/>
          </p:nvPr>
        </p:nvSpPr>
        <p:spPr/>
        <p:txBody>
          <a:bodyPr/>
          <a:lstStyle/>
          <a:p>
            <a:r>
              <a:rPr kumimoji="1" lang="zh-CN" altLang="en-US" smtClean="0"/>
              <a:t>屏幕显示及原型：</a:t>
            </a:r>
            <a:r>
              <a:rPr kumimoji="1" lang="zh-CN" altLang="en-US" sz="2400" smtClean="0">
                <a:latin typeface="楷体_GB2312" pitchFamily="49" charset="-122"/>
                <a:ea typeface="楷体_GB2312" pitchFamily="49" charset="-122"/>
              </a:rPr>
              <a:t>包括屏幕图像及</a:t>
            </a:r>
            <a:r>
              <a:rPr kumimoji="1" lang="zh-CN" altLang="en-US" sz="2400" smtClean="0">
                <a:ea typeface="楷体_GB2312" pitchFamily="49" charset="-122"/>
              </a:rPr>
              <a:t>“</a:t>
            </a:r>
            <a:r>
              <a:rPr kumimoji="1" lang="zh-CN" altLang="en-US" sz="2400" smtClean="0">
                <a:latin typeface="楷体_GB2312" pitchFamily="49" charset="-122"/>
                <a:ea typeface="楷体_GB2312" pitchFamily="49" charset="-122"/>
              </a:rPr>
              <a:t>按钮</a:t>
            </a:r>
            <a:r>
              <a:rPr kumimoji="1" lang="zh-CN" altLang="en-US" sz="2400" smtClean="0">
                <a:ea typeface="楷体_GB2312" pitchFamily="49" charset="-122"/>
              </a:rPr>
              <a:t>”</a:t>
            </a:r>
            <a:r>
              <a:rPr kumimoji="1" lang="zh-CN" altLang="en-US" sz="2400" smtClean="0">
                <a:latin typeface="楷体_GB2312" pitchFamily="49" charset="-122"/>
                <a:ea typeface="楷体_GB2312" pitchFamily="49" charset="-122"/>
              </a:rPr>
              <a:t> 的功能，若经仔细测试可以作为很好的设计层需求</a:t>
            </a:r>
          </a:p>
          <a:p>
            <a:r>
              <a:rPr kumimoji="1" lang="zh-CN" altLang="en-US" smtClean="0"/>
              <a:t>实例：</a:t>
            </a:r>
          </a:p>
        </p:txBody>
      </p:sp>
      <p:pic>
        <p:nvPicPr>
          <p:cNvPr id="94211" name="Picture 4"/>
          <p:cNvPicPr>
            <a:picLocks noChangeAspect="1" noChangeArrowheads="1"/>
          </p:cNvPicPr>
          <p:nvPr/>
        </p:nvPicPr>
        <p:blipFill>
          <a:blip r:embed="rId3"/>
          <a:srcRect/>
          <a:stretch>
            <a:fillRect/>
          </a:stretch>
        </p:blipFill>
        <p:spPr bwMode="auto">
          <a:xfrm>
            <a:off x="1857375" y="3571875"/>
            <a:ext cx="1590675" cy="1828800"/>
          </a:xfrm>
          <a:prstGeom prst="rect">
            <a:avLst/>
          </a:prstGeom>
          <a:noFill/>
          <a:ln w="9525">
            <a:noFill/>
            <a:miter lim="800000"/>
            <a:headEnd/>
            <a:tailEnd/>
          </a:ln>
        </p:spPr>
      </p:pic>
      <p:pic>
        <p:nvPicPr>
          <p:cNvPr id="94212" name="Picture 6"/>
          <p:cNvPicPr>
            <a:picLocks noChangeAspect="1" noChangeArrowheads="1"/>
          </p:cNvPicPr>
          <p:nvPr/>
        </p:nvPicPr>
        <p:blipFill>
          <a:blip r:embed="rId4"/>
          <a:srcRect/>
          <a:stretch>
            <a:fillRect/>
          </a:stretch>
        </p:blipFill>
        <p:spPr bwMode="auto">
          <a:xfrm>
            <a:off x="4357688" y="2928938"/>
            <a:ext cx="2981325"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457200" y="333375"/>
            <a:ext cx="8229600" cy="1150938"/>
          </a:xfrm>
        </p:spPr>
        <p:txBody>
          <a:bodyPr/>
          <a:lstStyle/>
          <a:p>
            <a:r>
              <a:rPr lang="en-US" altLang="zh-CN" dirty="0" smtClean="0">
                <a:cs typeface="隶书"/>
              </a:rPr>
              <a:t>1</a:t>
            </a:r>
            <a:r>
              <a:rPr lang="zh-CN" altLang="en-US" dirty="0" smtClean="0">
                <a:cs typeface="隶书"/>
              </a:rPr>
              <a:t>、功能需求描述 </a:t>
            </a:r>
            <a:r>
              <a:rPr lang="en-US" altLang="zh-CN" sz="2400" dirty="0" smtClean="0">
                <a:cs typeface="隶书"/>
              </a:rPr>
              <a:t>6</a:t>
            </a:r>
            <a:endParaRPr lang="zh-CN" altLang="en-US" sz="2400" dirty="0" smtClean="0">
              <a:cs typeface="隶书"/>
            </a:endParaRPr>
          </a:p>
        </p:txBody>
      </p:sp>
      <p:sp>
        <p:nvSpPr>
          <p:cNvPr id="96258" name="内容占位符 7"/>
          <p:cNvSpPr>
            <a:spLocks noGrp="1"/>
          </p:cNvSpPr>
          <p:nvPr>
            <p:ph idx="1"/>
          </p:nvPr>
        </p:nvSpPr>
        <p:spPr/>
        <p:txBody>
          <a:bodyPr/>
          <a:lstStyle/>
          <a:p>
            <a:r>
              <a:rPr kumimoji="1" lang="zh-CN" altLang="en-US" smtClean="0"/>
              <a:t>任务卡片</a:t>
            </a:r>
            <a:endParaRPr kumimoji="1" lang="en-US" altLang="zh-CN" smtClean="0"/>
          </a:p>
          <a:p>
            <a:r>
              <a:rPr kumimoji="1" lang="zh-CN" altLang="en-US" smtClean="0"/>
              <a:t>场景说明</a:t>
            </a:r>
            <a:endParaRPr kumimoji="1" lang="en-US" altLang="zh-CN" smtClean="0"/>
          </a:p>
          <a:p>
            <a:r>
              <a:rPr kumimoji="1" lang="zh-CN" altLang="en-US" smtClean="0"/>
              <a:t>用例</a:t>
            </a:r>
            <a:endParaRPr kumimoji="1" lang="en-US" altLang="zh-CN" smtClean="0"/>
          </a:p>
          <a:p>
            <a:r>
              <a:rPr kumimoji="1" lang="zh-CN" altLang="en-US" smtClean="0"/>
              <a:t>数据流图</a:t>
            </a:r>
            <a:endParaRPr kumimoji="1" lang="en-US" altLang="zh-CN" smtClean="0"/>
          </a:p>
          <a:p>
            <a:r>
              <a:rPr kumimoji="1" lang="zh-CN" altLang="en-US" smtClean="0"/>
              <a:t>以“标准 ”做需求</a:t>
            </a:r>
          </a:p>
        </p:txBody>
      </p:sp>
      <p:pic>
        <p:nvPicPr>
          <p:cNvPr id="96259" name="Picture 3"/>
          <p:cNvPicPr>
            <a:picLocks noChangeAspect="1" noChangeArrowheads="1"/>
          </p:cNvPicPr>
          <p:nvPr/>
        </p:nvPicPr>
        <p:blipFill>
          <a:blip r:embed="rId3"/>
          <a:srcRect/>
          <a:stretch>
            <a:fillRect/>
          </a:stretch>
        </p:blipFill>
        <p:spPr bwMode="auto">
          <a:xfrm>
            <a:off x="5643563" y="3500438"/>
            <a:ext cx="272097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468313" y="260350"/>
            <a:ext cx="8229600" cy="1143000"/>
          </a:xfrm>
        </p:spPr>
        <p:txBody>
          <a:bodyPr/>
          <a:lstStyle/>
          <a:p>
            <a:r>
              <a:rPr lang="en-US" altLang="zh-CN" dirty="0" smtClean="0">
                <a:cs typeface="隶书"/>
              </a:rPr>
              <a:t>2</a:t>
            </a:r>
            <a:r>
              <a:rPr lang="zh-CN" altLang="en-US" dirty="0" smtClean="0">
                <a:cs typeface="隶书"/>
              </a:rPr>
              <a:t>、非功能需求描述 </a:t>
            </a:r>
            <a:r>
              <a:rPr lang="en-US" altLang="zh-CN" sz="2400" dirty="0" smtClean="0">
                <a:cs typeface="隶书"/>
              </a:rPr>
              <a:t>1</a:t>
            </a:r>
            <a:endParaRPr lang="zh-CN" altLang="en-US" sz="2400" dirty="0" smtClean="0">
              <a:cs typeface="隶书"/>
            </a:endParaRPr>
          </a:p>
        </p:txBody>
      </p:sp>
      <p:graphicFrame>
        <p:nvGraphicFramePr>
          <p:cNvPr id="7" name="图示 6"/>
          <p:cNvGraphicFramePr/>
          <p:nvPr/>
        </p:nvGraphicFramePr>
        <p:xfrm>
          <a:off x="1060301" y="1928802"/>
          <a:ext cx="7100037" cy="3857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468313" y="333375"/>
            <a:ext cx="8229600" cy="1143000"/>
          </a:xfrm>
        </p:spPr>
        <p:txBody>
          <a:bodyPr/>
          <a:lstStyle/>
          <a:p>
            <a:r>
              <a:rPr lang="zh-CN" altLang="en-US" smtClean="0">
                <a:cs typeface="隶书"/>
              </a:rPr>
              <a:t>定性指标</a:t>
            </a:r>
            <a:r>
              <a:rPr lang="en-US" altLang="zh-CN" smtClean="0">
                <a:cs typeface="隶书"/>
                <a:sym typeface="Wingdings" pitchFamily="2" charset="2"/>
              </a:rPr>
              <a:t></a:t>
            </a:r>
            <a:r>
              <a:rPr lang="zh-CN" altLang="en-US" smtClean="0">
                <a:cs typeface="隶书"/>
              </a:rPr>
              <a:t>定量指标</a:t>
            </a:r>
            <a:endParaRPr lang="zh-CN" altLang="en-US" sz="2400" smtClean="0">
              <a:cs typeface="隶书"/>
            </a:endParaRPr>
          </a:p>
        </p:txBody>
      </p:sp>
      <p:sp>
        <p:nvSpPr>
          <p:cNvPr id="100354" name="内容占位符 7"/>
          <p:cNvSpPr>
            <a:spLocks noGrp="1"/>
          </p:cNvSpPr>
          <p:nvPr>
            <p:ph idx="1"/>
          </p:nvPr>
        </p:nvSpPr>
        <p:spPr/>
        <p:txBody>
          <a:bodyPr/>
          <a:lstStyle/>
          <a:p>
            <a:r>
              <a:rPr kumimoji="1" lang="zh-CN" altLang="en-US" smtClean="0"/>
              <a:t>可靠性：	</a:t>
            </a:r>
            <a:r>
              <a:rPr kumimoji="1" lang="zh-CN" altLang="en-US" sz="2400" smtClean="0">
                <a:ea typeface="楷体_GB2312" pitchFamily="49" charset="-122"/>
              </a:rPr>
              <a:t>出错时间、错误发生率</a:t>
            </a:r>
          </a:p>
          <a:p>
            <a:r>
              <a:rPr kumimoji="1" lang="zh-CN" altLang="en-US" smtClean="0"/>
              <a:t>有效性：	</a:t>
            </a:r>
            <a:r>
              <a:rPr kumimoji="1" lang="zh-CN" altLang="en-US" sz="2400" smtClean="0">
                <a:ea typeface="楷体_GB2312" pitchFamily="49" charset="-122"/>
              </a:rPr>
              <a:t>请求后出错的可能性</a:t>
            </a:r>
          </a:p>
          <a:p>
            <a:r>
              <a:rPr kumimoji="1" lang="zh-CN" altLang="en-US" smtClean="0"/>
              <a:t>性能：	</a:t>
            </a:r>
            <a:r>
              <a:rPr kumimoji="1" lang="zh-CN" altLang="en-US" sz="2400" smtClean="0">
                <a:ea typeface="楷体_GB2312" pitchFamily="49" charset="-122"/>
              </a:rPr>
              <a:t>每秒处理的事务数，对用户输入的响应时间</a:t>
            </a:r>
          </a:p>
          <a:p>
            <a:r>
              <a:rPr kumimoji="1" lang="zh-CN" altLang="en-US" smtClean="0"/>
              <a:t>存储利用：</a:t>
            </a:r>
            <a:r>
              <a:rPr kumimoji="1" lang="zh-CN" altLang="en-US" sz="2400" smtClean="0">
                <a:latin typeface="楷体_GB2312" pitchFamily="49" charset="-122"/>
                <a:ea typeface="楷体_GB2312" pitchFamily="49" charset="-122"/>
              </a:rPr>
              <a:t>系统最大的容量</a:t>
            </a:r>
            <a:r>
              <a:rPr kumimoji="1" lang="en-US" altLang="zh-CN" sz="2400" smtClean="0">
                <a:latin typeface="楷体_GB2312" pitchFamily="49" charset="-122"/>
                <a:ea typeface="楷体_GB2312" pitchFamily="49" charset="-122"/>
              </a:rPr>
              <a:t>(MB)</a:t>
            </a:r>
          </a:p>
          <a:p>
            <a:r>
              <a:rPr kumimoji="1" lang="zh-CN" altLang="en-US" smtClean="0"/>
              <a:t>可用性：	</a:t>
            </a:r>
            <a:r>
              <a:rPr kumimoji="1" lang="zh-CN" altLang="en-US" sz="2400" smtClean="0">
                <a:latin typeface="楷体_GB2312" pitchFamily="49" charset="-122"/>
                <a:ea typeface="楷体_GB2312" pitchFamily="49" charset="-122"/>
              </a:rPr>
              <a:t>学习</a:t>
            </a:r>
            <a:r>
              <a:rPr kumimoji="1" lang="en-US" altLang="zh-CN" sz="2400" smtClean="0">
                <a:latin typeface="楷体_GB2312" pitchFamily="49" charset="-122"/>
                <a:ea typeface="楷体_GB2312" pitchFamily="49" charset="-122"/>
              </a:rPr>
              <a:t>75%</a:t>
            </a:r>
            <a:r>
              <a:rPr kumimoji="1" lang="zh-CN" altLang="en-US" sz="2400" smtClean="0">
                <a:latin typeface="楷体_GB2312" pitchFamily="49" charset="-122"/>
                <a:ea typeface="楷体_GB2312" pitchFamily="49" charset="-122"/>
              </a:rPr>
              <a:t>的用户功能所需要的时间，</a:t>
            </a:r>
          </a:p>
          <a:p>
            <a:pPr>
              <a:buFont typeface="Wingdings 2" pitchFamily="18" charset="2"/>
              <a:buNone/>
            </a:pPr>
            <a:r>
              <a:rPr kumimoji="1" lang="zh-CN" altLang="en-US" sz="2400" smtClean="0">
                <a:latin typeface="楷体_GB2312" pitchFamily="49" charset="-122"/>
                <a:ea typeface="楷体_GB2312" pitchFamily="49" charset="-122"/>
              </a:rPr>
              <a:t>           	在给定时间内由用户引起的错误的平均值</a:t>
            </a:r>
          </a:p>
          <a:p>
            <a:r>
              <a:rPr kumimoji="1" lang="zh-CN" altLang="en-US" smtClean="0"/>
              <a:t>健壮性：	</a:t>
            </a:r>
            <a:r>
              <a:rPr kumimoji="1" lang="zh-CN" altLang="en-US" sz="2400" smtClean="0">
                <a:ea typeface="楷体_GB2312" pitchFamily="49" charset="-122"/>
              </a:rPr>
              <a:t>系统出错后重新启动的时间</a:t>
            </a:r>
          </a:p>
          <a:p>
            <a:r>
              <a:rPr kumimoji="1" lang="zh-CN" altLang="en-US" smtClean="0"/>
              <a:t>完整性：	</a:t>
            </a:r>
            <a:r>
              <a:rPr kumimoji="1" lang="zh-CN" altLang="en-US" sz="2400" smtClean="0">
                <a:ea typeface="楷体_GB2312" pitchFamily="49" charset="-122"/>
              </a:rPr>
              <a:t>系统出错时，允许的数据丢失的最大限度</a:t>
            </a:r>
            <a:r>
              <a:rPr kumimoji="1" lang="zh-CN" altLang="en-US"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标题 1"/>
          <p:cNvSpPr>
            <a:spLocks noGrp="1"/>
          </p:cNvSpPr>
          <p:nvPr>
            <p:ph type="title"/>
          </p:nvPr>
        </p:nvSpPr>
        <p:spPr>
          <a:xfrm>
            <a:off x="468313" y="333375"/>
            <a:ext cx="8229600" cy="1143000"/>
          </a:xfrm>
        </p:spPr>
        <p:txBody>
          <a:bodyPr/>
          <a:lstStyle/>
          <a:p>
            <a:r>
              <a:rPr lang="en-US" altLang="zh-CN" dirty="0" smtClean="0">
                <a:cs typeface="隶书"/>
              </a:rPr>
              <a:t>2</a:t>
            </a:r>
            <a:r>
              <a:rPr lang="zh-CN" altLang="en-US" dirty="0" smtClean="0">
                <a:cs typeface="隶书"/>
              </a:rPr>
              <a:t>、非功能需求描述 </a:t>
            </a:r>
            <a:r>
              <a:rPr lang="en-US" altLang="zh-CN" sz="2400" dirty="0" smtClean="0">
                <a:cs typeface="隶书"/>
              </a:rPr>
              <a:t>1</a:t>
            </a:r>
            <a:endParaRPr lang="zh-CN" altLang="en-US" sz="2400" dirty="0" smtClean="0">
              <a:cs typeface="隶书"/>
            </a:endParaRPr>
          </a:p>
        </p:txBody>
      </p:sp>
      <p:sp>
        <p:nvSpPr>
          <p:cNvPr id="726021" name="内容占位符 7"/>
          <p:cNvSpPr>
            <a:spLocks noGrp="1"/>
          </p:cNvSpPr>
          <p:nvPr>
            <p:ph idx="1"/>
          </p:nvPr>
        </p:nvSpPr>
        <p:spPr/>
        <p:txBody>
          <a:bodyPr/>
          <a:lstStyle/>
          <a:p>
            <a:r>
              <a:rPr kumimoji="1" lang="zh-CN" altLang="en-US" smtClean="0"/>
              <a:t>开放尺度与开放目标：</a:t>
            </a:r>
            <a:r>
              <a:rPr kumimoji="1" lang="zh-CN" altLang="en-US" sz="2400" smtClean="0">
                <a:ea typeface="楷体_GB2312" pitchFamily="49" charset="-122"/>
              </a:rPr>
              <a:t>通常要求达到某个数字目标。</a:t>
            </a:r>
          </a:p>
          <a:p>
            <a:r>
              <a:rPr kumimoji="1" lang="zh-CN" altLang="en-US" smtClean="0"/>
              <a:t>实例：</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）该产品应能检测超速，并在</a:t>
            </a:r>
            <a:r>
              <a:rPr kumimoji="1" lang="en-US" altLang="zh-CN" sz="2400" smtClean="0">
                <a:latin typeface="楷体_GB2312" pitchFamily="49" charset="-122"/>
                <a:ea typeface="楷体_GB2312" pitchFamily="49" charset="-122"/>
              </a:rPr>
              <a:t>0.5</a:t>
            </a:r>
            <a:r>
              <a:rPr kumimoji="1" lang="zh-CN" altLang="en-US" sz="2400" smtClean="0">
                <a:latin typeface="楷体_GB2312" pitchFamily="49" charset="-122"/>
                <a:ea typeface="楷体_GB2312" pitchFamily="49" charset="-122"/>
              </a:rPr>
              <a:t>秒内完成拍照</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）该产品应能够</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分钟内计算并显示客户占用情况的</a:t>
            </a:r>
          </a:p>
          <a:p>
            <a:pPr>
              <a:buFont typeface="Wingdings 2" pitchFamily="18" charset="2"/>
              <a:buNone/>
            </a:pPr>
            <a:r>
              <a:rPr kumimoji="1" lang="zh-CN" altLang="en-US" sz="2400" smtClean="0">
                <a:latin typeface="楷体_GB2312" pitchFamily="49" charset="-122"/>
                <a:ea typeface="楷体_GB2312" pitchFamily="49" charset="-122"/>
              </a:rPr>
              <a:t>       预报表</a:t>
            </a:r>
          </a:p>
          <a:p>
            <a:r>
              <a:rPr kumimoji="1" lang="en-US" altLang="zh-CN" smtClean="0"/>
              <a:t>Planguage</a:t>
            </a:r>
            <a:r>
              <a:rPr kumimoji="1" lang="zh-CN" altLang="en-US" smtClean="0"/>
              <a:t>表示法：</a:t>
            </a:r>
            <a:endParaRPr kumimoji="1" lang="zh-CN" altLang="en-US" smtClean="0">
              <a:sym typeface="Wingdings" pitchFamily="2" charset="2"/>
            </a:endParaRPr>
          </a:p>
        </p:txBody>
      </p:sp>
      <p:graphicFrame>
        <p:nvGraphicFramePr>
          <p:cNvPr id="726019" name="Object 3"/>
          <p:cNvGraphicFramePr>
            <a:graphicFrameLocks noChangeAspect="1"/>
          </p:cNvGraphicFramePr>
          <p:nvPr/>
        </p:nvGraphicFramePr>
        <p:xfrm>
          <a:off x="3500438" y="3813175"/>
          <a:ext cx="5184775" cy="2116138"/>
        </p:xfrm>
        <a:graphic>
          <a:graphicData uri="http://schemas.openxmlformats.org/presentationml/2006/ole">
            <p:oleObj spid="_x0000_s726019" name="Visio" r:id="rId4" imgW="4393816" imgH="1792765"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标题 1"/>
          <p:cNvSpPr>
            <a:spLocks noGrp="1"/>
          </p:cNvSpPr>
          <p:nvPr>
            <p:ph type="title"/>
          </p:nvPr>
        </p:nvSpPr>
        <p:spPr>
          <a:xfrm>
            <a:off x="468313" y="260350"/>
            <a:ext cx="8229600" cy="1143000"/>
          </a:xfrm>
        </p:spPr>
        <p:txBody>
          <a:bodyPr/>
          <a:lstStyle/>
          <a:p>
            <a:r>
              <a:rPr lang="en-US" altLang="zh-CN" dirty="0" smtClean="0">
                <a:cs typeface="隶书"/>
              </a:rPr>
              <a:t>2</a:t>
            </a:r>
            <a:r>
              <a:rPr lang="zh-CN" altLang="en-US" dirty="0" smtClean="0">
                <a:cs typeface="隶书"/>
              </a:rPr>
              <a:t>、非功能需求描述 </a:t>
            </a:r>
            <a:r>
              <a:rPr lang="en-US" altLang="zh-CN" sz="2400" dirty="0" smtClean="0">
                <a:cs typeface="隶书"/>
              </a:rPr>
              <a:t>2</a:t>
            </a:r>
            <a:endParaRPr lang="zh-CN" altLang="en-US" sz="2400" dirty="0" smtClean="0">
              <a:cs typeface="隶书"/>
            </a:endParaRPr>
          </a:p>
        </p:txBody>
      </p:sp>
      <p:sp>
        <p:nvSpPr>
          <p:cNvPr id="727045" name="内容占位符 7"/>
          <p:cNvSpPr>
            <a:spLocks noGrp="1"/>
          </p:cNvSpPr>
          <p:nvPr>
            <p:ph idx="1"/>
          </p:nvPr>
        </p:nvSpPr>
        <p:spPr>
          <a:xfrm>
            <a:off x="468313" y="1557338"/>
            <a:ext cx="8229600" cy="4389437"/>
          </a:xfrm>
        </p:spPr>
        <p:txBody>
          <a:bodyPr/>
          <a:lstStyle/>
          <a:p>
            <a:r>
              <a:rPr kumimoji="1" lang="zh-CN" altLang="en-US" smtClean="0"/>
              <a:t>能力及准确度需求：</a:t>
            </a:r>
            <a:endParaRPr kumimoji="1" lang="zh-CN" altLang="en-US" smtClean="0">
              <a:sym typeface="Wingdings" pitchFamily="2" charset="2"/>
            </a:endParaRPr>
          </a:p>
        </p:txBody>
      </p:sp>
      <p:graphicFrame>
        <p:nvGraphicFramePr>
          <p:cNvPr id="727043" name="Object 3"/>
          <p:cNvGraphicFramePr>
            <a:graphicFrameLocks noChangeAspect="1"/>
          </p:cNvGraphicFramePr>
          <p:nvPr/>
        </p:nvGraphicFramePr>
        <p:xfrm>
          <a:off x="1403350" y="2133600"/>
          <a:ext cx="5976938" cy="3857625"/>
        </p:xfrm>
        <a:graphic>
          <a:graphicData uri="http://schemas.openxmlformats.org/presentationml/2006/ole">
            <p:oleObj spid="_x0000_s727043" name="Visio" r:id="rId4" imgW="4897752" imgH="3327155"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0" y="0"/>
            <a:ext cx="9143999" cy="6858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0" fontAlgn="auto" hangingPunct="0">
              <a:spcBef>
                <a:spcPts val="0"/>
              </a:spcBef>
              <a:spcAft>
                <a:spcPts val="0"/>
              </a:spcAft>
              <a:defRPr/>
            </a:pPr>
            <a:r>
              <a:rPr lang="en-US" altLang="zh-CN" sz="1400" dirty="0">
                <a:latin typeface="华文新魏" pitchFamily="2" charset="-122"/>
                <a:ea typeface="华文新魏" pitchFamily="2" charset="-122"/>
              </a:rPr>
              <a:t>1</a:t>
            </a:r>
            <a:r>
              <a:rPr lang="zh-CN" altLang="en-US" sz="1400" dirty="0">
                <a:latin typeface="华文新魏" pitchFamily="2" charset="-122"/>
                <a:ea typeface="华文新魏" pitchFamily="2" charset="-122"/>
              </a:rPr>
              <a:t>．引言</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1.1</a:t>
            </a:r>
            <a:r>
              <a:rPr lang="zh-CN" altLang="en-US" sz="1400" dirty="0">
                <a:latin typeface="华文新魏" pitchFamily="2" charset="-122"/>
                <a:ea typeface="华文新魏" pitchFamily="2" charset="-122"/>
              </a:rPr>
              <a:t>编写的目的</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1.2</a:t>
            </a:r>
            <a:r>
              <a:rPr lang="zh-CN" altLang="en-US" sz="1400" dirty="0">
                <a:latin typeface="华文新魏" pitchFamily="2" charset="-122"/>
                <a:ea typeface="华文新魏" pitchFamily="2" charset="-122"/>
              </a:rPr>
              <a:t>背景</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1.3</a:t>
            </a:r>
            <a:r>
              <a:rPr lang="zh-CN" altLang="en-US" sz="1400" dirty="0">
                <a:latin typeface="华文新魏" pitchFamily="2" charset="-122"/>
                <a:ea typeface="华文新魏" pitchFamily="2" charset="-122"/>
              </a:rPr>
              <a:t>定义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列出本文件中用到的专门术语的定义和外文首字母组词的原词组。</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1.4</a:t>
            </a:r>
            <a:r>
              <a:rPr lang="zh-CN" altLang="en-US" sz="1400" dirty="0">
                <a:latin typeface="华文新魏" pitchFamily="2" charset="-122"/>
                <a:ea typeface="华文新魏" pitchFamily="2" charset="-122"/>
              </a:rPr>
              <a:t>参考资料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列出用得着的参考资料。</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2</a:t>
            </a:r>
            <a:r>
              <a:rPr lang="zh-CN" altLang="en-US" sz="1400" dirty="0">
                <a:latin typeface="华文新魏" pitchFamily="2" charset="-122"/>
                <a:ea typeface="华文新魏" pitchFamily="2" charset="-122"/>
              </a:rPr>
              <a:t>．任务概述</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2.1</a:t>
            </a:r>
            <a:r>
              <a:rPr lang="zh-CN" altLang="en-US" sz="1400" dirty="0">
                <a:latin typeface="华文新魏" pitchFamily="2" charset="-122"/>
                <a:ea typeface="华文新魏" pitchFamily="2" charset="-122"/>
              </a:rPr>
              <a:t>目标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叙述该系统开发的意图、应用目标、作用范围以及其他应向读者说明的有关该系统开发的背景</a:t>
            </a:r>
            <a:br>
              <a:rPr lang="zh-CN" altLang="en-US" sz="1400" dirty="0">
                <a:latin typeface="华文新魏" pitchFamily="2" charset="-122"/>
                <a:ea typeface="华文新魏" pitchFamily="2" charset="-122"/>
              </a:rPr>
            </a:br>
            <a:r>
              <a:rPr lang="zh-CN" altLang="en-US" sz="1400" dirty="0">
                <a:latin typeface="华文新魏" pitchFamily="2" charset="-122"/>
                <a:ea typeface="华文新魏" pitchFamily="2" charset="-122"/>
              </a:rPr>
              <a:t>                             材料。解释被开发系统与其他有关系统之间的关系。</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2.2</a:t>
            </a:r>
            <a:r>
              <a:rPr lang="zh-CN" altLang="en-US" sz="1400" dirty="0">
                <a:latin typeface="华文新魏" pitchFamily="2" charset="-122"/>
                <a:ea typeface="华文新魏" pitchFamily="2" charset="-122"/>
              </a:rPr>
              <a:t>用户的特点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列出本系统的最终用户的特点，充分说明操作人员、维护人员的教育水平和技术专长，</a:t>
            </a:r>
            <a:br>
              <a:rPr lang="zh-CN" altLang="en-US" sz="1400" dirty="0">
                <a:latin typeface="华文新魏" pitchFamily="2" charset="-122"/>
                <a:ea typeface="华文新魏" pitchFamily="2" charset="-122"/>
              </a:rPr>
            </a:br>
            <a:r>
              <a:rPr lang="zh-CN" altLang="en-US" sz="1400" dirty="0">
                <a:latin typeface="华文新魏" pitchFamily="2" charset="-122"/>
                <a:ea typeface="华文新魏" pitchFamily="2" charset="-122"/>
              </a:rPr>
              <a:t>                                       以及本系统的预期使用频度。</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2.3</a:t>
            </a:r>
            <a:r>
              <a:rPr lang="zh-CN" altLang="en-US" sz="1400" dirty="0">
                <a:latin typeface="华文新魏" pitchFamily="2" charset="-122"/>
                <a:ea typeface="华文新魏" pitchFamily="2" charset="-122"/>
              </a:rPr>
              <a:t>假定和约束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列出进行本系统开发工作的假定和约束。</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3</a:t>
            </a:r>
            <a:r>
              <a:rPr lang="zh-CN" altLang="en-US" sz="1400" dirty="0">
                <a:latin typeface="华文新魏" pitchFamily="2" charset="-122"/>
                <a:ea typeface="华文新魏" pitchFamily="2" charset="-122"/>
              </a:rPr>
              <a:t>．需求规定 </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3.1</a:t>
            </a:r>
            <a:r>
              <a:rPr lang="zh-CN" altLang="en-US" sz="1400" dirty="0">
                <a:latin typeface="华文新魏" pitchFamily="2" charset="-122"/>
                <a:ea typeface="华文新魏" pitchFamily="2" charset="-122"/>
              </a:rPr>
              <a:t>对功能的规定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用列表的方式，逐项定量和定性地叙述对系统所提出的功能要求，说明输入什么量、</a:t>
            </a:r>
            <a:br>
              <a:rPr lang="zh-CN" altLang="en-US" sz="1400" dirty="0">
                <a:latin typeface="华文新魏" pitchFamily="2" charset="-122"/>
                <a:ea typeface="华文新魏" pitchFamily="2" charset="-122"/>
              </a:rPr>
            </a:br>
            <a:r>
              <a:rPr lang="zh-CN" altLang="en-US" sz="1400" dirty="0">
                <a:latin typeface="华文新魏" pitchFamily="2" charset="-122"/>
                <a:ea typeface="华文新魏" pitchFamily="2" charset="-122"/>
              </a:rPr>
              <a:t>                                           经怎么样的处理、得到什么输出，说明系统的容量</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包括系统应支持的终端数和应支</a:t>
            </a:r>
            <a:br>
              <a:rPr lang="zh-CN" altLang="en-US" sz="1400" dirty="0">
                <a:latin typeface="华文新魏" pitchFamily="2" charset="-122"/>
                <a:ea typeface="华文新魏" pitchFamily="2" charset="-122"/>
              </a:rPr>
            </a:br>
            <a:r>
              <a:rPr lang="zh-CN" altLang="en-US" sz="1400" dirty="0">
                <a:latin typeface="华文新魏" pitchFamily="2" charset="-122"/>
                <a:ea typeface="华文新魏" pitchFamily="2" charset="-122"/>
              </a:rPr>
              <a:t>                                           持的并行操作的用户数等指标。</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3.2 </a:t>
            </a:r>
            <a:r>
              <a:rPr lang="zh-CN" altLang="en-US" sz="1400" dirty="0">
                <a:latin typeface="华文新魏" pitchFamily="2" charset="-122"/>
                <a:ea typeface="华文新魏" pitchFamily="2" charset="-122"/>
              </a:rPr>
              <a:t>对性能的规定</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3.2.1</a:t>
            </a:r>
            <a:r>
              <a:rPr lang="zh-CN" altLang="en-US" sz="1400" dirty="0">
                <a:latin typeface="华文新魏" pitchFamily="2" charset="-122"/>
                <a:ea typeface="华文新魏" pitchFamily="2" charset="-122"/>
              </a:rPr>
              <a:t>精度</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3.2.2</a:t>
            </a:r>
            <a:r>
              <a:rPr lang="zh-CN" altLang="en-US" sz="1400" dirty="0">
                <a:latin typeface="华文新魏" pitchFamily="2" charset="-122"/>
                <a:ea typeface="华文新魏" pitchFamily="2" charset="-122"/>
              </a:rPr>
              <a:t>时间特性要求</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3.2.3</a:t>
            </a:r>
            <a:r>
              <a:rPr lang="zh-CN" altLang="en-US" sz="1400" dirty="0">
                <a:latin typeface="华文新魏" pitchFamily="2" charset="-122"/>
                <a:ea typeface="华文新魏" pitchFamily="2" charset="-122"/>
              </a:rPr>
              <a:t>灵活性</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3.3</a:t>
            </a:r>
            <a:r>
              <a:rPr lang="zh-CN" altLang="en-US" sz="1400" dirty="0">
                <a:latin typeface="华文新魏" pitchFamily="2" charset="-122"/>
                <a:ea typeface="华文新魏" pitchFamily="2" charset="-122"/>
              </a:rPr>
              <a:t>输入输出要求</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3.4</a:t>
            </a:r>
            <a:r>
              <a:rPr lang="zh-CN" altLang="en-US" sz="1400" dirty="0">
                <a:latin typeface="华文新魏" pitchFamily="2" charset="-122"/>
                <a:ea typeface="华文新魏" pitchFamily="2" charset="-122"/>
              </a:rPr>
              <a:t>数据管理能力要求（针对软件系统）</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3.5</a:t>
            </a:r>
            <a:r>
              <a:rPr lang="zh-CN" altLang="en-US" sz="1400" dirty="0">
                <a:latin typeface="华文新魏" pitchFamily="2" charset="-122"/>
                <a:ea typeface="华文新魏" pitchFamily="2" charset="-122"/>
              </a:rPr>
              <a:t>故障处理要求</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3.6</a:t>
            </a:r>
            <a:r>
              <a:rPr lang="zh-CN" altLang="en-US" sz="1400" dirty="0">
                <a:latin typeface="华文新魏" pitchFamily="2" charset="-122"/>
                <a:ea typeface="华文新魏" pitchFamily="2" charset="-122"/>
              </a:rPr>
              <a:t>其他专门要求</a:t>
            </a:r>
          </a:p>
          <a:p>
            <a:pPr eaLnBrk="0" fontAlgn="auto" hangingPunct="0">
              <a:spcBef>
                <a:spcPts val="0"/>
              </a:spcBef>
              <a:spcAft>
                <a:spcPts val="0"/>
              </a:spcAft>
              <a:defRPr/>
            </a:pPr>
            <a:r>
              <a:rPr lang="en-US" altLang="zh-CN" sz="1400" dirty="0">
                <a:latin typeface="华文新魏" pitchFamily="2" charset="-122"/>
                <a:ea typeface="华文新魏" pitchFamily="2" charset="-122"/>
              </a:rPr>
              <a:t>4</a:t>
            </a:r>
            <a:r>
              <a:rPr lang="zh-CN" altLang="en-US" sz="1400" dirty="0">
                <a:latin typeface="华文新魏" pitchFamily="2" charset="-122"/>
                <a:ea typeface="华文新魏" pitchFamily="2" charset="-122"/>
              </a:rPr>
              <a:t>．运行环境规定</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4.1</a:t>
            </a:r>
            <a:r>
              <a:rPr lang="zh-CN" altLang="en-US" sz="1400" dirty="0">
                <a:latin typeface="华文新魏" pitchFamily="2" charset="-122"/>
                <a:ea typeface="华文新魏" pitchFamily="2" charset="-122"/>
              </a:rPr>
              <a:t>设备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列出运行该软件所需要的硬设备。说明其中的新型设备及其专门功能，包括：</a:t>
            </a:r>
          </a:p>
          <a:p>
            <a:pPr eaLnBrk="0" fontAlgn="auto" hangingPunct="0">
              <a:spcBef>
                <a:spcPts val="0"/>
              </a:spcBef>
              <a:spcAft>
                <a:spcPts val="0"/>
              </a:spcAft>
              <a:defRPr/>
            </a:pPr>
            <a:r>
              <a:rPr lang="zh-CN" altLang="en-US" sz="1400" dirty="0">
                <a:latin typeface="华文新魏" pitchFamily="2" charset="-122"/>
                <a:ea typeface="华文新魏" pitchFamily="2" charset="-122"/>
              </a:rPr>
              <a:t>        </a:t>
            </a:r>
            <a:r>
              <a:rPr lang="en-US" altLang="zh-CN" sz="1400" dirty="0">
                <a:latin typeface="华文新魏" pitchFamily="2" charset="-122"/>
                <a:ea typeface="华文新魏" pitchFamily="2" charset="-122"/>
              </a:rPr>
              <a:t>4.2</a:t>
            </a:r>
            <a:r>
              <a:rPr lang="zh-CN" altLang="en-US" sz="1400" dirty="0">
                <a:latin typeface="华文新魏" pitchFamily="2" charset="-122"/>
                <a:ea typeface="华文新魏" pitchFamily="2" charset="-122"/>
              </a:rPr>
              <a:t>支持软件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列出支持软件，包括要用到的操作系统、编译程序、测试支持软件等。</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4.3</a:t>
            </a:r>
            <a:r>
              <a:rPr lang="zh-CN" altLang="en-US" sz="1400" dirty="0">
                <a:latin typeface="华文新魏" pitchFamily="2" charset="-122"/>
                <a:ea typeface="华文新魏" pitchFamily="2" charset="-122"/>
              </a:rPr>
              <a:t>接口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说明该系统同其他系统之间的接口、数据通信协议等。</a:t>
            </a:r>
            <a:r>
              <a:rPr lang="en-US" altLang="zh-CN" sz="1400" dirty="0">
                <a:latin typeface="华文新魏" pitchFamily="2" charset="-122"/>
                <a:ea typeface="华文新魏" pitchFamily="2" charset="-122"/>
              </a:rPr>
              <a:t>]</a:t>
            </a:r>
          </a:p>
          <a:p>
            <a:pPr eaLnBrk="0" fontAlgn="auto" hangingPunct="0">
              <a:spcBef>
                <a:spcPts val="0"/>
              </a:spcBef>
              <a:spcAft>
                <a:spcPts val="0"/>
              </a:spcAft>
              <a:defRPr/>
            </a:pPr>
            <a:r>
              <a:rPr lang="en-US" altLang="zh-CN" sz="1400" dirty="0">
                <a:latin typeface="华文新魏" pitchFamily="2" charset="-122"/>
                <a:ea typeface="华文新魏" pitchFamily="2" charset="-122"/>
              </a:rPr>
              <a:t>        4.4</a:t>
            </a:r>
            <a:r>
              <a:rPr lang="zh-CN" altLang="en-US" sz="1400" dirty="0">
                <a:latin typeface="华文新魏" pitchFamily="2" charset="-122"/>
                <a:ea typeface="华文新魏" pitchFamily="2" charset="-122"/>
              </a:rPr>
              <a:t>控制            </a:t>
            </a:r>
            <a:r>
              <a:rPr lang="en-US" altLang="zh-CN" sz="1400" dirty="0">
                <a:latin typeface="华文新魏" pitchFamily="2" charset="-122"/>
                <a:ea typeface="华文新魏" pitchFamily="2" charset="-122"/>
              </a:rPr>
              <a:t>[</a:t>
            </a:r>
            <a:r>
              <a:rPr lang="zh-CN" altLang="en-US" sz="1400" dirty="0">
                <a:latin typeface="华文新魏" pitchFamily="2" charset="-122"/>
                <a:ea typeface="华文新魏" pitchFamily="2" charset="-122"/>
              </a:rPr>
              <a:t>说明控制该系统的运行的方法和控制信号，并说明这些控制信号的来源。</a:t>
            </a:r>
            <a:r>
              <a:rPr lang="en-US" altLang="zh-CN" sz="1400" dirty="0">
                <a:latin typeface="华文新魏" pitchFamily="2" charset="-122"/>
                <a:ea typeface="华文新魏" pitchFamily="2"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标题 1"/>
          <p:cNvSpPr>
            <a:spLocks noGrp="1"/>
          </p:cNvSpPr>
          <p:nvPr>
            <p:ph type="title"/>
          </p:nvPr>
        </p:nvSpPr>
        <p:spPr>
          <a:xfrm>
            <a:off x="468313" y="333375"/>
            <a:ext cx="8229600" cy="1143000"/>
          </a:xfrm>
        </p:spPr>
        <p:txBody>
          <a:bodyPr/>
          <a:lstStyle/>
          <a:p>
            <a:r>
              <a:rPr lang="en-US" altLang="zh-CN" dirty="0" smtClean="0">
                <a:cs typeface="隶书"/>
              </a:rPr>
              <a:t>2</a:t>
            </a:r>
            <a:r>
              <a:rPr lang="zh-CN" altLang="en-US" dirty="0" smtClean="0">
                <a:cs typeface="隶书"/>
              </a:rPr>
              <a:t>、非功能需求描述 </a:t>
            </a:r>
            <a:r>
              <a:rPr lang="en-US" altLang="zh-CN" sz="2400" dirty="0" smtClean="0">
                <a:cs typeface="隶书"/>
              </a:rPr>
              <a:t>3</a:t>
            </a:r>
            <a:endParaRPr lang="zh-CN" altLang="en-US" sz="2400" dirty="0" smtClean="0">
              <a:cs typeface="隶书"/>
            </a:endParaRPr>
          </a:p>
        </p:txBody>
      </p:sp>
      <p:sp>
        <p:nvSpPr>
          <p:cNvPr id="728069" name="内容占位符 7"/>
          <p:cNvSpPr>
            <a:spLocks noGrp="1"/>
          </p:cNvSpPr>
          <p:nvPr>
            <p:ph idx="1"/>
          </p:nvPr>
        </p:nvSpPr>
        <p:spPr/>
        <p:txBody>
          <a:bodyPr/>
          <a:lstStyle/>
          <a:p>
            <a:r>
              <a:rPr kumimoji="1" lang="zh-CN" altLang="en-US" smtClean="0"/>
              <a:t>性能需求：</a:t>
            </a:r>
            <a:endParaRPr kumimoji="1" lang="zh-CN" altLang="en-US" smtClean="0">
              <a:sym typeface="Wingdings" pitchFamily="2" charset="2"/>
            </a:endParaRPr>
          </a:p>
        </p:txBody>
      </p:sp>
      <p:graphicFrame>
        <p:nvGraphicFramePr>
          <p:cNvPr id="728067" name="Object 3"/>
          <p:cNvGraphicFramePr>
            <a:graphicFrameLocks noChangeAspect="1"/>
          </p:cNvGraphicFramePr>
          <p:nvPr/>
        </p:nvGraphicFramePr>
        <p:xfrm>
          <a:off x="725488" y="2492375"/>
          <a:ext cx="7561262" cy="3082925"/>
        </p:xfrm>
        <a:graphic>
          <a:graphicData uri="http://schemas.openxmlformats.org/presentationml/2006/ole">
            <p:oleObj spid="_x0000_s728067" name="Visio" r:id="rId4" imgW="4897752" imgH="1997446" progId="">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5" name="标题 1"/>
          <p:cNvSpPr>
            <a:spLocks noGrp="1"/>
          </p:cNvSpPr>
          <p:nvPr>
            <p:ph type="title"/>
          </p:nvPr>
        </p:nvSpPr>
        <p:spPr>
          <a:xfrm>
            <a:off x="468313" y="260350"/>
            <a:ext cx="8229600" cy="1143000"/>
          </a:xfrm>
        </p:spPr>
        <p:txBody>
          <a:bodyPr/>
          <a:lstStyle/>
          <a:p>
            <a:r>
              <a:rPr lang="en-US" altLang="zh-CN" dirty="0" smtClean="0">
                <a:cs typeface="隶书"/>
              </a:rPr>
              <a:t>3</a:t>
            </a:r>
            <a:r>
              <a:rPr lang="zh-CN" altLang="en-US" dirty="0" smtClean="0">
                <a:cs typeface="隶书"/>
              </a:rPr>
              <a:t>、数据需求表示法</a:t>
            </a:r>
            <a:endParaRPr lang="zh-CN" altLang="en-US" sz="2400" dirty="0" smtClean="0">
              <a:cs typeface="隶书"/>
            </a:endParaRPr>
          </a:p>
        </p:txBody>
      </p:sp>
      <p:sp>
        <p:nvSpPr>
          <p:cNvPr id="733186" name="内容占位符 7"/>
          <p:cNvSpPr>
            <a:spLocks noGrp="1"/>
          </p:cNvSpPr>
          <p:nvPr>
            <p:ph idx="1"/>
          </p:nvPr>
        </p:nvSpPr>
        <p:spPr/>
        <p:txBody>
          <a:bodyPr/>
          <a:lstStyle/>
          <a:p>
            <a:pPr>
              <a:lnSpc>
                <a:spcPct val="90000"/>
              </a:lnSpc>
            </a:pPr>
            <a:r>
              <a:rPr kumimoji="1" lang="zh-CN" altLang="en-US" smtClean="0"/>
              <a:t>数据模型：</a:t>
            </a:r>
            <a:r>
              <a:rPr kumimoji="1" lang="en-US" altLang="zh-CN" smtClean="0"/>
              <a:t>E-R</a:t>
            </a:r>
            <a:r>
              <a:rPr kumimoji="1" lang="zh-CN" altLang="en-US" smtClean="0"/>
              <a:t>模型</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）框图：描述产品内、外的数据</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）非常适合专家使用，但不便于用户使用</a:t>
            </a:r>
          </a:p>
          <a:p>
            <a:pPr>
              <a:lnSpc>
                <a:spcPct val="90000"/>
              </a:lnSpc>
            </a:pPr>
            <a:r>
              <a:rPr kumimoji="1" lang="zh-CN" altLang="en-US" smtClean="0"/>
              <a:t>数据词典：</a:t>
            </a:r>
            <a:br>
              <a:rPr kumimoji="1" lang="zh-CN" altLang="en-US"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）产品内、外数据的文字描述</a:t>
            </a:r>
            <a:br>
              <a:rPr kumimoji="1" lang="zh-CN" altLang="en-US"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）非常适合专家及用户</a:t>
            </a:r>
          </a:p>
        </p:txBody>
      </p:sp>
      <p:pic>
        <p:nvPicPr>
          <p:cNvPr id="733187" name="Picture 2"/>
          <p:cNvPicPr>
            <a:picLocks noChangeAspect="1" noChangeArrowheads="1"/>
          </p:cNvPicPr>
          <p:nvPr/>
        </p:nvPicPr>
        <p:blipFill>
          <a:blip r:embed="rId3"/>
          <a:srcRect/>
          <a:stretch>
            <a:fillRect/>
          </a:stretch>
        </p:blipFill>
        <p:spPr bwMode="auto">
          <a:xfrm>
            <a:off x="6500813" y="4071938"/>
            <a:ext cx="153352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3" name="标题 1"/>
          <p:cNvSpPr>
            <a:spLocks noGrp="1"/>
          </p:cNvSpPr>
          <p:nvPr>
            <p:ph type="title"/>
          </p:nvPr>
        </p:nvSpPr>
        <p:spPr>
          <a:xfrm>
            <a:off x="468313" y="333375"/>
            <a:ext cx="8229600" cy="1143000"/>
          </a:xfrm>
        </p:spPr>
        <p:txBody>
          <a:bodyPr/>
          <a:lstStyle/>
          <a:p>
            <a:r>
              <a:rPr lang="en-US" altLang="zh-CN" dirty="0" smtClean="0">
                <a:cs typeface="隶书"/>
              </a:rPr>
              <a:t>3</a:t>
            </a:r>
            <a:r>
              <a:rPr lang="zh-CN" altLang="en-US" dirty="0" smtClean="0">
                <a:cs typeface="隶书"/>
              </a:rPr>
              <a:t>、数据需求表示法</a:t>
            </a:r>
            <a:endParaRPr lang="zh-CN" altLang="en-US" sz="2400" dirty="0" smtClean="0">
              <a:cs typeface="隶书"/>
            </a:endParaRPr>
          </a:p>
        </p:txBody>
      </p:sp>
      <p:sp>
        <p:nvSpPr>
          <p:cNvPr id="735234" name="内容占位符 7"/>
          <p:cNvSpPr>
            <a:spLocks noGrp="1"/>
          </p:cNvSpPr>
          <p:nvPr>
            <p:ph idx="1"/>
          </p:nvPr>
        </p:nvSpPr>
        <p:spPr>
          <a:xfrm>
            <a:off x="323850" y="1935163"/>
            <a:ext cx="8362950" cy="4389437"/>
          </a:xfrm>
        </p:spPr>
        <p:txBody>
          <a:bodyPr/>
          <a:lstStyle/>
          <a:p>
            <a:pPr>
              <a:lnSpc>
                <a:spcPct val="90000"/>
              </a:lnSpc>
            </a:pPr>
            <a:r>
              <a:rPr kumimoji="1" lang="zh-CN" altLang="en-US" dirty="0" smtClean="0"/>
              <a:t>数据表达式</a:t>
            </a:r>
            <a:br>
              <a:rPr kumimoji="1" lang="zh-CN" altLang="en-US" dirty="0" smtClean="0"/>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）描述数据序列的简洁公式，适合于描述复合数据及</a:t>
            </a:r>
          </a:p>
          <a:p>
            <a:pPr>
              <a:lnSpc>
                <a:spcPct val="90000"/>
              </a:lnSpc>
              <a:buFont typeface="Wingdings 2" pitchFamily="18" charset="2"/>
              <a:buNone/>
            </a:pPr>
            <a:r>
              <a:rPr kumimoji="1" lang="zh-CN" altLang="en-US" sz="2400" dirty="0" smtClean="0">
                <a:latin typeface="楷体_GB2312" pitchFamily="49" charset="-122"/>
                <a:ea typeface="楷体_GB2312" pitchFamily="49" charset="-122"/>
              </a:rPr>
              <a:t>       消息协议</a:t>
            </a:r>
            <a:br>
              <a:rPr kumimoji="1" lang="zh-CN" altLang="en-US" sz="2400" dirty="0" smtClean="0">
                <a:latin typeface="楷体_GB2312" pitchFamily="49" charset="-122"/>
                <a:ea typeface="楷体_GB2312" pitchFamily="49" charset="-122"/>
              </a:rPr>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）非常适合于专家使用，也为许多用户所接受</a:t>
            </a:r>
          </a:p>
          <a:p>
            <a:pPr>
              <a:lnSpc>
                <a:spcPct val="90000"/>
              </a:lnSpc>
            </a:pPr>
            <a:r>
              <a:rPr kumimoji="1" lang="zh-CN" altLang="en-US" dirty="0" smtClean="0"/>
              <a:t>虚拟窗口</a:t>
            </a:r>
            <a:br>
              <a:rPr kumimoji="1" lang="zh-CN" altLang="en-US" dirty="0" smtClean="0"/>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1</a:t>
            </a:r>
            <a:r>
              <a:rPr kumimoji="1" lang="zh-CN" altLang="en-US" sz="2400" dirty="0" smtClean="0">
                <a:latin typeface="楷体_GB2312" pitchFamily="49" charset="-122"/>
                <a:ea typeface="楷体_GB2312" pitchFamily="49" charset="-122"/>
              </a:rPr>
              <a:t>）简化的屏幕图像，有图像、真实数据，但没有按钮、菜单等界面原型</a:t>
            </a:r>
            <a:br>
              <a:rPr kumimoji="1" lang="zh-CN" altLang="en-US" sz="2400" dirty="0" smtClean="0">
                <a:latin typeface="楷体_GB2312" pitchFamily="49" charset="-122"/>
                <a:ea typeface="楷体_GB2312" pitchFamily="49" charset="-122"/>
              </a:rPr>
            </a:br>
            <a:r>
              <a:rPr kumimoji="1" lang="zh-CN" altLang="en-US" sz="2400" dirty="0" smtClean="0">
                <a:latin typeface="楷体_GB2312" pitchFamily="49" charset="-122"/>
                <a:ea typeface="楷体_GB2312" pitchFamily="49" charset="-122"/>
              </a:rPr>
              <a:t>（</a:t>
            </a:r>
            <a:r>
              <a:rPr kumimoji="1" lang="en-US" altLang="zh-CN" sz="2400" dirty="0" smtClean="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）非常适合专家及用户，非常适合于规划新的界面</a:t>
            </a:r>
            <a:endParaRPr kumimoji="1" lang="en-US" altLang="zh-CN" sz="2400" dirty="0" smtClean="0">
              <a:latin typeface="楷体_GB2312" pitchFamily="49" charset="-122"/>
              <a:ea typeface="楷体_GB2312" pitchFamily="49" charset="-122"/>
            </a:endParaRPr>
          </a:p>
          <a:p>
            <a:pPr>
              <a:lnSpc>
                <a:spcPct val="90000"/>
              </a:lnSpc>
            </a:pPr>
            <a:r>
              <a:rPr kumimoji="1" lang="zh-CN" altLang="en-US" sz="2400" dirty="0" smtClean="0">
                <a:latin typeface="楷体_GB2312" pitchFamily="49" charset="-122"/>
                <a:ea typeface="楷体_GB2312" pitchFamily="49" charset="-122"/>
              </a:rPr>
              <a:t>数据表格</a:t>
            </a:r>
            <a:endParaRPr kumimoji="1" lang="en-US" altLang="zh-CN" sz="2400" dirty="0" smtClean="0">
              <a:latin typeface="楷体_GB2312" pitchFamily="49" charset="-122"/>
              <a:ea typeface="楷体_GB2312" pitchFamily="49" charset="-122"/>
            </a:endParaRPr>
          </a:p>
          <a:p>
            <a:pPr>
              <a:lnSpc>
                <a:spcPct val="90000"/>
              </a:lnSpc>
              <a:buNone/>
            </a:pPr>
            <a:r>
              <a:rPr kumimoji="1" lang="en-US" altLang="zh-CN" sz="2400" dirty="0" smtClean="0">
                <a:latin typeface="楷体_GB2312" pitchFamily="49" charset="-122"/>
                <a:ea typeface="楷体_GB2312" pitchFamily="49" charset="-122"/>
              </a:rPr>
              <a:t>		</a:t>
            </a:r>
            <a:r>
              <a:rPr kumimoji="1" lang="zh-CN" altLang="en-US" sz="2400" dirty="0" smtClean="0">
                <a:latin typeface="楷体_GB2312" pitchFamily="49" charset="-122"/>
                <a:ea typeface="楷体_GB2312" pitchFamily="49" charset="-122"/>
              </a:rPr>
              <a:t>简明实用。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3" name="标题 1"/>
          <p:cNvSpPr>
            <a:spLocks noGrp="1"/>
          </p:cNvSpPr>
          <p:nvPr>
            <p:ph type="title"/>
          </p:nvPr>
        </p:nvSpPr>
        <p:spPr>
          <a:xfrm>
            <a:off x="468313" y="333375"/>
            <a:ext cx="8229600" cy="1143000"/>
          </a:xfrm>
        </p:spPr>
        <p:txBody>
          <a:bodyPr/>
          <a:lstStyle/>
          <a:p>
            <a:r>
              <a:rPr lang="en-US" altLang="zh-CN" dirty="0" smtClean="0">
                <a:cs typeface="隶书"/>
              </a:rPr>
              <a:t>4</a:t>
            </a:r>
            <a:r>
              <a:rPr lang="zh-CN" altLang="en-US" dirty="0" smtClean="0">
                <a:cs typeface="隶书"/>
              </a:rPr>
              <a:t>、业务流程表示法</a:t>
            </a:r>
            <a:endParaRPr lang="zh-CN" altLang="en-US" sz="2400" dirty="0" smtClean="0">
              <a:cs typeface="隶书"/>
            </a:endParaRPr>
          </a:p>
        </p:txBody>
      </p:sp>
      <p:sp>
        <p:nvSpPr>
          <p:cNvPr id="735234" name="内容占位符 7"/>
          <p:cNvSpPr>
            <a:spLocks noGrp="1"/>
          </p:cNvSpPr>
          <p:nvPr>
            <p:ph idx="1"/>
          </p:nvPr>
        </p:nvSpPr>
        <p:spPr>
          <a:xfrm>
            <a:off x="323850" y="1935163"/>
            <a:ext cx="8362950" cy="4389437"/>
          </a:xfrm>
        </p:spPr>
        <p:txBody>
          <a:bodyPr/>
          <a:lstStyle/>
          <a:p>
            <a:pPr>
              <a:lnSpc>
                <a:spcPct val="90000"/>
              </a:lnSpc>
            </a:pPr>
            <a:r>
              <a:rPr kumimoji="1" lang="zh-CN" altLang="en-US" dirty="0" smtClean="0"/>
              <a:t>跨职责流程图</a:t>
            </a:r>
            <a:endParaRPr kumimoji="1" lang="en-US" altLang="zh-CN" sz="2400" dirty="0" smtClean="0">
              <a:latin typeface="楷体_GB2312" pitchFamily="49" charset="-122"/>
              <a:ea typeface="楷体_GB2312" pitchFamily="49" charset="-122"/>
            </a:endParaRPr>
          </a:p>
          <a:p>
            <a:pPr>
              <a:lnSpc>
                <a:spcPct val="90000"/>
              </a:lnSpc>
            </a:pPr>
            <a:r>
              <a:rPr kumimoji="1" lang="zh-CN" altLang="en-US" sz="2400" dirty="0" smtClean="0">
                <a:latin typeface="楷体_GB2312" pitchFamily="49" charset="-122"/>
                <a:ea typeface="楷体_GB2312" pitchFamily="49" charset="-122"/>
              </a:rPr>
              <a:t>泳道图</a:t>
            </a:r>
            <a:endParaRPr kumimoji="1" lang="en-US" altLang="zh-CN" sz="2400" dirty="0" smtClean="0">
              <a:latin typeface="楷体_GB2312" pitchFamily="49" charset="-122"/>
              <a:ea typeface="楷体_GB2312" pitchFamily="49" charset="-122"/>
            </a:endParaRPr>
          </a:p>
          <a:p>
            <a:pPr>
              <a:lnSpc>
                <a:spcPct val="90000"/>
              </a:lnSpc>
            </a:pPr>
            <a:r>
              <a:rPr kumimoji="1" lang="zh-CN" altLang="en-US" sz="2400" dirty="0" smtClean="0">
                <a:latin typeface="楷体_GB2312" pitchFamily="49" charset="-122"/>
                <a:ea typeface="楷体_GB2312" pitchFamily="49" charset="-122"/>
              </a:rPr>
              <a:t>活动图</a:t>
            </a:r>
            <a:endParaRPr kumimoji="1" lang="en-US" altLang="zh-CN" sz="2400" dirty="0" smtClean="0">
              <a:latin typeface="楷体_GB2312" pitchFamily="49" charset="-122"/>
              <a:ea typeface="楷体_GB2312" pitchFamily="49" charset="-122"/>
            </a:endParaRPr>
          </a:p>
          <a:p>
            <a:pPr>
              <a:lnSpc>
                <a:spcPct val="90000"/>
              </a:lnSpc>
              <a:buNone/>
            </a:pPr>
            <a:r>
              <a:rPr kumimoji="1" lang="en-US" altLang="zh-CN" sz="2400" dirty="0" smtClean="0">
                <a:latin typeface="楷体_GB2312" pitchFamily="49" charset="-122"/>
                <a:ea typeface="楷体_GB2312" pitchFamily="49" charset="-122"/>
              </a:rPr>
              <a:t>		……</a:t>
            </a:r>
            <a:endParaRPr kumimoji="1" lang="zh-CN" altLang="en-US"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1" name="标题 1"/>
          <p:cNvSpPr>
            <a:spLocks noGrp="1"/>
          </p:cNvSpPr>
          <p:nvPr>
            <p:ph type="title"/>
          </p:nvPr>
        </p:nvSpPr>
        <p:spPr/>
        <p:txBody>
          <a:bodyPr/>
          <a:lstStyle/>
          <a:p>
            <a:r>
              <a:rPr lang="zh-CN" altLang="en-US" smtClean="0">
                <a:cs typeface="隶书"/>
              </a:rPr>
              <a:t>需求描述最佳实践</a:t>
            </a:r>
            <a:endParaRPr lang="zh-CN" altLang="en-US" sz="2400" smtClean="0">
              <a:cs typeface="隶书"/>
            </a:endParaRPr>
          </a:p>
        </p:txBody>
      </p:sp>
      <p:graphicFrame>
        <p:nvGraphicFramePr>
          <p:cNvPr id="7" name="图示 6"/>
          <p:cNvGraphicFramePr/>
          <p:nvPr/>
        </p:nvGraphicFramePr>
        <p:xfrm>
          <a:off x="1285852" y="178592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29" name="标题 1"/>
          <p:cNvSpPr>
            <a:spLocks noGrp="1"/>
          </p:cNvSpPr>
          <p:nvPr>
            <p:ph type="title"/>
          </p:nvPr>
        </p:nvSpPr>
        <p:spPr>
          <a:xfrm>
            <a:off x="468313" y="260350"/>
            <a:ext cx="8229600" cy="1143000"/>
          </a:xfrm>
        </p:spPr>
        <p:txBody>
          <a:bodyPr/>
          <a:lstStyle/>
          <a:p>
            <a:pPr algn="ctr"/>
            <a:r>
              <a:rPr lang="zh-CN" altLang="en-US" dirty="0" smtClean="0">
                <a:cs typeface="隶书"/>
              </a:rPr>
              <a:t>需求描述的粒度与组织</a:t>
            </a:r>
            <a:endParaRPr lang="zh-CN" altLang="en-US" sz="2400" dirty="0" smtClean="0">
              <a:cs typeface="隶书"/>
            </a:endParaRPr>
          </a:p>
        </p:txBody>
      </p:sp>
      <p:sp>
        <p:nvSpPr>
          <p:cNvPr id="739330" name="内容占位符 7"/>
          <p:cNvSpPr>
            <a:spLocks noGrp="1"/>
          </p:cNvSpPr>
          <p:nvPr>
            <p:ph idx="1"/>
          </p:nvPr>
        </p:nvSpPr>
        <p:spPr/>
        <p:txBody>
          <a:bodyPr/>
          <a:lstStyle/>
          <a:p>
            <a:pPr>
              <a:lnSpc>
                <a:spcPct val="90000"/>
              </a:lnSpc>
              <a:buNone/>
            </a:pPr>
            <a:r>
              <a:rPr kumimoji="1" lang="en-US" altLang="zh-CN" dirty="0" smtClean="0"/>
              <a:t>1</a:t>
            </a:r>
            <a:r>
              <a:rPr kumimoji="1" lang="zh-CN" altLang="en-US" dirty="0" smtClean="0"/>
              <a:t>、需求描述的固有问题</a:t>
            </a:r>
            <a:endParaRPr kumimoji="1" lang="en-US" altLang="zh-CN" dirty="0" smtClean="0"/>
          </a:p>
          <a:p>
            <a:pPr>
              <a:lnSpc>
                <a:spcPct val="90000"/>
              </a:lnSpc>
              <a:buNone/>
            </a:pPr>
            <a:r>
              <a:rPr kumimoji="1" lang="en-US" altLang="zh-CN" sz="2400" dirty="0" smtClean="0">
                <a:latin typeface="楷体_GB2312" pitchFamily="49" charset="-122"/>
                <a:ea typeface="楷体_GB2312" pitchFamily="49" charset="-122"/>
              </a:rPr>
              <a:t>2</a:t>
            </a:r>
            <a:r>
              <a:rPr kumimoji="1" lang="zh-CN" altLang="en-US" sz="2400" dirty="0" smtClean="0">
                <a:latin typeface="楷体_GB2312" pitchFamily="49" charset="-122"/>
                <a:ea typeface="楷体_GB2312" pitchFamily="49" charset="-122"/>
              </a:rPr>
              <a:t>、需求编写原则</a:t>
            </a:r>
            <a:endParaRPr kumimoji="1" lang="en-US" altLang="zh-CN" sz="2400" dirty="0" smtClean="0">
              <a:latin typeface="楷体_GB2312" pitchFamily="49" charset="-122"/>
              <a:ea typeface="楷体_GB2312" pitchFamily="49" charset="-122"/>
            </a:endParaRPr>
          </a:p>
          <a:p>
            <a:pPr>
              <a:lnSpc>
                <a:spcPct val="90000"/>
              </a:lnSpc>
              <a:buNone/>
            </a:pPr>
            <a:r>
              <a:rPr kumimoji="1" lang="en-US" altLang="zh-CN" sz="2400" dirty="0" smtClean="0">
                <a:latin typeface="楷体_GB2312" pitchFamily="49" charset="-122"/>
                <a:ea typeface="楷体_GB2312" pitchFamily="49" charset="-122"/>
              </a:rPr>
              <a:t>3</a:t>
            </a:r>
            <a:r>
              <a:rPr kumimoji="1" lang="zh-CN" altLang="en-US" sz="2400" dirty="0" smtClean="0">
                <a:latin typeface="楷体_GB2312" pitchFamily="49" charset="-122"/>
                <a:ea typeface="楷体_GB2312" pitchFamily="49" charset="-122"/>
              </a:rPr>
              <a:t>、需求编写要领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29" name="标题 1"/>
          <p:cNvSpPr>
            <a:spLocks noGrp="1"/>
          </p:cNvSpPr>
          <p:nvPr>
            <p:ph type="title"/>
          </p:nvPr>
        </p:nvSpPr>
        <p:spPr>
          <a:xfrm>
            <a:off x="468313" y="260350"/>
            <a:ext cx="8229600" cy="1143000"/>
          </a:xfrm>
        </p:spPr>
        <p:txBody>
          <a:bodyPr/>
          <a:lstStyle/>
          <a:p>
            <a:r>
              <a:rPr lang="en-US" altLang="zh-CN" dirty="0" smtClean="0">
                <a:cs typeface="隶书"/>
              </a:rPr>
              <a:t>1</a:t>
            </a:r>
            <a:r>
              <a:rPr lang="zh-CN" altLang="en-US" dirty="0" smtClean="0">
                <a:cs typeface="隶书"/>
              </a:rPr>
              <a:t>、需求描述的固有问题</a:t>
            </a:r>
            <a:endParaRPr lang="zh-CN" altLang="en-US" sz="2400" dirty="0" smtClean="0">
              <a:cs typeface="隶书"/>
            </a:endParaRPr>
          </a:p>
        </p:txBody>
      </p:sp>
      <p:sp>
        <p:nvSpPr>
          <p:cNvPr id="739330" name="内容占位符 7"/>
          <p:cNvSpPr>
            <a:spLocks noGrp="1"/>
          </p:cNvSpPr>
          <p:nvPr>
            <p:ph idx="1"/>
          </p:nvPr>
        </p:nvSpPr>
        <p:spPr/>
        <p:txBody>
          <a:bodyPr/>
          <a:lstStyle/>
          <a:p>
            <a:pPr>
              <a:lnSpc>
                <a:spcPct val="90000"/>
              </a:lnSpc>
            </a:pPr>
            <a:r>
              <a:rPr kumimoji="1" lang="zh-CN" altLang="en-US" smtClean="0"/>
              <a:t>文字表达的贫乏性</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）不生动，丢失信息</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）重点不确定，造成误解</a:t>
            </a:r>
            <a:endParaRPr kumimoji="1" lang="en-US" altLang="zh-CN" sz="2400" smtClean="0">
              <a:latin typeface="楷体_GB2312" pitchFamily="49" charset="-122"/>
              <a:ea typeface="楷体_GB2312" pitchFamily="49" charset="-122"/>
            </a:endParaRPr>
          </a:p>
          <a:p>
            <a:pPr>
              <a:lnSpc>
                <a:spcPct val="90000"/>
              </a:lnSpc>
            </a:pPr>
            <a:r>
              <a:rPr kumimoji="1" lang="zh-CN" altLang="en-US" smtClean="0"/>
              <a:t>需求描述的两大原则</a:t>
            </a:r>
            <a:r>
              <a:rPr kumimoji="1" lang="en-US" altLang="zh-CN" smtClean="0"/>
              <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a:t>
            </a:r>
            <a:r>
              <a:rPr kumimoji="1" lang="zh-CN" altLang="en-US" sz="2400" smtClean="0">
                <a:solidFill>
                  <a:srgbClr val="FF0000"/>
                </a:solidFill>
                <a:latin typeface="楷体_GB2312" pitchFamily="49" charset="-122"/>
                <a:ea typeface="楷体_GB2312" pitchFamily="49" charset="-122"/>
              </a:rPr>
              <a:t>简洁，段落文字少</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a:t>
            </a:r>
            <a:r>
              <a:rPr kumimoji="1" lang="zh-CN" altLang="en-US" sz="2400" smtClean="0">
                <a:solidFill>
                  <a:srgbClr val="FF0000"/>
                </a:solidFill>
                <a:latin typeface="楷体_GB2312" pitchFamily="49" charset="-122"/>
                <a:ea typeface="楷体_GB2312" pitchFamily="49" charset="-122"/>
              </a:rPr>
              <a:t>列表、图表相结合</a:t>
            </a:r>
            <a:endParaRPr kumimoji="1" lang="en-US" altLang="zh-CN" sz="2400" smtClean="0">
              <a:solidFill>
                <a:srgbClr val="FF0000"/>
              </a:solidFill>
              <a:latin typeface="楷体_GB2312" pitchFamily="49" charset="-122"/>
              <a:ea typeface="楷体_GB2312" pitchFamily="49" charset="-122"/>
            </a:endParaRPr>
          </a:p>
          <a:p>
            <a:pPr>
              <a:lnSpc>
                <a:spcPct val="90000"/>
              </a:lnSpc>
            </a:pPr>
            <a:r>
              <a:rPr kumimoji="1" lang="zh-CN" altLang="en-US" smtClean="0"/>
              <a:t>不仅要阐述</a:t>
            </a:r>
            <a:r>
              <a:rPr kumimoji="1" lang="en-US" altLang="zh-CN" smtClean="0"/>
              <a:t>What </a:t>
            </a:r>
            <a:r>
              <a:rPr kumimoji="1" lang="zh-CN" altLang="en-US" smtClean="0"/>
              <a:t>，还应讲述</a:t>
            </a:r>
            <a:r>
              <a:rPr kumimoji="1" lang="en-US" altLang="zh-CN" smtClean="0"/>
              <a:t>Why</a:t>
            </a:r>
            <a:br>
              <a:rPr kumimoji="1" lang="en-US" altLang="zh-CN" smtClean="0"/>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1</a:t>
            </a: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What</a:t>
            </a:r>
            <a:r>
              <a:rPr kumimoji="1" lang="zh-CN" altLang="en-US" sz="2400" smtClean="0">
                <a:latin typeface="楷体_GB2312" pitchFamily="49" charset="-122"/>
                <a:ea typeface="楷体_GB2312" pitchFamily="49" charset="-122"/>
              </a:rPr>
              <a:t>常常会变成解决方案</a:t>
            </a:r>
            <a:r>
              <a:rPr kumimoji="1" lang="en-US" altLang="zh-CN" sz="2400" smtClean="0">
                <a:latin typeface="楷体_GB2312" pitchFamily="49" charset="-122"/>
                <a:ea typeface="楷体_GB2312" pitchFamily="49" charset="-122"/>
              </a:rPr>
              <a:t/>
            </a:r>
            <a:br>
              <a:rPr kumimoji="1" lang="en-US" altLang="zh-CN" sz="2400" smtClean="0">
                <a:latin typeface="楷体_GB2312" pitchFamily="49" charset="-122"/>
                <a:ea typeface="楷体_GB2312" pitchFamily="49" charset="-122"/>
              </a:rPr>
            </a:br>
            <a:r>
              <a:rPr kumimoji="1" lang="zh-CN" altLang="en-US" sz="2400" smtClean="0">
                <a:latin typeface="楷体_GB2312" pitchFamily="49" charset="-122"/>
                <a:ea typeface="楷体_GB2312" pitchFamily="49" charset="-122"/>
              </a:rPr>
              <a:t>（</a:t>
            </a:r>
            <a:r>
              <a:rPr kumimoji="1" lang="en-US" altLang="zh-CN" sz="2400" smtClean="0">
                <a:latin typeface="楷体_GB2312" pitchFamily="49" charset="-122"/>
                <a:ea typeface="楷体_GB2312" pitchFamily="49" charset="-122"/>
              </a:rPr>
              <a:t>2</a:t>
            </a:r>
            <a:r>
              <a:rPr kumimoji="1" lang="zh-CN" altLang="en-US" sz="2400" smtClean="0">
                <a:latin typeface="楷体_GB2312" pitchFamily="49" charset="-122"/>
                <a:ea typeface="楷体_GB2312" pitchFamily="49" charset="-122"/>
              </a:rPr>
              <a:t>）而多问</a:t>
            </a:r>
            <a:r>
              <a:rPr kumimoji="1" lang="en-US" altLang="zh-CN" sz="2400" smtClean="0">
                <a:latin typeface="楷体_GB2312" pitchFamily="49" charset="-122"/>
                <a:ea typeface="楷体_GB2312" pitchFamily="49" charset="-122"/>
              </a:rPr>
              <a:t>Why</a:t>
            </a:r>
            <a:r>
              <a:rPr kumimoji="1" lang="zh-CN" altLang="en-US" sz="2400" smtClean="0">
                <a:latin typeface="楷体_GB2312" pitchFamily="49" charset="-122"/>
                <a:ea typeface="楷体_GB2312" pitchFamily="49" charset="-122"/>
              </a:rPr>
              <a:t>则可以确保理解需求</a:t>
            </a:r>
          </a:p>
        </p:txBody>
      </p:sp>
      <p:pic>
        <p:nvPicPr>
          <p:cNvPr id="739331" name="Picture 3"/>
          <p:cNvPicPr>
            <a:picLocks noChangeAspect="1" noChangeArrowheads="1"/>
          </p:cNvPicPr>
          <p:nvPr/>
        </p:nvPicPr>
        <p:blipFill>
          <a:blip r:embed="rId3"/>
          <a:srcRect/>
          <a:stretch>
            <a:fillRect/>
          </a:stretch>
        </p:blipFill>
        <p:spPr bwMode="auto">
          <a:xfrm>
            <a:off x="6715125" y="4357688"/>
            <a:ext cx="1571625" cy="1522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7" name="标题 1"/>
          <p:cNvSpPr>
            <a:spLocks noGrp="1"/>
          </p:cNvSpPr>
          <p:nvPr>
            <p:ph type="title"/>
          </p:nvPr>
        </p:nvSpPr>
        <p:spPr>
          <a:xfrm>
            <a:off x="468313" y="260350"/>
            <a:ext cx="8229600" cy="792163"/>
          </a:xfrm>
        </p:spPr>
        <p:txBody>
          <a:bodyPr/>
          <a:lstStyle/>
          <a:p>
            <a:r>
              <a:rPr lang="en-US" altLang="zh-CN" sz="4600" dirty="0" smtClean="0">
                <a:cs typeface="隶书"/>
              </a:rPr>
              <a:t>2</a:t>
            </a:r>
            <a:r>
              <a:rPr lang="zh-CN" altLang="en-US" sz="4600" dirty="0" smtClean="0">
                <a:cs typeface="隶书"/>
              </a:rPr>
              <a:t>、编写原则</a:t>
            </a:r>
            <a:endParaRPr lang="zh-CN" altLang="en-US" sz="2000" dirty="0" smtClean="0">
              <a:cs typeface="隶书"/>
            </a:endParaRPr>
          </a:p>
        </p:txBody>
      </p:sp>
      <p:sp>
        <p:nvSpPr>
          <p:cNvPr id="741378" name="内容占位符 7"/>
          <p:cNvSpPr>
            <a:spLocks noGrp="1"/>
          </p:cNvSpPr>
          <p:nvPr>
            <p:ph idx="1"/>
          </p:nvPr>
        </p:nvSpPr>
        <p:spPr>
          <a:xfrm>
            <a:off x="457200" y="1341438"/>
            <a:ext cx="8435975" cy="4983162"/>
          </a:xfrm>
        </p:spPr>
        <p:txBody>
          <a:bodyPr/>
          <a:lstStyle/>
          <a:p>
            <a:pPr>
              <a:lnSpc>
                <a:spcPct val="90000"/>
              </a:lnSpc>
            </a:pPr>
            <a:r>
              <a:rPr kumimoji="1" lang="zh-CN" altLang="en-US" smtClean="0">
                <a:ea typeface="楷体_GB2312" pitchFamily="49" charset="-122"/>
              </a:rPr>
              <a:t>使用语法、标点正确的</a:t>
            </a:r>
            <a:r>
              <a:rPr kumimoji="1" lang="zh-CN" altLang="en-US" smtClean="0">
                <a:solidFill>
                  <a:srgbClr val="FF0000"/>
                </a:solidFill>
                <a:ea typeface="楷体_GB2312" pitchFamily="49" charset="-122"/>
              </a:rPr>
              <a:t>完整句子</a:t>
            </a:r>
            <a:r>
              <a:rPr kumimoji="1" lang="zh-CN" altLang="en-US" smtClean="0">
                <a:ea typeface="楷体_GB2312" pitchFamily="49" charset="-122"/>
              </a:rPr>
              <a:t>，</a:t>
            </a:r>
          </a:p>
          <a:p>
            <a:pPr>
              <a:lnSpc>
                <a:spcPct val="90000"/>
              </a:lnSpc>
              <a:buFont typeface="Wingdings 2" pitchFamily="18" charset="2"/>
              <a:buNone/>
            </a:pPr>
            <a:r>
              <a:rPr kumimoji="1" lang="zh-CN" altLang="en-US" smtClean="0">
                <a:ea typeface="楷体_GB2312" pitchFamily="49" charset="-122"/>
              </a:rPr>
              <a:t>   使语句的</a:t>
            </a:r>
            <a:r>
              <a:rPr kumimoji="1" lang="zh-CN" altLang="en-US" smtClean="0">
                <a:solidFill>
                  <a:srgbClr val="FF0000"/>
                </a:solidFill>
                <a:ea typeface="楷体_GB2312" pitchFamily="49" charset="-122"/>
              </a:rPr>
              <a:t>段落简短明了</a:t>
            </a:r>
          </a:p>
          <a:p>
            <a:pPr>
              <a:lnSpc>
                <a:spcPct val="90000"/>
              </a:lnSpc>
            </a:pPr>
            <a:r>
              <a:rPr kumimoji="1" lang="zh-CN" altLang="en-US" smtClean="0">
                <a:ea typeface="楷体_GB2312" pitchFamily="49" charset="-122"/>
              </a:rPr>
              <a:t>采用</a:t>
            </a:r>
            <a:r>
              <a:rPr kumimoji="1" lang="zh-CN" altLang="en-US" smtClean="0">
                <a:solidFill>
                  <a:srgbClr val="FF0000"/>
                </a:solidFill>
                <a:ea typeface="楷体_GB2312" pitchFamily="49" charset="-122"/>
              </a:rPr>
              <a:t>主动语态</a:t>
            </a:r>
            <a:r>
              <a:rPr kumimoji="1" lang="zh-CN" altLang="en-US" smtClean="0">
                <a:ea typeface="楷体_GB2312" pitchFamily="49" charset="-122"/>
              </a:rPr>
              <a:t>的表达方式：如“该系统将</a:t>
            </a:r>
            <a:r>
              <a:rPr kumimoji="1" lang="en-US" altLang="zh-CN" smtClean="0">
                <a:ea typeface="楷体_GB2312" pitchFamily="49" charset="-122"/>
              </a:rPr>
              <a:t>…”</a:t>
            </a:r>
            <a:r>
              <a:rPr kumimoji="1" lang="zh-CN" altLang="en-US" smtClean="0">
                <a:ea typeface="楷体_GB2312" pitchFamily="49" charset="-122"/>
              </a:rPr>
              <a:t>，而非“</a:t>
            </a:r>
            <a:r>
              <a:rPr kumimoji="1" lang="en-US" altLang="zh-CN" smtClean="0">
                <a:ea typeface="楷体_GB2312" pitchFamily="49" charset="-122"/>
              </a:rPr>
              <a:t>…</a:t>
            </a:r>
            <a:r>
              <a:rPr kumimoji="1" lang="zh-CN" altLang="en-US" smtClean="0">
                <a:ea typeface="楷体_GB2312" pitchFamily="49" charset="-122"/>
              </a:rPr>
              <a:t>将发生”</a:t>
            </a:r>
          </a:p>
          <a:p>
            <a:pPr>
              <a:lnSpc>
                <a:spcPct val="90000"/>
              </a:lnSpc>
            </a:pPr>
            <a:r>
              <a:rPr kumimoji="1" lang="zh-CN" altLang="en-US" smtClean="0">
                <a:ea typeface="楷体_GB2312" pitchFamily="49" charset="-122"/>
              </a:rPr>
              <a:t>使用的术语应与术语表中定义的</a:t>
            </a:r>
            <a:r>
              <a:rPr kumimoji="1" lang="zh-CN" altLang="en-US" smtClean="0">
                <a:solidFill>
                  <a:srgbClr val="FF0000"/>
                </a:solidFill>
                <a:ea typeface="楷体_GB2312" pitchFamily="49" charset="-122"/>
              </a:rPr>
              <a:t>术语保持一致</a:t>
            </a:r>
          </a:p>
          <a:p>
            <a:pPr>
              <a:lnSpc>
                <a:spcPct val="90000"/>
              </a:lnSpc>
            </a:pPr>
            <a:r>
              <a:rPr kumimoji="1" lang="zh-CN" altLang="en-US" smtClean="0">
                <a:ea typeface="楷体_GB2312" pitchFamily="49" charset="-122"/>
              </a:rPr>
              <a:t>将含糊不明确的顶层</a:t>
            </a:r>
            <a:r>
              <a:rPr kumimoji="1" lang="zh-CN" altLang="en-US" smtClean="0">
                <a:solidFill>
                  <a:srgbClr val="FF0000"/>
                </a:solidFill>
                <a:ea typeface="楷体_GB2312" pitchFamily="49" charset="-122"/>
              </a:rPr>
              <a:t>需求分解</a:t>
            </a:r>
            <a:r>
              <a:rPr kumimoji="1" lang="zh-CN" altLang="en-US" smtClean="0">
                <a:ea typeface="楷体_GB2312" pitchFamily="49" charset="-122"/>
              </a:rPr>
              <a:t>成</a:t>
            </a:r>
            <a:r>
              <a:rPr kumimoji="1" lang="zh-CN" altLang="en-US" smtClean="0">
                <a:solidFill>
                  <a:srgbClr val="FF0000"/>
                </a:solidFill>
                <a:ea typeface="楷体_GB2312" pitchFamily="49" charset="-122"/>
              </a:rPr>
              <a:t>足够详细</a:t>
            </a:r>
            <a:r>
              <a:rPr kumimoji="1" lang="zh-CN" altLang="en-US" smtClean="0">
                <a:ea typeface="楷体_GB2312" pitchFamily="49" charset="-122"/>
              </a:rPr>
              <a:t>的几个需求，消除歧义</a:t>
            </a:r>
          </a:p>
          <a:p>
            <a:pPr>
              <a:lnSpc>
                <a:spcPct val="90000"/>
              </a:lnSpc>
            </a:pPr>
            <a:r>
              <a:rPr kumimoji="1" lang="zh-CN" altLang="en-US" smtClean="0">
                <a:ea typeface="楷体_GB2312" pitchFamily="49" charset="-122"/>
              </a:rPr>
              <a:t>需求声明应该具有一致的风格，</a:t>
            </a:r>
            <a:r>
              <a:rPr kumimoji="1" lang="en-US" altLang="zh-CN" smtClean="0">
                <a:ea typeface="楷体_GB2312" pitchFamily="49" charset="-122"/>
              </a:rPr>
              <a:t/>
            </a:r>
            <a:br>
              <a:rPr kumimoji="1" lang="en-US" altLang="zh-CN" smtClean="0">
                <a:ea typeface="楷体_GB2312" pitchFamily="49" charset="-122"/>
              </a:rPr>
            </a:br>
            <a:r>
              <a:rPr kumimoji="1" lang="zh-CN" altLang="en-US" smtClean="0">
                <a:ea typeface="楷体_GB2312" pitchFamily="49" charset="-122"/>
              </a:rPr>
              <a:t>例如“系统将</a:t>
            </a:r>
            <a:r>
              <a:rPr kumimoji="1" lang="en-US" altLang="zh-CN" smtClean="0">
                <a:ea typeface="楷体_GB2312" pitchFamily="49" charset="-122"/>
              </a:rPr>
              <a:t>…”</a:t>
            </a:r>
            <a:r>
              <a:rPr kumimoji="1" lang="zh-CN" altLang="en-US" smtClean="0">
                <a:ea typeface="楷体_GB2312" pitchFamily="49" charset="-122"/>
              </a:rPr>
              <a:t>，“用户将</a:t>
            </a:r>
            <a:r>
              <a:rPr kumimoji="1" lang="en-US" altLang="zh-CN" smtClean="0">
                <a:ea typeface="楷体_GB2312" pitchFamily="49" charset="-122"/>
              </a:rPr>
              <a:t>…”</a:t>
            </a:r>
            <a:endParaRPr kumimoji="1" lang="zh-CN" altLang="en-US" smtClean="0">
              <a:ea typeface="楷体_GB2312" pitchFamily="49" charset="-122"/>
            </a:endParaRPr>
          </a:p>
        </p:txBody>
      </p:sp>
      <p:pic>
        <p:nvPicPr>
          <p:cNvPr id="741379" name="Picture 2"/>
          <p:cNvPicPr>
            <a:picLocks noChangeAspect="1" noChangeArrowheads="1"/>
          </p:cNvPicPr>
          <p:nvPr/>
        </p:nvPicPr>
        <p:blipFill>
          <a:blip r:embed="rId3"/>
          <a:srcRect/>
          <a:stretch>
            <a:fillRect/>
          </a:stretch>
        </p:blipFill>
        <p:spPr bwMode="auto">
          <a:xfrm>
            <a:off x="6429375" y="4381500"/>
            <a:ext cx="184785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5" name="标题 1"/>
          <p:cNvSpPr>
            <a:spLocks noGrp="1"/>
          </p:cNvSpPr>
          <p:nvPr>
            <p:ph type="title"/>
          </p:nvPr>
        </p:nvSpPr>
        <p:spPr>
          <a:xfrm>
            <a:off x="539750" y="476250"/>
            <a:ext cx="8229600" cy="923925"/>
          </a:xfrm>
        </p:spPr>
        <p:txBody>
          <a:bodyPr/>
          <a:lstStyle/>
          <a:p>
            <a:r>
              <a:rPr lang="en-US" altLang="zh-CN" dirty="0" smtClean="0">
                <a:cs typeface="隶书"/>
              </a:rPr>
              <a:t>2</a:t>
            </a:r>
            <a:r>
              <a:rPr lang="zh-CN" altLang="en-US" dirty="0" smtClean="0">
                <a:cs typeface="隶书"/>
              </a:rPr>
              <a:t>、编写原则</a:t>
            </a:r>
            <a:endParaRPr lang="zh-CN" altLang="en-US" sz="2400" dirty="0" smtClean="0">
              <a:cs typeface="隶书"/>
            </a:endParaRPr>
          </a:p>
        </p:txBody>
      </p:sp>
      <p:sp>
        <p:nvSpPr>
          <p:cNvPr id="743426" name="内容占位符 7"/>
          <p:cNvSpPr>
            <a:spLocks noGrp="1"/>
          </p:cNvSpPr>
          <p:nvPr>
            <p:ph idx="1"/>
          </p:nvPr>
        </p:nvSpPr>
        <p:spPr/>
        <p:txBody>
          <a:bodyPr/>
          <a:lstStyle/>
          <a:p>
            <a:pPr>
              <a:lnSpc>
                <a:spcPct val="90000"/>
              </a:lnSpc>
            </a:pPr>
            <a:r>
              <a:rPr kumimoji="1" lang="zh-CN" altLang="en-US" smtClean="0">
                <a:ea typeface="楷体_GB2312" pitchFamily="49" charset="-122"/>
              </a:rPr>
              <a:t>当以“用户将</a:t>
            </a:r>
            <a:r>
              <a:rPr kumimoji="1" lang="en-US" altLang="zh-CN" smtClean="0">
                <a:ea typeface="楷体_GB2312" pitchFamily="49" charset="-122"/>
              </a:rPr>
              <a:t>…”</a:t>
            </a:r>
            <a:r>
              <a:rPr kumimoji="1" lang="zh-CN" altLang="en-US" smtClean="0">
                <a:ea typeface="楷体_GB2312" pitchFamily="49" charset="-122"/>
              </a:rPr>
              <a:t>格式说明时，尽可能</a:t>
            </a:r>
            <a:r>
              <a:rPr kumimoji="1" lang="zh-CN" altLang="en-US" smtClean="0">
                <a:solidFill>
                  <a:srgbClr val="FF0000"/>
                </a:solidFill>
                <a:ea typeface="楷体_GB2312" pitchFamily="49" charset="-122"/>
              </a:rPr>
              <a:t>明确参与者</a:t>
            </a:r>
          </a:p>
          <a:p>
            <a:pPr>
              <a:lnSpc>
                <a:spcPct val="90000"/>
              </a:lnSpc>
            </a:pPr>
            <a:r>
              <a:rPr kumimoji="1" lang="zh-CN" altLang="en-US" smtClean="0">
                <a:ea typeface="楷体_GB2312" pitchFamily="49" charset="-122"/>
              </a:rPr>
              <a:t>使用</a:t>
            </a:r>
            <a:r>
              <a:rPr kumimoji="1" lang="zh-CN" altLang="en-US" smtClean="0">
                <a:solidFill>
                  <a:srgbClr val="FF0000"/>
                </a:solidFill>
                <a:ea typeface="楷体_GB2312" pitchFamily="49" charset="-122"/>
              </a:rPr>
              <a:t>列表、数字、图和表来表示信息</a:t>
            </a:r>
          </a:p>
          <a:p>
            <a:pPr>
              <a:lnSpc>
                <a:spcPct val="90000"/>
              </a:lnSpc>
            </a:pPr>
            <a:r>
              <a:rPr kumimoji="1" lang="zh-CN" altLang="en-US" smtClean="0">
                <a:solidFill>
                  <a:srgbClr val="FF0000"/>
                </a:solidFill>
                <a:ea typeface="楷体_GB2312" pitchFamily="49" charset="-122"/>
              </a:rPr>
              <a:t>强调</a:t>
            </a:r>
            <a:r>
              <a:rPr kumimoji="1" lang="zh-CN" altLang="en-US" smtClean="0">
                <a:ea typeface="楷体_GB2312" pitchFamily="49" charset="-122"/>
              </a:rPr>
              <a:t>最重要的信息</a:t>
            </a:r>
          </a:p>
          <a:p>
            <a:pPr>
              <a:lnSpc>
                <a:spcPct val="90000"/>
              </a:lnSpc>
            </a:pPr>
            <a:r>
              <a:rPr kumimoji="1" lang="zh-CN" altLang="en-US" smtClean="0">
                <a:solidFill>
                  <a:srgbClr val="FF0000"/>
                </a:solidFill>
                <a:ea typeface="楷体_GB2312" pitchFamily="49" charset="-122"/>
              </a:rPr>
              <a:t>避免</a:t>
            </a:r>
            <a:r>
              <a:rPr kumimoji="1" lang="zh-CN" altLang="en-US" smtClean="0">
                <a:ea typeface="楷体_GB2312" pitchFamily="49" charset="-122"/>
              </a:rPr>
              <a:t>使用</a:t>
            </a:r>
            <a:r>
              <a:rPr kumimoji="1" lang="zh-CN" altLang="en-US" smtClean="0">
                <a:solidFill>
                  <a:srgbClr val="FF0000"/>
                </a:solidFill>
                <a:ea typeface="楷体_GB2312" pitchFamily="49" charset="-122"/>
              </a:rPr>
              <a:t>语义不清</a:t>
            </a:r>
            <a:r>
              <a:rPr kumimoji="1" lang="zh-CN" altLang="en-US" smtClean="0">
                <a:ea typeface="楷体_GB2312" pitchFamily="49" charset="-122"/>
              </a:rPr>
              <a:t>的词语</a:t>
            </a:r>
          </a:p>
          <a:p>
            <a:pPr>
              <a:lnSpc>
                <a:spcPct val="90000"/>
              </a:lnSpc>
            </a:pPr>
            <a:r>
              <a:rPr kumimoji="1" lang="zh-CN" altLang="en-US" smtClean="0">
                <a:ea typeface="楷体_GB2312" pitchFamily="49" charset="-122"/>
              </a:rPr>
              <a:t>以</a:t>
            </a:r>
            <a:r>
              <a:rPr kumimoji="1" lang="zh-CN" altLang="en-US" smtClean="0">
                <a:solidFill>
                  <a:srgbClr val="FF0000"/>
                </a:solidFill>
                <a:ea typeface="楷体_GB2312" pitchFamily="49" charset="-122"/>
              </a:rPr>
              <a:t>相同的详细程序</a:t>
            </a:r>
            <a:r>
              <a:rPr kumimoji="1" lang="zh-CN" altLang="en-US" smtClean="0">
                <a:ea typeface="楷体_GB2312" pitchFamily="49" charset="-122"/>
              </a:rPr>
              <a:t>编写</a:t>
            </a:r>
          </a:p>
          <a:p>
            <a:pPr>
              <a:lnSpc>
                <a:spcPct val="90000"/>
              </a:lnSpc>
            </a:pPr>
            <a:r>
              <a:rPr kumimoji="1" lang="zh-CN" altLang="en-US" smtClean="0">
                <a:ea typeface="楷体_GB2312" pitchFamily="49" charset="-122"/>
              </a:rPr>
              <a:t>详细程度的把握：可以单独测试</a:t>
            </a:r>
          </a:p>
        </p:txBody>
      </p:sp>
      <p:pic>
        <p:nvPicPr>
          <p:cNvPr id="743427" name="Picture 2"/>
          <p:cNvPicPr>
            <a:picLocks noChangeAspect="1" noChangeArrowheads="1"/>
          </p:cNvPicPr>
          <p:nvPr/>
        </p:nvPicPr>
        <p:blipFill>
          <a:blip r:embed="rId3"/>
          <a:srcRect/>
          <a:stretch>
            <a:fillRect/>
          </a:stretch>
        </p:blipFill>
        <p:spPr bwMode="auto">
          <a:xfrm>
            <a:off x="6357938" y="4357688"/>
            <a:ext cx="184785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3" name="标题 1"/>
          <p:cNvSpPr>
            <a:spLocks noGrp="1"/>
          </p:cNvSpPr>
          <p:nvPr>
            <p:ph type="title"/>
          </p:nvPr>
        </p:nvSpPr>
        <p:spPr>
          <a:xfrm>
            <a:off x="468313" y="260350"/>
            <a:ext cx="8229600" cy="1143000"/>
          </a:xfrm>
        </p:spPr>
        <p:txBody>
          <a:bodyPr/>
          <a:lstStyle/>
          <a:p>
            <a:r>
              <a:rPr lang="en-US" altLang="zh-CN" sz="3600" dirty="0" smtClean="0">
                <a:cs typeface="隶书"/>
              </a:rPr>
              <a:t>3</a:t>
            </a:r>
            <a:r>
              <a:rPr lang="zh-CN" altLang="en-US" sz="3600" dirty="0" smtClean="0">
                <a:cs typeface="隶书"/>
              </a:rPr>
              <a:t>、编写要领：</a:t>
            </a:r>
            <a:r>
              <a:rPr lang="en-US" altLang="zh-CN" sz="3600" dirty="0" smtClean="0">
                <a:cs typeface="隶书"/>
              </a:rPr>
              <a:t/>
            </a:r>
            <a:br>
              <a:rPr lang="en-US" altLang="zh-CN" sz="3600" dirty="0" smtClean="0">
                <a:cs typeface="隶书"/>
              </a:rPr>
            </a:br>
            <a:r>
              <a:rPr lang="en-US" altLang="zh-CN" sz="3600" dirty="0" smtClean="0">
                <a:cs typeface="隶书"/>
              </a:rPr>
              <a:t>	</a:t>
            </a:r>
            <a:r>
              <a:rPr lang="zh-CN" altLang="en-US" sz="3600" dirty="0" smtClean="0">
                <a:solidFill>
                  <a:srgbClr val="FF0000"/>
                </a:solidFill>
                <a:cs typeface="隶书"/>
              </a:rPr>
              <a:t>抛弃定性，改为定量 </a:t>
            </a:r>
            <a:r>
              <a:rPr lang="en-US" altLang="zh-CN" sz="3600" dirty="0" smtClean="0">
                <a:solidFill>
                  <a:srgbClr val="FF0000"/>
                </a:solidFill>
                <a:cs typeface="隶书"/>
              </a:rPr>
              <a:t>1</a:t>
            </a:r>
            <a:endParaRPr lang="zh-CN" altLang="en-US" sz="3600" dirty="0" smtClean="0">
              <a:solidFill>
                <a:srgbClr val="FF0000"/>
              </a:solidFill>
              <a:cs typeface="隶书"/>
            </a:endParaRPr>
          </a:p>
        </p:txBody>
      </p:sp>
      <p:sp>
        <p:nvSpPr>
          <p:cNvPr id="745474" name="内容占位符 7"/>
          <p:cNvSpPr>
            <a:spLocks noGrp="1"/>
          </p:cNvSpPr>
          <p:nvPr>
            <p:ph idx="1"/>
          </p:nvPr>
        </p:nvSpPr>
        <p:spPr/>
        <p:txBody>
          <a:bodyPr/>
          <a:lstStyle/>
          <a:p>
            <a:pPr>
              <a:lnSpc>
                <a:spcPct val="90000"/>
              </a:lnSpc>
            </a:pPr>
            <a:r>
              <a:rPr kumimoji="1" lang="zh-CN" altLang="en-US" smtClean="0">
                <a:ea typeface="楷体_GB2312" pitchFamily="49" charset="-122"/>
              </a:rPr>
              <a:t>可接受、足够：具体定义可接受的内容和系统如何地此进行判断</a:t>
            </a:r>
          </a:p>
          <a:p>
            <a:pPr>
              <a:lnSpc>
                <a:spcPct val="90000"/>
              </a:lnSpc>
            </a:pPr>
            <a:r>
              <a:rPr kumimoji="1" lang="zh-CN" altLang="en-US" smtClean="0">
                <a:ea typeface="楷体_GB2312" pitchFamily="49" charset="-122"/>
              </a:rPr>
              <a:t>差不多可行：不要让开发人员来确定什么是可行的</a:t>
            </a:r>
          </a:p>
          <a:p>
            <a:pPr>
              <a:lnSpc>
                <a:spcPct val="90000"/>
              </a:lnSpc>
            </a:pPr>
            <a:r>
              <a:rPr kumimoji="1" lang="zh-CN" altLang="en-US" smtClean="0">
                <a:ea typeface="楷体_GB2312" pitchFamily="49" charset="-122"/>
              </a:rPr>
              <a:t>至少、最小、不多于、不超多：指定能够接受的最大值和最小值</a:t>
            </a:r>
          </a:p>
          <a:p>
            <a:pPr>
              <a:lnSpc>
                <a:spcPct val="90000"/>
              </a:lnSpc>
            </a:pPr>
            <a:r>
              <a:rPr kumimoji="1" lang="zh-CN" altLang="en-US" smtClean="0">
                <a:ea typeface="楷体_GB2312" pitchFamily="49" charset="-122"/>
              </a:rPr>
              <a:t>在</a:t>
            </a:r>
            <a:r>
              <a:rPr kumimoji="1" lang="en-US" altLang="zh-CN" smtClean="0">
                <a:ea typeface="楷体_GB2312" pitchFamily="49" charset="-122"/>
              </a:rPr>
              <a:t>…</a:t>
            </a:r>
            <a:r>
              <a:rPr kumimoji="1" lang="zh-CN" altLang="en-US" smtClean="0">
                <a:ea typeface="楷体_GB2312" pitchFamily="49" charset="-122"/>
              </a:rPr>
              <a:t>之间：定义终点是否在此范围内</a:t>
            </a:r>
          </a:p>
          <a:p>
            <a:pPr>
              <a:lnSpc>
                <a:spcPct val="90000"/>
              </a:lnSpc>
            </a:pPr>
            <a:r>
              <a:rPr kumimoji="1" lang="zh-CN" altLang="en-US" smtClean="0">
                <a:ea typeface="楷体_GB2312" pitchFamily="49" charset="-122"/>
              </a:rPr>
              <a:t>依赖：描述依赖性的本质，是提供输入？是提前安装支持软件？</a:t>
            </a:r>
          </a:p>
          <a:p>
            <a:pPr>
              <a:lnSpc>
                <a:spcPct val="90000"/>
              </a:lnSpc>
            </a:pPr>
            <a:r>
              <a:rPr kumimoji="1" lang="zh-CN" altLang="en-US" smtClean="0">
                <a:ea typeface="楷体_GB2312" pitchFamily="49" charset="-122"/>
              </a:rPr>
              <a:t>有效的：定义系统如何有效地使用资源，系统执行特定的操作的速度如何，用户使用系统的容易程度如何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3999" cy="6858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r>
              <a:rPr lang="en-US" altLang="zh-CN" sz="2000">
                <a:solidFill>
                  <a:srgbClr val="000000"/>
                </a:solidFill>
                <a:latin typeface="华文新魏"/>
                <a:ea typeface="华文新魏"/>
                <a:cs typeface="华文新魏"/>
              </a:rPr>
              <a:t>                                                          RUP</a:t>
            </a:r>
            <a:r>
              <a:rPr lang="zh-CN" altLang="en-US" sz="2000">
                <a:solidFill>
                  <a:srgbClr val="000000"/>
                </a:solidFill>
                <a:latin typeface="华文新魏"/>
                <a:ea typeface="华文新魏"/>
                <a:cs typeface="华文新魏"/>
              </a:rPr>
              <a:t>版需求规约</a:t>
            </a:r>
          </a:p>
          <a:p>
            <a:pPr eaLnBrk="0" hangingPunct="0"/>
            <a:r>
              <a:rPr lang="en-US" altLang="zh-CN" sz="2000">
                <a:solidFill>
                  <a:srgbClr val="000000"/>
                </a:solidFill>
                <a:latin typeface="华文新魏"/>
                <a:ea typeface="华文新魏"/>
                <a:cs typeface="华文新魏"/>
              </a:rPr>
              <a:t>1. </a:t>
            </a:r>
            <a:r>
              <a:rPr lang="zh-CN" altLang="en-US" sz="2000">
                <a:solidFill>
                  <a:srgbClr val="000000"/>
                </a:solidFill>
                <a:latin typeface="华文新魏"/>
                <a:ea typeface="华文新魏"/>
                <a:cs typeface="华文新魏"/>
              </a:rPr>
              <a:t>文档概述</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1.1 </a:t>
            </a:r>
            <a:r>
              <a:rPr lang="zh-CN" altLang="en-US" sz="2000">
                <a:solidFill>
                  <a:srgbClr val="000000"/>
                </a:solidFill>
                <a:latin typeface="华文新魏"/>
                <a:ea typeface="华文新魏"/>
                <a:cs typeface="华文新魏"/>
              </a:rPr>
              <a:t>目的</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1.2 </a:t>
            </a:r>
            <a:r>
              <a:rPr lang="zh-CN" altLang="en-US" sz="2000">
                <a:solidFill>
                  <a:srgbClr val="000000"/>
                </a:solidFill>
                <a:latin typeface="华文新魏"/>
                <a:ea typeface="华文新魏"/>
                <a:cs typeface="华文新魏"/>
              </a:rPr>
              <a:t>背景</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1.3 </a:t>
            </a:r>
            <a:r>
              <a:rPr lang="zh-CN" altLang="en-US" sz="2000">
                <a:solidFill>
                  <a:srgbClr val="000000"/>
                </a:solidFill>
                <a:latin typeface="华文新魏"/>
                <a:ea typeface="华文新魏"/>
                <a:cs typeface="华文新魏"/>
              </a:rPr>
              <a:t>定义、首字母缩写词和缩略语</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1.4 </a:t>
            </a:r>
            <a:r>
              <a:rPr lang="zh-CN" altLang="en-US" sz="2000">
                <a:solidFill>
                  <a:srgbClr val="000000"/>
                </a:solidFill>
                <a:latin typeface="华文新魏"/>
                <a:ea typeface="华文新魏"/>
                <a:cs typeface="华文新魏"/>
              </a:rPr>
              <a:t>参考资料</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1.5 </a:t>
            </a:r>
            <a:r>
              <a:rPr lang="zh-CN" altLang="en-US" sz="2000">
                <a:solidFill>
                  <a:srgbClr val="000000"/>
                </a:solidFill>
                <a:latin typeface="华文新魏"/>
                <a:ea typeface="华文新魏"/>
                <a:cs typeface="华文新魏"/>
              </a:rPr>
              <a:t>概述</a:t>
            </a:r>
          </a:p>
          <a:p>
            <a:pPr eaLnBrk="0" hangingPunct="0"/>
            <a:r>
              <a:rPr lang="en-US" altLang="zh-CN" sz="2000">
                <a:solidFill>
                  <a:srgbClr val="000000"/>
                </a:solidFill>
                <a:latin typeface="华文新魏"/>
                <a:ea typeface="华文新魏"/>
                <a:cs typeface="华文新魏"/>
              </a:rPr>
              <a:t>2. </a:t>
            </a:r>
            <a:r>
              <a:rPr lang="zh-CN" altLang="en-US" sz="2000">
                <a:solidFill>
                  <a:srgbClr val="000000"/>
                </a:solidFill>
                <a:latin typeface="华文新魏"/>
                <a:ea typeface="华文新魏"/>
                <a:cs typeface="华文新魏"/>
              </a:rPr>
              <a:t>整体说明</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a:t>
            </a:r>
            <a:r>
              <a:rPr lang="zh-CN" altLang="en-US" sz="2000">
                <a:solidFill>
                  <a:srgbClr val="000000"/>
                </a:solidFill>
                <a:latin typeface="华文新魏"/>
                <a:ea typeface="华文新魏"/>
                <a:cs typeface="华文新魏"/>
              </a:rPr>
              <a:t>让读者对整个软件系统的需求有一个框架性的认识。主要包括产品总体</a:t>
            </a:r>
          </a:p>
          <a:p>
            <a:pPr eaLnBrk="0" hangingPunct="0"/>
            <a:r>
              <a:rPr lang="zh-CN" altLang="en-US" sz="2000">
                <a:solidFill>
                  <a:srgbClr val="000000"/>
                </a:solidFill>
                <a:latin typeface="华文新魏"/>
                <a:ea typeface="华文新魏"/>
                <a:cs typeface="华文新魏"/>
              </a:rPr>
              <a:t>效果、产品功能、用户特征、约束、假设与依赖关系、需求子集等方面的</a:t>
            </a:r>
          </a:p>
          <a:p>
            <a:pPr eaLnBrk="0" hangingPunct="0"/>
            <a:r>
              <a:rPr lang="zh-CN" altLang="en-US" sz="2000">
                <a:solidFill>
                  <a:srgbClr val="000000"/>
                </a:solidFill>
                <a:latin typeface="华文新魏"/>
                <a:ea typeface="华文新魏"/>
                <a:cs typeface="华文新魏"/>
              </a:rPr>
              <a:t>内容。</a:t>
            </a:r>
            <a:r>
              <a:rPr lang="en-US" altLang="zh-CN" sz="2000">
                <a:solidFill>
                  <a:srgbClr val="000000"/>
                </a:solidFill>
                <a:latin typeface="华文新魏"/>
                <a:ea typeface="华文新魏"/>
                <a:cs typeface="华文新魏"/>
              </a:rPr>
              <a:t>]</a:t>
            </a:r>
          </a:p>
          <a:p>
            <a:pPr eaLnBrk="0" hangingPunct="0"/>
            <a:r>
              <a:rPr lang="en-US" altLang="zh-CN" sz="2000">
                <a:solidFill>
                  <a:srgbClr val="000000"/>
                </a:solidFill>
                <a:latin typeface="华文新魏"/>
                <a:ea typeface="华文新魏"/>
                <a:cs typeface="华文新魏"/>
              </a:rPr>
              <a:t>      2.1 </a:t>
            </a:r>
            <a:r>
              <a:rPr lang="zh-CN" altLang="en-US" sz="2000">
                <a:solidFill>
                  <a:srgbClr val="000000"/>
                </a:solidFill>
                <a:latin typeface="华文新魏"/>
                <a:ea typeface="华文新魏"/>
                <a:cs typeface="华文新魏"/>
              </a:rPr>
              <a:t>用例模型</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2.2 </a:t>
            </a:r>
            <a:r>
              <a:rPr lang="zh-CN" altLang="en-US" sz="2000">
                <a:solidFill>
                  <a:srgbClr val="000000"/>
                </a:solidFill>
                <a:latin typeface="华文新魏"/>
                <a:ea typeface="华文新魏"/>
                <a:cs typeface="华文新魏"/>
              </a:rPr>
              <a:t>假设与依赖关系</a:t>
            </a:r>
          </a:p>
          <a:p>
            <a:pPr eaLnBrk="0" hangingPunct="0"/>
            <a:r>
              <a:rPr lang="en-US" altLang="zh-CN" sz="2000">
                <a:solidFill>
                  <a:srgbClr val="000000"/>
                </a:solidFill>
                <a:latin typeface="华文新魏"/>
                <a:ea typeface="华文新魏"/>
                <a:cs typeface="华文新魏"/>
              </a:rPr>
              <a:t>3. </a:t>
            </a:r>
            <a:r>
              <a:rPr lang="zh-CN" altLang="en-US" sz="2000">
                <a:solidFill>
                  <a:srgbClr val="000000"/>
                </a:solidFill>
                <a:latin typeface="华文新魏"/>
                <a:ea typeface="华文新魏"/>
                <a:cs typeface="华文新魏"/>
              </a:rPr>
              <a:t>具体需求</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3.1 </a:t>
            </a:r>
            <a:r>
              <a:rPr lang="zh-CN" altLang="en-US" sz="2000">
                <a:solidFill>
                  <a:srgbClr val="000000"/>
                </a:solidFill>
                <a:latin typeface="华文新魏"/>
                <a:ea typeface="华文新魏"/>
                <a:cs typeface="华文新魏"/>
              </a:rPr>
              <a:t>用例描述</a:t>
            </a:r>
          </a:p>
          <a:p>
            <a:pPr eaLnBrk="0" hangingPunct="0"/>
            <a:r>
              <a:rPr lang="zh-CN" altLang="en-US" sz="2000">
                <a:solidFill>
                  <a:srgbClr val="000000"/>
                </a:solidFill>
                <a:latin typeface="华文新魏"/>
                <a:ea typeface="华文新魏"/>
                <a:cs typeface="华文新魏"/>
              </a:rPr>
              <a:t>      </a:t>
            </a:r>
            <a:r>
              <a:rPr lang="en-US" altLang="zh-CN" sz="2000">
                <a:solidFill>
                  <a:srgbClr val="000000"/>
                </a:solidFill>
                <a:latin typeface="华文新魏"/>
                <a:ea typeface="华文新魏"/>
                <a:cs typeface="华文新魏"/>
              </a:rPr>
              <a:t>3.2 </a:t>
            </a:r>
            <a:r>
              <a:rPr lang="zh-CN" altLang="en-US" sz="2000">
                <a:solidFill>
                  <a:srgbClr val="000000"/>
                </a:solidFill>
                <a:latin typeface="华文新魏"/>
                <a:ea typeface="华文新魏"/>
                <a:cs typeface="华文新魏"/>
              </a:rPr>
              <a:t>补充需求  </a:t>
            </a:r>
            <a:r>
              <a:rPr lang="en-US" altLang="zh-CN" sz="2000">
                <a:solidFill>
                  <a:srgbClr val="000000"/>
                </a:solidFill>
                <a:latin typeface="华文新魏"/>
                <a:ea typeface="华文新魏"/>
                <a:cs typeface="华文新魏"/>
              </a:rPr>
              <a:t>[</a:t>
            </a:r>
            <a:r>
              <a:rPr lang="zh-CN" altLang="en-US" sz="2000">
                <a:solidFill>
                  <a:srgbClr val="000000"/>
                </a:solidFill>
                <a:latin typeface="华文新魏"/>
                <a:ea typeface="华文新魏"/>
                <a:cs typeface="华文新魏"/>
              </a:rPr>
              <a:t>易用性、可靠性、性能、其它</a:t>
            </a:r>
            <a:r>
              <a:rPr lang="en-US" altLang="zh-CN" sz="2000">
                <a:solidFill>
                  <a:srgbClr val="000000"/>
                </a:solidFill>
                <a:latin typeface="华文新魏"/>
                <a:ea typeface="华文新魏"/>
                <a:cs typeface="华文新魏"/>
              </a:rPr>
              <a:t>]</a:t>
            </a:r>
          </a:p>
          <a:p>
            <a:pPr eaLnBrk="0" hangingPunct="0"/>
            <a:r>
              <a:rPr lang="en-US" altLang="zh-CN" sz="2000">
                <a:solidFill>
                  <a:srgbClr val="000000"/>
                </a:solidFill>
                <a:latin typeface="华文新魏"/>
                <a:ea typeface="华文新魏"/>
                <a:cs typeface="华文新魏"/>
              </a:rPr>
              <a:t>4.</a:t>
            </a:r>
            <a:r>
              <a:rPr lang="zh-CN" altLang="en-US" sz="2000">
                <a:solidFill>
                  <a:srgbClr val="000000"/>
                </a:solidFill>
                <a:latin typeface="华文新魏"/>
                <a:ea typeface="华文新魏"/>
                <a:cs typeface="华文新魏"/>
              </a:rPr>
              <a:t>支持信息</a:t>
            </a:r>
          </a:p>
          <a:p>
            <a:pPr eaLnBrk="0" hangingPunct="0"/>
            <a:endParaRPr lang="en-US" altLang="zh-CN" sz="2000">
              <a:solidFill>
                <a:srgbClr val="000000"/>
              </a:solidFill>
              <a:latin typeface="华文新魏"/>
              <a:ea typeface="华文新魏"/>
              <a:cs typeface="华文新魏"/>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1" name="标题 1"/>
          <p:cNvSpPr>
            <a:spLocks noGrp="1"/>
          </p:cNvSpPr>
          <p:nvPr>
            <p:ph type="title"/>
          </p:nvPr>
        </p:nvSpPr>
        <p:spPr>
          <a:xfrm>
            <a:off x="468313" y="333375"/>
            <a:ext cx="8229600" cy="1143000"/>
          </a:xfrm>
        </p:spPr>
        <p:txBody>
          <a:bodyPr/>
          <a:lstStyle/>
          <a:p>
            <a:r>
              <a:rPr lang="en-US" altLang="zh-CN" sz="3600" dirty="0" smtClean="0">
                <a:cs typeface="隶书"/>
              </a:rPr>
              <a:t>3</a:t>
            </a:r>
            <a:r>
              <a:rPr lang="zh-CN" altLang="en-US" sz="3600" dirty="0" smtClean="0">
                <a:cs typeface="隶书"/>
              </a:rPr>
              <a:t>、编写要领：</a:t>
            </a:r>
            <a:r>
              <a:rPr lang="en-US" altLang="zh-CN" sz="3600" dirty="0" smtClean="0">
                <a:cs typeface="隶书"/>
              </a:rPr>
              <a:t/>
            </a:r>
            <a:br>
              <a:rPr lang="en-US" altLang="zh-CN" sz="3600" dirty="0" smtClean="0">
                <a:cs typeface="隶书"/>
              </a:rPr>
            </a:br>
            <a:r>
              <a:rPr lang="en-US" altLang="zh-CN" sz="3600" dirty="0" smtClean="0">
                <a:solidFill>
                  <a:srgbClr val="FF0000"/>
                </a:solidFill>
                <a:cs typeface="隶书"/>
              </a:rPr>
              <a:t>	</a:t>
            </a:r>
            <a:r>
              <a:rPr lang="zh-CN" altLang="en-US" sz="3600" dirty="0" smtClean="0">
                <a:solidFill>
                  <a:srgbClr val="FF0000"/>
                </a:solidFill>
                <a:cs typeface="隶书"/>
              </a:rPr>
              <a:t>抛弃定性，改为定量 </a:t>
            </a:r>
            <a:r>
              <a:rPr lang="en-US" altLang="zh-CN" sz="3600" dirty="0" smtClean="0">
                <a:solidFill>
                  <a:srgbClr val="FF0000"/>
                </a:solidFill>
                <a:cs typeface="隶书"/>
              </a:rPr>
              <a:t>2</a:t>
            </a:r>
            <a:endParaRPr lang="zh-CN" altLang="en-US" sz="3600" dirty="0" smtClean="0">
              <a:solidFill>
                <a:srgbClr val="FF0000"/>
              </a:solidFill>
              <a:cs typeface="隶书"/>
            </a:endParaRPr>
          </a:p>
        </p:txBody>
      </p:sp>
      <p:sp>
        <p:nvSpPr>
          <p:cNvPr id="747522" name="内容占位符 7"/>
          <p:cNvSpPr>
            <a:spLocks noGrp="1"/>
          </p:cNvSpPr>
          <p:nvPr>
            <p:ph idx="1"/>
          </p:nvPr>
        </p:nvSpPr>
        <p:spPr>
          <a:xfrm>
            <a:off x="468313" y="1628775"/>
            <a:ext cx="8229600" cy="4389438"/>
          </a:xfrm>
        </p:spPr>
        <p:txBody>
          <a:bodyPr/>
          <a:lstStyle/>
          <a:p>
            <a:pPr>
              <a:lnSpc>
                <a:spcPct val="90000"/>
              </a:lnSpc>
            </a:pPr>
            <a:r>
              <a:rPr kumimoji="1" lang="zh-CN" altLang="en-US" smtClean="0">
                <a:ea typeface="楷体_GB2312" pitchFamily="49" charset="-122"/>
              </a:rPr>
              <a:t>灵活的：描述一种方式</a:t>
            </a:r>
          </a:p>
          <a:p>
            <a:pPr>
              <a:lnSpc>
                <a:spcPct val="90000"/>
              </a:lnSpc>
            </a:pPr>
            <a:r>
              <a:rPr kumimoji="1" lang="zh-CN" altLang="en-US" smtClean="0">
                <a:ea typeface="楷体_GB2312" pitchFamily="49" charset="-122"/>
              </a:rPr>
              <a:t>改进的、更好的、更快的、优越的：定量说明</a:t>
            </a:r>
          </a:p>
          <a:p>
            <a:pPr>
              <a:lnSpc>
                <a:spcPct val="90000"/>
              </a:lnSpc>
            </a:pPr>
            <a:r>
              <a:rPr kumimoji="1" lang="zh-CN" altLang="en-US" smtClean="0">
                <a:ea typeface="楷体_GB2312" pitchFamily="49" charset="-122"/>
              </a:rPr>
              <a:t>包括、包括但不限于、等等、诸如：项目列表应包含所有可能性</a:t>
            </a:r>
          </a:p>
          <a:p>
            <a:pPr>
              <a:lnSpc>
                <a:spcPct val="90000"/>
              </a:lnSpc>
            </a:pPr>
            <a:r>
              <a:rPr kumimoji="1" lang="zh-CN" altLang="en-US" smtClean="0">
                <a:ea typeface="楷体_GB2312" pitchFamily="49" charset="-122"/>
              </a:rPr>
              <a:t>最大化、最小化、最优：陈述对某些参数所接受的最大值和最小值</a:t>
            </a:r>
            <a:endParaRPr kumimoji="1" lang="en-US" altLang="zh-CN" smtClean="0">
              <a:ea typeface="楷体_GB2312" pitchFamily="49" charset="-122"/>
            </a:endParaRPr>
          </a:p>
          <a:p>
            <a:pPr>
              <a:lnSpc>
                <a:spcPct val="90000"/>
              </a:lnSpc>
            </a:pPr>
            <a:r>
              <a:rPr kumimoji="1" lang="zh-CN" altLang="en-US" smtClean="0">
                <a:ea typeface="楷体_GB2312" pitchFamily="49" charset="-122"/>
              </a:rPr>
              <a:t>一般情况下、理想情况下：描述系统在异常和非理想条件下的行为</a:t>
            </a:r>
          </a:p>
          <a:p>
            <a:pPr>
              <a:lnSpc>
                <a:spcPct val="90000"/>
              </a:lnSpc>
            </a:pPr>
            <a:r>
              <a:rPr kumimoji="1" lang="zh-CN" altLang="en-US" smtClean="0">
                <a:ea typeface="楷体_GB2312" pitchFamily="49" charset="-122"/>
              </a:rPr>
              <a:t>可选择的：指明是系统、用户选择还是开发人员选择</a:t>
            </a:r>
          </a:p>
          <a:p>
            <a:pPr>
              <a:lnSpc>
                <a:spcPct val="90000"/>
              </a:lnSpc>
            </a:pPr>
            <a:r>
              <a:rPr kumimoji="1" lang="zh-CN" altLang="en-US" smtClean="0">
                <a:ea typeface="楷体_GB2312" pitchFamily="49" charset="-122"/>
              </a:rPr>
              <a:t>合理、在必要的时候、在适当的地方：清晰解释如何判断</a:t>
            </a:r>
          </a:p>
          <a:p>
            <a:pPr>
              <a:lnSpc>
                <a:spcPct val="90000"/>
              </a:lnSpc>
            </a:pPr>
            <a:endParaRPr kumimoji="1" lang="zh-CN" altLang="en-US" smtClean="0">
              <a:ea typeface="楷体_GB2312" pitchFamily="49" charset="-122"/>
              <a:sym typeface="Wingdings" pitchFamily="2"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69" name="标题 1"/>
          <p:cNvSpPr>
            <a:spLocks noGrp="1"/>
          </p:cNvSpPr>
          <p:nvPr>
            <p:ph type="title"/>
          </p:nvPr>
        </p:nvSpPr>
        <p:spPr>
          <a:xfrm>
            <a:off x="395288" y="0"/>
            <a:ext cx="8229600" cy="1143000"/>
          </a:xfrm>
        </p:spPr>
        <p:txBody>
          <a:bodyPr/>
          <a:lstStyle/>
          <a:p>
            <a:r>
              <a:rPr lang="en-US" altLang="zh-CN" sz="3600" dirty="0" smtClean="0">
                <a:cs typeface="隶书"/>
              </a:rPr>
              <a:t>3</a:t>
            </a:r>
            <a:r>
              <a:rPr lang="zh-CN" altLang="en-US" sz="3600" dirty="0" smtClean="0">
                <a:cs typeface="隶书"/>
              </a:rPr>
              <a:t>、编写要领：</a:t>
            </a:r>
            <a:r>
              <a:rPr lang="en-US" altLang="zh-CN" sz="3600" dirty="0" smtClean="0">
                <a:cs typeface="隶书"/>
              </a:rPr>
              <a:t/>
            </a:r>
            <a:br>
              <a:rPr lang="en-US" altLang="zh-CN" sz="3600" dirty="0" smtClean="0">
                <a:cs typeface="隶书"/>
              </a:rPr>
            </a:br>
            <a:r>
              <a:rPr lang="en-US" altLang="zh-CN" sz="3600" dirty="0" smtClean="0">
                <a:cs typeface="隶书"/>
              </a:rPr>
              <a:t>	</a:t>
            </a:r>
            <a:r>
              <a:rPr lang="zh-CN" altLang="en-US" sz="3600" dirty="0" smtClean="0">
                <a:solidFill>
                  <a:srgbClr val="FF0000"/>
                </a:solidFill>
                <a:cs typeface="隶书"/>
              </a:rPr>
              <a:t>抛弃定性，改为定量 </a:t>
            </a:r>
            <a:r>
              <a:rPr lang="en-US" altLang="zh-CN" sz="3600" dirty="0" smtClean="0">
                <a:solidFill>
                  <a:srgbClr val="FF0000"/>
                </a:solidFill>
                <a:cs typeface="隶书"/>
              </a:rPr>
              <a:t>3</a:t>
            </a:r>
            <a:endParaRPr lang="zh-CN" altLang="en-US" sz="3600" dirty="0" smtClean="0">
              <a:solidFill>
                <a:srgbClr val="FF0000"/>
              </a:solidFill>
              <a:cs typeface="隶书"/>
            </a:endParaRPr>
          </a:p>
        </p:txBody>
      </p:sp>
      <p:sp>
        <p:nvSpPr>
          <p:cNvPr id="749570" name="内容占位符 7"/>
          <p:cNvSpPr>
            <a:spLocks noGrp="1"/>
          </p:cNvSpPr>
          <p:nvPr>
            <p:ph idx="1"/>
          </p:nvPr>
        </p:nvSpPr>
        <p:spPr>
          <a:xfrm>
            <a:off x="468313" y="1341438"/>
            <a:ext cx="8229600" cy="4389437"/>
          </a:xfrm>
        </p:spPr>
        <p:txBody>
          <a:bodyPr/>
          <a:lstStyle/>
          <a:p>
            <a:pPr>
              <a:lnSpc>
                <a:spcPct val="90000"/>
              </a:lnSpc>
            </a:pPr>
            <a:r>
              <a:rPr kumimoji="1" lang="zh-CN" altLang="en-US" dirty="0" smtClean="0">
                <a:latin typeface="楷体_GB2312" pitchFamily="49" charset="-122"/>
                <a:ea typeface="楷体_GB2312" pitchFamily="49" charset="-122"/>
              </a:rPr>
              <a:t>健壮的：定义系统如何处理异常和如何响应预料外的操作条件</a:t>
            </a:r>
          </a:p>
          <a:p>
            <a:pPr>
              <a:lnSpc>
                <a:spcPct val="90000"/>
              </a:lnSpc>
            </a:pPr>
            <a:r>
              <a:rPr kumimoji="1" lang="zh-CN" altLang="en-US" dirty="0" smtClean="0">
                <a:latin typeface="楷体_GB2312" pitchFamily="49" charset="-122"/>
                <a:ea typeface="楷体_GB2312" pitchFamily="49" charset="-122"/>
              </a:rPr>
              <a:t>无缝的、透明的、优雅的：将用户期望转化成能够观察的特性</a:t>
            </a:r>
          </a:p>
          <a:p>
            <a:pPr>
              <a:lnSpc>
                <a:spcPct val="90000"/>
              </a:lnSpc>
            </a:pPr>
            <a:r>
              <a:rPr kumimoji="1" lang="zh-CN" altLang="en-US" dirty="0" smtClean="0">
                <a:latin typeface="楷体_GB2312" pitchFamily="49" charset="-122"/>
                <a:ea typeface="楷体_GB2312" pitchFamily="49" charset="-122"/>
              </a:rPr>
              <a:t>若干：具体是多少，最小边界值和最大边界值 </a:t>
            </a:r>
          </a:p>
          <a:p>
            <a:pPr>
              <a:lnSpc>
                <a:spcPct val="90000"/>
              </a:lnSpc>
            </a:pPr>
            <a:r>
              <a:rPr kumimoji="1" lang="zh-CN" altLang="en-US" dirty="0" smtClean="0">
                <a:latin typeface="楷体_GB2312" pitchFamily="49" charset="-122"/>
                <a:ea typeface="楷体_GB2312" pitchFamily="49" charset="-122"/>
              </a:rPr>
              <a:t>不应该：试着以肯定句来描述</a:t>
            </a:r>
          </a:p>
          <a:p>
            <a:pPr>
              <a:lnSpc>
                <a:spcPct val="90000"/>
              </a:lnSpc>
            </a:pPr>
            <a:r>
              <a:rPr kumimoji="1" lang="zh-CN" altLang="en-US" dirty="0" smtClean="0">
                <a:latin typeface="楷体_GB2312" pitchFamily="49" charset="-122"/>
                <a:ea typeface="楷体_GB2312" pitchFamily="49" charset="-122"/>
              </a:rPr>
              <a:t>最新技术水平：描述其具体含义</a:t>
            </a:r>
          </a:p>
          <a:p>
            <a:pPr>
              <a:lnSpc>
                <a:spcPct val="90000"/>
              </a:lnSpc>
            </a:pPr>
            <a:r>
              <a:rPr kumimoji="1" lang="zh-CN" altLang="en-US" dirty="0" smtClean="0">
                <a:latin typeface="楷体_GB2312" pitchFamily="49" charset="-122"/>
                <a:ea typeface="楷体_GB2312" pitchFamily="49" charset="-122"/>
              </a:rPr>
              <a:t>充 分的：指定具体包括哪些内容</a:t>
            </a:r>
          </a:p>
          <a:p>
            <a:pPr>
              <a:lnSpc>
                <a:spcPct val="90000"/>
              </a:lnSpc>
            </a:pPr>
            <a:r>
              <a:rPr kumimoji="1" lang="zh-CN" altLang="en-US" dirty="0" smtClean="0">
                <a:latin typeface="楷体_GB2312" pitchFamily="49" charset="-122"/>
                <a:ea typeface="楷体_GB2312" pitchFamily="49" charset="-122"/>
              </a:rPr>
              <a:t>支持、允许：精确定义系统将执行哪些功能</a:t>
            </a:r>
          </a:p>
          <a:p>
            <a:pPr>
              <a:lnSpc>
                <a:spcPct val="90000"/>
              </a:lnSpc>
            </a:pPr>
            <a:r>
              <a:rPr kumimoji="1" lang="zh-CN" altLang="en-US" dirty="0" smtClean="0">
                <a:latin typeface="楷体_GB2312" pitchFamily="49" charset="-122"/>
                <a:ea typeface="楷体_GB2312" pitchFamily="49" charset="-122"/>
              </a:rPr>
              <a:t>用户友好、简单、容易：描述系统特性，这些特性将达到客户的使用需要和对易用性的期望</a:t>
            </a:r>
          </a:p>
          <a:p>
            <a:pPr>
              <a:lnSpc>
                <a:spcPct val="90000"/>
              </a:lnSpc>
            </a:pPr>
            <a:endParaRPr kumimoji="1" lang="zh-CN" altLang="en-US" dirty="0" smtClean="0">
              <a:latin typeface="楷体_GB2312" pitchFamily="49" charset="-122"/>
              <a:ea typeface="楷体_GB2312" pitchFamily="49" charset="-122"/>
              <a:sym typeface="Wingdings" pitchFamily="2"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0"/>
            <a:ext cx="9143999" cy="6858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r>
              <a:rPr lang="en-US" altLang="zh-CN" sz="1600" dirty="0">
                <a:solidFill>
                  <a:srgbClr val="000000"/>
                </a:solidFill>
                <a:latin typeface="华文新魏"/>
                <a:ea typeface="华文新魏"/>
                <a:cs typeface="华文新魏"/>
              </a:rPr>
              <a:t>                                                          </a:t>
            </a:r>
            <a:r>
              <a:rPr lang="zh-CN" altLang="en-US" sz="1600" dirty="0">
                <a:solidFill>
                  <a:srgbClr val="000000"/>
                </a:solidFill>
                <a:latin typeface="华文新魏"/>
                <a:ea typeface="华文新魏"/>
                <a:cs typeface="华文新魏"/>
              </a:rPr>
              <a:t>采用</a:t>
            </a:r>
            <a:r>
              <a:rPr lang="en-US" altLang="zh-CN" sz="1600" dirty="0">
                <a:solidFill>
                  <a:srgbClr val="000000"/>
                </a:solidFill>
                <a:latin typeface="华文新魏"/>
                <a:ea typeface="华文新魏"/>
                <a:cs typeface="华文新魏"/>
              </a:rPr>
              <a:t>SERU</a:t>
            </a:r>
            <a:r>
              <a:rPr lang="zh-CN" altLang="en-US" sz="1600" dirty="0">
                <a:solidFill>
                  <a:srgbClr val="000000"/>
                </a:solidFill>
                <a:latin typeface="华文新魏"/>
                <a:ea typeface="华文新魏"/>
                <a:cs typeface="华文新魏"/>
              </a:rPr>
              <a:t>模型的需求规约 </a:t>
            </a:r>
            <a:r>
              <a:rPr lang="en-US" altLang="zh-CN" sz="1600" dirty="0">
                <a:solidFill>
                  <a:srgbClr val="000000"/>
                </a:solidFill>
                <a:latin typeface="华文新魏"/>
                <a:ea typeface="华文新魏"/>
                <a:cs typeface="华文新魏"/>
              </a:rPr>
              <a:t>--for</a:t>
            </a:r>
            <a:r>
              <a:rPr lang="zh-CN" altLang="en-US" sz="1600" dirty="0">
                <a:solidFill>
                  <a:srgbClr val="000000"/>
                </a:solidFill>
                <a:latin typeface="华文新魏"/>
                <a:ea typeface="华文新魏"/>
                <a:cs typeface="华文新魏"/>
              </a:rPr>
              <a:t>业务为主</a:t>
            </a:r>
          </a:p>
          <a:p>
            <a:pPr eaLnBrk="0" hangingPunct="0"/>
            <a:r>
              <a:rPr lang="en-US" altLang="zh-CN" sz="1600" dirty="0">
                <a:solidFill>
                  <a:srgbClr val="000000"/>
                </a:solidFill>
                <a:latin typeface="华文新魏"/>
                <a:ea typeface="华文新魏"/>
                <a:cs typeface="华文新魏"/>
              </a:rPr>
              <a:t>1. </a:t>
            </a:r>
            <a:r>
              <a:rPr lang="zh-CN" altLang="en-US" sz="1600" dirty="0">
                <a:solidFill>
                  <a:srgbClr val="000000"/>
                </a:solidFill>
                <a:latin typeface="华文新魏"/>
                <a:ea typeface="华文新魏"/>
                <a:cs typeface="华文新魏"/>
              </a:rPr>
              <a:t>文档概述</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1.1  </a:t>
            </a:r>
            <a:r>
              <a:rPr lang="zh-CN" altLang="en-US" sz="1600" dirty="0">
                <a:solidFill>
                  <a:srgbClr val="000000"/>
                </a:solidFill>
                <a:latin typeface="华文新魏"/>
                <a:ea typeface="华文新魏"/>
                <a:cs typeface="华文新魏"/>
              </a:rPr>
              <a:t>编写的目的</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1.2  </a:t>
            </a:r>
            <a:r>
              <a:rPr lang="zh-CN" altLang="en-US" sz="1600" dirty="0">
                <a:solidFill>
                  <a:srgbClr val="000000"/>
                </a:solidFill>
                <a:latin typeface="华文新魏"/>
                <a:ea typeface="华文新魏"/>
                <a:cs typeface="华文新魏"/>
              </a:rPr>
              <a:t>背景</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1.3  </a:t>
            </a:r>
            <a:r>
              <a:rPr lang="zh-CN" altLang="en-US" sz="1600" dirty="0">
                <a:solidFill>
                  <a:srgbClr val="000000"/>
                </a:solidFill>
                <a:latin typeface="华文新魏"/>
                <a:ea typeface="华文新魏"/>
                <a:cs typeface="华文新魏"/>
              </a:rPr>
              <a:t>定义</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1.4  </a:t>
            </a:r>
            <a:r>
              <a:rPr lang="zh-CN" altLang="en-US" sz="1600" dirty="0">
                <a:solidFill>
                  <a:srgbClr val="000000"/>
                </a:solidFill>
                <a:latin typeface="华文新魏"/>
                <a:ea typeface="华文新魏"/>
                <a:cs typeface="华文新魏"/>
              </a:rPr>
              <a:t>参考资料</a:t>
            </a:r>
          </a:p>
          <a:p>
            <a:pPr eaLnBrk="0" hangingPunct="0"/>
            <a:r>
              <a:rPr lang="en-US" altLang="zh-CN" sz="1600" dirty="0">
                <a:solidFill>
                  <a:srgbClr val="000000"/>
                </a:solidFill>
                <a:latin typeface="华文新魏"/>
                <a:ea typeface="华文新魏"/>
                <a:cs typeface="华文新魏"/>
              </a:rPr>
              <a:t>2. </a:t>
            </a:r>
            <a:r>
              <a:rPr lang="zh-CN" altLang="en-US" sz="1600" dirty="0">
                <a:solidFill>
                  <a:srgbClr val="000000"/>
                </a:solidFill>
                <a:latin typeface="华文新魏"/>
                <a:ea typeface="华文新魏"/>
                <a:cs typeface="华文新魏"/>
              </a:rPr>
              <a:t>任务概述</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2.1 </a:t>
            </a:r>
            <a:r>
              <a:rPr lang="zh-CN" altLang="en-US" sz="1600" dirty="0">
                <a:solidFill>
                  <a:srgbClr val="000000"/>
                </a:solidFill>
                <a:latin typeface="华文新魏"/>
                <a:ea typeface="华文新魏"/>
                <a:cs typeface="华文新魏"/>
              </a:rPr>
              <a:t>业务需求</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2.2 </a:t>
            </a:r>
            <a:r>
              <a:rPr lang="zh-CN" altLang="en-US" sz="1600" dirty="0">
                <a:solidFill>
                  <a:srgbClr val="000000"/>
                </a:solidFill>
                <a:latin typeface="华文新魏"/>
                <a:ea typeface="华文新魏"/>
                <a:cs typeface="华文新魏"/>
              </a:rPr>
              <a:t>涉众及用户分析</a:t>
            </a:r>
          </a:p>
          <a:p>
            <a:pPr eaLnBrk="0" hangingPunct="0"/>
            <a:r>
              <a:rPr lang="en-US" altLang="zh-CN" sz="1600" dirty="0">
                <a:solidFill>
                  <a:srgbClr val="000000"/>
                </a:solidFill>
                <a:latin typeface="华文新魏"/>
                <a:ea typeface="华文新魏"/>
                <a:cs typeface="华文新魏"/>
              </a:rPr>
              <a:t>3. </a:t>
            </a:r>
            <a:r>
              <a:rPr lang="zh-CN" altLang="en-US" sz="1600" dirty="0">
                <a:solidFill>
                  <a:srgbClr val="000000"/>
                </a:solidFill>
                <a:latin typeface="华文新魏"/>
                <a:ea typeface="华文新魏"/>
                <a:cs typeface="华文新魏"/>
              </a:rPr>
              <a:t>业务模型</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3.1 </a:t>
            </a:r>
            <a:r>
              <a:rPr lang="zh-CN" altLang="en-US" sz="1600" dirty="0">
                <a:solidFill>
                  <a:srgbClr val="000000"/>
                </a:solidFill>
                <a:latin typeface="华文新魏"/>
                <a:ea typeface="华文新魏"/>
                <a:cs typeface="华文新魏"/>
              </a:rPr>
              <a:t>系统概述 </a:t>
            </a:r>
            <a:r>
              <a:rPr lang="en-US" altLang="zh-CN" sz="1600" dirty="0">
                <a:solidFill>
                  <a:srgbClr val="000000"/>
                </a:solidFill>
                <a:latin typeface="华文新魏"/>
                <a:ea typeface="华文新魏"/>
                <a:cs typeface="华文新魏"/>
              </a:rPr>
              <a:t>[</a:t>
            </a:r>
            <a:r>
              <a:rPr lang="zh-CN" altLang="en-US" sz="1600" dirty="0">
                <a:solidFill>
                  <a:srgbClr val="000000"/>
                </a:solidFill>
                <a:latin typeface="华文新魏"/>
                <a:ea typeface="华文新魏"/>
                <a:cs typeface="华文新魏"/>
              </a:rPr>
              <a:t>主题域划分</a:t>
            </a:r>
            <a:r>
              <a:rPr lang="en-US" altLang="zh-CN" sz="1600" dirty="0">
                <a:solidFill>
                  <a:srgbClr val="000000"/>
                </a:solidFill>
                <a:latin typeface="华文新魏"/>
                <a:ea typeface="华文新魏"/>
                <a:cs typeface="华文新魏"/>
              </a:rPr>
              <a:t>]</a:t>
            </a:r>
          </a:p>
          <a:p>
            <a:pPr eaLnBrk="0" hangingPunct="0"/>
            <a:r>
              <a:rPr lang="en-US" altLang="zh-CN" sz="1600" dirty="0">
                <a:solidFill>
                  <a:srgbClr val="000000"/>
                </a:solidFill>
                <a:latin typeface="华文新魏"/>
                <a:ea typeface="华文新魏"/>
                <a:cs typeface="华文新魏"/>
              </a:rPr>
              <a:t>      3.2 </a:t>
            </a:r>
            <a:r>
              <a:rPr lang="zh-CN" altLang="en-US" sz="1600" dirty="0">
                <a:solidFill>
                  <a:srgbClr val="000000"/>
                </a:solidFill>
                <a:latin typeface="华文新魏"/>
                <a:ea typeface="华文新魏"/>
                <a:cs typeface="华文新魏"/>
              </a:rPr>
              <a:t>主题域</a:t>
            </a:r>
            <a:r>
              <a:rPr lang="en-US" altLang="zh-CN" sz="1600" dirty="0">
                <a:solidFill>
                  <a:srgbClr val="000000"/>
                </a:solidFill>
                <a:latin typeface="华文新魏"/>
                <a:ea typeface="华文新魏"/>
                <a:cs typeface="华文新魏"/>
              </a:rPr>
              <a:t>1</a:t>
            </a:r>
          </a:p>
          <a:p>
            <a:pPr eaLnBrk="0" hangingPunct="0"/>
            <a:r>
              <a:rPr lang="en-US" altLang="zh-CN" sz="1600" dirty="0">
                <a:solidFill>
                  <a:srgbClr val="000000"/>
                </a:solidFill>
                <a:latin typeface="华文新魏"/>
                <a:ea typeface="华文新魏"/>
                <a:cs typeface="华文新魏"/>
              </a:rPr>
              <a:t>              3.2.1 </a:t>
            </a:r>
            <a:r>
              <a:rPr lang="zh-CN" altLang="en-US" sz="1600" dirty="0">
                <a:solidFill>
                  <a:srgbClr val="000000"/>
                </a:solidFill>
                <a:latin typeface="华文新魏"/>
                <a:ea typeface="华文新魏"/>
                <a:cs typeface="华文新魏"/>
              </a:rPr>
              <a:t>概述</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3.2.2 </a:t>
            </a:r>
            <a:r>
              <a:rPr lang="zh-CN" altLang="en-US" sz="1600" dirty="0">
                <a:solidFill>
                  <a:srgbClr val="000000"/>
                </a:solidFill>
                <a:latin typeface="华文新魏"/>
                <a:ea typeface="华文新魏"/>
                <a:cs typeface="华文新魏"/>
              </a:rPr>
              <a:t>业务事件</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3.2.2.1  </a:t>
            </a:r>
            <a:r>
              <a:rPr lang="zh-CN" altLang="en-US" sz="1600" dirty="0">
                <a:solidFill>
                  <a:srgbClr val="000000"/>
                </a:solidFill>
                <a:latin typeface="华文新魏"/>
                <a:ea typeface="华文新魏"/>
                <a:cs typeface="华文新魏"/>
              </a:rPr>
              <a:t>业务事件</a:t>
            </a:r>
            <a:r>
              <a:rPr lang="en-US" altLang="zh-CN" sz="1600" dirty="0">
                <a:solidFill>
                  <a:srgbClr val="000000"/>
                </a:solidFill>
                <a:latin typeface="华文新魏"/>
                <a:ea typeface="华文新魏"/>
                <a:cs typeface="华文新魏"/>
              </a:rPr>
              <a:t>1</a:t>
            </a:r>
          </a:p>
          <a:p>
            <a:pPr eaLnBrk="0" hangingPunct="0"/>
            <a:r>
              <a:rPr lang="en-US" altLang="zh-CN" sz="1600" dirty="0">
                <a:solidFill>
                  <a:srgbClr val="000000"/>
                </a:solidFill>
                <a:latin typeface="华文新魏"/>
                <a:ea typeface="华文新魏"/>
                <a:cs typeface="华文新魏"/>
              </a:rPr>
              <a:t>                     3.2.2.2  </a:t>
            </a:r>
            <a:r>
              <a:rPr lang="zh-CN" altLang="en-US" sz="1600" dirty="0">
                <a:solidFill>
                  <a:srgbClr val="000000"/>
                </a:solidFill>
                <a:latin typeface="华文新魏"/>
                <a:ea typeface="华文新魏"/>
                <a:cs typeface="华文新魏"/>
              </a:rPr>
              <a:t>业务事件</a:t>
            </a:r>
            <a:r>
              <a:rPr lang="en-US" altLang="zh-CN" sz="1600" dirty="0">
                <a:solidFill>
                  <a:srgbClr val="000000"/>
                </a:solidFill>
                <a:latin typeface="华文新魏"/>
                <a:ea typeface="华文新魏"/>
                <a:cs typeface="华文新魏"/>
              </a:rPr>
              <a:t>n</a:t>
            </a:r>
          </a:p>
          <a:p>
            <a:pPr eaLnBrk="0" hangingPunct="0"/>
            <a:r>
              <a:rPr lang="en-US" altLang="zh-CN" sz="1600" dirty="0">
                <a:solidFill>
                  <a:srgbClr val="000000"/>
                </a:solidFill>
                <a:latin typeface="华文新魏"/>
                <a:ea typeface="华文新魏"/>
                <a:cs typeface="华文新魏"/>
              </a:rPr>
              <a:t>              3.2.3 </a:t>
            </a:r>
            <a:r>
              <a:rPr lang="zh-CN" altLang="en-US" sz="1600" dirty="0">
                <a:solidFill>
                  <a:srgbClr val="000000"/>
                </a:solidFill>
                <a:latin typeface="华文新魏"/>
                <a:ea typeface="华文新魏"/>
                <a:cs typeface="华文新魏"/>
              </a:rPr>
              <a:t>报表</a:t>
            </a:r>
          </a:p>
          <a:p>
            <a:pPr eaLnBrk="0" hangingPunct="0"/>
            <a:r>
              <a:rPr lang="zh-CN" altLang="en-US" sz="1600" dirty="0">
                <a:solidFill>
                  <a:srgbClr val="000000"/>
                </a:solidFill>
                <a:latin typeface="华文新魏"/>
                <a:ea typeface="华文新魏"/>
                <a:cs typeface="华文新魏"/>
              </a:rPr>
              <a:t>                     </a:t>
            </a:r>
            <a:r>
              <a:rPr lang="en-US" altLang="zh-CN" sz="1600" dirty="0">
                <a:solidFill>
                  <a:srgbClr val="000000"/>
                </a:solidFill>
                <a:latin typeface="华文新魏"/>
                <a:ea typeface="华文新魏"/>
                <a:cs typeface="华文新魏"/>
              </a:rPr>
              <a:t>3.2.3.1  Report 1</a:t>
            </a:r>
          </a:p>
          <a:p>
            <a:pPr eaLnBrk="0" hangingPunct="0"/>
            <a:r>
              <a:rPr lang="en-US" altLang="zh-CN" sz="1600" dirty="0">
                <a:solidFill>
                  <a:srgbClr val="000000"/>
                </a:solidFill>
                <a:latin typeface="华文新魏"/>
                <a:ea typeface="华文新魏"/>
                <a:cs typeface="华文新魏"/>
              </a:rPr>
              <a:t>                     3.2.3.2  Report n</a:t>
            </a:r>
          </a:p>
          <a:p>
            <a:pPr eaLnBrk="0" hangingPunct="0"/>
            <a:r>
              <a:rPr lang="en-US" altLang="zh-CN" sz="1600" dirty="0">
                <a:solidFill>
                  <a:srgbClr val="000000"/>
                </a:solidFill>
                <a:latin typeface="华文新魏"/>
                <a:ea typeface="华文新魏"/>
                <a:cs typeface="华文新魏"/>
              </a:rPr>
              <a:t>      3.3 </a:t>
            </a:r>
            <a:r>
              <a:rPr lang="zh-CN" altLang="en-US" sz="1600" dirty="0">
                <a:solidFill>
                  <a:srgbClr val="000000"/>
                </a:solidFill>
                <a:latin typeface="华文新魏"/>
                <a:ea typeface="华文新魏"/>
                <a:cs typeface="华文新魏"/>
              </a:rPr>
              <a:t>主题域</a:t>
            </a:r>
            <a:r>
              <a:rPr lang="en-US" altLang="zh-CN" sz="1600" dirty="0" smtClean="0">
                <a:solidFill>
                  <a:srgbClr val="000000"/>
                </a:solidFill>
                <a:latin typeface="华文新魏"/>
                <a:ea typeface="华文新魏"/>
                <a:cs typeface="华文新魏"/>
              </a:rPr>
              <a:t>n</a:t>
            </a:r>
          </a:p>
          <a:p>
            <a:pPr eaLnBrk="0" hangingPunct="0"/>
            <a:r>
              <a:rPr lang="en-US" altLang="zh-CN" sz="1600" dirty="0" smtClean="0">
                <a:solidFill>
                  <a:srgbClr val="000000"/>
                </a:solidFill>
                <a:latin typeface="华文新魏"/>
                <a:ea typeface="华文新魏"/>
                <a:cs typeface="华文新魏"/>
              </a:rPr>
              <a:t>        ……</a:t>
            </a:r>
            <a:endParaRPr lang="en-US" altLang="zh-CN" sz="1600" dirty="0">
              <a:solidFill>
                <a:srgbClr val="000000"/>
              </a:solidFill>
              <a:latin typeface="华文新魏"/>
              <a:ea typeface="华文新魏"/>
              <a:cs typeface="华文新魏"/>
            </a:endParaRPr>
          </a:p>
          <a:p>
            <a:pPr eaLnBrk="0" hangingPunct="0"/>
            <a:r>
              <a:rPr lang="en-US" altLang="zh-CN" sz="1600" dirty="0">
                <a:solidFill>
                  <a:srgbClr val="000000"/>
                </a:solidFill>
                <a:latin typeface="华文新魏"/>
                <a:ea typeface="华文新魏"/>
                <a:cs typeface="华文新魏"/>
              </a:rPr>
              <a:t>4. </a:t>
            </a:r>
            <a:r>
              <a:rPr lang="zh-CN" altLang="en-US" sz="1600" dirty="0">
                <a:solidFill>
                  <a:srgbClr val="000000"/>
                </a:solidFill>
                <a:latin typeface="华文新魏"/>
                <a:ea typeface="华文新魏"/>
                <a:cs typeface="华文新魏"/>
              </a:rPr>
              <a:t>具体需求</a:t>
            </a:r>
          </a:p>
          <a:p>
            <a:pPr eaLnBrk="0" hangingPunct="0"/>
            <a:r>
              <a:rPr lang="zh-CN" altLang="en-US" sz="1600" dirty="0">
                <a:solidFill>
                  <a:srgbClr val="000000"/>
                </a:solidFill>
                <a:latin typeface="华文新魏"/>
                <a:ea typeface="华文新魏"/>
                <a:cs typeface="华文新魏"/>
              </a:rPr>
              <a:t>      </a:t>
            </a:r>
            <a:r>
              <a:rPr lang="en-US" altLang="zh-CN" sz="1600" dirty="0" smtClean="0">
                <a:solidFill>
                  <a:srgbClr val="000000"/>
                </a:solidFill>
                <a:latin typeface="华文新魏"/>
                <a:ea typeface="华文新魏"/>
                <a:cs typeface="华文新魏"/>
              </a:rPr>
              <a:t>4.1 </a:t>
            </a:r>
            <a:r>
              <a:rPr lang="zh-CN" altLang="en-US" sz="1600" dirty="0" smtClean="0">
                <a:solidFill>
                  <a:srgbClr val="000000"/>
                </a:solidFill>
                <a:latin typeface="华文新魏"/>
                <a:ea typeface="华文新魏"/>
                <a:cs typeface="华文新魏"/>
              </a:rPr>
              <a:t>主题域</a:t>
            </a:r>
            <a:r>
              <a:rPr lang="en-US" altLang="zh-CN" sz="1600" dirty="0" smtClean="0">
                <a:solidFill>
                  <a:srgbClr val="000000"/>
                </a:solidFill>
                <a:latin typeface="华文新魏"/>
                <a:ea typeface="华文新魏"/>
                <a:cs typeface="华文新魏"/>
              </a:rPr>
              <a:t>1 </a:t>
            </a:r>
          </a:p>
          <a:p>
            <a:pPr eaLnBrk="0" hangingPunct="0"/>
            <a:r>
              <a:rPr lang="en-US" altLang="zh-CN" sz="1600" dirty="0" smtClean="0">
                <a:solidFill>
                  <a:srgbClr val="000000"/>
                </a:solidFill>
                <a:latin typeface="华文新魏"/>
                <a:ea typeface="华文新魏"/>
                <a:cs typeface="华文新魏"/>
              </a:rPr>
              <a:t>      4.1.1</a:t>
            </a:r>
            <a:r>
              <a:rPr lang="zh-CN" altLang="en-US" sz="1600" dirty="0" smtClean="0">
                <a:solidFill>
                  <a:srgbClr val="000000"/>
                </a:solidFill>
                <a:latin typeface="华文新魏"/>
                <a:ea typeface="华文新魏"/>
                <a:cs typeface="华文新魏"/>
              </a:rPr>
              <a:t>业务</a:t>
            </a:r>
            <a:r>
              <a:rPr lang="zh-CN" altLang="en-US" sz="1600" dirty="0">
                <a:solidFill>
                  <a:srgbClr val="000000"/>
                </a:solidFill>
                <a:latin typeface="华文新魏"/>
                <a:ea typeface="华文新魏"/>
                <a:cs typeface="华文新魏"/>
              </a:rPr>
              <a:t>事件</a:t>
            </a:r>
            <a:r>
              <a:rPr lang="en-US" altLang="zh-CN" sz="1600" dirty="0">
                <a:solidFill>
                  <a:srgbClr val="000000"/>
                </a:solidFill>
                <a:latin typeface="华文新魏"/>
                <a:ea typeface="华文新魏"/>
                <a:cs typeface="华文新魏"/>
              </a:rPr>
              <a:t>n</a:t>
            </a:r>
          </a:p>
          <a:p>
            <a:pPr eaLnBrk="0" hangingPunct="0"/>
            <a:r>
              <a:rPr lang="en-US" altLang="zh-CN" sz="1600" dirty="0">
                <a:solidFill>
                  <a:srgbClr val="000000"/>
                </a:solidFill>
                <a:latin typeface="华文新魏"/>
                <a:ea typeface="华文新魏"/>
                <a:cs typeface="华文新魏"/>
              </a:rPr>
              <a:t>              </a:t>
            </a:r>
            <a:r>
              <a:rPr lang="en-US" altLang="zh-CN" sz="1600" dirty="0" smtClean="0">
                <a:solidFill>
                  <a:srgbClr val="000000"/>
                </a:solidFill>
                <a:latin typeface="华文新魏"/>
                <a:ea typeface="华文新魏"/>
                <a:cs typeface="华文新魏"/>
              </a:rPr>
              <a:t>4.1.1.1  </a:t>
            </a:r>
            <a:r>
              <a:rPr lang="en-US" altLang="zh-CN" sz="1600" dirty="0">
                <a:solidFill>
                  <a:srgbClr val="000000"/>
                </a:solidFill>
                <a:latin typeface="华文新魏"/>
                <a:ea typeface="华文新魏"/>
                <a:cs typeface="华文新魏"/>
              </a:rPr>
              <a:t>UC101</a:t>
            </a:r>
          </a:p>
          <a:p>
            <a:pPr eaLnBrk="0" hangingPunct="0"/>
            <a:r>
              <a:rPr lang="en-US" altLang="zh-CN" sz="1600" dirty="0">
                <a:solidFill>
                  <a:srgbClr val="000000"/>
                </a:solidFill>
                <a:latin typeface="华文新魏"/>
                <a:ea typeface="华文新魏"/>
                <a:cs typeface="华文新魏"/>
              </a:rPr>
              <a:t>              </a:t>
            </a:r>
            <a:r>
              <a:rPr lang="en-US" altLang="zh-CN" sz="1600" dirty="0" smtClean="0">
                <a:solidFill>
                  <a:srgbClr val="000000"/>
                </a:solidFill>
                <a:latin typeface="华文新魏"/>
                <a:ea typeface="华文新魏"/>
                <a:cs typeface="华文新魏"/>
              </a:rPr>
              <a:t>4.1.1.2  </a:t>
            </a:r>
            <a:r>
              <a:rPr lang="en-US" altLang="zh-CN" sz="1600" dirty="0">
                <a:solidFill>
                  <a:srgbClr val="000000"/>
                </a:solidFill>
                <a:latin typeface="华文新魏"/>
                <a:ea typeface="华文新魏"/>
                <a:cs typeface="华文新魏"/>
              </a:rPr>
              <a:t>UC102</a:t>
            </a:r>
          </a:p>
          <a:p>
            <a:pPr eaLnBrk="0" hangingPunct="0"/>
            <a:r>
              <a:rPr lang="en-US" altLang="zh-CN" sz="1600" dirty="0">
                <a:solidFill>
                  <a:srgbClr val="000000"/>
                </a:solidFill>
                <a:latin typeface="华文新魏"/>
                <a:ea typeface="华文新魏"/>
                <a:cs typeface="华文新魏"/>
              </a:rPr>
              <a:t>5. </a:t>
            </a:r>
            <a:r>
              <a:rPr lang="zh-CN" altLang="en-US" sz="1600" dirty="0">
                <a:solidFill>
                  <a:srgbClr val="000000"/>
                </a:solidFill>
                <a:latin typeface="华文新魏"/>
                <a:ea typeface="华文新魏"/>
                <a:cs typeface="华文新魏"/>
              </a:rPr>
              <a:t>补充规约</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468313" y="188913"/>
            <a:ext cx="8229600" cy="1143000"/>
          </a:xfrm>
        </p:spPr>
        <p:txBody>
          <a:bodyPr/>
          <a:lstStyle/>
          <a:p>
            <a:r>
              <a:rPr lang="en-US" altLang="zh-CN" smtClean="0">
                <a:cs typeface="隶书"/>
              </a:rPr>
              <a:t>Volere</a:t>
            </a:r>
            <a:r>
              <a:rPr lang="zh-CN" altLang="en-US" smtClean="0">
                <a:cs typeface="隶书"/>
              </a:rPr>
              <a:t>版：项目的目标</a:t>
            </a:r>
            <a:endParaRPr lang="zh-CN" altLang="en-US" sz="2400" smtClean="0">
              <a:cs typeface="隶书"/>
            </a:endParaRPr>
          </a:p>
        </p:txBody>
      </p:sp>
      <p:sp>
        <p:nvSpPr>
          <p:cNvPr id="38914" name="内容占位符 7"/>
          <p:cNvSpPr>
            <a:spLocks noGrp="1"/>
          </p:cNvSpPr>
          <p:nvPr>
            <p:ph idx="1"/>
          </p:nvPr>
        </p:nvSpPr>
        <p:spPr>
          <a:xfrm>
            <a:off x="323850" y="1412875"/>
            <a:ext cx="8569325" cy="4911725"/>
          </a:xfrm>
        </p:spPr>
        <p:txBody>
          <a:bodyPr/>
          <a:lstStyle/>
          <a:p>
            <a:pPr>
              <a:lnSpc>
                <a:spcPct val="90000"/>
              </a:lnSpc>
            </a:pPr>
            <a:r>
              <a:rPr kumimoji="1" lang="zh-CN" altLang="en-US" smtClean="0"/>
              <a:t>该项目工作的用户业务或背景</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内容：对引发开发任务的工作和情况的描述</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）动机：为该项目提供合法理由</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用户对订单到达所需的时间</a:t>
            </a:r>
            <a:r>
              <a:rPr kumimoji="1" lang="en-US" altLang="zh-CN" sz="2400" b="1" smtClean="0">
                <a:solidFill>
                  <a:srgbClr val="FFFF00"/>
                </a:solidFill>
                <a:latin typeface="楷体_GB2312" pitchFamily="49" charset="-122"/>
                <a:ea typeface="楷体_GB2312" pitchFamily="49" charset="-122"/>
                <a:sym typeface="Wingdings" pitchFamily="2" charset="2"/>
              </a:rPr>
              <a:t>(10</a:t>
            </a:r>
            <a:r>
              <a:rPr kumimoji="1" lang="zh-CN" altLang="en-US" sz="2400" b="1" smtClean="0">
                <a:solidFill>
                  <a:srgbClr val="FFFF00"/>
                </a:solidFill>
                <a:latin typeface="楷体_GB2312" pitchFamily="49" charset="-122"/>
                <a:ea typeface="楷体_GB2312" pitchFamily="49" charset="-122"/>
                <a:sym typeface="Wingdings" pitchFamily="2" charset="2"/>
              </a:rPr>
              <a:t>天</a:t>
            </a:r>
            <a:r>
              <a:rPr kumimoji="1" lang="en-US" altLang="zh-CN" sz="2400" b="1" smtClean="0">
                <a:solidFill>
                  <a:srgbClr val="FFFF00"/>
                </a:solidFill>
                <a:latin typeface="楷体_GB2312" pitchFamily="49" charset="-122"/>
                <a:ea typeface="楷体_GB2312" pitchFamily="49" charset="-122"/>
                <a:sym typeface="Wingdings" pitchFamily="2" charset="2"/>
              </a:rPr>
              <a:t>)</a:t>
            </a:r>
            <a:r>
              <a:rPr kumimoji="1" lang="zh-CN" altLang="en-US" sz="2400" b="1" smtClean="0">
                <a:solidFill>
                  <a:srgbClr val="FFFF00"/>
                </a:solidFill>
                <a:latin typeface="楷体_GB2312" pitchFamily="49" charset="-122"/>
                <a:ea typeface="楷体_GB2312" pitchFamily="49" charset="-122"/>
                <a:sym typeface="Wingdings" pitchFamily="2" charset="2"/>
              </a:rPr>
              <a:t>感到不满</a:t>
            </a:r>
            <a:r>
              <a:rPr kumimoji="1" lang="zh-CN" altLang="en-US" sz="2400" smtClean="0">
                <a:latin typeface="楷体_GB2312" pitchFamily="49" charset="-122"/>
                <a:ea typeface="楷体_GB2312" pitchFamily="49" charset="-122"/>
                <a:sym typeface="Wingdings" pitchFamily="2" charset="2"/>
              </a:rPr>
              <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）考虑：用户问题是否严重，是否应解决，如何解决</a:t>
            </a:r>
            <a:endParaRPr kumimoji="1" lang="zh-CN" altLang="en-US" sz="2400" smtClean="0">
              <a:latin typeface="楷体_GB2312" pitchFamily="49" charset="-122"/>
              <a:ea typeface="楷体_GB2312" pitchFamily="49" charset="-122"/>
            </a:endParaRPr>
          </a:p>
          <a:p>
            <a:pPr>
              <a:lnSpc>
                <a:spcPct val="90000"/>
              </a:lnSpc>
            </a:pPr>
            <a:r>
              <a:rPr kumimoji="1" lang="zh-CN" altLang="en-US" smtClean="0"/>
              <a:t>项目的目标</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内容：我们希望产品做什么？</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）动机：缺少表述清晰、易于理解的目标，会使项目开发迷失方向</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我们希望对顾客通过电话下订单订购我们的产品</a:t>
            </a:r>
          </a:p>
          <a:p>
            <a:pPr>
              <a:lnSpc>
                <a:spcPct val="90000"/>
              </a:lnSpc>
              <a:buFont typeface="Wingdings 2" pitchFamily="18" charset="2"/>
              <a:buNone/>
            </a:pPr>
            <a:r>
              <a:rPr kumimoji="1" lang="zh-CN" altLang="en-US" sz="2400" b="1" smtClean="0">
                <a:solidFill>
                  <a:srgbClr val="FFFF00"/>
                </a:solidFill>
                <a:latin typeface="楷体_GB2312" pitchFamily="49" charset="-122"/>
                <a:ea typeface="楷体_GB2312" pitchFamily="49" charset="-122"/>
                <a:sym typeface="Wingdings" pitchFamily="2" charset="2"/>
              </a:rPr>
              <a:t>             作出立即和完整的响应</a:t>
            </a:r>
            <a:r>
              <a:rPr kumimoji="1" lang="zh-CN" altLang="en-US" sz="2400" smtClean="0">
                <a:latin typeface="楷体_GB2312" pitchFamily="49" charset="-122"/>
                <a:ea typeface="楷体_GB2312" pitchFamily="49" charset="-122"/>
                <a:sym typeface="Wingdings" pitchFamily="2" charset="2"/>
              </a:rPr>
              <a:t>。</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）考虑</a:t>
            </a:r>
            <a:r>
              <a:rPr kumimoji="1" lang="en-US" altLang="zh-CN" sz="2400" smtClean="0">
                <a:latin typeface="楷体_GB2312" pitchFamily="49" charset="-122"/>
                <a:ea typeface="楷体_GB2312" pitchFamily="49" charset="-122"/>
                <a:sym typeface="Wingdings" pitchFamily="2" charset="2"/>
              </a:rPr>
              <a:t>: </a:t>
            </a:r>
            <a:r>
              <a:rPr kumimoji="1" lang="zh-CN" altLang="en-US" sz="2400" smtClean="0">
                <a:latin typeface="楷体_GB2312" pitchFamily="49" charset="-122"/>
                <a:ea typeface="楷体_GB2312" pitchFamily="49" charset="-122"/>
                <a:sym typeface="Wingdings" pitchFamily="2" charset="2"/>
              </a:rPr>
              <a:t>是否指派一个人作为</a:t>
            </a:r>
            <a:r>
              <a:rPr kumimoji="1" lang="zh-CN" altLang="en-US" sz="2400" smtClean="0">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目标管理人</a:t>
            </a:r>
            <a:r>
              <a:rPr kumimoji="1" lang="zh-CN" altLang="en-US" sz="2400" smtClean="0">
                <a:ea typeface="楷体_GB2312" pitchFamily="49" charset="-122"/>
                <a:sym typeface="Wingdings" pitchFamily="2" charset="2"/>
              </a:rPr>
              <a:t>”</a:t>
            </a:r>
            <a:endParaRPr kumimoji="1" lang="zh-CN" altLang="en-US" sz="2400" smtClean="0">
              <a:latin typeface="楷体_GB2312" pitchFamily="49" charset="-122"/>
              <a:ea typeface="楷体_GB2312" pitchFamily="49" charset="-122"/>
              <a:sym typeface="Wingding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468313" y="0"/>
            <a:ext cx="8229600" cy="1143000"/>
          </a:xfrm>
        </p:spPr>
        <p:txBody>
          <a:bodyPr/>
          <a:lstStyle/>
          <a:p>
            <a:r>
              <a:rPr lang="en-US" altLang="zh-CN" smtClean="0">
                <a:cs typeface="隶书"/>
              </a:rPr>
              <a:t>Volere</a:t>
            </a:r>
            <a:r>
              <a:rPr lang="zh-CN" altLang="en-US" smtClean="0">
                <a:cs typeface="隶书"/>
              </a:rPr>
              <a:t>版：客户</a:t>
            </a:r>
            <a:r>
              <a:rPr lang="en-US" altLang="zh-CN" smtClean="0">
                <a:cs typeface="隶书"/>
              </a:rPr>
              <a:t>/</a:t>
            </a:r>
            <a:r>
              <a:rPr lang="zh-CN" altLang="en-US" smtClean="0">
                <a:cs typeface="隶书"/>
              </a:rPr>
              <a:t>顾客</a:t>
            </a:r>
            <a:r>
              <a:rPr lang="en-US" altLang="zh-CN" smtClean="0">
                <a:cs typeface="隶书"/>
              </a:rPr>
              <a:t>…</a:t>
            </a:r>
            <a:endParaRPr lang="zh-CN" altLang="en-US" sz="2400" smtClean="0">
              <a:cs typeface="隶书"/>
            </a:endParaRPr>
          </a:p>
        </p:txBody>
      </p:sp>
      <p:sp>
        <p:nvSpPr>
          <p:cNvPr id="40962" name="内容占位符 7"/>
          <p:cNvSpPr>
            <a:spLocks noGrp="1"/>
          </p:cNvSpPr>
          <p:nvPr>
            <p:ph idx="1"/>
          </p:nvPr>
        </p:nvSpPr>
        <p:spPr>
          <a:xfrm>
            <a:off x="457200" y="1412875"/>
            <a:ext cx="8229600" cy="4911725"/>
          </a:xfrm>
        </p:spPr>
        <p:txBody>
          <a:bodyPr/>
          <a:lstStyle/>
          <a:p>
            <a:pPr>
              <a:lnSpc>
                <a:spcPct val="90000"/>
              </a:lnSpc>
            </a:pPr>
            <a:r>
              <a:rPr kumimoji="1" lang="zh-CN" altLang="en-US" smtClean="0"/>
              <a:t>客户：为开发付费的人</a:t>
            </a:r>
            <a:br>
              <a:rPr kumimoji="1" lang="zh-CN" altLang="en-US" smtClean="0"/>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1</a:t>
            </a:r>
            <a:r>
              <a:rPr kumimoji="1" lang="zh-CN" altLang="en-US" sz="2400" smtClean="0">
                <a:latin typeface="楷体_GB2312" pitchFamily="49" charset="-122"/>
                <a:ea typeface="楷体_GB2312" pitchFamily="49" charset="-122"/>
                <a:sym typeface="Wingdings" pitchFamily="2" charset="2"/>
              </a:rPr>
              <a:t>）内容：指出客户的名称</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）动机：是最终接受该产品的，必须对该产品满意</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3</a:t>
            </a:r>
            <a:r>
              <a:rPr kumimoji="1" lang="zh-CN" altLang="en-US" sz="2400" smtClean="0">
                <a:latin typeface="楷体_GB2312" pitchFamily="49" charset="-122"/>
                <a:ea typeface="楷体_GB2312" pitchFamily="49" charset="-122"/>
                <a:sym typeface="Wingdings" pitchFamily="2" charset="2"/>
              </a:rPr>
              <a:t>）例子：</a:t>
            </a:r>
            <a:r>
              <a:rPr kumimoji="1" lang="zh-CN" altLang="en-US" sz="2400" b="1" smtClean="0">
                <a:solidFill>
                  <a:srgbClr val="FFFF00"/>
                </a:solidFill>
                <a:latin typeface="楷体_GB2312" pitchFamily="49" charset="-122"/>
                <a:ea typeface="楷体_GB2312" pitchFamily="49" charset="-122"/>
                <a:sym typeface="Wingdings" pitchFamily="2" charset="2"/>
              </a:rPr>
              <a:t>公司客户服务部</a:t>
            </a:r>
            <a:r>
              <a:rPr kumimoji="1" lang="zh-CN" altLang="en-US" sz="2400" smtClean="0">
                <a:latin typeface="楷体_GB2312" pitchFamily="49" charset="-122"/>
                <a:ea typeface="楷体_GB2312" pitchFamily="49" charset="-122"/>
                <a:sym typeface="Wingdings" pitchFamily="2" charset="2"/>
              </a:rPr>
              <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4</a:t>
            </a:r>
            <a:r>
              <a:rPr kumimoji="1" lang="zh-CN" altLang="en-US" sz="2400" smtClean="0">
                <a:latin typeface="楷体_GB2312" pitchFamily="49" charset="-122"/>
                <a:ea typeface="楷体_GB2312" pitchFamily="49" charset="-122"/>
                <a:sym typeface="Wingdings" pitchFamily="2" charset="2"/>
              </a:rPr>
              <a:t>）考虑：有时客户是间接，那么选择间接部分中的一个人作为客户</a:t>
            </a:r>
            <a:endParaRPr kumimoji="1" lang="zh-CN" altLang="en-US" sz="2400" smtClean="0">
              <a:latin typeface="楷体_GB2312" pitchFamily="49" charset="-122"/>
              <a:ea typeface="楷体_GB2312" pitchFamily="49" charset="-122"/>
            </a:endParaRPr>
          </a:p>
          <a:p>
            <a:pPr>
              <a:lnSpc>
                <a:spcPct val="90000"/>
              </a:lnSpc>
            </a:pPr>
            <a:r>
              <a:rPr kumimoji="1" lang="zh-CN" altLang="en-US" smtClean="0"/>
              <a:t>顾客：花钱购买该产品的人</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内容：顾客的名称 或特征</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）动机：它是决定产品价值的人</a:t>
            </a:r>
          </a:p>
          <a:p>
            <a:pPr>
              <a:lnSpc>
                <a:spcPct val="90000"/>
              </a:lnSpc>
            </a:pPr>
            <a:r>
              <a:rPr kumimoji="1" lang="zh-CN" altLang="en-US" smtClean="0"/>
              <a:t>其它风险承担人</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a:t>
            </a:r>
            <a:r>
              <a:rPr kumimoji="1" lang="en-US" altLang="zh-CN" sz="2400" smtClean="0">
                <a:latin typeface="楷体_GB2312" pitchFamily="49" charset="-122"/>
                <a:ea typeface="楷体_GB2312" pitchFamily="49" charset="-122"/>
                <a:sym typeface="Wingdings" pitchFamily="2" charset="2"/>
              </a:rPr>
              <a:t>Stakeholder</a:t>
            </a:r>
            <a:r>
              <a:rPr kumimoji="1" lang="zh-CN" altLang="en-US" sz="2400" smtClean="0">
                <a:latin typeface="楷体_GB2312" pitchFamily="49" charset="-122"/>
                <a:ea typeface="楷体_GB2312" pitchFamily="49" charset="-122"/>
                <a:sym typeface="Wingdings" pitchFamily="2" charset="2"/>
              </a:rPr>
              <a:t>列表</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）动机：各方需求源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468313" y="260350"/>
            <a:ext cx="8229600" cy="1143000"/>
          </a:xfrm>
        </p:spPr>
        <p:txBody>
          <a:bodyPr/>
          <a:lstStyle/>
          <a:p>
            <a:r>
              <a:rPr lang="en-US" altLang="zh-CN" smtClean="0">
                <a:cs typeface="隶书"/>
              </a:rPr>
              <a:t>Volere</a:t>
            </a:r>
            <a:r>
              <a:rPr lang="zh-CN" altLang="en-US" smtClean="0">
                <a:cs typeface="隶书"/>
              </a:rPr>
              <a:t>版：产品的用户</a:t>
            </a:r>
            <a:endParaRPr lang="zh-CN" altLang="en-US" sz="2400" smtClean="0">
              <a:cs typeface="隶书"/>
            </a:endParaRPr>
          </a:p>
        </p:txBody>
      </p:sp>
      <p:sp>
        <p:nvSpPr>
          <p:cNvPr id="43010" name="内容占位符 7"/>
          <p:cNvSpPr>
            <a:spLocks noGrp="1"/>
          </p:cNvSpPr>
          <p:nvPr>
            <p:ph idx="1"/>
          </p:nvPr>
        </p:nvSpPr>
        <p:spPr>
          <a:xfrm>
            <a:off x="457200" y="1484313"/>
            <a:ext cx="8229600" cy="4840287"/>
          </a:xfrm>
        </p:spPr>
        <p:txBody>
          <a:bodyPr/>
          <a:lstStyle/>
          <a:p>
            <a:pPr>
              <a:lnSpc>
                <a:spcPct val="90000"/>
              </a:lnSpc>
            </a:pPr>
            <a:r>
              <a:rPr kumimoji="1" lang="zh-CN" altLang="en-US" smtClean="0"/>
              <a:t>产品的用户</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内容：用户分类、用户工作任务、主题相关经验、</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技术经验、其它特征</a:t>
            </a:r>
            <a:r>
              <a:rPr kumimoji="1" lang="en-US" altLang="zh-CN" sz="2400" smtClean="0">
                <a:latin typeface="楷体_GB2312" pitchFamily="49" charset="-122"/>
                <a:ea typeface="楷体_GB2312" pitchFamily="49" charset="-122"/>
                <a:sym typeface="Wingdings" pitchFamily="2" charset="2"/>
              </a:rPr>
              <a:t>(</a:t>
            </a:r>
            <a:r>
              <a:rPr kumimoji="1" lang="zh-CN" altLang="en-US" sz="2400" smtClean="0">
                <a:latin typeface="楷体_GB2312" pitchFamily="49" charset="-122"/>
                <a:ea typeface="楷体_GB2312" pitchFamily="49" charset="-122"/>
                <a:sym typeface="Wingdings" pitchFamily="2" charset="2"/>
              </a:rPr>
              <a:t>身体、智力、工作态度、</a:t>
            </a:r>
          </a:p>
          <a:p>
            <a:pPr>
              <a:lnSpc>
                <a:spcPct val="90000"/>
              </a:lnSpc>
              <a:buFont typeface="Wingdings 2" pitchFamily="18" charset="2"/>
              <a:buNone/>
            </a:pPr>
            <a:r>
              <a:rPr kumimoji="1" lang="zh-CN" altLang="en-US" sz="2400" smtClean="0">
                <a:latin typeface="楷体_GB2312" pitchFamily="49" charset="-122"/>
                <a:ea typeface="楷体_GB2312" pitchFamily="49" charset="-122"/>
                <a:sym typeface="Wingdings" pitchFamily="2" charset="2"/>
              </a:rPr>
              <a:t>             技术态度、教育、语言、年龄、性别等</a:t>
            </a:r>
            <a:r>
              <a:rPr kumimoji="1" lang="en-US" altLang="zh-CN" sz="2400" smtClean="0">
                <a:latin typeface="楷体_GB2312" pitchFamily="49" charset="-122"/>
                <a:ea typeface="楷体_GB2312" pitchFamily="49" charset="-122"/>
                <a:sym typeface="Wingdings" pitchFamily="2" charset="2"/>
              </a:rPr>
              <a:t>)</a:t>
            </a:r>
            <a:br>
              <a:rPr kumimoji="1" lang="en-US" altLang="zh-CN"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）动机：对确定产品易用性、设计偏好很重要</a:t>
            </a:r>
            <a:endParaRPr kumimoji="1" lang="zh-CN" altLang="en-US" sz="2400" smtClean="0">
              <a:latin typeface="楷体_GB2312" pitchFamily="49" charset="-122"/>
              <a:ea typeface="楷体_GB2312" pitchFamily="49" charset="-122"/>
            </a:endParaRPr>
          </a:p>
          <a:p>
            <a:pPr>
              <a:lnSpc>
                <a:spcPct val="90000"/>
              </a:lnSpc>
            </a:pPr>
            <a:r>
              <a:rPr kumimoji="1" lang="zh-CN" altLang="en-US" smtClean="0"/>
              <a:t>用户优先级</a:t>
            </a:r>
            <a:br>
              <a:rPr kumimoji="1" lang="zh-CN" altLang="en-US" smtClean="0"/>
            </a:br>
            <a:r>
              <a:rPr kumimoji="1" lang="zh-CN" altLang="en-US" smtClean="0"/>
              <a:t>（</a:t>
            </a:r>
            <a:r>
              <a:rPr kumimoji="1" lang="en-US" altLang="zh-CN" smtClean="0"/>
              <a:t>1</a:t>
            </a:r>
            <a:r>
              <a:rPr kumimoji="1" lang="zh-CN" altLang="en-US" smtClean="0"/>
              <a:t>）</a:t>
            </a:r>
            <a:r>
              <a:rPr kumimoji="1" lang="zh-CN" altLang="en-US" sz="2400" smtClean="0">
                <a:latin typeface="楷体_GB2312" pitchFamily="49" charset="-122"/>
                <a:ea typeface="楷体_GB2312" pitchFamily="49" charset="-122"/>
                <a:sym typeface="Wingdings" pitchFamily="2" charset="2"/>
              </a:rPr>
              <a:t>内容：关键用户、次要用户、不重要用户</a:t>
            </a:r>
            <a:br>
              <a:rPr kumimoji="1" lang="zh-CN" altLang="en-US" sz="2400" smtClean="0">
                <a:latin typeface="楷体_GB2312" pitchFamily="49" charset="-122"/>
                <a:ea typeface="楷体_GB2312" pitchFamily="49" charset="-122"/>
                <a:sym typeface="Wingdings" pitchFamily="2" charset="2"/>
              </a:rPr>
            </a:br>
            <a:r>
              <a:rPr kumimoji="1" lang="zh-CN" altLang="en-US" sz="2400" smtClean="0">
                <a:latin typeface="楷体_GB2312" pitchFamily="49" charset="-122"/>
                <a:ea typeface="楷体_GB2312" pitchFamily="49" charset="-122"/>
                <a:sym typeface="Wingdings" pitchFamily="2" charset="2"/>
              </a:rPr>
              <a:t>（</a:t>
            </a:r>
            <a:r>
              <a:rPr kumimoji="1" lang="en-US" altLang="zh-CN" sz="2400" smtClean="0">
                <a:latin typeface="楷体_GB2312" pitchFamily="49" charset="-122"/>
                <a:ea typeface="楷体_GB2312" pitchFamily="49" charset="-122"/>
                <a:sym typeface="Wingdings" pitchFamily="2" charset="2"/>
              </a:rPr>
              <a:t>2</a:t>
            </a:r>
            <a:r>
              <a:rPr kumimoji="1" lang="zh-CN" altLang="en-US" sz="2400" smtClean="0">
                <a:latin typeface="楷体_GB2312" pitchFamily="49" charset="-122"/>
                <a:ea typeface="楷体_GB2312" pitchFamily="49" charset="-122"/>
                <a:sym typeface="Wingdings" pitchFamily="2" charset="2"/>
              </a:rPr>
              <a:t>）动机：更好地满足不同的用户</a:t>
            </a:r>
            <a:endParaRPr kumimoji="1" lang="en-US" altLang="zh-CN" sz="2400" smtClean="0">
              <a:latin typeface="楷体_GB2312" pitchFamily="49" charset="-122"/>
              <a:ea typeface="楷体_GB2312" pitchFamily="49" charset="-122"/>
              <a:sym typeface="Wingdings" pitchFamily="2" charset="2"/>
            </a:endParaRPr>
          </a:p>
          <a:p>
            <a:pPr>
              <a:lnSpc>
                <a:spcPct val="90000"/>
              </a:lnSpc>
            </a:pPr>
            <a:r>
              <a:rPr kumimoji="1" lang="zh-CN" altLang="en-US" smtClean="0">
                <a:sym typeface="Wingdings" pitchFamily="2" charset="2"/>
              </a:rPr>
              <a:t>用户参与程度</a:t>
            </a:r>
            <a:endParaRPr kumimoji="1" lang="en-US" altLang="zh-CN" smtClean="0">
              <a:sym typeface="Wingdings" pitchFamily="2" charset="2"/>
            </a:endParaRPr>
          </a:p>
          <a:p>
            <a:pPr>
              <a:lnSpc>
                <a:spcPct val="90000"/>
              </a:lnSpc>
            </a:pPr>
            <a:r>
              <a:rPr kumimoji="1" lang="zh-CN" altLang="en-US" smtClean="0">
                <a:sym typeface="Wingdings" pitchFamily="2" charset="2"/>
              </a:rPr>
              <a:t>维护用户和服务技术人员</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2313</TotalTime>
  <Words>1514</Words>
  <Application>Microsoft Office PowerPoint</Application>
  <PresentationFormat>全屏显示(4:3)</PresentationFormat>
  <Paragraphs>359</Paragraphs>
  <Slides>51</Slides>
  <Notes>50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51</vt:i4>
      </vt:variant>
    </vt:vector>
  </HeadingPairs>
  <TitlesOfParts>
    <vt:vector size="54" baseType="lpstr">
      <vt:lpstr>自定义设计方案</vt:lpstr>
      <vt:lpstr>流畅</vt:lpstr>
      <vt:lpstr>Visio</vt:lpstr>
      <vt:lpstr>第5讲 需求描述最佳实践</vt:lpstr>
      <vt:lpstr>需求描述最佳实践</vt:lpstr>
      <vt:lpstr>需求规格说明书</vt:lpstr>
      <vt:lpstr>幻灯片 4</vt:lpstr>
      <vt:lpstr>幻灯片 5</vt:lpstr>
      <vt:lpstr>幻灯片 6</vt:lpstr>
      <vt:lpstr>Volere版：项目的目标</vt:lpstr>
      <vt:lpstr>Volere版：客户/顾客…</vt:lpstr>
      <vt:lpstr>Volere版：产品的用户</vt:lpstr>
      <vt:lpstr>Volere版：需求的限制条件</vt:lpstr>
      <vt:lpstr>Volere版：命名标准与定义</vt:lpstr>
      <vt:lpstr>Volere版：相关事实与假定</vt:lpstr>
      <vt:lpstr>Volere版：工作/产品范围</vt:lpstr>
      <vt:lpstr>Volere版：功能/数据需求 </vt:lpstr>
      <vt:lpstr>Volere版：观感需求 </vt:lpstr>
      <vt:lpstr>Volere版：易用性和人性化 1</vt:lpstr>
      <vt:lpstr>Volere版：易用性和人性化 2</vt:lpstr>
      <vt:lpstr>Volere版：易用性和人性化 3</vt:lpstr>
      <vt:lpstr>Volere版：执行需求 1</vt:lpstr>
      <vt:lpstr>Volere版：执行需求 2</vt:lpstr>
      <vt:lpstr>Volere版：执行需求 3</vt:lpstr>
      <vt:lpstr>Volere版：操作需求</vt:lpstr>
      <vt:lpstr>Volere版：可维护性和支持</vt:lpstr>
      <vt:lpstr>Volere版：安全性</vt:lpstr>
      <vt:lpstr>Volere版：文化 政策 法律</vt:lpstr>
      <vt:lpstr>Volere版：开放式问题与COTS</vt:lpstr>
      <vt:lpstr>Volere版：新问题/迁移</vt:lpstr>
      <vt:lpstr>需求描述最佳实践</vt:lpstr>
      <vt:lpstr>需求表述方法</vt:lpstr>
      <vt:lpstr>1、功能需求描述 1</vt:lpstr>
      <vt:lpstr>1、功能需求描述 2</vt:lpstr>
      <vt:lpstr>1、功能需求描述 3</vt:lpstr>
      <vt:lpstr>1、功能需求描述 4</vt:lpstr>
      <vt:lpstr>1、功能需求描述 5</vt:lpstr>
      <vt:lpstr>1、功能需求描述 6</vt:lpstr>
      <vt:lpstr>2、非功能需求描述 1</vt:lpstr>
      <vt:lpstr>定性指标定量指标</vt:lpstr>
      <vt:lpstr>2、非功能需求描述 1</vt:lpstr>
      <vt:lpstr>2、非功能需求描述 2</vt:lpstr>
      <vt:lpstr>2、非功能需求描述 3</vt:lpstr>
      <vt:lpstr>3、数据需求表示法</vt:lpstr>
      <vt:lpstr>3、数据需求表示法</vt:lpstr>
      <vt:lpstr>4、业务流程表示法</vt:lpstr>
      <vt:lpstr>需求描述最佳实践</vt:lpstr>
      <vt:lpstr>需求描述的粒度与组织</vt:lpstr>
      <vt:lpstr>1、需求描述的固有问题</vt:lpstr>
      <vt:lpstr>2、编写原则</vt:lpstr>
      <vt:lpstr>2、编写原则</vt:lpstr>
      <vt:lpstr>3、编写要领：  抛弃定性，改为定量 1</vt:lpstr>
      <vt:lpstr>3、编写要领：  抛弃定性，改为定量 2</vt:lpstr>
      <vt:lpstr>3、编写要领：  抛弃定性，改为定量 3</vt:lpstr>
    </vt:vector>
  </TitlesOfParts>
  <Company>CSAI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需求分析师 培训 </dc:title>
  <dc:creator>徐锋</dc:creator>
  <cp:lastModifiedBy>zsp</cp:lastModifiedBy>
  <cp:revision>557</cp:revision>
  <dcterms:created xsi:type="dcterms:W3CDTF">2007-10-08T05:50:23Z</dcterms:created>
  <dcterms:modified xsi:type="dcterms:W3CDTF">2018-09-28T04:18:21Z</dcterms:modified>
</cp:coreProperties>
</file>