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3"/>
    <p:sldId id="276" r:id="rId4"/>
    <p:sldId id="291" r:id="rId5"/>
    <p:sldId id="275" r:id="rId6"/>
    <p:sldId id="292" r:id="rId7"/>
    <p:sldId id="277" r:id="rId8"/>
    <p:sldId id="305" r:id="rId9"/>
    <p:sldId id="306" r:id="rId10"/>
    <p:sldId id="317" r:id="rId11"/>
    <p:sldId id="288" r:id="rId12"/>
    <p:sldId id="278" r:id="rId13"/>
    <p:sldId id="281" r:id="rId14"/>
    <p:sldId id="286" r:id="rId15"/>
    <p:sldId id="287" r:id="rId16"/>
    <p:sldId id="283" r:id="rId17"/>
    <p:sldId id="294" r:id="rId18"/>
    <p:sldId id="293" r:id="rId19"/>
    <p:sldId id="295" r:id="rId20"/>
    <p:sldId id="257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2A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31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697865" y="1689735"/>
            <a:ext cx="106356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bg1"/>
                </a:solidFill>
                <a:latin typeface="Engravers MT" panose="02090707080505020304" charset="0"/>
                <a:cs typeface="Engravers MT" panose="02090707080505020304" charset="0"/>
                <a:sym typeface="+mn-ea"/>
              </a:rPr>
              <a:t>Forgotten Dungeons</a:t>
            </a:r>
            <a:endParaRPr lang="ru-RU" altLang="en-US" sz="6000">
              <a:latin typeface="Engravers MT" panose="02090707080505020304" charset="0"/>
              <a:cs typeface="Engravers MT" panose="020907070805050203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064000" y="36277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>
                <a:solidFill>
                  <a:schemeClr val="bg1"/>
                </a:solidFill>
                <a:latin typeface="Sitka Small" charset="0"/>
                <a:cs typeface="Sitka Small" charset="0"/>
              </a:rPr>
              <a:t>Кривова Полина Дмитриевна</a:t>
            </a:r>
            <a:endParaRPr lang="ru-RU" altLang="en-US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algn="ctr"/>
            <a:r>
              <a:rPr lang="ru-RU" altLang="en-US">
                <a:solidFill>
                  <a:schemeClr val="bg1"/>
                </a:solidFill>
                <a:latin typeface="Sitka Small" charset="0"/>
                <a:cs typeface="Sitka Small" charset="0"/>
              </a:rPr>
              <a:t>Спивак Максим Игоревич</a:t>
            </a:r>
            <a:endParaRPr lang="ru-RU" altLang="en-US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algn="ctr"/>
            <a:r>
              <a:rPr lang="ru-RU" altLang="en-US">
                <a:solidFill>
                  <a:schemeClr val="bg1"/>
                </a:solidFill>
                <a:latin typeface="Sitka Small" charset="0"/>
                <a:cs typeface="Sitka Small" charset="0"/>
              </a:rPr>
              <a:t>2025</a:t>
            </a:r>
            <a:endParaRPr lang="ru-RU" altLang="en-US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 descr="презентация фо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0200" y="0"/>
            <a:ext cx="12654915" cy="6978015"/>
          </a:xfrm>
          <a:prstGeom prst="rect">
            <a:avLst/>
          </a:prstGeom>
        </p:spPr>
      </p:pic>
      <p:pic>
        <p:nvPicPr>
          <p:cNvPr id="3" name="Изображение 2" descr="53d307d2-b0d6-4e96-878d-2f81416f9fd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90" y="1720215"/>
            <a:ext cx="6053455" cy="5060950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4064635" y="61468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5400">
                <a:solidFill>
                  <a:schemeClr val="bg1"/>
                </a:solidFill>
                <a:latin typeface="Sitka Small" charset="0"/>
                <a:cs typeface="Sitka Small" charset="0"/>
              </a:rPr>
              <a:t>Окно входа</a:t>
            </a:r>
            <a:endParaRPr lang="ru-RU" altLang="en-US" sz="540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презентация фон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4470" y="0"/>
            <a:ext cx="12601575" cy="6948805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60" y="1370330"/>
            <a:ext cx="5798185" cy="5143500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4888230" y="508000"/>
            <a:ext cx="2595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>
                <a:solidFill>
                  <a:schemeClr val="bg1"/>
                </a:solidFill>
                <a:latin typeface="Sitka Small" charset="0"/>
                <a:cs typeface="Sitka Small" charset="0"/>
              </a:rPr>
              <a:t>Level 1</a:t>
            </a:r>
            <a:endParaRPr lang="en-US" altLang="en-US" sz="540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презентация фон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4470" y="0"/>
            <a:ext cx="12601575" cy="6948805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2084070"/>
            <a:ext cx="5229225" cy="459549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834390" y="212725"/>
            <a:ext cx="104641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solidFill>
                  <a:schemeClr val="bg1"/>
                </a:solidFill>
                <a:latin typeface="Sitka Small" charset="0"/>
                <a:cs typeface="Sitka Small" charset="0"/>
              </a:rPr>
              <a:t>Демонстрация блокировки музыки</a:t>
            </a:r>
            <a:endParaRPr lang="ru-RU" altLang="ru-RU" sz="540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 descr="презентация фо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0200" y="0"/>
            <a:ext cx="12654915" cy="697801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65" y="1631315"/>
            <a:ext cx="5665470" cy="503110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4391660" y="548640"/>
            <a:ext cx="3210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bg1"/>
                </a:solidFill>
                <a:latin typeface="Sitka Small" charset="0"/>
                <a:cs typeface="Sitka Small" charset="0"/>
              </a:rPr>
              <a:t>DataBase</a:t>
            </a:r>
            <a:endParaRPr lang="en-US" altLang="ru-RU" sz="540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 descr="презентация фо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0200" y="0"/>
            <a:ext cx="12654915" cy="697801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90" y="1395730"/>
            <a:ext cx="5824855" cy="512508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4733925" y="473710"/>
            <a:ext cx="2723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>
                <a:solidFill>
                  <a:schemeClr val="bg1"/>
                </a:solidFill>
                <a:latin typeface="Sitka Small" charset="0"/>
                <a:cs typeface="Sitka Small" charset="0"/>
              </a:rPr>
              <a:t>Level 2</a:t>
            </a:r>
            <a:endParaRPr lang="en-US" altLang="en-US" sz="540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 descr="презентация фо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0200" y="0"/>
            <a:ext cx="12654915" cy="697801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55" y="1512570"/>
            <a:ext cx="5571490" cy="496252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1518920" y="395605"/>
            <a:ext cx="9305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5400">
                <a:solidFill>
                  <a:schemeClr val="bg1"/>
                </a:solidFill>
                <a:latin typeface="Sitka Small" charset="0"/>
                <a:cs typeface="Sitka Small" charset="0"/>
              </a:rPr>
              <a:t>Победа. Перезапуск игры</a:t>
            </a:r>
            <a:endParaRPr lang="ru-RU" altLang="ru-RU" sz="540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презентация фон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4470" y="0"/>
            <a:ext cx="12601575" cy="6948805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55" y="1497330"/>
            <a:ext cx="5749290" cy="5087620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823595" y="490855"/>
            <a:ext cx="11111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5400">
                <a:solidFill>
                  <a:schemeClr val="bg1"/>
                </a:solidFill>
                <a:latin typeface="Sitka Small" charset="0"/>
                <a:cs typeface="Sitka Small" charset="0"/>
              </a:rPr>
              <a:t>Поражение. Перезапуск уровня</a:t>
            </a:r>
            <a:endParaRPr lang="ru-RU" altLang="en-US" sz="540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презентация фон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4470" y="0"/>
            <a:ext cx="12601575" cy="694880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800350"/>
            <a:ext cx="7391400" cy="125730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736340" y="1642110"/>
            <a:ext cx="4718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5400">
                <a:solidFill>
                  <a:schemeClr val="bg1"/>
                </a:solidFill>
                <a:latin typeface="Sitka Small" charset="0"/>
                <a:cs typeface="Sitka Small" charset="0"/>
              </a:rPr>
              <a:t>База данных</a:t>
            </a:r>
            <a:endParaRPr lang="ru-RU" altLang="en-US" sz="540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 descr="презентация фо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0200" y="0"/>
            <a:ext cx="12654915" cy="697801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1607820" y="474980"/>
            <a:ext cx="87795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800">
                <a:solidFill>
                  <a:schemeClr val="bg1"/>
                </a:solidFill>
                <a:latin typeface="Sitka Small" charset="0"/>
                <a:cs typeface="Sitka Small" charset="0"/>
              </a:rPr>
              <a:t>Запуск нового уровня через файлы </a:t>
            </a:r>
            <a:r>
              <a:rPr lang="en-US" altLang="ru-RU" sz="4800">
                <a:solidFill>
                  <a:schemeClr val="bg1"/>
                </a:solidFill>
                <a:latin typeface="Sitka Small" charset="0"/>
                <a:cs typeface="Sitka Small" charset="0"/>
              </a:rPr>
              <a:t>txt</a:t>
            </a:r>
            <a:endParaRPr lang="en-US" altLang="ru-RU" sz="480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  <p:pic>
        <p:nvPicPr>
          <p:cNvPr id="5" name="Изображение 4" descr="Remove-bg.ai_17388144880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23235" y="2961640"/>
            <a:ext cx="3829685" cy="2366010"/>
          </a:xfrm>
          <a:prstGeom prst="rect">
            <a:avLst/>
          </a:prstGeom>
        </p:spPr>
      </p:pic>
      <p:pic>
        <p:nvPicPr>
          <p:cNvPr id="6" name="Изображение 5" descr="Remove-bg.ai_17388144880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97265" y="2901950"/>
            <a:ext cx="3829685" cy="2366010"/>
          </a:xfrm>
          <a:prstGeom prst="rect">
            <a:avLst/>
          </a:prstGeom>
        </p:spPr>
      </p:pic>
      <p:pic>
        <p:nvPicPr>
          <p:cNvPr id="7" name="Изображение 6" descr="Remove-bg.ai_17388144880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94070" y="2901950"/>
            <a:ext cx="3829685" cy="2366010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714375" y="2230120"/>
            <a:ext cx="2366010" cy="3829685"/>
            <a:chOff x="1125" y="3512"/>
            <a:chExt cx="3726" cy="6031"/>
          </a:xfrm>
        </p:grpSpPr>
        <p:pic>
          <p:nvPicPr>
            <p:cNvPr id="4" name="Изображение 3" descr="Remove-bg.ai_17388144880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28" y="4664"/>
              <a:ext cx="6031" cy="3726"/>
            </a:xfrm>
            <a:prstGeom prst="rect">
              <a:avLst/>
            </a:prstGeom>
          </p:spPr>
        </p:pic>
        <p:sp>
          <p:nvSpPr>
            <p:cNvPr id="8" name="Текстовое поле 7"/>
            <p:cNvSpPr txBox="1"/>
            <p:nvPr/>
          </p:nvSpPr>
          <p:spPr>
            <a:xfrm>
              <a:off x="1460" y="4361"/>
              <a:ext cx="3057" cy="42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ru-RU" sz="120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[[#CC##[#####</a:t>
              </a:r>
              <a:endParaRPr lang="en-US" altLang="ru-RU" sz="12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endParaRPr>
            </a:p>
            <a:p>
              <a:r>
                <a:rPr lang="en-US" altLang="ru-RU" sz="120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[[#y..ZZ#...#</a:t>
              </a:r>
              <a:endParaRPr lang="en-US" altLang="ru-RU" sz="12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endParaRPr>
            </a:p>
            <a:p>
              <a:r>
                <a:rPr lang="en-US" altLang="ru-RU" sz="120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[[C*..ZO#.r1#</a:t>
              </a:r>
              <a:endParaRPr lang="en-US" altLang="ru-RU" sz="12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endParaRPr>
            </a:p>
            <a:p>
              <a:r>
                <a:rPr lang="en-US" altLang="ru-RU" sz="120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#####R#.#GC###</a:t>
              </a:r>
              <a:endParaRPr lang="en-US" altLang="ru-RU" sz="12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endParaRPr>
            </a:p>
            <a:p>
              <a:r>
                <a:rPr lang="en-US" altLang="ru-RU" sz="120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#.2.R..1..G..*#</a:t>
              </a:r>
              <a:endParaRPr lang="en-US" altLang="ru-RU" sz="12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endParaRPr>
            </a:p>
            <a:p>
              <a:r>
                <a:rPr lang="en-US" altLang="ru-RU" sz="120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#*.4#...3.#...Z</a:t>
              </a:r>
              <a:endParaRPr lang="en-US" altLang="ru-RU" sz="12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endParaRPr>
            </a:p>
            <a:p>
              <a:r>
                <a:rPr lang="en-US" altLang="ru-RU" sz="120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#CZ##2.P..ZZ##C</a:t>
              </a:r>
              <a:endParaRPr lang="en-US" altLang="ru-RU" sz="12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endParaRPr>
            </a:p>
            <a:p>
              <a:r>
                <a:rPr lang="en-US" altLang="ru-RU" sz="120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#.*.#.g..M#4..#</a:t>
              </a:r>
              <a:endParaRPr lang="en-US" altLang="ru-RU" sz="12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endParaRPr>
            </a:p>
            <a:p>
              <a:r>
                <a:rPr lang="en-US" altLang="ru-RU" sz="120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#3.*B..3..B..*#</a:t>
              </a:r>
              <a:endParaRPr lang="en-US" altLang="ru-RU" sz="12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endParaRPr>
            </a:p>
            <a:p>
              <a:r>
                <a:rPr lang="en-US" altLang="ru-RU" sz="120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Z##ZZ#Y#Y###C##</a:t>
              </a:r>
              <a:endParaRPr lang="en-US" altLang="ru-RU" sz="12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endParaRPr>
            </a:p>
            <a:p>
              <a:r>
                <a:rPr lang="en-US" altLang="ru-RU" sz="120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[[[[#.b#.2#</a:t>
              </a:r>
              <a:endParaRPr lang="en-US" altLang="ru-RU" sz="12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endParaRPr>
            </a:p>
            <a:p>
              <a:r>
                <a:rPr lang="en-US" altLang="ru-RU" sz="120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[[[[Z..C1.#</a:t>
              </a:r>
              <a:endParaRPr lang="en-US" altLang="ru-RU" sz="12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endParaRPr>
            </a:p>
            <a:p>
              <a:r>
                <a:rPr lang="en-US" altLang="ru-RU" sz="120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[[[[#4.C..#</a:t>
              </a:r>
              <a:endParaRPr lang="en-US" altLang="ru-RU" sz="12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endParaRPr>
            </a:p>
            <a:p>
              <a:r>
                <a:rPr lang="en-US" altLang="ru-RU" sz="120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[[[[ZZ#####</a:t>
              </a:r>
              <a:endParaRPr lang="en-US" altLang="ru-RU" sz="12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endParaRPr>
            </a:p>
          </p:txBody>
        </p:sp>
      </p:grpSp>
      <p:sp>
        <p:nvSpPr>
          <p:cNvPr id="10" name="Текстовое поле 9"/>
          <p:cNvSpPr txBox="1"/>
          <p:nvPr/>
        </p:nvSpPr>
        <p:spPr>
          <a:xfrm>
            <a:off x="3973195" y="2573020"/>
            <a:ext cx="192976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4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C#ZZ####CCC###Z</a:t>
            </a:r>
            <a:endParaRPr lang="en-US" altLang="ru-RU" sz="1400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 sz="14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C*Z4.*..Cy..*1#</a:t>
            </a:r>
            <a:endParaRPr lang="en-US" altLang="ru-RU" sz="1400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 sz="14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Cg#...1.#.3*..Z</a:t>
            </a:r>
            <a:endParaRPr lang="en-US" altLang="ru-RU" sz="1400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 sz="14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#2R.ZZ.3#G##Z#ZZ</a:t>
            </a:r>
            <a:endParaRPr lang="en-US" altLang="ru-RU" sz="1400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 sz="14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ZZ#1##M.4WW1..4Z</a:t>
            </a:r>
            <a:endParaRPr lang="en-US" altLang="ru-RU" sz="1400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 sz="14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ZOYrCZ#..WW.SSP#</a:t>
            </a:r>
            <a:endParaRPr lang="en-US" altLang="ru-RU" sz="1400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 sz="14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#Z#.C#.1.WW.1.3#</a:t>
            </a:r>
            <a:endParaRPr lang="en-US" altLang="ru-RU" sz="1400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 sz="14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[[#.#C.2CCZ#####</a:t>
            </a:r>
            <a:endParaRPr lang="en-US" altLang="ru-RU" sz="1400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 sz="14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[[#.3...C</a:t>
            </a:r>
            <a:endParaRPr lang="en-US" altLang="ru-RU" sz="1400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 sz="14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[[Z*.4..C</a:t>
            </a:r>
            <a:endParaRPr lang="en-US" altLang="ru-RU" sz="1400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 sz="140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[[ZZ#####</a:t>
            </a:r>
            <a:endParaRPr lang="en-US" altLang="ru-RU" sz="1400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7225665" y="2768600"/>
            <a:ext cx="116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360,120</a:t>
            </a:r>
            <a:endParaRPr lang="en-US" altLang="ru-RU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360,360</a:t>
            </a:r>
            <a:endParaRPr lang="en-US" altLang="ru-RU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120,360</a:t>
            </a:r>
            <a:endParaRPr lang="en-US" altLang="ru-RU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120,120</a:t>
            </a:r>
            <a:endParaRPr lang="en-US" altLang="ru-RU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885045" y="2649855"/>
            <a:ext cx="12547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-420,60</a:t>
            </a:r>
            <a:endParaRPr lang="en-US" altLang="ru-RU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-240,60</a:t>
            </a:r>
            <a:endParaRPr lang="en-US" altLang="ru-RU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-240,180</a:t>
            </a:r>
            <a:endParaRPr lang="en-US" altLang="ru-RU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-180,180</a:t>
            </a:r>
            <a:endParaRPr lang="en-US" altLang="ru-RU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-180,300</a:t>
            </a:r>
            <a:endParaRPr lang="en-US" altLang="ru-RU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-240,300</a:t>
            </a:r>
            <a:endParaRPr lang="en-US" altLang="ru-RU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-240,420</a:t>
            </a:r>
            <a:endParaRPr lang="en-US" altLang="ru-RU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-420,420</a:t>
            </a:r>
            <a:endParaRPr lang="en-US" altLang="ru-RU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325245" y="5401310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Level1</a:t>
            </a:r>
            <a:endParaRPr lang="en-US" altLang="en-US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4417695" y="5401310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Level2</a:t>
            </a:r>
            <a:endParaRPr lang="en-US" altLang="en-US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7077075" y="5401310"/>
            <a:ext cx="1464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trajectory1</a:t>
            </a:r>
            <a:endParaRPr lang="en-US" altLang="en-US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9751060" y="5401310"/>
            <a:ext cx="1464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trajectory2</a:t>
            </a:r>
            <a:endParaRPr lang="en-US" altLang="en-US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Изображение 4"/>
          <p:cNvPicPr/>
          <p:nvPr/>
        </p:nvPicPr>
        <p:blipFill>
          <a:blip r:embed="rId1"/>
          <a:srcRect t="16664" b="24993"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2341880" y="2506980"/>
            <a:ext cx="7508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5400">
                <a:solidFill>
                  <a:schemeClr val="bg1"/>
                </a:solidFill>
                <a:latin typeface="Sitka Small" charset="0"/>
                <a:cs typeface="Sitka Small" charset="0"/>
              </a:rPr>
              <a:t>Спасибо за внимание!</a:t>
            </a:r>
            <a:endParaRPr lang="ru-RU" altLang="en-US" sz="540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Текстовое поле 5"/>
          <p:cNvSpPr txBox="1"/>
          <p:nvPr/>
        </p:nvSpPr>
        <p:spPr>
          <a:xfrm>
            <a:off x="1121410" y="1109980"/>
            <a:ext cx="994981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—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странник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плаще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заблудившийся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лабиринте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подземелья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Впереди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—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множество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дверей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водные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пропасти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опасности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подстерегающие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на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каждом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шагу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вас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ждёт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награда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—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сокровища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спрятанные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глубинах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этого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загадочного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места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</a:t>
            </a:r>
            <a:endParaRPr lang="en-US" altLang="ru-RU" b="1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Владелец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лабиринта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—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загадочный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скелет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мантии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охраняющий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ключи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дверей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Вам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предстоит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собрать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все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ключи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открыть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все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двери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преодолеть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все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препятствия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чтобы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добраться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до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цели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</a:t>
            </a:r>
            <a:endParaRPr lang="en-US" altLang="ru-RU" b="1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будьте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осторожны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: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лабиринт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так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прост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как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кажется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Он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полон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ловушек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головоломок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опасностей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которые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проверят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ваши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навыки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смекалку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если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справитесь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ними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то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будете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вознаграждены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сундуками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сокровищами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которые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ждут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своего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часа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</a:t>
            </a:r>
            <a:endParaRPr lang="en-US" altLang="ru-RU" b="1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Forgotten Dungeons —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это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захватывающее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приключение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полное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опасностей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неожиданностей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Если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готовы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бросить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вызов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лабиринту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его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хозяину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то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отправляйтесь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путь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откройте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для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себя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тайны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этого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загадочного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места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</a:t>
            </a:r>
            <a:endParaRPr lang="en-US" altLang="ru-RU" b="1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ru-RU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омните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: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чтобы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выжить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вам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понадобятся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только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смелость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ловкость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умение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мыслить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логически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находить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нестандартные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решения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Удачи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странник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!</a:t>
            </a:r>
            <a:endParaRPr lang="en-US" altLang="ru-RU" b="1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endParaRPr lang="en-US" altLang="ru-RU" b="1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 descr="презентация фо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0200" y="0"/>
            <a:ext cx="12654915" cy="697801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4994910" y="427355"/>
            <a:ext cx="6594475" cy="6339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Цели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algn="just"/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Создать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2D-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головоломку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видом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сверху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суть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игры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–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пройти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через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лабиринт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полный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опасностей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и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препятствий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собирая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награды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Обеспечение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возможности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сохранения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результатов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игры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пользователя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algn="just"/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Задачи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algn="just"/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Реализовать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главное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меню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игры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котором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также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содержится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информация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об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авторах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таймер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подсчёт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очков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Игровое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поле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представляет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клетчатое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поле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виде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прямоугольника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Реализовать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классы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игрока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монстра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и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блока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Класс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игрока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должен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содержать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метод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для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сбора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сердец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и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других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предметов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(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игрок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относительно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экрана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статичен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и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находится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центре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экрана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при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движении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игрока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какую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-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либо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сторону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все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спрайты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кроме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игрока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сдвигаются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противоположную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сторону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).</a:t>
            </a:r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Класс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монстра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должен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содержать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методы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для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перемещения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по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заранее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заданной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траектории</a:t>
            </a:r>
            <a:endParaRPr lang="en-US" altLang="en-US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Класс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блока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должен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содержать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константы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размера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от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него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наследуются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классы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подвижных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блоков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добираемых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предметов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Реализовать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систему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уровней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уровни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будут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сохранены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виде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файлов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при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запуске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уровня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будет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создаваться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поле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После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прохождения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уровня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БД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будет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добавляться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запись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лучшим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прохождением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(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по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очкам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)</a:t>
            </a:r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Реализовать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финальное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окно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игры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которое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открывается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случае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победы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либо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поражения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игрока</a:t>
            </a:r>
            <a:r>
              <a:rPr lang="en-US" altLang="ru-RU" sz="140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algn="just"/>
            <a:endParaRPr lang="en-US" altLang="ru-RU" sz="140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  <p:pic>
        <p:nvPicPr>
          <p:cNvPr id="5" name="Изображение 4" descr="artworks-000099414864-l6nyvg-t500x5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1353185"/>
            <a:ext cx="3949700" cy="3949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презентация фон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4470" y="0"/>
            <a:ext cx="12601575" cy="6948805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5809615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Использованные</a:t>
            </a:r>
            <a:r>
              <a:rPr lang="en-US" altLang="ru-RU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программы</a:t>
            </a:r>
            <a:r>
              <a:rPr lang="en-US" altLang="ru-RU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библиотеки</a:t>
            </a:r>
            <a:endParaRPr lang="en-US" altLang="en-US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endParaRPr lang="en-US" altLang="ru-RU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Python (3.8)</a:t>
            </a:r>
            <a:endParaRPr lang="en-US" altLang="ru-RU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endParaRPr lang="en-US" altLang="ru-RU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SQLiteStudio (3.4.4)</a:t>
            </a:r>
            <a:endParaRPr lang="en-US" altLang="ru-RU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endParaRPr lang="en-US" altLang="ru-RU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Figma (124.5.5)</a:t>
            </a:r>
            <a:endParaRPr lang="en-US" altLang="ru-RU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endParaRPr lang="en-US" altLang="ru-RU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import sys</a:t>
            </a:r>
            <a:endParaRPr lang="en-US" altLang="ru-RU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import pygame</a:t>
            </a:r>
            <a:endParaRPr lang="en-US" altLang="ru-RU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import os</a:t>
            </a:r>
            <a:endParaRPr lang="en-US" altLang="ru-RU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import time</a:t>
            </a:r>
            <a:endParaRPr lang="en-US" altLang="ru-RU">
              <a:solidFill>
                <a:schemeClr val="bg1"/>
              </a:solidFill>
              <a:latin typeface="Sitka Small" charset="0"/>
              <a:cs typeface="Sitka Small" charset="0"/>
              <a:sym typeface="+mn-ea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6920" y="897255"/>
            <a:ext cx="4655820" cy="4888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 descr="презентация фо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0200" y="0"/>
            <a:ext cx="12654915" cy="697801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5540375" y="1076960"/>
            <a:ext cx="6389370" cy="4823460"/>
          </a:xfrm>
          <a:prstGeom prst="rect">
            <a:avLst/>
          </a:prstGeom>
        </p:spPr>
        <p:txBody>
          <a:bodyPr wrap="square">
            <a:spAutoFit/>
          </a:bodyPr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В приложении реализованы следующие возможности:</a:t>
            </a:r>
            <a:endParaRPr lang="en-US" altLang="zh-CN" sz="1600" b="1">
              <a:solidFill>
                <a:schemeClr val="bg1"/>
              </a:solidFill>
              <a:latin typeface="Sitka Small" charset="0"/>
              <a:ea typeface="Aptos"/>
              <a:cs typeface="Sitka Small" charset="0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1. Управление персонажем и перемещение по уровням: </a:t>
            </a:r>
            <a:endParaRPr lang="en-US" altLang="zh-CN" sz="1600" b="1">
              <a:solidFill>
                <a:schemeClr val="bg1"/>
              </a:solidFill>
              <a:latin typeface="Sitka Small" charset="0"/>
              <a:ea typeface="Aptos"/>
              <a:cs typeface="Sitka Small" charset="0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Игрок управляет персонажем, перемещая его по игровому полю с помощью клавиш WASD. Уровни представляют собой лабиринт с различными препятствиями и объектами.</a:t>
            </a:r>
            <a:endParaRPr lang="en-US" altLang="zh-CN" sz="1600">
              <a:solidFill>
                <a:schemeClr val="bg1"/>
              </a:solidFill>
              <a:latin typeface="Sitka Small" charset="0"/>
              <a:ea typeface="Aptos"/>
              <a:cs typeface="Sitka Small" charset="0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2. Сбор ключей и открытие дверей: </a:t>
            </a:r>
            <a:endParaRPr lang="en-US" altLang="zh-CN" sz="1600" b="1">
              <a:solidFill>
                <a:schemeClr val="bg1"/>
              </a:solidFill>
              <a:latin typeface="Sitka Small" charset="0"/>
              <a:ea typeface="Aptos"/>
              <a:cs typeface="Sitka Small" charset="0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На уровнях расположены ключи и двери, для открытия которых требуется собрать соответствующий ключ. Собранные ключи отображаются в инвентаре игрока.</a:t>
            </a:r>
            <a:endParaRPr lang="en-US" altLang="zh-CN" sz="1600">
              <a:solidFill>
                <a:schemeClr val="bg1"/>
              </a:solidFill>
              <a:latin typeface="Sitka Small" charset="0"/>
              <a:ea typeface="Aptos"/>
              <a:cs typeface="Sitka Small" charset="0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3. Сбор сундуков: </a:t>
            </a:r>
            <a:endParaRPr lang="en-US" altLang="zh-CN" sz="1600" b="1">
              <a:solidFill>
                <a:schemeClr val="bg1"/>
              </a:solidFill>
              <a:latin typeface="Sitka Small" charset="0"/>
              <a:ea typeface="Aptos"/>
              <a:cs typeface="Sitka Small" charset="0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На каждом уровне расположены сундуки, которые необходимо собрать для его завершения. При соприкосновении игрока с сундуком он исчезает с уровня.</a:t>
            </a:r>
            <a:endParaRPr lang="en-US" altLang="zh-CN" sz="1600">
              <a:solidFill>
                <a:schemeClr val="bg1"/>
              </a:solidFill>
              <a:latin typeface="Sitka Small" charset="0"/>
              <a:ea typeface="Aptos"/>
              <a:cs typeface="Sitka Small" charset="0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4. Ограниченное время и проигрыш: </a:t>
            </a:r>
            <a:endParaRPr lang="en-US" altLang="zh-CN" sz="1600" b="1">
              <a:solidFill>
                <a:schemeClr val="bg1"/>
              </a:solidFill>
              <a:latin typeface="Sitka Small" charset="0"/>
              <a:ea typeface="Aptos"/>
              <a:cs typeface="Sitka Small" charset="0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Игроку дается ограниченное время на прохождение уровня. Также игра заканчивается проигрышем, если персонаж попадает в воду. При проигрыше игроку предлагается перезапустить уровень.</a:t>
            </a:r>
            <a:endParaRPr lang="en-US" altLang="zh-CN" sz="1600">
              <a:solidFill>
                <a:schemeClr val="bg1"/>
              </a:solidFill>
              <a:latin typeface="Sitka Small" charset="0"/>
              <a:ea typeface="Aptos"/>
              <a:cs typeface="Sitka Small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2940" y="1308100"/>
            <a:ext cx="443103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презентация фон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3845" y="-90805"/>
            <a:ext cx="12601575" cy="6948805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297180" y="2178050"/>
            <a:ext cx="10636250" cy="2952115"/>
          </a:xfrm>
          <a:prstGeom prst="rect">
            <a:avLst/>
          </a:prstGeom>
        </p:spPr>
        <p:txBody>
          <a:bodyPr>
            <a:noAutofit/>
          </a:bodyPr>
          <a:p>
            <a:pPr defTabSz="266700">
              <a:lnSpc>
                <a:spcPct val="107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•  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load_image():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 Загружает изображение из файла.</a:t>
            </a:r>
            <a:endParaRPr lang="en-US" altLang="zh-CN" sz="24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•  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load_level():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 Загружает данные уровня из текстового файла.</a:t>
            </a:r>
            <a:endParaRPr lang="en-US" altLang="zh-CN" sz="24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•  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create_level():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 Создает объекты уровня на основе загруженных данных.</a:t>
            </a:r>
            <a:endParaRPr lang="en-US" altLang="zh-CN" sz="24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•  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draw_digit():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 Отрисовывает число в виде стилизованных цифр на экране.</a:t>
            </a:r>
            <a:endParaRPr lang="en-US" altLang="zh-CN" sz="24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•  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draw_text():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 Отрисовывает текст на экране.</a:t>
            </a:r>
            <a:endParaRPr lang="en-US" altLang="zh-CN" sz="24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•  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draw_clock_face():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 Отрисовывает прямоугольник для фона таймера.</a:t>
            </a:r>
            <a:endParaRPr lang="en-US" altLang="zh-CN" sz="24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•  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draw_pause_button():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 Отрисовывает кнопку паузы/продолжения игры.</a:t>
            </a:r>
            <a:endParaRPr lang="en-US" altLang="zh-CN" sz="24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/>
                <a:ea typeface="Aptos"/>
              </a:rPr>
              <a:t> </a:t>
            </a:r>
            <a:r>
              <a:rPr lang="en-US" altLang="zh-CN" sz="12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 </a:t>
            </a:r>
            <a:endParaRPr lang="en-US" altLang="zh-CN" sz="1400">
              <a:solidFill>
                <a:schemeClr val="bg1"/>
              </a:solidFill>
              <a:latin typeface="Times New Roman" panose="02020603050405020304"/>
              <a:ea typeface="Aptos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758440" y="644525"/>
            <a:ext cx="60223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200">
                <a:solidFill>
                  <a:schemeClr val="bg1"/>
                </a:solidFill>
                <a:latin typeface="Sitka Small" charset="0"/>
                <a:cs typeface="Sitka Small" charset="0"/>
              </a:rPr>
              <a:t>Используемые функции, классы и их методы</a:t>
            </a:r>
            <a:endParaRPr lang="ru-RU" altLang="en-US" sz="320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30200" y="420370"/>
            <a:ext cx="11384915" cy="6137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Base(pygame.sprite.Sprite):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Базовый класс для игровых объектов, в атрибуте picture: ключи – закодированные символы объектов, значения - картинки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move(): 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Перемещает объект.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cut_sheet(): 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Кадрирует картинку для анимации.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reverse_image(): 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Осевая симметрия картинки.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update(): 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Меняет изображение объекта. Создано для анимации.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Player(Base):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Класс игрока, наследуется от 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Base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 Перегружен 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move()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на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pass</a:t>
            </a:r>
            <a:endParaRPr lang="en-US" altLang="zh-CN" sz="1600" b="1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is_collide():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Проверяет столкновение игрока с группой спрайтов.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Door(Base):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Класс двери, наследуется от 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Base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is_open: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Атрибут, указывающий открыта ли дверь.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Monster(Base): 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Класс монстра, наследуется от 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Base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 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trajectory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: Атрибут, содержащий координаты вершин многоугольника, по которому передвигается объект.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current_point_index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: Атрибут, содержащий номер той вершины, из которой вышел объект.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next_point_index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: Атрибут, содержащий номер той вершины, в которую идёт объект.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speed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: Атрибут, содержащий скорость объекта.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load_trajectory():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Создаёт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self.trajectory.</a:t>
            </a:r>
            <a:endParaRPr lang="en-US" altLang="zh-CN" sz="1600" b="1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calculate_movement():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Возвращает перемещение объекта по пути.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update_monster():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Проверяет передвижение объекта по траектории, задаёт 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self. current_point_index 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и 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self.current_point_index.</a:t>
            </a:r>
            <a:endParaRPr lang="en-US" altLang="zh-CN" sz="1600" b="1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move():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Перемещает объект.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7129780" y="1276985"/>
            <a:ext cx="4425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>
                <a:solidFill>
                  <a:schemeClr val="bg1"/>
                </a:solidFill>
                <a:latin typeface="Sitka Small" charset="0"/>
                <a:cs typeface="Sitka Small" charset="0"/>
              </a:rPr>
              <a:t>Классы и их методы</a:t>
            </a:r>
            <a:endParaRPr lang="ru-RU" altLang="en-US" sz="320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324485" y="1113155"/>
            <a:ext cx="7117080" cy="5198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Board: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Класс для управления игровым уровнем.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set_view():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Устанавливает положение и размер ячейки уровня.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render():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Отрисовывает сетку игрового поля.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get_click():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Обрабатывает клик мыши.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  <a:sym typeface="+mn-ea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ru-RU" altLang="en-US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get_cell():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Определяет координаты ячейки по клику мыши.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on_click():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Обрабатывает клики.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load_level():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Загружает и создает уровень.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move_level():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Перемещает уровень и проверяет столкновения.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move_monsters():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Передвигает монстров.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draw_level():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Отрисовывает уровень на экране.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check_portal_collision():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Проверка прохождения уровня при вход в портал.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check_monster_collision():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Проверка проигрыша при столкновении с монстром.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Inventory(Board):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Класс для управления инвентарем, наследуется от 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Board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add_to_inventory():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Добавляет предмет в инвентарь.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Button: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Класс для создания кнопок.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draw():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Отрисовывает кнопку.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handle_event():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Обрабатывает событие клика по кнопке.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7320280" y="1113155"/>
            <a:ext cx="4064000" cy="5086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PopupWindow: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Класс для создания всплывающих окон.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close():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Закрывает окно.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run():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Запускает цикл обработки событий для окна.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render_text():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Отображает текст.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StartWindow: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Класс для создания стартового окна.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create_buttons():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Создает кнопки в стартовом окне.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start_game():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Закрывает стартовое окно и запускает игру.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show_about():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Открывает всплывающее окно "О игре".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show_authors():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Открывает всплывающее окно "Об авторах".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run():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Запускает цикл обработки событий для стартового окна.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  <a:sym typeface="+mn-ea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3664585" y="377190"/>
            <a:ext cx="45173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3200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Классы и их методы</a:t>
            </a:r>
            <a:endParaRPr lang="ru-RU" altLang="en-US" sz="3200">
              <a:solidFill>
                <a:schemeClr val="bg1"/>
              </a:solidFill>
              <a:latin typeface="Sitka Small" charset="0"/>
              <a:cs typeface="Sitka Small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Текстовое поле 2"/>
          <p:cNvSpPr txBox="1"/>
          <p:nvPr/>
        </p:nvSpPr>
        <p:spPr>
          <a:xfrm>
            <a:off x="5111750" y="1244600"/>
            <a:ext cx="6510655" cy="763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ru-RU" altLang="en-US" sz="4400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Классы и их методы</a:t>
            </a:r>
            <a:endParaRPr lang="ru-RU" altLang="en-US" sz="4400">
              <a:solidFill>
                <a:schemeClr val="bg1"/>
              </a:solidFill>
              <a:latin typeface="Sitka Small" charset="0"/>
              <a:cs typeface="Sitka Small" charset="0"/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706755" y="901700"/>
            <a:ext cx="40640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DB: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класс вывода базы данных.</a:t>
            </a:r>
            <a:endParaRPr lang="ru-RU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draw_text</a:t>
            </a:r>
            <a:r>
              <a:rPr lang="ru-RU" altLang="en-US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(): Отрисовка текста</a:t>
            </a:r>
            <a:endParaRPr lang="ru-RU" altLang="en-US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draw_table():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Отрисовка таблицы</a:t>
            </a:r>
            <a:endParaRPr lang="ru-RU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run():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Открытие как модального окна</a:t>
            </a:r>
            <a:endParaRPr lang="ru-RU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close():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Закрытие БД</a:t>
            </a:r>
            <a:endParaRPr lang="ru-RU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Level_button: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класс кнопки открытия модального окна с таблицей </a:t>
            </a: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score, time, level</a:t>
            </a:r>
            <a:endParaRPr lang="en-US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update(): </a:t>
            </a:r>
            <a:r>
              <a:rPr lang="ru-RU" altLang="en-US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Смена изображения по нажатию</a:t>
            </a:r>
            <a:endParaRPr lang="ru-RU" altLang="en-US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open_new_window():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Открытие окна</a:t>
            </a:r>
            <a:endParaRPr lang="ru-RU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draw():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Открытие + запуск</a:t>
            </a:r>
            <a:endParaRPr lang="ru-RU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Music_button: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Добавление кнопки музыки</a:t>
            </a:r>
            <a:endParaRPr lang="ru-RU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методы те же, что у </a:t>
            </a: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Level_button</a:t>
            </a:r>
            <a:endParaRPr lang="en-US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Pause: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класс кнопки паузы для игры</a:t>
            </a:r>
            <a:endParaRPr lang="en-US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  <p:pic>
        <p:nvPicPr>
          <p:cNvPr id="6" name="Изображение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09640" y="2390775"/>
            <a:ext cx="4905375" cy="3181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7438</Words>
  <Application>WPS Presentation</Application>
  <PresentationFormat>宽屏</PresentationFormat>
  <Paragraphs>211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Engravers MT</vt:lpstr>
      <vt:lpstr>Sitka Small</vt:lpstr>
      <vt:lpstr>Aptos</vt:lpstr>
      <vt:lpstr>Letopis</vt:lpstr>
      <vt:lpstr>Times New Roman</vt:lpstr>
      <vt:lpstr>Microsoft YaHei</vt:lpstr>
      <vt:lpstr>Arial Unicode MS</vt:lpstr>
      <vt:lpstr>Calibri</vt:lpstr>
      <vt:lpstr>Arial Narrow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Оксана</cp:lastModifiedBy>
  <cp:revision>4</cp:revision>
  <dcterms:created xsi:type="dcterms:W3CDTF">2025-02-05T07:49:00Z</dcterms:created>
  <dcterms:modified xsi:type="dcterms:W3CDTF">2025-02-06T08:57:12Z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91DA985636BF4931A55F93886B20DA6E_12</vt:lpwstr>
  </property>
</Properties>
</file>