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66" d="100"/>
          <a:sy n="66" d="100"/>
        </p:scale>
        <p:origin x="25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0844F-0B9E-4B99-9AFF-2CF0D9494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A42AC6-C12F-4E92-BF5E-D3E24258F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F52603-05F2-4DB1-A5F9-0F415AE2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3ECA-1E97-4282-A119-712800A0D478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F8A82E-49A0-4B3F-A336-9C9503A3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00F39-8A0E-4062-92D2-FED5BB6E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D4BB-B97E-44C9-8562-71F4B3885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34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CC972-78CE-4EEA-9313-D3266336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133B49-2ECB-4713-9DCC-42E7A8D92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35690-7567-4CFB-A9E1-22C1B952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3ECA-1E97-4282-A119-712800A0D478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F5A1E-E6B9-48FA-836D-CB02A5D0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82EEE-819E-40F5-9A28-D0FAF01D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D4BB-B97E-44C9-8562-71F4B3885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26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655BB8-B1CA-4E1C-9FA6-21C23D204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7A2DA3-25E6-40A5-9CB5-3DC81D3D8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4EDEC-4432-47E8-BCB8-73022B69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3ECA-1E97-4282-A119-712800A0D478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A2E22-8482-4219-AE2E-A469B2CF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B679E-3A40-4A69-8E1C-3EC6EAFF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D4BB-B97E-44C9-8562-71F4B3885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87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BAC10-0BAA-4367-8F74-293D9763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2CF01F-F999-4202-84C9-846251B9A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EF2C47-5928-4504-8197-628B680E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3ECA-1E97-4282-A119-712800A0D478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3B671-3592-42F5-B171-11544498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2A6DE-F901-42B8-8E17-3388DB07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D4BB-B97E-44C9-8562-71F4B3885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54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AAF84-9AD2-4202-94B3-B11F22D5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D13EDB-DFFF-43AF-BA5A-61B5ADC1D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C3233A-0D1D-48A8-9A54-3F553633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3ECA-1E97-4282-A119-712800A0D478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3E640-678B-4EAD-91BD-59FD0D92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DA1AA-3446-461A-B40B-98C5EDD5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D4BB-B97E-44C9-8562-71F4B3885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94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D1DF2-F9A6-4C30-BCBF-595A4DB2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3D9C3-585D-4529-97BF-93E493715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20D14-67F5-422E-BB46-E2A21FF94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3FC2EE-CAC2-441D-8B0D-EB954E6F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3ECA-1E97-4282-A119-712800A0D478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E4A579-55AA-4F00-927E-654630FA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2DAF78-ED7B-4936-BE38-31E153BD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D4BB-B97E-44C9-8562-71F4B3885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1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F61F5-3C39-4E52-B3E3-FB1DF1B01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F6ED9-6D23-4B96-B09B-2B961C9D3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2E60D4-1277-41DE-93B0-1B5795D9C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6FC4F4-FBD2-453C-A595-05775CCDC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1E45A9-2312-4E8F-B799-3E89B4B4D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509860-6E34-447D-B891-B5F2D9F8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3ECA-1E97-4282-A119-712800A0D478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9352B6-6DE5-4128-AEA7-0464786D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D2FB6E-55DF-401A-9C99-FFE3716B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D4BB-B97E-44C9-8562-71F4B3885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7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996EC-E4F7-46DB-A3FD-B658C8FC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2515C7-8EEB-48A4-91D5-5C80FA03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3ECA-1E97-4282-A119-712800A0D478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8916A8-AD29-4597-9028-EB3D688B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D6162A-B8AC-4F51-84CA-CB86C7DA6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D4BB-B97E-44C9-8562-71F4B3885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9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6E2DF7-E390-4899-A009-BC7765C6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3ECA-1E97-4282-A119-712800A0D478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5C45B3-611B-480D-8CD9-17720AD0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B1C82D-8FB6-48AB-80E4-C80AE5CF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D4BB-B97E-44C9-8562-71F4B3885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14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43F06-57FA-4797-8017-1D8B9BE5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CA351-F76B-404C-A4C6-5A54247F2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CFE8A8-A749-4939-90EF-F958B0734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28DBF-3F2C-4837-AC66-2B48D26E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3ECA-1E97-4282-A119-712800A0D478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6C4520-B6E8-4FA7-B8B0-DCAFB1F6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AE58D-FC33-403F-9E28-B4D7263F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D4BB-B97E-44C9-8562-71F4B3885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2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05EF6-94C4-4DEA-BF24-49D12D6A4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4468D1-78A7-44ED-A5BE-72A4FBADD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43E9C5-9271-479E-9A38-EBB70C294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7CF897-2C6E-44F1-8DF2-3C6DEAAA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3ECA-1E97-4282-A119-712800A0D478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8D70B-E352-4AC7-9568-E5561354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E9D213-8255-4584-86E6-113944C9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D4BB-B97E-44C9-8562-71F4B3885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B79706-6B90-4723-9B94-1CC22540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5589B-C86C-409E-BA15-06E443694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693C6-60FD-4425-AA3D-90155ABAF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83ECA-1E97-4282-A119-712800A0D478}" type="datetimeFigureOut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5DD19-4BAD-49E6-912C-2F8489B0E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696EB-58C2-447F-8BA5-48A969CC6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ED4BB-B97E-44C9-8562-71F4B3885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79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BBE6C-9ECD-448A-AC7C-89835807F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네트워크프로그래밍 설계과제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3BE430-6BF1-4D77-B3CB-E8D084C794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설계과제명</a:t>
            </a:r>
            <a:r>
              <a:rPr lang="en-US" altLang="ko-KR" dirty="0"/>
              <a:t>: Downloadable Doodle Pad</a:t>
            </a:r>
          </a:p>
          <a:p>
            <a:r>
              <a:rPr lang="ko-KR" altLang="en-US" dirty="0"/>
              <a:t>팀</a:t>
            </a:r>
            <a:r>
              <a:rPr lang="en-US" altLang="ko-KR" dirty="0"/>
              <a:t>	</a:t>
            </a:r>
            <a:r>
              <a:rPr lang="ko-KR" altLang="en-US" dirty="0"/>
              <a:t>명</a:t>
            </a:r>
            <a:r>
              <a:rPr lang="en-US" altLang="ko-KR" dirty="0"/>
              <a:t>: Doodling</a:t>
            </a:r>
          </a:p>
          <a:p>
            <a:r>
              <a:rPr lang="ko-KR" altLang="en-US" dirty="0"/>
              <a:t>팀</a:t>
            </a:r>
            <a:r>
              <a:rPr lang="en-US" altLang="ko-KR" dirty="0"/>
              <a:t>	</a:t>
            </a:r>
            <a:r>
              <a:rPr lang="ko-KR" altLang="en-US" dirty="0"/>
              <a:t>원</a:t>
            </a:r>
            <a:r>
              <a:rPr lang="en-US" altLang="ko-KR" dirty="0"/>
              <a:t>: 2016150019 </a:t>
            </a:r>
            <a:r>
              <a:rPr lang="ko-KR" altLang="en-US" dirty="0"/>
              <a:t>박재홍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09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63223-D9F1-425D-B34C-A3B50700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 정의 및 요구사항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96EBEC-09DC-4712-B222-464443C11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r>
              <a:rPr lang="ko-KR" altLang="en-US" sz="1800" dirty="0"/>
              <a:t>이번 과제를 통해 설계하고자 하는 프로그램은 </a:t>
            </a:r>
            <a:r>
              <a:rPr lang="en-US" altLang="ko-KR" sz="1800" dirty="0"/>
              <a:t>Downloadable Doodle Pad</a:t>
            </a:r>
            <a:r>
              <a:rPr lang="ko-KR" altLang="en-US" sz="1800" dirty="0"/>
              <a:t> 즉</a:t>
            </a:r>
            <a:r>
              <a:rPr lang="en-US" altLang="ko-KR" sz="1800" dirty="0"/>
              <a:t>, </a:t>
            </a:r>
            <a:r>
              <a:rPr lang="ko-KR" altLang="en-US" sz="1800" dirty="0"/>
              <a:t>다운로드 가능한 낙서장이다</a:t>
            </a:r>
            <a:r>
              <a:rPr lang="en-US" altLang="ko-KR" sz="1800" dirty="0"/>
              <a:t>. </a:t>
            </a:r>
            <a:r>
              <a:rPr lang="ko-KR" altLang="en-US" sz="1800" dirty="0"/>
              <a:t>기본적으로</a:t>
            </a:r>
            <a:r>
              <a:rPr lang="en-US" altLang="ko-KR" sz="1800" dirty="0"/>
              <a:t> </a:t>
            </a:r>
            <a:r>
              <a:rPr lang="ko-KR" altLang="en-US" sz="1800" dirty="0"/>
              <a:t>클라이언트 측에서 메시지를 전송하면</a:t>
            </a:r>
            <a:r>
              <a:rPr lang="en-US" altLang="ko-KR" sz="1800" dirty="0"/>
              <a:t>, </a:t>
            </a:r>
            <a:r>
              <a:rPr lang="ko-KR" altLang="en-US" sz="1800" dirty="0"/>
              <a:t>서버 측에서 메시지를 받아 파일 </a:t>
            </a:r>
            <a:r>
              <a:rPr lang="en-US" altLang="ko-KR" sz="1800" dirty="0"/>
              <a:t>I/O</a:t>
            </a:r>
            <a:r>
              <a:rPr lang="ko-KR" altLang="en-US" sz="1800" dirty="0"/>
              <a:t>를 통해 텍스트 파일에 기록한다</a:t>
            </a:r>
            <a:r>
              <a:rPr lang="en-US" altLang="ko-KR" sz="1800" dirty="0"/>
              <a:t>. </a:t>
            </a:r>
            <a:r>
              <a:rPr lang="ko-KR" altLang="en-US" sz="1800" dirty="0"/>
              <a:t>이것을 소켓 프로그래밍을 이용하여 네트워크 환경에서 다수의 클라이언트가 해당 작업을 할 수 있도록 한다</a:t>
            </a:r>
            <a:r>
              <a:rPr lang="en-US" altLang="ko-KR" sz="1800" dirty="0"/>
              <a:t>. </a:t>
            </a:r>
            <a:r>
              <a:rPr lang="ko-KR" altLang="en-US" sz="1800" dirty="0"/>
              <a:t>거기에 클라이언트 측에서 요청을 보낸다면</a:t>
            </a:r>
            <a:r>
              <a:rPr lang="en-US" altLang="ko-KR" sz="1800" dirty="0"/>
              <a:t>, </a:t>
            </a:r>
            <a:r>
              <a:rPr lang="ko-KR" altLang="en-US" sz="1800" dirty="0"/>
              <a:t>그 파일을 다운로드 받을 수도 있다</a:t>
            </a:r>
            <a:r>
              <a:rPr lang="en-US" altLang="ko-KR" sz="1800" dirty="0"/>
              <a:t>. </a:t>
            </a:r>
            <a:r>
              <a:rPr lang="ko-KR" altLang="en-US" sz="1800" dirty="0"/>
              <a:t>다운로드 기능 자체를 구현하는 것은 어렵겠지만</a:t>
            </a:r>
            <a:r>
              <a:rPr lang="en-US" altLang="ko-KR" sz="1800" dirty="0"/>
              <a:t> </a:t>
            </a:r>
            <a:r>
              <a:rPr lang="ko-KR" altLang="en-US" sz="1800" dirty="0"/>
              <a:t>파일 </a:t>
            </a:r>
            <a:r>
              <a:rPr lang="en-US" altLang="ko-KR" sz="1800" dirty="0"/>
              <a:t>I/O</a:t>
            </a:r>
            <a:r>
              <a:rPr lang="ko-KR" altLang="en-US" sz="1800" dirty="0"/>
              <a:t>를 통해 복사를 하는 원리를 이용할 예정이다</a:t>
            </a:r>
            <a:r>
              <a:rPr lang="en-US" altLang="ko-KR" sz="1800" dirty="0"/>
              <a:t>. </a:t>
            </a:r>
            <a:r>
              <a:rPr lang="ko-KR" altLang="en-US" sz="1800" dirty="0"/>
              <a:t>결국 같은 내용의 파일을 생성시킨다는 사실은 다운로드를 받는 원리와 같다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앞에서 설명한 내용이 프로그램의 핵심이나</a:t>
            </a:r>
            <a:r>
              <a:rPr lang="en-US" altLang="ko-KR" sz="1800" dirty="0"/>
              <a:t>, </a:t>
            </a:r>
            <a:r>
              <a:rPr lang="ko-KR" altLang="en-US" sz="1800" dirty="0"/>
              <a:t>구상을 하다 보니 추가로 구현할 만한 기능들이 떠올랐다</a:t>
            </a:r>
            <a:r>
              <a:rPr lang="en-US" altLang="ko-KR" sz="1800" dirty="0"/>
              <a:t>. </a:t>
            </a:r>
            <a:r>
              <a:rPr lang="ko-KR" altLang="en-US" sz="1800" dirty="0"/>
              <a:t>능력이 될 지는 모르겠지만</a:t>
            </a:r>
            <a:r>
              <a:rPr lang="en-US" altLang="ko-KR" sz="1800" dirty="0"/>
              <a:t>, </a:t>
            </a:r>
            <a:r>
              <a:rPr lang="ko-KR" altLang="en-US" sz="1800" dirty="0"/>
              <a:t>능력 닿는 데 까지 해 볼 생각이다</a:t>
            </a:r>
            <a:r>
              <a:rPr lang="en-US" altLang="ko-KR" sz="1800" dirty="0"/>
              <a:t>. </a:t>
            </a:r>
            <a:r>
              <a:rPr lang="ko-KR" altLang="en-US" sz="1800" dirty="0"/>
              <a:t>이것들이 구현된다면 조금 더 현실적인 프로그램이 될 것으로 예상된다</a:t>
            </a:r>
            <a:r>
              <a:rPr lang="en-US" altLang="ko-KR" sz="1800" dirty="0"/>
              <a:t>. </a:t>
            </a:r>
            <a:r>
              <a:rPr lang="ko-KR" altLang="en-US" sz="1800" dirty="0"/>
              <a:t>어떤 기능은 구현하게 된다면 구조가 크게 달라질 수도 있다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들면</a:t>
            </a:r>
            <a:r>
              <a:rPr lang="en-US" altLang="ko-KR" sz="1800" dirty="0"/>
              <a:t>, </a:t>
            </a:r>
            <a:r>
              <a:rPr lang="ko-KR" altLang="en-US" sz="1800" dirty="0"/>
              <a:t>서버의 명령어 입력 기능이다</a:t>
            </a:r>
            <a:r>
              <a:rPr lang="en-US" altLang="ko-KR" sz="1800" dirty="0"/>
              <a:t>. </a:t>
            </a:r>
            <a:r>
              <a:rPr lang="ko-KR" altLang="en-US" sz="1800" dirty="0"/>
              <a:t>이 프로그램은 해당 기능 없이도 핵심적인 기능은 동작하기 때문에 굳이 서버 측에서의 동작을 구현할 필요가 없겠지만 이 기능을 구현하기 된다면 서버의 동작 부분을 구현해야 할 것이다</a:t>
            </a:r>
            <a:r>
              <a:rPr lang="en-US" altLang="ko-KR" sz="1800" dirty="0"/>
              <a:t>. </a:t>
            </a:r>
            <a:r>
              <a:rPr lang="ko-KR" altLang="en-US" sz="1800" dirty="0"/>
              <a:t>자세한 사항은 뒤의 요구사항 분석을 참조하면 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1728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09645-4F94-486F-91D2-4F5C556B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 정의 및 요구사항 분석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62CCB-9A13-4195-9C1F-2991BB736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핵심 기능</a:t>
            </a:r>
            <a:r>
              <a:rPr lang="en-US" altLang="ko-KR" dirty="0"/>
              <a:t>(</a:t>
            </a:r>
            <a:r>
              <a:rPr lang="ko-KR" altLang="en-US" dirty="0"/>
              <a:t>필수적으로 구현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Client </a:t>
            </a:r>
            <a:r>
              <a:rPr lang="ko-KR" altLang="en-US" dirty="0"/>
              <a:t>측에서 메시지를 전송하며</a:t>
            </a:r>
            <a:r>
              <a:rPr lang="en-US" altLang="ko-KR" dirty="0"/>
              <a:t>, Server </a:t>
            </a:r>
            <a:r>
              <a:rPr lang="ko-KR" altLang="en-US" dirty="0"/>
              <a:t>측에서는 텍스트 파일</a:t>
            </a:r>
            <a:r>
              <a:rPr lang="en-US" altLang="ko-KR" dirty="0"/>
              <a:t>(ex)log.txt-</a:t>
            </a:r>
            <a:r>
              <a:rPr lang="ko-KR" altLang="en-US" dirty="0"/>
              <a:t>이하 텍스트 파일</a:t>
            </a:r>
            <a:r>
              <a:rPr lang="en-US" altLang="ko-KR" dirty="0"/>
              <a:t>)</a:t>
            </a:r>
            <a:r>
              <a:rPr lang="ko-KR" altLang="en-US" dirty="0"/>
              <a:t>에 해당 메시지를 추가한다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명령어를 통해 </a:t>
            </a:r>
            <a:r>
              <a:rPr lang="en-US" altLang="ko-KR" dirty="0"/>
              <a:t>Client </a:t>
            </a:r>
            <a:r>
              <a:rPr lang="ko-KR" altLang="en-US" dirty="0"/>
              <a:t>측에서 텍스트 파일 내의 내용을 확인할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명령어를 통해 </a:t>
            </a:r>
            <a:r>
              <a:rPr lang="en-US" altLang="ko-KR" dirty="0"/>
              <a:t>Client </a:t>
            </a:r>
            <a:r>
              <a:rPr lang="ko-KR" altLang="en-US" dirty="0"/>
              <a:t>측에서 텍스트 파일을 다운로드 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41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7E8A0-848A-4451-A2C8-B6C376D8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 정의 및 요구사항 분석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5C86E-04BD-4039-9406-6836169E3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추가 기능</a:t>
            </a:r>
            <a:r>
              <a:rPr lang="en-US" altLang="ko-KR" dirty="0"/>
              <a:t>(</a:t>
            </a:r>
            <a:r>
              <a:rPr lang="ko-KR" altLang="en-US" dirty="0"/>
              <a:t>능력이 되면 추가적으로 구현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Server </a:t>
            </a:r>
            <a:r>
              <a:rPr lang="ko-KR" altLang="en-US" dirty="0"/>
              <a:t>측에서 </a:t>
            </a:r>
            <a:r>
              <a:rPr lang="en-US" altLang="ko-KR" dirty="0"/>
              <a:t>Client </a:t>
            </a:r>
            <a:r>
              <a:rPr lang="ko-KR" altLang="en-US" dirty="0"/>
              <a:t>측으로 메시지 전달이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명령어를 통해 </a:t>
            </a:r>
            <a:r>
              <a:rPr lang="en-US" altLang="ko-KR" dirty="0"/>
              <a:t>Server</a:t>
            </a:r>
            <a:r>
              <a:rPr lang="ko-KR" altLang="en-US" dirty="0"/>
              <a:t>는 텍스트 파일 내의 내용을 모두 제거</a:t>
            </a:r>
            <a:r>
              <a:rPr lang="en-US" altLang="ko-KR" dirty="0"/>
              <a:t>(clear)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Client</a:t>
            </a:r>
            <a:r>
              <a:rPr lang="ko-KR" altLang="en-US" dirty="0"/>
              <a:t> 측에서는 텍스트 파일에 추가할 메시지 이외의 채팅이 가능하다</a:t>
            </a:r>
            <a:r>
              <a:rPr lang="en-US" altLang="ko-KR" dirty="0"/>
              <a:t>.(</a:t>
            </a:r>
            <a:r>
              <a:rPr lang="ko-KR" altLang="en-US" dirty="0"/>
              <a:t>텍스트 파일에 저장되지 않는다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실시간으로 </a:t>
            </a:r>
            <a:r>
              <a:rPr lang="en-US" altLang="ko-KR" dirty="0"/>
              <a:t>Client </a:t>
            </a:r>
            <a:r>
              <a:rPr lang="ko-KR" altLang="en-US" dirty="0"/>
              <a:t>및 </a:t>
            </a:r>
            <a:r>
              <a:rPr lang="en-US" altLang="ko-KR" dirty="0"/>
              <a:t>Server </a:t>
            </a:r>
            <a:r>
              <a:rPr lang="ko-KR" altLang="en-US" dirty="0"/>
              <a:t>측에서 전달받은 메시지를 출력한다</a:t>
            </a:r>
            <a:r>
              <a:rPr lang="en-US" altLang="ko-KR" dirty="0"/>
              <a:t>.(</a:t>
            </a:r>
            <a:r>
              <a:rPr lang="ko-KR" altLang="en-US" dirty="0"/>
              <a:t>텍스트 파일에 추가할 메시지 및 채팅 모두 포함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Client</a:t>
            </a:r>
            <a:r>
              <a:rPr lang="ko-KR" altLang="en-US" dirty="0"/>
              <a:t>에서도 텍스트 파일 내용의 삭제가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10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A7095-097E-4FBF-A8C2-36206A5D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99FA75-5BAE-4FC7-ACCF-908F466E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도식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260CCDC0-102A-4E03-8AF5-2DDC936E0934}"/>
              </a:ext>
            </a:extLst>
          </p:cNvPr>
          <p:cNvSpPr/>
          <p:nvPr/>
        </p:nvSpPr>
        <p:spPr>
          <a:xfrm>
            <a:off x="3952582" y="2822437"/>
            <a:ext cx="2312894" cy="231289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F5AD9FCE-FBA7-4A41-AF62-8552D84573B0}"/>
              </a:ext>
            </a:extLst>
          </p:cNvPr>
          <p:cNvSpPr/>
          <p:nvPr/>
        </p:nvSpPr>
        <p:spPr>
          <a:xfrm>
            <a:off x="7338815" y="2670040"/>
            <a:ext cx="1308844" cy="130884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98C9875E-8642-469C-B52F-ABAE71203C17}"/>
              </a:ext>
            </a:extLst>
          </p:cNvPr>
          <p:cNvSpPr/>
          <p:nvPr/>
        </p:nvSpPr>
        <p:spPr>
          <a:xfrm>
            <a:off x="7338814" y="5349438"/>
            <a:ext cx="1308844" cy="130884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5B589CBE-0ECD-47A5-A396-82BB3D11B242}"/>
              </a:ext>
            </a:extLst>
          </p:cNvPr>
          <p:cNvSpPr/>
          <p:nvPr/>
        </p:nvSpPr>
        <p:spPr>
          <a:xfrm>
            <a:off x="7338815" y="1330342"/>
            <a:ext cx="1308843" cy="130884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4EFF5133-8294-41AA-B509-5DCB17CAE8E1}"/>
              </a:ext>
            </a:extLst>
          </p:cNvPr>
          <p:cNvSpPr/>
          <p:nvPr/>
        </p:nvSpPr>
        <p:spPr>
          <a:xfrm>
            <a:off x="7338814" y="4009739"/>
            <a:ext cx="1308844" cy="130884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Client2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7D1067-85D0-4469-B177-167C0540AF5B}"/>
              </a:ext>
            </a:extLst>
          </p:cNvPr>
          <p:cNvSpPr/>
          <p:nvPr/>
        </p:nvSpPr>
        <p:spPr>
          <a:xfrm>
            <a:off x="1063892" y="3346957"/>
            <a:ext cx="1815353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Text File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A2369043-0AF0-4509-858E-FEE4F8097FCB}"/>
              </a:ext>
            </a:extLst>
          </p:cNvPr>
          <p:cNvSpPr/>
          <p:nvPr/>
        </p:nvSpPr>
        <p:spPr>
          <a:xfrm>
            <a:off x="5705929" y="2965450"/>
            <a:ext cx="127000" cy="127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F328306E-F6A0-49D3-BF22-157E9007EBF4}"/>
              </a:ext>
            </a:extLst>
          </p:cNvPr>
          <p:cNvSpPr/>
          <p:nvPr/>
        </p:nvSpPr>
        <p:spPr>
          <a:xfrm>
            <a:off x="6201976" y="3745775"/>
            <a:ext cx="127000" cy="127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D7CBF70A-869F-44B9-A573-13FEC2BA7AF8}"/>
              </a:ext>
            </a:extLst>
          </p:cNvPr>
          <p:cNvSpPr/>
          <p:nvPr/>
        </p:nvSpPr>
        <p:spPr>
          <a:xfrm>
            <a:off x="6144079" y="4288515"/>
            <a:ext cx="127000" cy="127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EAC4E3AF-6F30-4444-9922-B641C8AC8294}"/>
              </a:ext>
            </a:extLst>
          </p:cNvPr>
          <p:cNvSpPr/>
          <p:nvPr/>
        </p:nvSpPr>
        <p:spPr>
          <a:xfrm>
            <a:off x="5830128" y="4764765"/>
            <a:ext cx="127000" cy="127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C2E304FA-3A9B-485E-8DCB-0C14A09F9969}"/>
              </a:ext>
            </a:extLst>
          </p:cNvPr>
          <p:cNvSpPr/>
          <p:nvPr/>
        </p:nvSpPr>
        <p:spPr>
          <a:xfrm>
            <a:off x="7338814" y="2184333"/>
            <a:ext cx="127000" cy="127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23EF9C6D-2940-40E6-A81E-F3251CC85636}"/>
              </a:ext>
            </a:extLst>
          </p:cNvPr>
          <p:cNvSpPr/>
          <p:nvPr/>
        </p:nvSpPr>
        <p:spPr>
          <a:xfrm>
            <a:off x="7314347" y="3464920"/>
            <a:ext cx="127000" cy="127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AC80EBB7-3DA8-4C20-BA15-160C531E68CE}"/>
              </a:ext>
            </a:extLst>
          </p:cNvPr>
          <p:cNvSpPr/>
          <p:nvPr/>
        </p:nvSpPr>
        <p:spPr>
          <a:xfrm>
            <a:off x="7275314" y="4473661"/>
            <a:ext cx="127000" cy="127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1C44DCF-43D0-4B0E-B13E-9C027F27229F}"/>
              </a:ext>
            </a:extLst>
          </p:cNvPr>
          <p:cNvCxnSpPr>
            <a:stCxn id="16" idx="3"/>
            <a:endCxn id="12" idx="7"/>
          </p:cNvCxnSpPr>
          <p:nvPr/>
        </p:nvCxnSpPr>
        <p:spPr>
          <a:xfrm flipH="1">
            <a:off x="5814330" y="2292734"/>
            <a:ext cx="1543083" cy="6913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6D2C8B6-3A55-49D7-A095-E4B93A529611}"/>
              </a:ext>
            </a:extLst>
          </p:cNvPr>
          <p:cNvCxnSpPr>
            <a:stCxn id="17" idx="3"/>
            <a:endCxn id="13" idx="6"/>
          </p:cNvCxnSpPr>
          <p:nvPr/>
        </p:nvCxnSpPr>
        <p:spPr>
          <a:xfrm flipH="1">
            <a:off x="6328976" y="3573321"/>
            <a:ext cx="1003970" cy="235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D559897-D251-4CFA-9E51-E2FC82D06F8A}"/>
              </a:ext>
            </a:extLst>
          </p:cNvPr>
          <p:cNvCxnSpPr>
            <a:stCxn id="18" idx="2"/>
            <a:endCxn id="14" idx="6"/>
          </p:cNvCxnSpPr>
          <p:nvPr/>
        </p:nvCxnSpPr>
        <p:spPr>
          <a:xfrm flipH="1" flipV="1">
            <a:off x="6271079" y="4352015"/>
            <a:ext cx="1004235" cy="185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071223C8-4111-4407-9D13-0DE29238F4E2}"/>
              </a:ext>
            </a:extLst>
          </p:cNvPr>
          <p:cNvSpPr/>
          <p:nvPr/>
        </p:nvSpPr>
        <p:spPr>
          <a:xfrm>
            <a:off x="7324838" y="5719005"/>
            <a:ext cx="127000" cy="127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494620A-CD15-475D-B3F0-67B1DDA108A0}"/>
              </a:ext>
            </a:extLst>
          </p:cNvPr>
          <p:cNvCxnSpPr>
            <a:stCxn id="42" idx="1"/>
            <a:endCxn id="15" idx="5"/>
          </p:cNvCxnSpPr>
          <p:nvPr/>
        </p:nvCxnSpPr>
        <p:spPr>
          <a:xfrm flipH="1" flipV="1">
            <a:off x="5938529" y="4873166"/>
            <a:ext cx="1404908" cy="864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581CFFF-2B0F-40BD-AC4B-4ED8E1CE73D6}"/>
              </a:ext>
            </a:extLst>
          </p:cNvPr>
          <p:cNvSpPr txBox="1"/>
          <p:nvPr/>
        </p:nvSpPr>
        <p:spPr>
          <a:xfrm>
            <a:off x="4774064" y="4162492"/>
            <a:ext cx="1278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Service Sockets</a:t>
            </a:r>
            <a:endParaRPr lang="ko-KR" altLang="en-US" sz="12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902C247-0EE4-48A4-8998-DEEC300F457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848727" y="3809275"/>
            <a:ext cx="353249" cy="388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F886750-FBDE-4679-879A-DBAEF7E94D66}"/>
              </a:ext>
            </a:extLst>
          </p:cNvPr>
          <p:cNvCxnSpPr>
            <a:cxnSpLocks/>
            <a:stCxn id="14" idx="2"/>
          </p:cNvCxnSpPr>
          <p:nvPr/>
        </p:nvCxnSpPr>
        <p:spPr>
          <a:xfrm flipH="1" flipV="1">
            <a:off x="5957128" y="4323634"/>
            <a:ext cx="186951" cy="28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845393C-A67C-4BF2-B30C-E8FEDBB2019D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5814330" y="4415515"/>
            <a:ext cx="34397" cy="367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D6E5EE0-A429-4ACC-ABCA-9D5CFBEC476F}"/>
              </a:ext>
            </a:extLst>
          </p:cNvPr>
          <p:cNvSpPr txBox="1"/>
          <p:nvPr/>
        </p:nvSpPr>
        <p:spPr>
          <a:xfrm>
            <a:off x="4585343" y="3111500"/>
            <a:ext cx="1314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Listening Socket</a:t>
            </a:r>
            <a:endParaRPr lang="ko-KR" altLang="en-US" sz="12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7CEC4B8-079E-4B04-B75E-8D1C72019F7B}"/>
              </a:ext>
            </a:extLst>
          </p:cNvPr>
          <p:cNvCxnSpPr>
            <a:cxnSpLocks/>
          </p:cNvCxnSpPr>
          <p:nvPr/>
        </p:nvCxnSpPr>
        <p:spPr>
          <a:xfrm flipH="1">
            <a:off x="2879245" y="3591920"/>
            <a:ext cx="1073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3B8BB65-19F7-41C0-BBB0-B80AAF52C477}"/>
              </a:ext>
            </a:extLst>
          </p:cNvPr>
          <p:cNvCxnSpPr>
            <a:cxnSpLocks/>
          </p:cNvCxnSpPr>
          <p:nvPr/>
        </p:nvCxnSpPr>
        <p:spPr>
          <a:xfrm>
            <a:off x="2879245" y="4406985"/>
            <a:ext cx="1073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7B571E0-D220-40A9-9BE6-549D61C6D5C8}"/>
              </a:ext>
            </a:extLst>
          </p:cNvPr>
          <p:cNvSpPr/>
          <p:nvPr/>
        </p:nvSpPr>
        <p:spPr>
          <a:xfrm>
            <a:off x="9203586" y="5349438"/>
            <a:ext cx="1815353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Text File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22EAF0A-A973-4C58-A621-BE17A290C6CE}"/>
              </a:ext>
            </a:extLst>
          </p:cNvPr>
          <p:cNvSpPr/>
          <p:nvPr/>
        </p:nvSpPr>
        <p:spPr>
          <a:xfrm>
            <a:off x="9203586" y="3851927"/>
            <a:ext cx="1815353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Text File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B06422B-86F0-4A25-B663-6715B0C53EBA}"/>
              </a:ext>
            </a:extLst>
          </p:cNvPr>
          <p:cNvSpPr/>
          <p:nvPr/>
        </p:nvSpPr>
        <p:spPr>
          <a:xfrm>
            <a:off x="9203586" y="2354416"/>
            <a:ext cx="1815353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Text File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9B9B653-5E83-405B-83A7-8530ED767822}"/>
              </a:ext>
            </a:extLst>
          </p:cNvPr>
          <p:cNvCxnSpPr>
            <a:stCxn id="7" idx="6"/>
            <a:endCxn id="64" idx="1"/>
          </p:cNvCxnSpPr>
          <p:nvPr/>
        </p:nvCxnSpPr>
        <p:spPr>
          <a:xfrm>
            <a:off x="8647658" y="6003860"/>
            <a:ext cx="555928" cy="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3536B5C-CD60-4AE6-A844-4F874924BFFD}"/>
              </a:ext>
            </a:extLst>
          </p:cNvPr>
          <p:cNvCxnSpPr/>
          <p:nvPr/>
        </p:nvCxnSpPr>
        <p:spPr>
          <a:xfrm>
            <a:off x="8647658" y="4591079"/>
            <a:ext cx="555928" cy="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FECF56E0-93DB-431D-87B4-737C46C3CA64}"/>
              </a:ext>
            </a:extLst>
          </p:cNvPr>
          <p:cNvCxnSpPr/>
          <p:nvPr/>
        </p:nvCxnSpPr>
        <p:spPr>
          <a:xfrm>
            <a:off x="8647658" y="3314512"/>
            <a:ext cx="555928" cy="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6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0881F-52B6-4D7F-A53B-320D1234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 설계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54CB4-4173-4FB9-8288-241D7583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/>
          </a:bodyPr>
          <a:lstStyle/>
          <a:p>
            <a:r>
              <a:rPr lang="ko-KR" altLang="en-US" dirty="0"/>
              <a:t>메시지</a:t>
            </a:r>
            <a:endParaRPr lang="en-US" altLang="ko-KR" dirty="0"/>
          </a:p>
          <a:p>
            <a:r>
              <a:rPr lang="ko-KR" altLang="en-US" sz="1800" dirty="0"/>
              <a:t>클라이언트에서 연결 요청을 보내면</a:t>
            </a:r>
            <a:r>
              <a:rPr lang="en-US" altLang="ko-KR" sz="1800" dirty="0"/>
              <a:t>(ex)connect()) </a:t>
            </a:r>
            <a:r>
              <a:rPr lang="ko-KR" altLang="en-US" sz="1800" dirty="0"/>
              <a:t>서버에서 그 요청을 받는다</a:t>
            </a:r>
            <a:r>
              <a:rPr lang="en-US" altLang="ko-KR" sz="1800" dirty="0"/>
              <a:t>(ex)accept()).</a:t>
            </a:r>
          </a:p>
          <a:p>
            <a:r>
              <a:rPr lang="ko-KR" altLang="en-US" sz="1800" dirty="0"/>
              <a:t>서버와 클라이언트는 </a:t>
            </a:r>
            <a:r>
              <a:rPr lang="en-US" altLang="ko-KR" sz="1800" dirty="0"/>
              <a:t>send()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recv</a:t>
            </a:r>
            <a:r>
              <a:rPr lang="en-US" altLang="ko-KR" sz="1800" dirty="0"/>
              <a:t>()</a:t>
            </a:r>
            <a:r>
              <a:rPr lang="ko-KR" altLang="en-US" sz="1800" dirty="0"/>
              <a:t>등을 통하여 메시지를 주고받는다</a:t>
            </a:r>
            <a:r>
              <a:rPr lang="en-US" altLang="ko-KR" sz="1800" dirty="0"/>
              <a:t>. </a:t>
            </a:r>
            <a:r>
              <a:rPr lang="ko-KR" altLang="en-US" sz="1800" dirty="0"/>
              <a:t>그 메시지는 </a:t>
            </a:r>
            <a:r>
              <a:rPr lang="ko-KR" altLang="en-US" sz="1800" dirty="0" err="1"/>
              <a:t>평문의</a:t>
            </a:r>
            <a:r>
              <a:rPr lang="ko-KR" altLang="en-US" sz="1800" dirty="0"/>
              <a:t> 문자열로 구성되며</a:t>
            </a:r>
            <a:r>
              <a:rPr lang="en-US" altLang="ko-KR" sz="1800" dirty="0"/>
              <a:t>, </a:t>
            </a:r>
            <a:r>
              <a:rPr lang="ko-KR" altLang="en-US" sz="1800" dirty="0"/>
              <a:t>클라이언트의 입력에 따라 서버가 동작하게 된다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클라이언트 측에서 일반 </a:t>
            </a:r>
            <a:r>
              <a:rPr lang="ko-KR" altLang="en-US" sz="1800" dirty="0" err="1"/>
              <a:t>평문을</a:t>
            </a:r>
            <a:r>
              <a:rPr lang="ko-KR" altLang="en-US" sz="1800" dirty="0"/>
              <a:t> 입력하면 서버는 그것을 텍스트 파일에 저장한다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들어</a:t>
            </a:r>
            <a:r>
              <a:rPr lang="en-US" altLang="ko-KR" sz="1800" dirty="0"/>
              <a:t>, “I</a:t>
            </a:r>
            <a:r>
              <a:rPr lang="ko-KR" altLang="en-US" sz="1800" dirty="0"/>
              <a:t> </a:t>
            </a:r>
            <a:r>
              <a:rPr lang="en-US" altLang="ko-KR" sz="1800" dirty="0"/>
              <a:t>love</a:t>
            </a:r>
            <a:r>
              <a:rPr lang="ko-KR" altLang="en-US" sz="1800" dirty="0"/>
              <a:t> </a:t>
            </a:r>
            <a:r>
              <a:rPr lang="en-US" altLang="ko-KR" sz="1800" dirty="0"/>
              <a:t>KPU” </a:t>
            </a:r>
            <a:r>
              <a:rPr lang="ko-KR" altLang="en-US" sz="1800" dirty="0"/>
              <a:t>를 입력하면 텍스트 파일에 </a:t>
            </a:r>
            <a:r>
              <a:rPr lang="en-US" altLang="ko-KR" sz="1800" dirty="0"/>
              <a:t>“I love KPU”</a:t>
            </a:r>
            <a:r>
              <a:rPr lang="ko-KR" altLang="en-US" sz="1800" dirty="0"/>
              <a:t>가 저장된다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클라이언트 측에서 파일 내용 보기를 요청</a:t>
            </a:r>
            <a:r>
              <a:rPr lang="en-US" altLang="ko-KR" sz="1800" dirty="0"/>
              <a:t>(ex)!view)</a:t>
            </a:r>
            <a:r>
              <a:rPr lang="ko-KR" altLang="en-US" sz="1800" dirty="0"/>
              <a:t>하면</a:t>
            </a:r>
            <a:r>
              <a:rPr lang="en-US" altLang="ko-KR" sz="1800" dirty="0"/>
              <a:t> </a:t>
            </a:r>
            <a:r>
              <a:rPr lang="ko-KR" altLang="en-US" sz="1800" dirty="0"/>
              <a:t>서버의 텍스트 파일 내용을 출력한다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클라이언트 측에서 다운로드를 요청</a:t>
            </a:r>
            <a:r>
              <a:rPr lang="en-US" altLang="ko-KR" sz="1800" dirty="0"/>
              <a:t>(ex)!download</a:t>
            </a:r>
            <a:r>
              <a:rPr lang="ko-KR" altLang="en-US" sz="1800" dirty="0"/>
              <a:t>를 입력</a:t>
            </a:r>
            <a:r>
              <a:rPr lang="en-US" altLang="ko-KR" sz="1800" dirty="0"/>
              <a:t>)</a:t>
            </a:r>
            <a:r>
              <a:rPr lang="ko-KR" altLang="en-US" sz="1800" dirty="0"/>
              <a:t>하면 서버가 메시지를 저장하는 텍스트 파일과 같은 이름의 텍스트 파일을 클라이언트에 생성하고</a:t>
            </a:r>
            <a:r>
              <a:rPr lang="en-US" altLang="ko-KR" sz="1800" dirty="0"/>
              <a:t>, </a:t>
            </a:r>
            <a:r>
              <a:rPr lang="ko-KR" altLang="en-US" sz="1800" dirty="0"/>
              <a:t>그 내용을 복사하여 저장한다</a:t>
            </a:r>
            <a:r>
              <a:rPr lang="en-US" altLang="ko-KR" sz="1800" dirty="0"/>
              <a:t>. </a:t>
            </a:r>
            <a:r>
              <a:rPr lang="ko-KR" altLang="en-US" sz="1800" dirty="0"/>
              <a:t>다운로드를 구현한 것이다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968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9B8DC-EA0E-4D53-AEEE-DB40FCB6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 설계</a:t>
            </a:r>
            <a:r>
              <a:rPr lang="en-US" altLang="ko-KR" dirty="0"/>
              <a:t>(cont.)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D041A-B50D-4EF3-9444-A95990407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추가 기능 관련</a:t>
            </a:r>
            <a:endParaRPr lang="en-US" altLang="ko-KR" dirty="0"/>
          </a:p>
          <a:p>
            <a:r>
              <a:rPr lang="ko-KR" altLang="en-US" sz="1800" dirty="0"/>
              <a:t>서버 측에서 </a:t>
            </a:r>
            <a:r>
              <a:rPr lang="ko-KR" altLang="en-US" sz="1800" dirty="0" err="1"/>
              <a:t>평문을</a:t>
            </a:r>
            <a:r>
              <a:rPr lang="ko-KR" altLang="en-US" sz="1800" dirty="0"/>
              <a:t> 입력하면 해당 </a:t>
            </a:r>
            <a:r>
              <a:rPr lang="ko-KR" altLang="en-US" sz="1800" dirty="0" err="1"/>
              <a:t>평문은</a:t>
            </a:r>
            <a:r>
              <a:rPr lang="ko-KR" altLang="en-US" sz="1800" dirty="0"/>
              <a:t> 클라이언트로 출력된다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서버 측에서 명령어를 입력</a:t>
            </a:r>
            <a:r>
              <a:rPr lang="en-US" altLang="ko-KR" sz="1800" dirty="0"/>
              <a:t>(ex)!clear)</a:t>
            </a:r>
            <a:r>
              <a:rPr lang="ko-KR" altLang="en-US" sz="1800" dirty="0"/>
              <a:t>하면 텍스트 파일 내의 내용이 전부 삭제된다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클라이언트에서 특정 기호</a:t>
            </a:r>
            <a:r>
              <a:rPr lang="en-US" altLang="ko-KR" sz="1800" dirty="0"/>
              <a:t>(ex)~ -&gt; ~hello)</a:t>
            </a:r>
            <a:r>
              <a:rPr lang="ko-KR" altLang="en-US" sz="1800" dirty="0"/>
              <a:t>를 이용하여 텍스트 파일에 저장되지 않는 일반 채팅도 가능하다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클라이언트에서 특정 명령어</a:t>
            </a:r>
            <a:r>
              <a:rPr lang="en-US" altLang="ko-KR" sz="1800" dirty="0"/>
              <a:t>(ex)!delete)</a:t>
            </a:r>
            <a:r>
              <a:rPr lang="ko-KR" altLang="en-US" sz="1800" dirty="0"/>
              <a:t>를 입력하면 텍스트 파일 내의 한 줄을 삭제할 수 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3850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587</Words>
  <Application>Microsoft Office PowerPoint</Application>
  <PresentationFormat>와이드스크린</PresentationFormat>
  <Paragraphs>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네트워크프로그래밍 설계과제 제안서</vt:lpstr>
      <vt:lpstr>1. 문제 정의 및 요구사항 분석</vt:lpstr>
      <vt:lpstr>1. 문제 정의 및 요구사항 분석(cont.)</vt:lpstr>
      <vt:lpstr>1. 문제 정의 및 요구사항 분석(cont.)</vt:lpstr>
      <vt:lpstr>2. 시스템 설계</vt:lpstr>
      <vt:lpstr>2. 시스템 설계(cont.)</vt:lpstr>
      <vt:lpstr>2. 시스템 설계(cont.)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네트워크프로그래밍 설계과제 제안서</dc:title>
  <dc:creator>Windintosh Steelval</dc:creator>
  <cp:lastModifiedBy>Windintosh Steelval</cp:lastModifiedBy>
  <cp:revision>33</cp:revision>
  <dcterms:created xsi:type="dcterms:W3CDTF">2020-06-02T06:22:27Z</dcterms:created>
  <dcterms:modified xsi:type="dcterms:W3CDTF">2020-06-02T10:55:04Z</dcterms:modified>
</cp:coreProperties>
</file>