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>
        <p:scale>
          <a:sx n="50" d="100"/>
          <a:sy n="50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20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5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3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2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9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1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6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D6BD300-7100-4CFC-BB83-D9696F605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39" r="4156" b="-2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D1239F-DB11-48D7-B95F-0E21ED98D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ko-KR" altLang="en-US" sz="3000" dirty="0"/>
              <a:t>네트워크프로그래밍 설계과제 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B04474-53BA-4482-B3D8-E64C2ED2E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1600" dirty="0"/>
              <a:t>설계과제명</a:t>
            </a:r>
            <a:r>
              <a:rPr lang="en-US" altLang="ko-KR" sz="1600" dirty="0"/>
              <a:t>: Downloadable Doodle Pad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1600" dirty="0"/>
              <a:t>팀</a:t>
            </a:r>
            <a:r>
              <a:rPr lang="en-US" altLang="ko-KR" sz="1600" dirty="0"/>
              <a:t>	</a:t>
            </a:r>
            <a:r>
              <a:rPr lang="ko-KR" altLang="en-US" sz="1600" dirty="0"/>
              <a:t>명</a:t>
            </a:r>
            <a:r>
              <a:rPr lang="en-US" altLang="ko-KR" sz="1600" dirty="0"/>
              <a:t>: Doodling(7</a:t>
            </a:r>
            <a:r>
              <a:rPr lang="ko-KR" altLang="en-US" sz="1600" dirty="0"/>
              <a:t>조</a:t>
            </a:r>
            <a:r>
              <a:rPr lang="en-US" altLang="ko-KR" sz="1600" dirty="0"/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1600" dirty="0"/>
              <a:t>팀</a:t>
            </a:r>
            <a:r>
              <a:rPr lang="en-US" altLang="ko-KR" sz="1600" dirty="0"/>
              <a:t>	</a:t>
            </a:r>
            <a:r>
              <a:rPr lang="ko-KR" altLang="en-US" sz="1600" dirty="0"/>
              <a:t>원</a:t>
            </a:r>
            <a:r>
              <a:rPr lang="en-US" altLang="ko-KR" sz="1600" dirty="0"/>
              <a:t>: 2016150019 </a:t>
            </a:r>
            <a:r>
              <a:rPr lang="ko-KR" altLang="en-US" sz="1600" dirty="0"/>
              <a:t>박재홍</a:t>
            </a:r>
            <a:endParaRPr lang="en-US" altLang="ko-KR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62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5CC6EF-F3E2-48E4-A73D-5E729AD6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ko-KR" altLang="en-US" sz="3400" dirty="0"/>
              <a:t>소프트웨어 구현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CBB451-F708-47B5-AAB5-B21093F5C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서버</a:t>
            </a:r>
            <a:endParaRPr lang="en-US" altLang="ko-KR" sz="1700" dirty="0"/>
          </a:p>
          <a:p>
            <a:pPr>
              <a:buFontTx/>
              <a:buChar char="-"/>
            </a:pPr>
            <a:r>
              <a:rPr lang="ko-KR" altLang="en-US" sz="1700" dirty="0" err="1"/>
              <a:t>멀티스레딩</a:t>
            </a:r>
            <a:r>
              <a:rPr lang="ko-KR" altLang="en-US" sz="1700" dirty="0"/>
              <a:t> 방식으로 구현</a:t>
            </a:r>
            <a:endParaRPr lang="en-US" altLang="ko-KR" sz="1700" dirty="0"/>
          </a:p>
          <a:p>
            <a:pPr>
              <a:buFontTx/>
              <a:buChar char="-"/>
            </a:pPr>
            <a:r>
              <a:rPr lang="ko-KR" altLang="en-US" sz="1700" dirty="0"/>
              <a:t>연결 가능한 최대 클라이언트 수 지정하지 않음</a:t>
            </a:r>
            <a:endParaRPr lang="en-US" sz="17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63728EF-5BDB-4DED-AF05-1058DA62B4E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28" y="625683"/>
            <a:ext cx="6034000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0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9">
            <a:extLst>
              <a:ext uri="{FF2B5EF4-FFF2-40B4-BE49-F238E27FC236}">
                <a16:creationId xmlns:a16="http://schemas.microsoft.com/office/drawing/2014/main" id="{223D82F2-8828-4C80-AF95-242810E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31">
            <a:extLst>
              <a:ext uri="{FF2B5EF4-FFF2-40B4-BE49-F238E27FC236}">
                <a16:creationId xmlns:a16="http://schemas.microsoft.com/office/drawing/2014/main" id="{7FD0D34F-65E4-4896-8016-F401017B6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Rectangle 33">
            <a:extLst>
              <a:ext uri="{FF2B5EF4-FFF2-40B4-BE49-F238E27FC236}">
                <a16:creationId xmlns:a16="http://schemas.microsoft.com/office/drawing/2014/main" id="{27A25769-8A6A-4983-92E9-E41BEB53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35BE2A-097B-4FAA-BBC7-188B2766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dirty="0"/>
              <a:t>소프트웨어 구현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D6669D83-0E36-4F8C-B68A-D549AC19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671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6C2332-64EA-44DE-8448-EF6FD36B4E9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1" b="1"/>
          <a:stretch/>
        </p:blipFill>
        <p:spPr>
          <a:xfrm>
            <a:off x="4507437" y="2478024"/>
            <a:ext cx="3035013" cy="36941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EFA2F59-07B1-4817-918B-257C2FA6A0D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5" r="-6" b="10155"/>
          <a:stretch/>
        </p:blipFill>
        <p:spPr>
          <a:xfrm>
            <a:off x="1106987" y="2478024"/>
            <a:ext cx="3039303" cy="369417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98364-08CB-4F39-8586-69925C763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597" y="2478024"/>
            <a:ext cx="3389242" cy="3694176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ko-KR" altLang="en-US" sz="1800" dirty="0"/>
              <a:t>다양한 명령어 처리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임계 구역 이용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/>
              <a:t>파일 입출력 시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/>
              <a:t>입출력이 끝나면 </a:t>
            </a:r>
            <a:r>
              <a:rPr lang="en-US" altLang="ko-KR" sz="1800" dirty="0"/>
              <a:t>Lock </a:t>
            </a:r>
            <a:r>
              <a:rPr lang="ko-KR" altLang="en-US" sz="1800" dirty="0"/>
              <a:t>해제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파일 입출력은 그때그때 닫았다 여는 동작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/>
              <a:t>입출력 결과 즉시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137677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35E542-60CA-4151-8C6D-E9DD154C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소프트웨어 구현</a:t>
            </a:r>
            <a:br>
              <a:rPr lang="en-US" altLang="ko-KR" sz="2800" dirty="0"/>
            </a:br>
            <a:r>
              <a:rPr lang="en-US" altLang="ko-KR" sz="2800" dirty="0"/>
              <a:t>(cont.)</a:t>
            </a:r>
            <a:endParaRPr lang="ko-KR" altLang="en-US" sz="2800" dirty="0"/>
          </a:p>
        </p:txBody>
      </p:sp>
      <p:pic>
        <p:nvPicPr>
          <p:cNvPr id="6" name="그림 5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5293023D-7D1C-4D73-917F-3FC8A3DCB2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37415" y="784534"/>
            <a:ext cx="3584448" cy="2802386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86765CD-6631-4207-B0A4-EF8E88F75D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45915" y="836767"/>
            <a:ext cx="3584448" cy="2697296"/>
          </a:xfrm>
          <a:prstGeom prst="rect">
            <a:avLst/>
          </a:prstGeom>
        </p:spPr>
      </p:pic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2363E89F-5117-44C9-A29D-3CD225233B5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54415" y="881572"/>
            <a:ext cx="3584448" cy="2607685"/>
          </a:xfrm>
          <a:prstGeom prst="rect">
            <a:avLst/>
          </a:prstGeom>
        </p:spPr>
      </p:pic>
      <p:sp>
        <p:nvSpPr>
          <p:cNvPr id="23" name="Rectangle 16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B4D0A64C-735B-4CBC-B77A-21CCA771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824" y="4440602"/>
            <a:ext cx="6860184" cy="1645920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클라이언트</a:t>
            </a:r>
            <a:endParaRPr lang="en-US" altLang="ko-KR" sz="1800" dirty="0"/>
          </a:p>
          <a:p>
            <a:pPr marL="0" indent="0">
              <a:buNone/>
            </a:pPr>
            <a:r>
              <a:rPr lang="en-US" sz="1800" dirty="0"/>
              <a:t>-</a:t>
            </a:r>
            <a:r>
              <a:rPr lang="ko-KR" altLang="en-US" sz="1800" dirty="0"/>
              <a:t>사용자의 입력에 따른 동작 </a:t>
            </a:r>
            <a:r>
              <a:rPr lang="en-US" altLang="ko-KR" sz="1800" dirty="0"/>
              <a:t>+ </a:t>
            </a:r>
            <a:r>
              <a:rPr lang="ko-KR" altLang="en-US" sz="1800" dirty="0"/>
              <a:t>서버로부터 받은 메시지에 의한 동작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176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7E950-E850-4454-ABD4-A2936A83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778D6-621C-415B-9AE9-790FF4887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atinLnBrk="1"/>
            <a:r>
              <a:rPr lang="en-US" altLang="ko-KR" dirty="0"/>
              <a:t>1. </a:t>
            </a:r>
            <a:r>
              <a:rPr lang="ko-KR" altLang="ko-KR" dirty="0"/>
              <a:t>서버가 실행되고 </a:t>
            </a:r>
            <a:r>
              <a:rPr lang="en-US" altLang="ko-KR" dirty="0"/>
              <a:t>1</a:t>
            </a:r>
            <a:r>
              <a:rPr lang="ko-KR" altLang="ko-KR" dirty="0"/>
              <a:t>번 클라이언트가 서버에 접속한다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1"/>
            <a:r>
              <a:rPr lang="en-US" altLang="ko-KR" dirty="0"/>
              <a:t>2. 1</a:t>
            </a:r>
            <a:r>
              <a:rPr lang="ko-KR" altLang="ko-KR" dirty="0"/>
              <a:t>번 클라이언트가 도움말을 보고</a:t>
            </a:r>
            <a:r>
              <a:rPr lang="en-US" altLang="ko-KR" dirty="0"/>
              <a:t>(!h), "hello world"</a:t>
            </a:r>
            <a:r>
              <a:rPr lang="ko-KR" altLang="ko-KR" dirty="0"/>
              <a:t>메시지를 입력한다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1"/>
            <a:r>
              <a:rPr lang="en-US" altLang="ko-KR" dirty="0"/>
              <a:t>3. 2</a:t>
            </a:r>
            <a:r>
              <a:rPr lang="ko-KR" altLang="ko-KR" dirty="0"/>
              <a:t>번 클라이언트가 서버에 접속하고</a:t>
            </a:r>
            <a:r>
              <a:rPr lang="en-US" altLang="ko-KR" dirty="0"/>
              <a:t>, </a:t>
            </a:r>
            <a:r>
              <a:rPr lang="ko-KR" altLang="ko-KR" dirty="0"/>
              <a:t>서버 텍스트 파일에 저장된 내용을 확인한다</a:t>
            </a:r>
            <a:r>
              <a:rPr lang="en-US" altLang="ko-KR" dirty="0"/>
              <a:t>(!v).</a:t>
            </a:r>
            <a:endParaRPr lang="ko-KR" altLang="ko-KR" dirty="0"/>
          </a:p>
          <a:p>
            <a:pPr latinLnBrk="1"/>
            <a:r>
              <a:rPr lang="en-US" altLang="ko-KR" dirty="0"/>
              <a:t>4. 2</a:t>
            </a:r>
            <a:r>
              <a:rPr lang="ko-KR" altLang="ko-KR" dirty="0"/>
              <a:t>번 클라이언트가 </a:t>
            </a:r>
            <a:r>
              <a:rPr lang="en-US" altLang="ko-KR" dirty="0"/>
              <a:t>"goodbye" </a:t>
            </a:r>
            <a:r>
              <a:rPr lang="ko-KR" altLang="ko-KR" dirty="0"/>
              <a:t>메시지를 서버 텍스트 파일에 덮어쓴다</a:t>
            </a:r>
            <a:r>
              <a:rPr lang="en-US" altLang="ko-KR" dirty="0"/>
              <a:t>(!o).</a:t>
            </a:r>
            <a:endParaRPr lang="ko-KR" altLang="ko-KR" dirty="0"/>
          </a:p>
          <a:p>
            <a:pPr latinLnBrk="1"/>
            <a:r>
              <a:rPr lang="en-US" altLang="ko-KR" dirty="0"/>
              <a:t>5. 1</a:t>
            </a:r>
            <a:r>
              <a:rPr lang="ko-KR" altLang="ko-KR" dirty="0"/>
              <a:t>번 클라이언트가 서버 텍스트 파일을 다운로드 받는다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1"/>
            <a:r>
              <a:rPr lang="en-US" altLang="ko-KR" dirty="0"/>
              <a:t>6. 3</a:t>
            </a:r>
            <a:r>
              <a:rPr lang="ko-KR" altLang="ko-KR" dirty="0"/>
              <a:t>번 클라이언트가 접속하고</a:t>
            </a:r>
            <a:r>
              <a:rPr lang="en-US" altLang="ko-KR" dirty="0"/>
              <a:t>, "</a:t>
            </a:r>
            <a:r>
              <a:rPr lang="en-US" altLang="ko-KR" dirty="0" err="1"/>
              <a:t>trololo</a:t>
            </a:r>
            <a:r>
              <a:rPr lang="en-US" altLang="ko-KR" dirty="0"/>
              <a:t>" </a:t>
            </a:r>
            <a:r>
              <a:rPr lang="ko-KR" altLang="ko-KR" dirty="0"/>
              <a:t>메시지를 서버 텍스트 파일에 덮어쓴다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1"/>
            <a:r>
              <a:rPr lang="en-US" altLang="ko-KR" dirty="0"/>
              <a:t>8. 2</a:t>
            </a:r>
            <a:r>
              <a:rPr lang="ko-KR" altLang="ko-KR" dirty="0"/>
              <a:t>번 클라이언트가 서버의 텍스트 파일을 다운로드 받는다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1"/>
            <a:r>
              <a:rPr lang="en-US" altLang="ko-KR" dirty="0"/>
              <a:t>9. 2</a:t>
            </a:r>
            <a:r>
              <a:rPr lang="ko-KR" altLang="ko-KR" dirty="0"/>
              <a:t>번 클라이언트가 서버 텍스트 파일에 저장된 내용을 확인하고</a:t>
            </a:r>
            <a:r>
              <a:rPr lang="en-US" altLang="ko-KR" dirty="0"/>
              <a:t>, </a:t>
            </a:r>
            <a:r>
              <a:rPr lang="ko-KR" altLang="ko-KR" dirty="0"/>
              <a:t>저장된 파일의 내용을 삭제한다</a:t>
            </a:r>
            <a:r>
              <a:rPr lang="en-US" altLang="ko-KR" dirty="0"/>
              <a:t>. </a:t>
            </a:r>
            <a:endParaRPr lang="ko-KR" altLang="ko-KR" dirty="0"/>
          </a:p>
          <a:p>
            <a:pPr latinLnBrk="1"/>
            <a:r>
              <a:rPr lang="en-US" altLang="ko-KR" dirty="0"/>
              <a:t>10. 1</a:t>
            </a:r>
            <a:r>
              <a:rPr lang="ko-KR" altLang="ko-KR" dirty="0"/>
              <a:t>번</a:t>
            </a:r>
            <a:r>
              <a:rPr lang="en-US" altLang="ko-KR" dirty="0"/>
              <a:t>, 2</a:t>
            </a:r>
            <a:r>
              <a:rPr lang="ko-KR" altLang="ko-KR" dirty="0"/>
              <a:t>번</a:t>
            </a:r>
            <a:r>
              <a:rPr lang="en-US" altLang="ko-KR" dirty="0"/>
              <a:t>, 3</a:t>
            </a:r>
            <a:r>
              <a:rPr lang="ko-KR" altLang="ko-KR" dirty="0"/>
              <a:t>번 클라이언트의 순서로 모든 클라이언트가 접속을 종료한다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87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93AC65-6B3B-4114-A296-C4B98E33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38728" cy="164592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데모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18E4BD-BA34-434B-AD22-758F484A08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86442"/>
            <a:ext cx="11164824" cy="2986587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7CCEC2AA-841F-47DD-B17B-FFE99AEEEE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5912" y="4440238"/>
            <a:ext cx="1895025" cy="16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6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C1E048-C29E-4A1D-B1B8-DD340540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38728" cy="164592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데모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330508B-FE21-40D7-8DD7-F4A1B5C8A363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686442"/>
            <a:ext cx="11164824" cy="2986587"/>
          </a:xfrm>
          <a:prstGeom prst="rect">
            <a:avLst/>
          </a:prstGeom>
        </p:spPr>
      </p:pic>
      <p:sp>
        <p:nvSpPr>
          <p:cNvPr id="21" name="Rectangle 14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D7FFA6FD-6411-4E29-87FD-DBC529B920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5912" y="4440238"/>
            <a:ext cx="1895025" cy="16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B07B75-4EDB-4971-9D0B-65250F5C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38728" cy="164592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데모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BD5B54C-0418-485A-922D-E1BDFB55A9B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686441"/>
            <a:ext cx="11164824" cy="29865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719B5A9-499E-4230-9392-25E257F841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5912" y="4440238"/>
            <a:ext cx="1895025" cy="16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3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D2108D-C425-40B9-AA55-72FEACB4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538728" cy="1536192"/>
          </a:xfrm>
        </p:spPr>
        <p:txBody>
          <a:bodyPr>
            <a:normAutofit/>
          </a:bodyPr>
          <a:lstStyle/>
          <a:p>
            <a:r>
              <a:rPr lang="ko-KR" altLang="en-US" sz="3200"/>
              <a:t>데모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56A627-C0F8-4A65-89F3-177BF3152FA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4367" r="14750" b="1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27" name="Rectangle 1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내용 개체 틀 23">
            <a:extLst>
              <a:ext uri="{FF2B5EF4-FFF2-40B4-BE49-F238E27FC236}">
                <a16:creationId xmlns:a16="http://schemas.microsoft.com/office/drawing/2014/main" id="{D4EB26E6-887D-4400-881B-40F6A73556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69871" y="4495800"/>
            <a:ext cx="1767107" cy="15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9DB02D-7603-47D8-968D-7DF0E02A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38728" cy="164592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데모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0BB54A9-F30B-4A09-9A0A-629DC637073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686441"/>
            <a:ext cx="11164824" cy="29865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66254530-C5CA-41C7-A580-A2CCB24F22D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5912" y="4440238"/>
            <a:ext cx="1895025" cy="16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94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952E7D-B9E1-436D-B9E7-51E985D9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38728" cy="164592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데모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9EA99F-3679-4805-911E-F43A57C4D5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7784" y="686441"/>
            <a:ext cx="11164824" cy="298658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B5CE1-FA2D-48A9-9578-C750FBC0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40602"/>
            <a:ext cx="6007608" cy="1645920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파일 입출력 없음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5948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9A743-E906-4A36-8FF4-0637BDC7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문제정의 및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D135E-51A2-41CB-BB08-2B51D6B92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Downloadable Doodle Pad</a:t>
            </a:r>
          </a:p>
          <a:p>
            <a:r>
              <a:rPr lang="ko-KR" altLang="en-US" dirty="0"/>
              <a:t>여러 사람이 이용하는 </a:t>
            </a:r>
            <a:r>
              <a:rPr lang="ko-KR" altLang="en-US" dirty="0" err="1"/>
              <a:t>낙서장</a:t>
            </a:r>
            <a:endParaRPr lang="en-US" altLang="ko-KR" dirty="0"/>
          </a:p>
          <a:p>
            <a:r>
              <a:rPr lang="ko-KR" altLang="en-US" dirty="0"/>
              <a:t>메시지 입력 가능</a:t>
            </a:r>
            <a:endParaRPr lang="en-US" altLang="ko-KR" dirty="0"/>
          </a:p>
          <a:p>
            <a:r>
              <a:rPr lang="ko-KR" altLang="en-US" dirty="0"/>
              <a:t>다운로드 가능</a:t>
            </a:r>
            <a:endParaRPr lang="en-US" altLang="ko-KR" dirty="0"/>
          </a:p>
          <a:p>
            <a:r>
              <a:rPr lang="ko-KR" altLang="en-US" dirty="0"/>
              <a:t>내용 확인 가능</a:t>
            </a: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077B444D-0235-4F45-B0F4-1CBA2579A8B1}"/>
              </a:ext>
            </a:extLst>
          </p:cNvPr>
          <p:cNvSpPr/>
          <p:nvPr/>
        </p:nvSpPr>
        <p:spPr>
          <a:xfrm>
            <a:off x="4312692" y="3698543"/>
            <a:ext cx="122830" cy="17059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67AA3-5A01-444C-A1E3-DABD9D177CA4}"/>
              </a:ext>
            </a:extLst>
          </p:cNvPr>
          <p:cNvSpPr txBox="1"/>
          <p:nvPr/>
        </p:nvSpPr>
        <p:spPr>
          <a:xfrm>
            <a:off x="4606119" y="4289918"/>
            <a:ext cx="380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기본 기능으로서 구현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9871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1C7361-3CBA-4E57-869B-7FF47090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38728" cy="164592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데모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BA3F8F4-3E6E-46AB-B387-6756FE47C4B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686441"/>
            <a:ext cx="11164824" cy="29865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02044C8-392D-47AB-9BC6-D1715F8F55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5912" y="4440238"/>
            <a:ext cx="1895025" cy="16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05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35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D720EE-6549-49F0-B3F3-25FBBD951E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9091" y="2280335"/>
            <a:ext cx="8546114" cy="22860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C1B76B-7645-4445-9DBC-6376CBA852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29090" y="4546732"/>
            <a:ext cx="8546114" cy="2286083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81BC9F4-B076-4EF9-81FA-4124D4D081C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801074" y="13938"/>
            <a:ext cx="8674130" cy="2320327"/>
          </a:xfrm>
          <a:prstGeom prst="rect">
            <a:avLst/>
          </a:prstGeom>
        </p:spPr>
      </p:pic>
      <p:sp>
        <p:nvSpPr>
          <p:cNvPr id="44" name="Rectangle 37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003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3B469-8E4B-47F6-BDDB-EC7EFEAB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및 총평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DA410-1E8F-473F-A01A-CAD758A7E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ko-KR" dirty="0"/>
              <a:t>처음에 구상한 만큼은 아니지만</a:t>
            </a:r>
            <a:r>
              <a:rPr lang="en-US" altLang="ko-KR" dirty="0"/>
              <a:t>, </a:t>
            </a:r>
            <a:r>
              <a:rPr lang="ko-KR" altLang="ko-KR" dirty="0"/>
              <a:t>핵심 기능과 더불어 어느 정도의 추가 기능으로 생각했던 부분까지 구현되었다</a:t>
            </a:r>
            <a:r>
              <a:rPr lang="en-US" altLang="ko-KR" dirty="0"/>
              <a:t>. </a:t>
            </a:r>
            <a:r>
              <a:rPr lang="ko-KR" altLang="ko-KR" dirty="0"/>
              <a:t>해당 기능은 실험 결과 문제없이 동작한다</a:t>
            </a:r>
            <a:r>
              <a:rPr lang="en-US" altLang="ko-KR" dirty="0"/>
              <a:t>. </a:t>
            </a:r>
            <a:r>
              <a:rPr lang="ko-KR" altLang="ko-KR" dirty="0"/>
              <a:t>파일 입출력 기능도 서버와 클라이언트 모두 동작함을 확인하였다</a:t>
            </a:r>
            <a:r>
              <a:rPr lang="en-US" altLang="ko-KR" dirty="0"/>
              <a:t>. </a:t>
            </a:r>
            <a:r>
              <a:rPr lang="ko-KR" altLang="ko-KR" dirty="0"/>
              <a:t>기능이 얼마 되지 않는 줄 알았지만</a:t>
            </a:r>
            <a:r>
              <a:rPr lang="en-US" altLang="ko-KR" dirty="0"/>
              <a:t>, </a:t>
            </a:r>
            <a:r>
              <a:rPr lang="ko-KR" altLang="ko-KR" dirty="0"/>
              <a:t>데모를 할 때 보여야 할 것이 생각보다 많다는 것을 알았을 때</a:t>
            </a:r>
            <a:r>
              <a:rPr lang="en-US" altLang="ko-KR" dirty="0"/>
              <a:t>, </a:t>
            </a:r>
            <a:r>
              <a:rPr lang="ko-KR" altLang="ko-KR" dirty="0"/>
              <a:t>꼭 그렇지만은 않다는 사실을 </a:t>
            </a:r>
            <a:r>
              <a:rPr lang="ko-KR" altLang="ko-KR" dirty="0" err="1"/>
              <a:t>깨달았다</a:t>
            </a:r>
            <a:r>
              <a:rPr lang="en-US" altLang="ko-KR" dirty="0"/>
              <a:t>. </a:t>
            </a:r>
            <a:r>
              <a:rPr lang="ko-KR" altLang="ko-KR" dirty="0"/>
              <a:t>과제 시작 극 초반부에는 실패하면 어떡하나 하는 걱정도 했지만 끝나고 나니 처음에 생각했던 것보다 결과가 괜찮은 것 같아서 의미 있는 설계과제가 된 것 같은 느낌이 든다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45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F948B-47F0-4844-9A01-0CDA7439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문제정의 및 요구사항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1003E-721C-4E61-AE6E-3A7980DCE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핵심 기능</a:t>
            </a:r>
            <a:r>
              <a:rPr lang="en-US" altLang="ko-KR" dirty="0"/>
              <a:t>(</a:t>
            </a:r>
            <a:r>
              <a:rPr lang="ko-KR" altLang="en-US" dirty="0"/>
              <a:t>필수적으로 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Client </a:t>
            </a:r>
            <a:r>
              <a:rPr lang="ko-KR" altLang="en-US" dirty="0"/>
              <a:t>측에서 메시지를 전송하며</a:t>
            </a:r>
            <a:r>
              <a:rPr lang="en-US" altLang="ko-KR" dirty="0"/>
              <a:t>, Server </a:t>
            </a:r>
            <a:r>
              <a:rPr lang="ko-KR" altLang="en-US" dirty="0"/>
              <a:t>측에서는 텍스트 파일</a:t>
            </a:r>
            <a:r>
              <a:rPr lang="en-US" altLang="ko-KR" dirty="0"/>
              <a:t>(log.txt)</a:t>
            </a:r>
            <a:r>
              <a:rPr lang="ko-KR" altLang="en-US" dirty="0"/>
              <a:t>에 해당 메시지를 추가</a:t>
            </a:r>
            <a:r>
              <a:rPr lang="en-US" altLang="ko-KR" dirty="0"/>
              <a:t>(append)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명령어를 통해 </a:t>
            </a:r>
            <a:r>
              <a:rPr lang="en-US" altLang="ko-KR" dirty="0"/>
              <a:t>Client </a:t>
            </a:r>
            <a:r>
              <a:rPr lang="ko-KR" altLang="en-US" dirty="0"/>
              <a:t>측에서 텍스트 파일 내의 내용을 확인할 수 있다</a:t>
            </a:r>
            <a:r>
              <a:rPr lang="en-US" altLang="ko-KR" dirty="0"/>
              <a:t>. (!v</a:t>
            </a:r>
            <a:r>
              <a:rPr lang="ko-KR" altLang="en-US" dirty="0"/>
              <a:t>를 통해 구현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명령어를 통해 </a:t>
            </a:r>
            <a:r>
              <a:rPr lang="en-US" altLang="ko-KR" dirty="0"/>
              <a:t>Client </a:t>
            </a:r>
            <a:r>
              <a:rPr lang="ko-KR" altLang="en-US" dirty="0"/>
              <a:t>측에서 텍스트 파일을 다운로드 할 수 있다</a:t>
            </a:r>
            <a:r>
              <a:rPr lang="en-US" altLang="ko-KR" dirty="0"/>
              <a:t>. (!d</a:t>
            </a:r>
            <a:r>
              <a:rPr lang="ko-KR" altLang="en-US" dirty="0"/>
              <a:t>를 통해 구현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96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75194-CDD6-4199-AA63-E7BB8F86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문제정의 및 요구사항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87D42-0D10-4984-A798-ED51A386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추가적인 기능</a:t>
            </a:r>
            <a:endParaRPr lang="en-US" altLang="ko-KR" dirty="0"/>
          </a:p>
          <a:p>
            <a:r>
              <a:rPr lang="en-US" altLang="ko-KR" dirty="0"/>
              <a:t>Client </a:t>
            </a:r>
            <a:r>
              <a:rPr lang="ko-KR" altLang="en-US" dirty="0"/>
              <a:t>측에서 명령어를 통해 </a:t>
            </a:r>
            <a:r>
              <a:rPr lang="en-US" altLang="ko-KR" dirty="0"/>
              <a:t>Server </a:t>
            </a:r>
            <a:r>
              <a:rPr lang="ko-KR" altLang="en-US" dirty="0"/>
              <a:t>측의 텍스트 파일 내용을 삭제하거나 덮어쓸 수 있다</a:t>
            </a:r>
            <a:r>
              <a:rPr lang="en-US" altLang="ko-KR" dirty="0"/>
              <a:t>.(!o</a:t>
            </a:r>
            <a:r>
              <a:rPr lang="ko-KR" altLang="en-US" dirty="0"/>
              <a:t>를 통해 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Client </a:t>
            </a:r>
            <a:r>
              <a:rPr lang="ko-KR" altLang="en-US" dirty="0"/>
              <a:t>측에서 명령어를 통해 다운로드 받은 파일 내의 내용을 삭제할 수 있다</a:t>
            </a:r>
            <a:r>
              <a:rPr lang="en-US" altLang="ko-KR" dirty="0"/>
              <a:t>. (!x</a:t>
            </a:r>
            <a:r>
              <a:rPr lang="ko-KR" altLang="en-US" dirty="0"/>
              <a:t>를 통해 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Client </a:t>
            </a:r>
            <a:r>
              <a:rPr lang="ko-KR" altLang="en-US" dirty="0"/>
              <a:t>측에서 이용방법을 명시한 도움말을 확인할 수 있다</a:t>
            </a:r>
            <a:r>
              <a:rPr lang="en-US" altLang="ko-KR" dirty="0"/>
              <a:t>.(!h </a:t>
            </a:r>
            <a:r>
              <a:rPr lang="ko-KR" altLang="en-US" dirty="0"/>
              <a:t>혹은 </a:t>
            </a:r>
            <a:r>
              <a:rPr lang="en-US" altLang="ko-KR" dirty="0"/>
              <a:t>!?</a:t>
            </a:r>
            <a:r>
              <a:rPr lang="ko-KR" altLang="en-US" dirty="0"/>
              <a:t>을 통해 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36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DAA18-2D5F-4D76-875C-332489CE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문제정의 및 요구사항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3639F-D792-4EF5-A665-6974CED7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추가로 알아야 할 것</a:t>
            </a:r>
            <a:endParaRPr lang="en-US" altLang="ko-KR" dirty="0"/>
          </a:p>
          <a:p>
            <a:pPr latinLnBrk="1"/>
            <a:r>
              <a:rPr lang="ko-KR" altLang="en-US" dirty="0"/>
              <a:t>대부분의 </a:t>
            </a:r>
            <a:r>
              <a:rPr lang="ko-KR" altLang="ko-KR" dirty="0"/>
              <a:t>명령어</a:t>
            </a:r>
            <a:r>
              <a:rPr lang="en-US" altLang="ko-KR" dirty="0"/>
              <a:t>(!x, !h/!? </a:t>
            </a:r>
            <a:r>
              <a:rPr lang="ko-KR" altLang="en-US" dirty="0"/>
              <a:t>제외</a:t>
            </a:r>
            <a:r>
              <a:rPr lang="en-US" altLang="ko-KR" dirty="0"/>
              <a:t>)</a:t>
            </a:r>
            <a:r>
              <a:rPr lang="ko-KR" altLang="ko-KR" dirty="0"/>
              <a:t>는 뒤에 문자열을 입력해야 한다</a:t>
            </a:r>
            <a:r>
              <a:rPr lang="en-US" altLang="ko-KR" dirty="0"/>
              <a:t>. </a:t>
            </a:r>
            <a:r>
              <a:rPr lang="ko-KR" altLang="ko-KR" dirty="0"/>
              <a:t>해당 바이트 수</a:t>
            </a:r>
            <a:r>
              <a:rPr lang="en-US" altLang="ko-KR" dirty="0"/>
              <a:t>(</a:t>
            </a:r>
            <a:r>
              <a:rPr lang="ko-KR" altLang="ko-KR" dirty="0"/>
              <a:t>글자 수</a:t>
            </a:r>
            <a:r>
              <a:rPr lang="en-US" altLang="ko-KR" dirty="0"/>
              <a:t>)</a:t>
            </a:r>
            <a:r>
              <a:rPr lang="ko-KR" altLang="ko-KR" dirty="0"/>
              <a:t>만큼의 데이터를 </a:t>
            </a:r>
            <a:r>
              <a:rPr lang="ko-KR" altLang="ko-KR" dirty="0" err="1"/>
              <a:t>입출력한다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1"/>
            <a:r>
              <a:rPr lang="ko-KR" altLang="ko-KR" dirty="0" err="1"/>
              <a:t>평문을</a:t>
            </a:r>
            <a:r>
              <a:rPr lang="ko-KR" altLang="ko-KR" dirty="0"/>
              <a:t> 제외한 명령어 입력은 텍스트 파일에 저장되지 않는다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1"/>
            <a:r>
              <a:rPr lang="ko-KR" altLang="ko-KR" dirty="0"/>
              <a:t>아무 것도 입력하지 않으면 </a:t>
            </a:r>
            <a:r>
              <a:rPr lang="ko-KR" altLang="en-US" dirty="0"/>
              <a:t>클라이언트를</a:t>
            </a:r>
            <a:r>
              <a:rPr lang="ko-KR" altLang="ko-KR" dirty="0"/>
              <a:t> 종료한다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88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8DEBC-B567-4A20-85A5-BD58038A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설계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0BF824B-7DF2-4F8A-8963-A5E0B45343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432" y="2606834"/>
            <a:ext cx="6675174" cy="369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A9632-E28D-444B-B00C-EB2C7261027D}"/>
              </a:ext>
            </a:extLst>
          </p:cNvPr>
          <p:cNvSpPr txBox="1"/>
          <p:nvPr/>
        </p:nvSpPr>
        <p:spPr>
          <a:xfrm>
            <a:off x="653143" y="2478088"/>
            <a:ext cx="35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소프트웨어 설계도</a:t>
            </a:r>
          </a:p>
        </p:txBody>
      </p:sp>
    </p:spTree>
    <p:extLst>
      <p:ext uri="{BB962C8B-B14F-4D97-AF65-F5344CB8AC3E}">
        <p14:creationId xmlns:p14="http://schemas.microsoft.com/office/powerpoint/2010/main" val="298859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0A641-CA85-4079-9CDF-BBEB4A4E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설계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BB603-FB45-411E-8745-BC4848755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메시지 </a:t>
            </a:r>
            <a:r>
              <a:rPr lang="en-US" altLang="ko-KR" dirty="0"/>
              <a:t>– </a:t>
            </a:r>
            <a:r>
              <a:rPr lang="ko-KR" altLang="en-US" dirty="0" err="1"/>
              <a:t>평문은</a:t>
            </a:r>
            <a:r>
              <a:rPr lang="ko-KR" altLang="en-US" dirty="0"/>
              <a:t> </a:t>
            </a:r>
            <a:r>
              <a:rPr lang="en-US" altLang="ko-KR" dirty="0"/>
              <a:t>log.txt</a:t>
            </a:r>
            <a:r>
              <a:rPr lang="ko-KR" altLang="en-US" dirty="0"/>
              <a:t>에 입력</a:t>
            </a:r>
            <a:r>
              <a:rPr lang="en-US" altLang="ko-KR" dirty="0"/>
              <a:t>, </a:t>
            </a:r>
            <a:r>
              <a:rPr lang="ko-KR" altLang="en-US" dirty="0"/>
              <a:t>아무 것도 입력하지 않으면 종료</a:t>
            </a:r>
            <a:endParaRPr lang="en-US" altLang="ko-KR" dirty="0"/>
          </a:p>
          <a:p>
            <a:r>
              <a:rPr lang="ko-KR" altLang="en-US" dirty="0"/>
              <a:t>명령어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!d – </a:t>
            </a:r>
            <a:r>
              <a:rPr lang="ko-KR" altLang="en-US" dirty="0"/>
              <a:t>서버 측 </a:t>
            </a:r>
            <a:r>
              <a:rPr lang="en-US" altLang="ko-KR" dirty="0"/>
              <a:t>log.txt</a:t>
            </a:r>
            <a:r>
              <a:rPr lang="ko-KR" altLang="en-US" dirty="0"/>
              <a:t>를 클라이언트 측에 다운로드</a:t>
            </a:r>
            <a:r>
              <a:rPr lang="en-US" altLang="ko-KR" dirty="0"/>
              <a:t>(logcpy.txt</a:t>
            </a:r>
            <a:r>
              <a:rPr lang="ko-KR" altLang="en-US" dirty="0"/>
              <a:t>로 저장</a:t>
            </a:r>
            <a:r>
              <a:rPr lang="en-US" altLang="ko-K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!v – log.txt</a:t>
            </a:r>
            <a:r>
              <a:rPr lang="ko-KR" altLang="en-US" dirty="0"/>
              <a:t>의 내용 표시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!o – log.txt</a:t>
            </a:r>
            <a:r>
              <a:rPr lang="ko-KR" altLang="en-US" dirty="0"/>
              <a:t>에 덮어쓰기 기능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!x – </a:t>
            </a:r>
            <a:r>
              <a:rPr lang="ko-KR" altLang="en-US" dirty="0"/>
              <a:t>클라이언트 측의 </a:t>
            </a:r>
            <a:r>
              <a:rPr lang="en-US" altLang="ko-KR" dirty="0"/>
              <a:t>logcpy.txt </a:t>
            </a:r>
            <a:r>
              <a:rPr lang="ko-KR" altLang="en-US" dirty="0"/>
              <a:t>내의 내용 삭제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!h / !? – </a:t>
            </a:r>
            <a:r>
              <a:rPr lang="ko-KR" altLang="en-US" dirty="0"/>
              <a:t>도움말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505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18C9A-9897-43F1-8709-84A4A87C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설계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4F537-E080-4679-BB42-D6BE2864E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Windows Socket </a:t>
            </a:r>
            <a:r>
              <a:rPr lang="ko-KR" altLang="en-US" dirty="0"/>
              <a:t>이용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Multi Thread </a:t>
            </a:r>
            <a:r>
              <a:rPr lang="ko-KR" altLang="en-US" dirty="0"/>
              <a:t>방식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최대 연결 </a:t>
            </a:r>
            <a:r>
              <a:rPr lang="en-US" altLang="ko-KR" dirty="0"/>
              <a:t>Client </a:t>
            </a:r>
            <a:r>
              <a:rPr lang="ko-KR" altLang="en-US" dirty="0"/>
              <a:t>수 지정하지 않음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클라이언트의 동작에 따른 결과 출력 및 클라이언트로 데이터 전송</a:t>
            </a:r>
          </a:p>
        </p:txBody>
      </p:sp>
    </p:spTree>
    <p:extLst>
      <p:ext uri="{BB962C8B-B14F-4D97-AF65-F5344CB8AC3E}">
        <p14:creationId xmlns:p14="http://schemas.microsoft.com/office/powerpoint/2010/main" val="210026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76F38-C588-4176-A3FE-1C0FD26B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설계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E24AE-FB6B-4476-9432-F42FFBA61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Windows Socket </a:t>
            </a:r>
            <a:r>
              <a:rPr lang="ko-KR" altLang="en-US" dirty="0"/>
              <a:t>이용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사용자의 입력에 따른 동작</a:t>
            </a:r>
            <a:endParaRPr lang="en-US" altLang="ko-KR" dirty="0"/>
          </a:p>
          <a:p>
            <a:r>
              <a:rPr lang="ko-KR" altLang="en-US" dirty="0"/>
              <a:t>입력 시 주의 사항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대부분의 </a:t>
            </a:r>
            <a:r>
              <a:rPr lang="ko-KR" altLang="ko-KR" dirty="0"/>
              <a:t>명령어</a:t>
            </a:r>
            <a:r>
              <a:rPr lang="en-US" altLang="ko-KR" dirty="0"/>
              <a:t>(!x, !h/!? </a:t>
            </a:r>
            <a:r>
              <a:rPr lang="ko-KR" altLang="en-US" dirty="0"/>
              <a:t>제외</a:t>
            </a:r>
            <a:r>
              <a:rPr lang="en-US" altLang="ko-KR" dirty="0"/>
              <a:t>)</a:t>
            </a:r>
            <a:r>
              <a:rPr lang="ko-KR" altLang="ko-KR" dirty="0"/>
              <a:t>는 뒤에 문자열을 입력해야 한다</a:t>
            </a:r>
            <a:r>
              <a:rPr lang="en-US" altLang="ko-KR" dirty="0"/>
              <a:t>. </a:t>
            </a:r>
            <a:r>
              <a:rPr lang="ko-KR" altLang="ko-KR" dirty="0"/>
              <a:t>해당 바이트 수</a:t>
            </a:r>
            <a:r>
              <a:rPr lang="en-US" altLang="ko-KR" dirty="0"/>
              <a:t>(</a:t>
            </a:r>
            <a:r>
              <a:rPr lang="ko-KR" altLang="ko-KR" dirty="0"/>
              <a:t>글자 수</a:t>
            </a:r>
            <a:r>
              <a:rPr lang="en-US" altLang="ko-KR" dirty="0"/>
              <a:t>)</a:t>
            </a:r>
            <a:r>
              <a:rPr lang="ko-KR" altLang="ko-KR" dirty="0"/>
              <a:t>만큼의 데이터를 </a:t>
            </a:r>
            <a:r>
              <a:rPr lang="ko-KR" altLang="ko-KR" dirty="0" err="1"/>
              <a:t>입출력한다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877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891D5"/>
      </a:accent1>
      <a:accent2>
        <a:srgbClr val="6DA0CB"/>
      </a:accent2>
      <a:accent3>
        <a:srgbClr val="6EADB1"/>
      </a:accent3>
      <a:accent4>
        <a:srgbClr val="61B495"/>
      </a:accent4>
      <a:accent5>
        <a:srgbClr val="6BB47B"/>
      </a:accent5>
      <a:accent6>
        <a:srgbClr val="72B461"/>
      </a:accent6>
      <a:hlink>
        <a:srgbClr val="8A8453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671</Words>
  <Application>Microsoft Office PowerPoint</Application>
  <PresentationFormat>와이드스크린</PresentationFormat>
  <Paragraphs>83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</vt:lpstr>
      <vt:lpstr>Avenir Next LT Pro</vt:lpstr>
      <vt:lpstr>Calibri</vt:lpstr>
      <vt:lpstr>Wingdings</vt:lpstr>
      <vt:lpstr>AccentBoxVTI</vt:lpstr>
      <vt:lpstr>네트워크프로그래밍 설계과제 최종발표</vt:lpstr>
      <vt:lpstr>문제정의 및 요구사항</vt:lpstr>
      <vt:lpstr>문제정의 및 요구사항(cont.)</vt:lpstr>
      <vt:lpstr>문제정의 및 요구사항(cont.)</vt:lpstr>
      <vt:lpstr>문제정의 및 요구사항(cont.)</vt:lpstr>
      <vt:lpstr>소프트웨어 설계</vt:lpstr>
      <vt:lpstr>소프트웨어 설계(cont.)</vt:lpstr>
      <vt:lpstr>소프트웨어 설계(cont.)</vt:lpstr>
      <vt:lpstr>소프트웨어 설계(cont.)</vt:lpstr>
      <vt:lpstr>소프트웨어 구현</vt:lpstr>
      <vt:lpstr>소프트웨어 구현(cont.)</vt:lpstr>
      <vt:lpstr>소프트웨어 구현 (cont.)</vt:lpstr>
      <vt:lpstr>데모 시나리오</vt:lpstr>
      <vt:lpstr>데모</vt:lpstr>
      <vt:lpstr>데모</vt:lpstr>
      <vt:lpstr>데모</vt:lpstr>
      <vt:lpstr>데모</vt:lpstr>
      <vt:lpstr>데모</vt:lpstr>
      <vt:lpstr>데모</vt:lpstr>
      <vt:lpstr>데모</vt:lpstr>
      <vt:lpstr>PowerPoint 프레젠테이션</vt:lpstr>
      <vt:lpstr>결론 및 총평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네트워크프로그래밍 최종발표</dc:title>
  <dc:creator>Windintosh Steelval</dc:creator>
  <cp:lastModifiedBy>Windintosh Steelval</cp:lastModifiedBy>
  <cp:revision>7</cp:revision>
  <dcterms:created xsi:type="dcterms:W3CDTF">2020-06-15T14:16:36Z</dcterms:created>
  <dcterms:modified xsi:type="dcterms:W3CDTF">2020-06-15T14:59:30Z</dcterms:modified>
</cp:coreProperties>
</file>