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1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1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7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6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D09654-D577-4E1A-9A4C-A9E8B4E69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설계과제물</a:t>
            </a:r>
            <a:br>
              <a:rPr lang="en-US" altLang="ko-KR" dirty="0"/>
            </a:br>
            <a:r>
              <a:rPr lang="en-US" altLang="ko-KR" dirty="0"/>
              <a:t>2020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0A62A-762B-4D1D-B309-258EA9D5F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명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The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Fuse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 성 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2016150019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박재홍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097D5-4502-49D9-9CC4-A2B8C9446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97" r="1" b="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5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2CFB6E-5D3B-47BA-AF25-5EF9A75DC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375"/>
          <a:stretch/>
        </p:blipFill>
        <p:spPr bwMode="auto">
          <a:xfrm>
            <a:off x="2843" y="10"/>
            <a:ext cx="1218631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EFBB3B-CF6A-4E53-9E2A-6C5FC2D8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rgbClr val="FFFFFF"/>
                </a:solidFill>
              </a:rPr>
              <a:t>FCFS </a:t>
            </a:r>
            <a:r>
              <a:rPr lang="ko-KR" altLang="en-US" sz="3600">
                <a:solidFill>
                  <a:srgbClr val="FFFFFF"/>
                </a:solidFill>
              </a:rPr>
              <a:t>알고리즘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E7537-7650-47BB-9E52-89D505DA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FFFF"/>
                </a:solidFill>
              </a:rPr>
              <a:t>First-Come-First-Served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선착순 </a:t>
            </a:r>
            <a:r>
              <a:rPr lang="en-US" altLang="ko-KR" sz="1600" dirty="0">
                <a:solidFill>
                  <a:srgbClr val="FFFFFF"/>
                </a:solidFill>
              </a:rPr>
              <a:t>- “</a:t>
            </a:r>
            <a:r>
              <a:rPr lang="ko-KR" altLang="en-US" sz="1600" dirty="0">
                <a:solidFill>
                  <a:srgbClr val="FFFFFF"/>
                </a:solidFill>
              </a:rPr>
              <a:t>먼저 온 프로세스가 먼저 할당“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성능은 떨어지는 편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공정한 방식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00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3F90E-0EA6-4A1F-8699-0E79E27D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F7E00-BDB6-4AB8-A26E-03957F71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FCFS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먼저 프로세서를 요청한 프로세스에게 </a:t>
            </a:r>
            <a:r>
              <a:rPr lang="en-US" altLang="ko-KR" dirty="0"/>
              <a:t>CPU </a:t>
            </a:r>
            <a:r>
              <a:rPr lang="ko-KR" altLang="en-US" dirty="0"/>
              <a:t>할당</a:t>
            </a:r>
            <a:endParaRPr lang="en-US" altLang="ko-KR" dirty="0"/>
          </a:p>
          <a:p>
            <a:r>
              <a:rPr lang="ko-KR" altLang="en-US" dirty="0" err="1"/>
              <a:t>비선점</a:t>
            </a:r>
            <a:r>
              <a:rPr lang="en-US" altLang="ko-KR" dirty="0"/>
              <a:t>(non-preemptive)</a:t>
            </a:r>
            <a:r>
              <a:rPr lang="ko-KR" altLang="en-US" dirty="0"/>
              <a:t>방식</a:t>
            </a:r>
            <a:r>
              <a:rPr lang="en-US" altLang="ko-KR" dirty="0"/>
              <a:t> – CPU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할당 받은 프로세스가 </a:t>
            </a:r>
            <a:r>
              <a:rPr lang="en-US" altLang="ko-KR" dirty="0"/>
              <a:t>CPU</a:t>
            </a:r>
            <a:r>
              <a:rPr lang="ko-KR" altLang="en-US" dirty="0"/>
              <a:t>를 반납할 때 까지 다른 프로세스들은 대기</a:t>
            </a:r>
            <a:endParaRPr lang="en-US" altLang="ko-KR" dirty="0"/>
          </a:p>
          <a:p>
            <a:r>
              <a:rPr lang="en-US" altLang="ko-KR" dirty="0"/>
              <a:t>Ex) 1, 2, 3</a:t>
            </a:r>
            <a:r>
              <a:rPr lang="ko-KR" altLang="en-US" dirty="0"/>
              <a:t>번 프로세스가 차례대로 </a:t>
            </a:r>
            <a:r>
              <a:rPr lang="en-US" altLang="ko-KR" dirty="0"/>
              <a:t>CPU </a:t>
            </a:r>
            <a:r>
              <a:rPr lang="ko-KR" altLang="en-US" dirty="0"/>
              <a:t>할당을 요청</a:t>
            </a:r>
            <a:endParaRPr lang="en-US" altLang="ko-KR" dirty="0"/>
          </a:p>
          <a:p>
            <a:r>
              <a:rPr lang="ko-KR" altLang="ko-KR" dirty="0">
                <a:latin typeface="+mn-ea"/>
              </a:rPr>
              <a:t>→</a:t>
            </a:r>
            <a:r>
              <a:rPr lang="en-US" altLang="ko-KR" dirty="0">
                <a:latin typeface="+mn-ea"/>
              </a:rPr>
              <a:t> 1</a:t>
            </a:r>
            <a:r>
              <a:rPr lang="ko-KR" altLang="en-US" dirty="0">
                <a:latin typeface="+mn-ea"/>
              </a:rPr>
              <a:t>번 프로세스부터 </a:t>
            </a:r>
            <a:r>
              <a:rPr lang="en-US" altLang="ko-KR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를 할당 받아 처리됨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ko-KR" dirty="0">
                <a:latin typeface="+mn-ea"/>
              </a:rPr>
              <a:t>→</a:t>
            </a:r>
            <a:r>
              <a:rPr lang="en-US" altLang="ko-KR" dirty="0">
                <a:latin typeface="+mn-ea"/>
              </a:rPr>
              <a:t> 2, 3</a:t>
            </a:r>
            <a:r>
              <a:rPr lang="ko-KR" altLang="en-US" dirty="0">
                <a:latin typeface="+mn-ea"/>
              </a:rPr>
              <a:t>번 프로세스는 대기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45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C3CDE-192D-4061-AFB6-8D5D2063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D4FB4-9272-4B39-B950-3E981622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이용한 자료구조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– Double Linked List</a:t>
            </a:r>
            <a:r>
              <a:rPr lang="ko-KR" altLang="en-US" dirty="0"/>
              <a:t>를 이용한 단일 </a:t>
            </a:r>
            <a:r>
              <a:rPr lang="en-US" altLang="ko-KR" dirty="0"/>
              <a:t>Queue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queue_pointer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생성되는 프로세스의 정보를 입력 받아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저장함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head_pointer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queue</a:t>
            </a:r>
            <a:r>
              <a:rPr lang="ko-KR" altLang="en-US" dirty="0"/>
              <a:t>의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tail(</a:t>
            </a:r>
            <a:r>
              <a:rPr lang="ko-KR" altLang="en-US" dirty="0"/>
              <a:t>좌우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가리킴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96DDB-95B9-4824-BACF-07A6CA7D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285999"/>
            <a:ext cx="3993424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3B7D-98AE-4F78-A947-4BBC08E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34AB1-3B34-4927-8065-1CFBCF64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사용한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Queue </a:t>
            </a:r>
            <a:r>
              <a:rPr lang="ko-KR" altLang="en-US" dirty="0"/>
              <a:t>초기화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프로세스 생성</a:t>
            </a:r>
            <a:r>
              <a:rPr lang="en-US" altLang="ko-KR" dirty="0"/>
              <a:t>(Queue</a:t>
            </a:r>
            <a:r>
              <a:rPr lang="ko-KR" altLang="en-US" dirty="0"/>
              <a:t>에 삽입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input_file</a:t>
            </a:r>
            <a:r>
              <a:rPr lang="ko-KR" altLang="en-US" dirty="0"/>
              <a:t>에서 받은 정보를 저장하여 </a:t>
            </a:r>
            <a:r>
              <a:rPr lang="en-US" altLang="ko-KR" dirty="0"/>
              <a:t>Queue</a:t>
            </a:r>
            <a:r>
              <a:rPr lang="ko-KR" altLang="en-US" dirty="0"/>
              <a:t>에 삽입함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6F4DE7-8FD2-4F29-9EE5-287BFD6B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386" y="2142665"/>
            <a:ext cx="4835560" cy="1048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75BB59-E707-42B0-81F9-AB2E3D9AD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52" y="3666809"/>
            <a:ext cx="6125068" cy="4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6EB8A-2A56-4614-9AD9-8AB25F16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C2119-A13A-4EA4-937E-8B9B4EB8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사용한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프로세스 수행</a:t>
            </a:r>
            <a:r>
              <a:rPr lang="en-US" altLang="ko-KR" dirty="0"/>
              <a:t>(</a:t>
            </a:r>
            <a:r>
              <a:rPr lang="en-US" altLang="ko-KR" dirty="0" err="1"/>
              <a:t>computing_queue</a:t>
            </a:r>
            <a:r>
              <a:rPr lang="en-US" altLang="ko-KR" dirty="0"/>
              <a:t>)</a:t>
            </a:r>
          </a:p>
          <a:p>
            <a:pPr latinLnBrk="1"/>
            <a:r>
              <a:rPr lang="en-US" altLang="ko-KR" dirty="0"/>
              <a:t>- Queue</a:t>
            </a:r>
            <a:r>
              <a:rPr lang="ko-KR" altLang="ko-KR" dirty="0"/>
              <a:t>에 프로세스가 존재한다면</a:t>
            </a:r>
            <a:r>
              <a:rPr lang="en-US" altLang="ko-KR" dirty="0"/>
              <a:t>, </a:t>
            </a:r>
            <a:r>
              <a:rPr lang="ko-KR" altLang="ko-KR" dirty="0"/>
              <a:t>가장 앞에 연결된</a:t>
            </a:r>
            <a:r>
              <a:rPr lang="en-US" altLang="ko-KR" dirty="0"/>
              <a:t> Queue(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현재 실행 중인 프로세스</a:t>
            </a:r>
            <a:r>
              <a:rPr lang="en-US" altLang="ko-KR" dirty="0"/>
              <a:t>)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computing_time</a:t>
            </a:r>
            <a:r>
              <a:rPr lang="ko-KR" altLang="ko-KR" dirty="0"/>
              <a:t>을 </a:t>
            </a:r>
            <a:r>
              <a:rPr lang="en-US" altLang="ko-KR" dirty="0" err="1"/>
              <a:t>time_quantum</a:t>
            </a:r>
            <a:r>
              <a:rPr lang="en-US" altLang="ko-KR" dirty="0"/>
              <a:t>(=20)</a:t>
            </a:r>
            <a:r>
              <a:rPr lang="ko-KR" altLang="ko-KR" dirty="0"/>
              <a:t>만큼 감소시킨다</a:t>
            </a:r>
            <a:r>
              <a:rPr lang="en-US" altLang="ko-KR" dirty="0"/>
              <a:t>. </a:t>
            </a:r>
            <a:r>
              <a:rPr lang="ko-KR" altLang="ko-KR" dirty="0"/>
              <a:t>이 때 그 값이 </a:t>
            </a:r>
            <a:r>
              <a:rPr lang="en-US" altLang="ko-KR" dirty="0"/>
              <a:t>0</a:t>
            </a:r>
            <a:r>
              <a:rPr lang="ko-KR" altLang="ko-KR" dirty="0"/>
              <a:t>보다 크다면 </a:t>
            </a:r>
            <a:r>
              <a:rPr lang="en-US" altLang="ko-KR" dirty="0" err="1"/>
              <a:t>computing_queue</a:t>
            </a:r>
            <a:r>
              <a:rPr lang="ko-KR" altLang="ko-KR" dirty="0"/>
              <a:t>를 종료한다</a:t>
            </a:r>
            <a:r>
              <a:rPr lang="en-US" altLang="ko-KR" dirty="0"/>
              <a:t>. </a:t>
            </a:r>
            <a:r>
              <a:rPr lang="en-US" altLang="ko-KR" dirty="0" err="1"/>
              <a:t>computing_time</a:t>
            </a:r>
            <a:r>
              <a:rPr lang="ko-KR" altLang="ko-KR" dirty="0"/>
              <a:t>이 </a:t>
            </a:r>
            <a:r>
              <a:rPr lang="en-US" altLang="ko-KR" dirty="0"/>
              <a:t>0</a:t>
            </a:r>
            <a:r>
              <a:rPr lang="ko-KR" altLang="ko-KR" dirty="0"/>
              <a:t>보다 작거나 같으면</a:t>
            </a:r>
            <a:r>
              <a:rPr lang="en-US" altLang="ko-KR" dirty="0"/>
              <a:t>(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해당 프로세스의 수행이 끝나면</a:t>
            </a:r>
            <a:r>
              <a:rPr lang="en-US" altLang="ko-KR" dirty="0"/>
              <a:t>), </a:t>
            </a:r>
            <a:r>
              <a:rPr lang="ko-KR" altLang="ko-KR" dirty="0"/>
              <a:t>해당 프로세스는 </a:t>
            </a:r>
            <a:r>
              <a:rPr lang="en-US" altLang="ko-KR" dirty="0" err="1"/>
              <a:t>process_id</a:t>
            </a:r>
            <a:r>
              <a:rPr lang="en-US" altLang="ko-KR" dirty="0"/>
              <a:t>, priority, </a:t>
            </a:r>
            <a:r>
              <a:rPr lang="en-US" altLang="ko-KR" dirty="0" err="1"/>
              <a:t>computing_time</a:t>
            </a:r>
            <a:r>
              <a:rPr lang="en-US" altLang="ko-KR" dirty="0"/>
              <a:t>, </a:t>
            </a:r>
            <a:r>
              <a:rPr lang="en-US" altLang="ko-KR" dirty="0" err="1"/>
              <a:t>turn_around_time</a:t>
            </a:r>
            <a:r>
              <a:rPr lang="en-US" altLang="ko-KR" dirty="0"/>
              <a:t>, </a:t>
            </a:r>
            <a:r>
              <a:rPr lang="en-US" altLang="ko-KR" dirty="0" err="1"/>
              <a:t>end_time</a:t>
            </a:r>
            <a:r>
              <a:rPr lang="ko-KR" altLang="ko-KR" dirty="0"/>
              <a:t>을 출력하고</a:t>
            </a:r>
            <a:r>
              <a:rPr lang="en-US" altLang="ko-KR" dirty="0"/>
              <a:t>, Queue</a:t>
            </a:r>
            <a:r>
              <a:rPr lang="ko-KR" altLang="ko-KR" dirty="0"/>
              <a:t>에서 해당 프로세스를 제거한 뒤</a:t>
            </a:r>
            <a:r>
              <a:rPr lang="en-US" altLang="ko-KR" dirty="0"/>
              <a:t> </a:t>
            </a:r>
            <a:r>
              <a:rPr lang="en-US" altLang="ko-KR" dirty="0" err="1"/>
              <a:t>computing_queue</a:t>
            </a:r>
            <a:r>
              <a:rPr lang="ko-KR" altLang="ko-KR" dirty="0"/>
              <a:t>를 종료한다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r>
              <a:rPr lang="en-US" altLang="ko-KR" dirty="0"/>
              <a:t>- input_file.txt</a:t>
            </a:r>
            <a:r>
              <a:rPr lang="ko-KR" altLang="ko-KR" dirty="0"/>
              <a:t>에서</a:t>
            </a:r>
            <a:r>
              <a:rPr lang="en-US" altLang="ko-KR" dirty="0"/>
              <a:t> type -1</a:t>
            </a:r>
            <a:r>
              <a:rPr lang="ko-KR" altLang="ko-KR" dirty="0"/>
              <a:t>을 입력 받으면 모든 프로세스의 수행이 종료될 때까지 해당 작업을 반복한다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0948B-778A-4184-BC22-1D2536EF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26" y="2340212"/>
            <a:ext cx="4299524" cy="5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08675-CBD0-44D9-8E77-FC710502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pic>
        <p:nvPicPr>
          <p:cNvPr id="5" name="내용 개체 틀 4" descr="스크린샷, 모니터, 전화, 디스플레이이(가) 표시된 사진&#10;&#10;자동 생성된 설명">
            <a:extLst>
              <a:ext uri="{FF2B5EF4-FFF2-40B4-BE49-F238E27FC236}">
                <a16:creationId xmlns:a16="http://schemas.microsoft.com/office/drawing/2014/main" id="{16B4F8FE-35B5-41DB-8D8B-DFF9AC0E5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39" y="2108200"/>
            <a:ext cx="6139741" cy="376078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91E83-1533-4935-AF85-FC7B5A4AA5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108200"/>
            <a:ext cx="34004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1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BCF26-B902-4862-945E-F82225E3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1044B9BD-12B3-4684-9541-EC3DBE742F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3318740"/>
                  </p:ext>
                </p:extLst>
              </p:nvPr>
            </p:nvGraphicFramePr>
            <p:xfrm>
              <a:off x="270979" y="2378821"/>
              <a:ext cx="11710364" cy="32195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5528">
                      <a:extLst>
                        <a:ext uri="{9D8B030D-6E8A-4147-A177-3AD203B41FA5}">
                          <a16:colId xmlns:a16="http://schemas.microsoft.com/office/drawing/2014/main" val="3812562025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3753143481"/>
                        </a:ext>
                      </a:extLst>
                    </a:gridCol>
                    <a:gridCol w="976535">
                      <a:extLst>
                        <a:ext uri="{9D8B030D-6E8A-4147-A177-3AD203B41FA5}">
                          <a16:colId xmlns:a16="http://schemas.microsoft.com/office/drawing/2014/main" val="3968580403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2345389845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782006174"/>
                        </a:ext>
                      </a:extLst>
                    </a:gridCol>
                    <a:gridCol w="976535">
                      <a:extLst>
                        <a:ext uri="{9D8B030D-6E8A-4147-A177-3AD203B41FA5}">
                          <a16:colId xmlns:a16="http://schemas.microsoft.com/office/drawing/2014/main" val="122866427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4195905974"/>
                        </a:ext>
                      </a:extLst>
                    </a:gridCol>
                    <a:gridCol w="885315">
                      <a:extLst>
                        <a:ext uri="{9D8B030D-6E8A-4147-A177-3AD203B41FA5}">
                          <a16:colId xmlns:a16="http://schemas.microsoft.com/office/drawing/2014/main" val="1632834736"/>
                        </a:ext>
                      </a:extLst>
                    </a:gridCol>
                    <a:gridCol w="1066748">
                      <a:extLst>
                        <a:ext uri="{9D8B030D-6E8A-4147-A177-3AD203B41FA5}">
                          <a16:colId xmlns:a16="http://schemas.microsoft.com/office/drawing/2014/main" val="1504035979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3260792937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3405142633"/>
                        </a:ext>
                      </a:extLst>
                    </a:gridCol>
                    <a:gridCol w="976535">
                      <a:extLst>
                        <a:ext uri="{9D8B030D-6E8A-4147-A177-3AD203B41FA5}">
                          <a16:colId xmlns:a16="http://schemas.microsoft.com/office/drawing/2014/main" val="4028395959"/>
                        </a:ext>
                      </a:extLst>
                    </a:gridCol>
                  </a:tblGrid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>
                              <a:effectLst/>
                            </a:rPr>
                            <a:t>프로세스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7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9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10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 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3678889985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>
                              <a:effectLst/>
                            </a:rPr>
                            <a:t>도착 시간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 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794519463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>
                              <a:effectLst/>
                            </a:rPr>
                            <a:t>서비스 시간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80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20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45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 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1736603957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>
                              <a:effectLst/>
                            </a:rPr>
                            <a:t>종료 시각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80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150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190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300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평균</a:t>
                          </a:r>
                          <a:r>
                            <a:rPr lang="en-US" altLang="ko-KR" sz="1300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*</a:t>
                          </a:r>
                          <a:endParaRPr lang="ko-KR" sz="1600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137291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>
                              <a:effectLst/>
                            </a:rPr>
                            <a:t>반환 시간</a:t>
                          </a:r>
                          <a14:m>
                            <m:oMath xmlns:m="http://schemas.openxmlformats.org/officeDocument/2006/math"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80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150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170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345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202.5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239475933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ko-KR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1.00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3.00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5.00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14.0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5.67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4.40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11.0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6.50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5.33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7.67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6.36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10725264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1044B9BD-12B3-4684-9541-EC3DBE742F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3318740"/>
                  </p:ext>
                </p:extLst>
              </p:nvPr>
            </p:nvGraphicFramePr>
            <p:xfrm>
              <a:off x="270979" y="2378821"/>
              <a:ext cx="11710364" cy="32195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5528">
                      <a:extLst>
                        <a:ext uri="{9D8B030D-6E8A-4147-A177-3AD203B41FA5}">
                          <a16:colId xmlns:a16="http://schemas.microsoft.com/office/drawing/2014/main" val="3812562025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3753143481"/>
                        </a:ext>
                      </a:extLst>
                    </a:gridCol>
                    <a:gridCol w="976535">
                      <a:extLst>
                        <a:ext uri="{9D8B030D-6E8A-4147-A177-3AD203B41FA5}">
                          <a16:colId xmlns:a16="http://schemas.microsoft.com/office/drawing/2014/main" val="3968580403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2345389845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782006174"/>
                        </a:ext>
                      </a:extLst>
                    </a:gridCol>
                    <a:gridCol w="976535">
                      <a:extLst>
                        <a:ext uri="{9D8B030D-6E8A-4147-A177-3AD203B41FA5}">
                          <a16:colId xmlns:a16="http://schemas.microsoft.com/office/drawing/2014/main" val="122866427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4195905974"/>
                        </a:ext>
                      </a:extLst>
                    </a:gridCol>
                    <a:gridCol w="885315">
                      <a:extLst>
                        <a:ext uri="{9D8B030D-6E8A-4147-A177-3AD203B41FA5}">
                          <a16:colId xmlns:a16="http://schemas.microsoft.com/office/drawing/2014/main" val="1632834736"/>
                        </a:ext>
                      </a:extLst>
                    </a:gridCol>
                    <a:gridCol w="1066748">
                      <a:extLst>
                        <a:ext uri="{9D8B030D-6E8A-4147-A177-3AD203B41FA5}">
                          <a16:colId xmlns:a16="http://schemas.microsoft.com/office/drawing/2014/main" val="1504035979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3260792937"/>
                        </a:ext>
                      </a:extLst>
                    </a:gridCol>
                    <a:gridCol w="975528">
                      <a:extLst>
                        <a:ext uri="{9D8B030D-6E8A-4147-A177-3AD203B41FA5}">
                          <a16:colId xmlns:a16="http://schemas.microsoft.com/office/drawing/2014/main" val="3405142633"/>
                        </a:ext>
                      </a:extLst>
                    </a:gridCol>
                    <a:gridCol w="976535">
                      <a:extLst>
                        <a:ext uri="{9D8B030D-6E8A-4147-A177-3AD203B41FA5}">
                          <a16:colId xmlns:a16="http://schemas.microsoft.com/office/drawing/2014/main" val="4028395959"/>
                        </a:ext>
                      </a:extLst>
                    </a:gridCol>
                  </a:tblGrid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>
                              <a:effectLst/>
                            </a:rPr>
                            <a:t>프로세스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7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9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10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 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3678889985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>
                              <a:effectLst/>
                            </a:rPr>
                            <a:t>도착 시간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 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794519463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728" marR="108728" marT="0" marB="0">
                        <a:blipFill>
                          <a:blip r:embed="rId2"/>
                          <a:stretch>
                            <a:fillRect l="-625" t="-205618" r="-1103750" b="-2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80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20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45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 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1736603957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>
                              <a:effectLst/>
                            </a:rPr>
                            <a:t>종료 시각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80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150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190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300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405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300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평균</a:t>
                          </a:r>
                          <a:r>
                            <a:rPr lang="en-US" altLang="ko-KR" sz="1300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*</a:t>
                          </a:r>
                          <a:endParaRPr lang="ko-KR" sz="1600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137291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728" marR="108728" marT="0" marB="0">
                        <a:blipFill>
                          <a:blip r:embed="rId2"/>
                          <a:stretch>
                            <a:fillRect l="-625" t="-409091" r="-1103750" b="-1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80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150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170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260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345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202.5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239475933"/>
                      </a:ext>
                    </a:extLst>
                  </a:tr>
                  <a:tr h="5365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728" marR="108728" marT="0" marB="0">
                        <a:blipFill>
                          <a:blip r:embed="rId2"/>
                          <a:stretch>
                            <a:fillRect l="-625" t="-509091" r="-110375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1.00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3.00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5.00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14.0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5.67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4.40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11.0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6.50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5.33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>
                              <a:effectLst/>
                            </a:rPr>
                            <a:t>7.67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300" kern="100" dirty="0">
                              <a:effectLst/>
                            </a:rPr>
                            <a:t>6.36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108728" marR="108728" marT="0" marB="0"/>
                    </a:tc>
                    <a:extLst>
                      <a:ext uri="{0D108BD9-81ED-4DB2-BD59-A6C34878D82A}">
                        <a16:rowId xmlns:a16="http://schemas.microsoft.com/office/drawing/2014/main" val="10725264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5AB0AC-74EC-4421-90AE-04B312FA9EE0}"/>
              </a:ext>
            </a:extLst>
          </p:cNvPr>
          <p:cNvSpPr txBox="1"/>
          <p:nvPr/>
        </p:nvSpPr>
        <p:spPr>
          <a:xfrm>
            <a:off x="8528459" y="573205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(*</a:t>
            </a:r>
            <a:r>
              <a:rPr lang="ko-KR" altLang="en-US" dirty="0"/>
              <a:t>소수점 셋째 자리에서 반올림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38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A15C6-01EB-4D3D-A75D-C8252E06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3FBED-03BF-45F4-9E5A-C9EAE17F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Input_file.</a:t>
            </a:r>
            <a:r>
              <a:rPr lang="en-US" altLang="ko-KR" dirty="0"/>
              <a:t>txt</a:t>
            </a:r>
            <a:r>
              <a:rPr lang="ko-KR" altLang="en-US" dirty="0"/>
              <a:t>의 처리 결과</a:t>
            </a:r>
            <a:r>
              <a:rPr lang="en-US" altLang="ko-KR" dirty="0"/>
              <a:t> FCFS </a:t>
            </a:r>
            <a:r>
              <a:rPr lang="ko-KR" altLang="ko-KR" dirty="0"/>
              <a:t>알고리즘의 </a:t>
            </a:r>
            <a:r>
              <a:rPr lang="en-US" altLang="ko-KR" dirty="0"/>
              <a:t>Normalized Turnaround Time</a:t>
            </a:r>
            <a:r>
              <a:rPr lang="ko-KR" altLang="ko-KR" dirty="0"/>
              <a:t>은 약 </a:t>
            </a:r>
            <a:r>
              <a:rPr lang="en-US" altLang="ko-KR" dirty="0"/>
              <a:t>6.36</a:t>
            </a:r>
            <a:r>
              <a:rPr lang="ko-KR" altLang="ko-KR" dirty="0"/>
              <a:t>이 된다</a:t>
            </a:r>
            <a:r>
              <a:rPr lang="en-US" altLang="ko-KR" dirty="0"/>
              <a:t>. </a:t>
            </a:r>
            <a:r>
              <a:rPr lang="ko-KR" altLang="ko-KR" dirty="0"/>
              <a:t>혼자서 팀을 구성하여 하나의 알고리즘만을 구현하여 실행하였기에 다른 스케줄링 알고리즘과 비교할 수는 없었지만</a:t>
            </a:r>
            <a:r>
              <a:rPr lang="en-US" altLang="ko-KR" dirty="0"/>
              <a:t>, </a:t>
            </a:r>
            <a:r>
              <a:rPr lang="ko-KR" altLang="ko-KR" dirty="0"/>
              <a:t>수업 시간에 들은 내용을 토대로 미루어 보면</a:t>
            </a:r>
            <a:r>
              <a:rPr lang="en-US" altLang="ko-KR" dirty="0"/>
              <a:t> FCFS </a:t>
            </a:r>
            <a:r>
              <a:rPr lang="ko-KR" altLang="ko-KR" dirty="0"/>
              <a:t>방식보다 좋은 방법이 많이 있으므로 실제로 스케줄링 알고리즘을 구현할 때는 다른 방법을</a:t>
            </a:r>
            <a:r>
              <a:rPr lang="ko-KR" altLang="en-US" dirty="0"/>
              <a:t> 쓰는 것이 더 바람직할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925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4E8E2"/>
      </a:lt2>
      <a:accent1>
        <a:srgbClr val="A44DC3"/>
      </a:accent1>
      <a:accent2>
        <a:srgbClr val="6C49B7"/>
      </a:accent2>
      <a:accent3>
        <a:srgbClr val="4D59C3"/>
      </a:accent3>
      <a:accent4>
        <a:srgbClr val="3B78B1"/>
      </a:accent4>
      <a:accent5>
        <a:srgbClr val="48B1B8"/>
      </a:accent5>
      <a:accent6>
        <a:srgbClr val="3BB188"/>
      </a:accent6>
      <a:hlink>
        <a:srgbClr val="378DA7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448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Cambria Math</vt:lpstr>
      <vt:lpstr>Georgia Pro Cond Light</vt:lpstr>
      <vt:lpstr>Speak Pro</vt:lpstr>
      <vt:lpstr>Wingdings</vt:lpstr>
      <vt:lpstr>RetrospectVTI</vt:lpstr>
      <vt:lpstr>운영체제 설계과제물 2020</vt:lpstr>
      <vt:lpstr>FCFS 알고리즘</vt:lpstr>
      <vt:lpstr>FCFS (cont.)</vt:lpstr>
      <vt:lpstr>프로그램 구현</vt:lpstr>
      <vt:lpstr>프로그램 구현(cont.)</vt:lpstr>
      <vt:lpstr>프로그램 구현(cont.)</vt:lpstr>
      <vt:lpstr>프로그램 실행</vt:lpstr>
      <vt:lpstr>실행 결과 분석</vt:lpstr>
      <vt:lpstr>분석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설계과제물 2020</dc:title>
  <dc:creator>Windintosh Steelval</dc:creator>
  <cp:lastModifiedBy>Windintosh Steelval</cp:lastModifiedBy>
  <cp:revision>19</cp:revision>
  <dcterms:created xsi:type="dcterms:W3CDTF">2020-06-13T09:04:58Z</dcterms:created>
  <dcterms:modified xsi:type="dcterms:W3CDTF">2020-06-13T13:26:12Z</dcterms:modified>
</cp:coreProperties>
</file>