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88" r:id="rId4"/>
    <p:sldId id="268" r:id="rId5"/>
    <p:sldId id="342" r:id="rId6"/>
    <p:sldId id="358" r:id="rId7"/>
    <p:sldId id="357" r:id="rId8"/>
    <p:sldId id="343" r:id="rId9"/>
    <p:sldId id="359" r:id="rId10"/>
    <p:sldId id="356" r:id="rId11"/>
    <p:sldId id="355" r:id="rId12"/>
    <p:sldId id="354" r:id="rId13"/>
    <p:sldId id="361" r:id="rId14"/>
    <p:sldId id="362" r:id="rId15"/>
    <p:sldId id="363" r:id="rId16"/>
    <p:sldId id="364" r:id="rId17"/>
    <p:sldId id="344" r:id="rId18"/>
    <p:sldId id="333" r:id="rId19"/>
    <p:sldId id="349" r:id="rId20"/>
    <p:sldId id="350" r:id="rId21"/>
    <p:sldId id="353" r:id="rId22"/>
    <p:sldId id="352" r:id="rId23"/>
  </p:sldIdLst>
  <p:sldSz cx="12192000" cy="6858000"/>
  <p:notesSz cx="6858000" cy="9144000"/>
  <p:embeddedFontLst>
    <p:embeddedFont>
      <p:font typeface="Abadi" panose="020B0604020104020204" pitchFamily="34" charset="0"/>
      <p:regular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휴먼모음T" panose="02030504000101010101" pitchFamily="18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E1"/>
    <a:srgbClr val="404040"/>
    <a:srgbClr val="006ABD"/>
    <a:srgbClr val="FFE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10" autoAdjust="0"/>
    <p:restoredTop sz="84887" autoAdjust="0"/>
  </p:normalViewPr>
  <p:slideViewPr>
    <p:cSldViewPr snapToGrid="0">
      <p:cViewPr varScale="1">
        <p:scale>
          <a:sx n="57" d="100"/>
          <a:sy n="57" d="100"/>
        </p:scale>
        <p:origin x="84" y="456"/>
      </p:cViewPr>
      <p:guideLst/>
    </p:cSldViewPr>
  </p:slideViewPr>
  <p:outlineViewPr>
    <p:cViewPr>
      <p:scale>
        <a:sx n="33" d="100"/>
        <a:sy n="33" d="100"/>
      </p:scale>
      <p:origin x="0" y="-26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D5DF9B5-DEEC-42B5-BEDE-4721A91406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D6A421-B3F6-45C3-B5C8-4F9FEF340A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D8501-AAF0-4F48-82CC-B45F62D9CD48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959DFD-7E68-4DA3-8CE6-C983DF8C09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8EC579-0D50-4C2D-ACE5-FC4B206F7D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49A35-4F83-438B-845F-BF178CD22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200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750C8-433E-4BF4-93A5-80771FD181D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4BB24-0C45-444F-AFAF-55522A282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0259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43844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번필터를 선택 했을 때 모든 패킷을 수집하며 </a:t>
            </a:r>
            <a:r>
              <a:rPr lang="en-US" altLang="ko-KR" dirty="0"/>
              <a:t>, </a:t>
            </a:r>
            <a:r>
              <a:rPr lang="ko-KR" altLang="en-US" dirty="0"/>
              <a:t>각각의 종류별로 정보들을 </a:t>
            </a:r>
            <a:r>
              <a:rPr lang="en-US" altLang="ko-KR" dirty="0"/>
              <a:t>txt</a:t>
            </a:r>
            <a:r>
              <a:rPr lang="ko-KR" altLang="en-US" dirty="0"/>
              <a:t>로 저장합니다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954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556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3996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722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2034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659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021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995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51526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772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3554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33236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24449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870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7999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4503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120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407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4196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259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패킷 캡처 프로그램의 필터를 구현해 직접 수집하고 싶은 패킷의 종류를 고른 후 </a:t>
            </a:r>
            <a:r>
              <a:rPr lang="en-US" altLang="ko-KR" dirty="0"/>
              <a:t>txt</a:t>
            </a:r>
            <a:r>
              <a:rPr lang="ko-KR" altLang="en-US" dirty="0"/>
              <a:t>로 따로 저장해주는 기능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944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9D402-26FA-4430-B037-0249BA82F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2ED97-4126-450D-88F8-C05DC7C58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B268DC-68E3-4031-A2C6-50789CA2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소프트웨어학과 </a:t>
            </a:r>
            <a:r>
              <a:rPr lang="en-US" altLang="ko-KR"/>
              <a:t>2015156038 </a:t>
            </a:r>
            <a:r>
              <a:rPr lang="ko-KR" altLang="en-US"/>
              <a:t>정지우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86B0C-EAD1-4860-AF09-731F51297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86AAA-B382-4D31-9B3D-E3A82DD3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D1ED-71AA-43FE-A333-2456A9CB3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8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20C20-E4BD-42B9-A8E1-D6D8419E0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B13685-32D0-43C3-80C6-B076DD50E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A3B696-B694-4463-90CE-6133946B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소프트웨어학과 </a:t>
            </a:r>
            <a:r>
              <a:rPr lang="en-US" altLang="ko-KR"/>
              <a:t>2015156038 </a:t>
            </a:r>
            <a:r>
              <a:rPr lang="ko-KR" altLang="en-US"/>
              <a:t>정지우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192A4-58B4-4200-91DB-F14F261B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D27B3-8E37-4003-80D3-4C13BE20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D1ED-71AA-43FE-A333-2456A9CB3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7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CAA893-73B9-4868-ABD7-CA5472D50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104357-24F1-4C68-BD27-61D2762D5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988C0-003B-4CCF-9A67-801C09E1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소프트웨어학과 </a:t>
            </a:r>
            <a:r>
              <a:rPr lang="en-US" altLang="ko-KR"/>
              <a:t>2015156038 </a:t>
            </a:r>
            <a:r>
              <a:rPr lang="ko-KR" altLang="en-US"/>
              <a:t>정지우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6EA15-C4B2-4B46-B054-C03D74BC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6FBD3-4122-4498-8EC9-C49262F1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D1ED-71AA-43FE-A333-2456A9CB3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68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68092-9B2F-44EA-8C99-C0ABD90B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F2E5B-60AE-4193-8F6E-038D85D5C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91367-9852-4F1F-8B96-B1786070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소프트웨어학과 </a:t>
            </a:r>
            <a:r>
              <a:rPr lang="en-US" altLang="ko-KR"/>
              <a:t>2015156038 </a:t>
            </a:r>
            <a:r>
              <a:rPr lang="ko-KR" altLang="en-US"/>
              <a:t>정지우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31E38-493D-4797-AAD1-626613FF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05EA7-D7CB-4DC3-B492-686F7646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D1ED-71AA-43FE-A333-2456A9CB3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C6C1A-40A0-4BB6-86BD-B305442A9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761654-DEE9-45C8-BBE6-B0E6173FA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121D15-15D9-4F61-973F-9FADB650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소프트웨어학과 </a:t>
            </a:r>
            <a:r>
              <a:rPr lang="en-US" altLang="ko-KR"/>
              <a:t>2015156038 </a:t>
            </a:r>
            <a:r>
              <a:rPr lang="ko-KR" altLang="en-US"/>
              <a:t>정지우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AD65C2-6594-4D60-A9A9-2CEE927F2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DE546-07F9-4872-AE69-5A1EC2CE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D1ED-71AA-43FE-A333-2456A9CB3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7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AD0CE-7CDE-4EE9-B556-38465E63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6EE76C-617D-4EBF-8B34-436622DDB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15284F-DE7D-4010-BAF0-421882E3A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8D387A-0B45-46C9-B410-FA6E3B2C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소프트웨어학과 </a:t>
            </a:r>
            <a:r>
              <a:rPr lang="en-US" altLang="ko-KR"/>
              <a:t>2015156038 </a:t>
            </a:r>
            <a:r>
              <a:rPr lang="ko-KR" altLang="en-US"/>
              <a:t>정지우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8E35DA-FEA8-4C8C-953D-B1A706A0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E4E1AE-4891-48DB-834D-62CFBA22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D1ED-71AA-43FE-A333-2456A9CB3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2EC56-B856-4B2E-BFD0-ABFD2734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C72D50-3519-454B-8087-6F7749C95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B5537A-04BA-46B8-9FD2-17701059E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7EB2AF-EE25-49DF-AACA-B9CE08DC0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186A6E-40A4-404B-B9B7-1FE20D488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BE73DB-5520-4121-AAAE-0C826E1A9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소프트웨어학과 </a:t>
            </a:r>
            <a:r>
              <a:rPr lang="en-US" altLang="ko-KR"/>
              <a:t>2015156038 </a:t>
            </a:r>
            <a:r>
              <a:rPr lang="ko-KR" altLang="en-US"/>
              <a:t>정지우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F47827-BFC4-42F1-99B4-63D79331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B295D2-31B2-44C2-BE41-34006415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D1ED-71AA-43FE-A333-2456A9CB3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64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BED46-5A0E-4809-92DB-6A39BA93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1B4B10-1A9C-4D47-8A49-569C8477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소프트웨어학과 </a:t>
            </a:r>
            <a:r>
              <a:rPr lang="en-US" altLang="ko-KR"/>
              <a:t>2015156038 </a:t>
            </a:r>
            <a:r>
              <a:rPr lang="ko-KR" altLang="en-US"/>
              <a:t>정지우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2AB58D-5492-4B2F-8D84-A2F5E14DE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DBDF8F-1113-4958-AEE4-21389CFF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D1ED-71AA-43FE-A333-2456A9CB3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2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73D2AE-DBE5-4342-B071-FDC9DF8E0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소프트웨어학과 </a:t>
            </a:r>
            <a:r>
              <a:rPr lang="en-US" altLang="ko-KR"/>
              <a:t>2015156038 </a:t>
            </a:r>
            <a:r>
              <a:rPr lang="ko-KR" altLang="en-US"/>
              <a:t>정지우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FBD949-8C0B-4FD6-9AD6-BE43A817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0F031-2C69-4154-9AC3-6E7F1D76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D1ED-71AA-43FE-A333-2456A9CB3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19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1D127-3EFF-4799-93EC-61E6DA41F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E302F-0FF4-4273-A81E-F96508556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EFA0C0-92D6-4352-B8C7-C4366F35E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8A4E2E-8BA5-4FA2-B0AE-47BA9F75F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소프트웨어학과 </a:t>
            </a:r>
            <a:r>
              <a:rPr lang="en-US" altLang="ko-KR"/>
              <a:t>2015156038 </a:t>
            </a:r>
            <a:r>
              <a:rPr lang="ko-KR" altLang="en-US"/>
              <a:t>정지우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78E696-4C96-4B96-8D15-B31B93C8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881E1C-B973-4A02-80A4-1FB2585F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D1ED-71AA-43FE-A333-2456A9CB3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27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526CE-5DF6-489C-A165-4B196D35D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4B0CE2-B690-4598-9319-81065A5D5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13D16E-FDDC-4576-A4DA-FD71EF3B7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963F47-9022-4324-803D-5BAE730F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소프트웨어학과 </a:t>
            </a:r>
            <a:r>
              <a:rPr lang="en-US" altLang="ko-KR"/>
              <a:t>2015156038 </a:t>
            </a:r>
            <a:r>
              <a:rPr lang="ko-KR" altLang="en-US"/>
              <a:t>정지우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3B5AB6-007D-4B76-AFD4-BD6F568D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D47A74-AE6D-4AFA-8FF1-099E0B5A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D1ED-71AA-43FE-A333-2456A9CB3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0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A3D46D-2376-4480-8393-D5F7FECC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BB26B-9CBE-478C-9932-C04370440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475729-D239-461A-B871-3C2F0EE45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소프트웨어학과 </a:t>
            </a:r>
            <a:r>
              <a:rPr lang="en-US" altLang="ko-KR"/>
              <a:t>2015156038 </a:t>
            </a:r>
            <a:r>
              <a:rPr lang="ko-KR" altLang="en-US"/>
              <a:t>정지우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08AD9-C50C-4BB9-9908-5CDDF4670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1C254-E256-4284-8015-D5AE321BE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4D1ED-71AA-43FE-A333-2456A9CB3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8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microsoft.com/office/2007/relationships/hdphoto" Target="../media/hdphoto2.wdp"/><Relationship Id="rId17" Type="http://schemas.microsoft.com/office/2007/relationships/hdphoto" Target="../media/hdphoto3.wdp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image" Target="../media/image18.png"/><Relationship Id="rId10" Type="http://schemas.openxmlformats.org/officeDocument/2006/relationships/image" Target="../media/image7.png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microsoft.com/office/2007/relationships/hdphoto" Target="../media/hdphoto1.wdp"/><Relationship Id="rId14" Type="http://schemas.openxmlformats.org/officeDocument/2006/relationships/image" Target="../media/image10.png"/><Relationship Id="rId22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9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6F5CFE3-7C6C-4A62-97FB-87B246CD6268}"/>
              </a:ext>
            </a:extLst>
          </p:cNvPr>
          <p:cNvSpPr/>
          <p:nvPr/>
        </p:nvSpPr>
        <p:spPr>
          <a:xfrm flipV="1">
            <a:off x="0" y="6602135"/>
            <a:ext cx="12191999" cy="272641"/>
          </a:xfrm>
          <a:prstGeom prst="rect">
            <a:avLst/>
          </a:prstGeom>
          <a:solidFill>
            <a:srgbClr val="00A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759DA4-0E1A-4A0D-9A80-05F938ACC91A}"/>
              </a:ext>
            </a:extLst>
          </p:cNvPr>
          <p:cNvSpPr/>
          <p:nvPr/>
        </p:nvSpPr>
        <p:spPr>
          <a:xfrm flipV="1">
            <a:off x="-1" y="0"/>
            <a:ext cx="12191999" cy="116378"/>
          </a:xfrm>
          <a:prstGeom prst="rect">
            <a:avLst/>
          </a:prstGeom>
          <a:solidFill>
            <a:srgbClr val="00A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E87E5F3-FBFD-4EF8-B7A6-11CA7F489BA1}"/>
              </a:ext>
            </a:extLst>
          </p:cNvPr>
          <p:cNvGrpSpPr/>
          <p:nvPr/>
        </p:nvGrpSpPr>
        <p:grpSpPr>
          <a:xfrm>
            <a:off x="10210440" y="2896731"/>
            <a:ext cx="1598798" cy="215348"/>
            <a:chOff x="9769278" y="2663051"/>
            <a:chExt cx="1598798" cy="21534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2E9C99E-CE68-4BE0-9B17-22F48E8FA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600000">
              <a:off x="10467353" y="2028474"/>
              <a:ext cx="151850" cy="15480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890F433-7AE5-4F33-82D2-FA09C810E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600000">
              <a:off x="10518151" y="1964976"/>
              <a:ext cx="151850" cy="1548000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69A5E30-D924-4CEB-935E-F69EB618BC99}"/>
              </a:ext>
            </a:extLst>
          </p:cNvPr>
          <p:cNvGrpSpPr/>
          <p:nvPr/>
        </p:nvGrpSpPr>
        <p:grpSpPr>
          <a:xfrm>
            <a:off x="6277998" y="4106422"/>
            <a:ext cx="1748608" cy="205177"/>
            <a:chOff x="5836836" y="3872742"/>
            <a:chExt cx="1748608" cy="205177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378375E-5004-4E25-B39C-6E979E31D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6612580" y="3158175"/>
              <a:ext cx="144000" cy="1695487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8F27FF5-3252-41DC-9B59-4AEF41504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6665700" y="3092354"/>
              <a:ext cx="139355" cy="1700132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D798CAE-D0A9-44F0-BA2E-D982DE7B0A20}"/>
              </a:ext>
            </a:extLst>
          </p:cNvPr>
          <p:cNvGrpSpPr/>
          <p:nvPr/>
        </p:nvGrpSpPr>
        <p:grpSpPr>
          <a:xfrm>
            <a:off x="7086743" y="3583595"/>
            <a:ext cx="3435318" cy="3130258"/>
            <a:chOff x="6645581" y="3349915"/>
            <a:chExt cx="3435318" cy="3130258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E17F388E-75A5-4DA7-B359-CACFED53B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45581" y="3413413"/>
              <a:ext cx="3380521" cy="306676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70C1FB0-565A-4ED7-9D4D-D049709E6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92380" y="3349915"/>
              <a:ext cx="3388519" cy="3066760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D261562-4E2D-49A2-806F-EA9D8076484D}"/>
              </a:ext>
            </a:extLst>
          </p:cNvPr>
          <p:cNvGrpSpPr/>
          <p:nvPr/>
        </p:nvGrpSpPr>
        <p:grpSpPr>
          <a:xfrm>
            <a:off x="5090578" y="5599173"/>
            <a:ext cx="1112632" cy="1725900"/>
            <a:chOff x="4649416" y="5365493"/>
            <a:chExt cx="1112632" cy="172590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29EF68D-6786-4C54-AD88-79CAD8893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265145">
              <a:off x="4649416" y="5409128"/>
              <a:ext cx="1081697" cy="1682265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86D2DCE-F93B-4551-B9FF-59673FBE1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265145">
              <a:off x="4680351" y="5365493"/>
              <a:ext cx="1081697" cy="1682265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B49F63E-9836-4744-9887-8414E940335A}"/>
              </a:ext>
            </a:extLst>
          </p:cNvPr>
          <p:cNvGrpSpPr/>
          <p:nvPr/>
        </p:nvGrpSpPr>
        <p:grpSpPr>
          <a:xfrm>
            <a:off x="10738582" y="3461829"/>
            <a:ext cx="541765" cy="618146"/>
            <a:chOff x="10297420" y="3228149"/>
            <a:chExt cx="541765" cy="618146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F9052F40-9471-4F75-B82D-DB2662765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97420" y="3291647"/>
              <a:ext cx="493022" cy="554648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9EC4659C-7948-4995-B70A-726365274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50272" y="3228149"/>
              <a:ext cx="488913" cy="55464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36E2555-ECB3-4C61-8B39-479752A94A71}"/>
              </a:ext>
            </a:extLst>
          </p:cNvPr>
          <p:cNvGrpSpPr/>
          <p:nvPr/>
        </p:nvGrpSpPr>
        <p:grpSpPr>
          <a:xfrm>
            <a:off x="10657993" y="5761227"/>
            <a:ext cx="1243054" cy="951887"/>
            <a:chOff x="10216831" y="5527547"/>
            <a:chExt cx="1243054" cy="951887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B707815-EAE0-4781-B09F-26F91EDCF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16831" y="5588935"/>
              <a:ext cx="1190146" cy="890499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1AE6CD0-EA74-49E2-802F-96BC0284C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email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-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65519" y="5527547"/>
              <a:ext cx="1194366" cy="886279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A484C47-656A-4505-897F-E9632547A999}"/>
              </a:ext>
            </a:extLst>
          </p:cNvPr>
          <p:cNvGrpSpPr/>
          <p:nvPr/>
        </p:nvGrpSpPr>
        <p:grpSpPr>
          <a:xfrm>
            <a:off x="11350529" y="2601797"/>
            <a:ext cx="2421894" cy="3411808"/>
            <a:chOff x="10944452" y="2400624"/>
            <a:chExt cx="2421894" cy="3411808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C163FFA7-7EC2-40AF-A5B3-898383BBF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10452848" y="2952730"/>
              <a:ext cx="3351306" cy="2368097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FFC84336-3447-4DE4-877C-BD86DFC30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10506644" y="2886234"/>
              <a:ext cx="3345311" cy="2374092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B5D7271-A3C9-4BE5-944E-416EBC585DEE}"/>
              </a:ext>
            </a:extLst>
          </p:cNvPr>
          <p:cNvGrpSpPr/>
          <p:nvPr/>
        </p:nvGrpSpPr>
        <p:grpSpPr>
          <a:xfrm>
            <a:off x="10048841" y="-327478"/>
            <a:ext cx="2866087" cy="2389979"/>
            <a:chOff x="9607679" y="-561158"/>
            <a:chExt cx="2866087" cy="2389979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0A4838A1-40F1-4DBD-99A0-41F67DBBF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2600000">
              <a:off x="9607679" y="-497660"/>
              <a:ext cx="2815289" cy="2326481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2EBAF7D-CBC4-459C-8133-076A7997E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2600000">
              <a:off x="9658477" y="-561158"/>
              <a:ext cx="2815289" cy="2326481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A4EDDD8-2A26-4FD9-93E4-74BA255DA2FC}"/>
              </a:ext>
            </a:extLst>
          </p:cNvPr>
          <p:cNvGrpSpPr/>
          <p:nvPr/>
        </p:nvGrpSpPr>
        <p:grpSpPr>
          <a:xfrm>
            <a:off x="6232024" y="5295860"/>
            <a:ext cx="363707" cy="811293"/>
            <a:chOff x="5790862" y="5062180"/>
            <a:chExt cx="363707" cy="811293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1D059B71-98E9-4D6F-B971-98C2849A5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">
              <a:off x="5790862" y="5125961"/>
              <a:ext cx="315865" cy="747512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9B1A802B-FC09-4ABE-9719-DA33AD73E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">
              <a:off x="5843639" y="5062180"/>
              <a:ext cx="310930" cy="747512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3307842-9CA0-4375-8FEB-38485C29CD63}"/>
              </a:ext>
            </a:extLst>
          </p:cNvPr>
          <p:cNvGrpSpPr/>
          <p:nvPr/>
        </p:nvGrpSpPr>
        <p:grpSpPr>
          <a:xfrm>
            <a:off x="6324226" y="3973974"/>
            <a:ext cx="292206" cy="639498"/>
            <a:chOff x="5883064" y="3740294"/>
            <a:chExt cx="292206" cy="639498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EE69C03-7BD3-4BBD-A318-E5ACFF611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00000">
              <a:off x="5883064" y="3803792"/>
              <a:ext cx="241408" cy="57600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CC68AFE0-743B-44EE-895D-B4C50D9A6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00000">
              <a:off x="5933862" y="3740294"/>
              <a:ext cx="241408" cy="576000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C201EA8-279E-482C-A2DA-03E961AC5597}"/>
              </a:ext>
            </a:extLst>
          </p:cNvPr>
          <p:cNvGrpSpPr/>
          <p:nvPr/>
        </p:nvGrpSpPr>
        <p:grpSpPr>
          <a:xfrm>
            <a:off x="9139740" y="-694295"/>
            <a:ext cx="192475" cy="1761308"/>
            <a:chOff x="8698578" y="-927975"/>
            <a:chExt cx="192475" cy="1761308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B287B55F-BA52-42E5-8BFE-5262A272F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9900000">
              <a:off x="8698578" y="-862154"/>
              <a:ext cx="144000" cy="1695487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1DA7A31B-52F7-48A8-9347-26DA36646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9900000">
              <a:off x="8751698" y="-927975"/>
              <a:ext cx="139355" cy="1700132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B5BB6C0-F616-4FEF-88BC-7390D0B24675}"/>
              </a:ext>
            </a:extLst>
          </p:cNvPr>
          <p:cNvGrpSpPr/>
          <p:nvPr/>
        </p:nvGrpSpPr>
        <p:grpSpPr>
          <a:xfrm>
            <a:off x="493485" y="1176460"/>
            <a:ext cx="10227551" cy="5069125"/>
            <a:chOff x="493485" y="1176460"/>
            <a:chExt cx="10227551" cy="5069125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FB28C6A-A233-454D-863E-E55C7BCE3C2D}"/>
                </a:ext>
              </a:extLst>
            </p:cNvPr>
            <p:cNvGrpSpPr/>
            <p:nvPr/>
          </p:nvGrpSpPr>
          <p:grpSpPr>
            <a:xfrm>
              <a:off x="493485" y="1176460"/>
              <a:ext cx="10227551" cy="4755845"/>
              <a:chOff x="493485" y="1089437"/>
              <a:chExt cx="10227551" cy="4755845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807BD578-5119-440A-A014-22D2F6160DA8}"/>
                  </a:ext>
                </a:extLst>
              </p:cNvPr>
              <p:cNvGrpSpPr/>
              <p:nvPr/>
            </p:nvGrpSpPr>
            <p:grpSpPr>
              <a:xfrm>
                <a:off x="493485" y="1089437"/>
                <a:ext cx="10227551" cy="1778133"/>
                <a:chOff x="493485" y="1554464"/>
                <a:chExt cx="10227551" cy="1778133"/>
              </a:xfrm>
            </p:grpSpPr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0A6FE3E-4242-4E83-8436-233774663581}"/>
                    </a:ext>
                  </a:extLst>
                </p:cNvPr>
                <p:cNvSpPr txBox="1"/>
                <p:nvPr/>
              </p:nvSpPr>
              <p:spPr>
                <a:xfrm>
                  <a:off x="493485" y="1554464"/>
                  <a:ext cx="184731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ko-KR" altLang="en-US" sz="66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endParaRP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B18A1D84-5954-480F-8125-BC07540B7D88}"/>
                    </a:ext>
                  </a:extLst>
                </p:cNvPr>
                <p:cNvSpPr/>
                <p:nvPr/>
              </p:nvSpPr>
              <p:spPr>
                <a:xfrm>
                  <a:off x="493485" y="2686266"/>
                  <a:ext cx="1022755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600" b="1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휴먼모음T" panose="02030504000101010101" pitchFamily="18" charset="-127"/>
                      <a:ea typeface="휴먼모음T" panose="02030504000101010101" pitchFamily="18" charset="-127"/>
                    </a:rPr>
                    <a:t>패킷 캡쳐 프로그램 구현 결과서</a:t>
                  </a:r>
                  <a:endParaRPr lang="ko-KR" altLang="en-US" sz="66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endParaRPr>
                </a:p>
              </p:txBody>
            </p:sp>
          </p:grp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FA34DAB5-7997-4C84-A31E-1318BAADC7E9}"/>
                  </a:ext>
                </a:extLst>
              </p:cNvPr>
              <p:cNvCxnSpPr/>
              <p:nvPr/>
            </p:nvCxnSpPr>
            <p:spPr>
              <a:xfrm>
                <a:off x="621394" y="4139857"/>
                <a:ext cx="812800" cy="0"/>
              </a:xfrm>
              <a:prstGeom prst="line">
                <a:avLst/>
              </a:prstGeom>
              <a:ln w="57150">
                <a:solidFill>
                  <a:srgbClr val="5E97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F80A985F-9433-41DA-AEFF-FB2CCAB7521D}"/>
                  </a:ext>
                </a:extLst>
              </p:cNvPr>
              <p:cNvSpPr/>
              <p:nvPr/>
            </p:nvSpPr>
            <p:spPr>
              <a:xfrm>
                <a:off x="536696" y="4474445"/>
                <a:ext cx="1635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컴퓨터 네트워크</a:t>
                </a: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4DE8C8EE-1352-4E91-B51B-1139288C14F9}"/>
                  </a:ext>
                </a:extLst>
              </p:cNvPr>
              <p:cNvGrpSpPr/>
              <p:nvPr/>
            </p:nvGrpSpPr>
            <p:grpSpPr>
              <a:xfrm>
                <a:off x="536696" y="5212765"/>
                <a:ext cx="2618024" cy="632517"/>
                <a:chOff x="536696" y="5516448"/>
                <a:chExt cx="2618024" cy="632517"/>
              </a:xfrm>
            </p:grpSpPr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E688B337-CC90-4162-BB25-B36A16AEB189}"/>
                    </a:ext>
                  </a:extLst>
                </p:cNvPr>
                <p:cNvSpPr/>
                <p:nvPr/>
              </p:nvSpPr>
              <p:spPr>
                <a:xfrm>
                  <a:off x="536696" y="5516448"/>
                  <a:ext cx="261802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휴먼모음T" panose="02030504000101010101" pitchFamily="18" charset="-127"/>
                      <a:ea typeface="휴먼모음T" panose="02030504000101010101" pitchFamily="18" charset="-127"/>
                    </a:rPr>
                    <a:t>2016152039 </a:t>
                  </a:r>
                  <a:r>
                    <a:rPr lang="ko-KR" altLang="en-US" sz="160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휴먼모음T" panose="02030504000101010101" pitchFamily="18" charset="-127"/>
                      <a:ea typeface="휴먼모음T" panose="02030504000101010101" pitchFamily="18" charset="-127"/>
                    </a:rPr>
                    <a:t>최성진 </a:t>
                  </a:r>
                  <a:r>
                    <a:rPr lang="en-US" altLang="ko-KR" sz="160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휴먼모음T" panose="02030504000101010101" pitchFamily="18" charset="-127"/>
                      <a:ea typeface="휴먼모음T" panose="02030504000101010101" pitchFamily="18" charset="-127"/>
                    </a:rPr>
                    <a:t>(</a:t>
                  </a:r>
                  <a:r>
                    <a:rPr lang="ko-KR" altLang="en-US" sz="160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휴먼모음T" panose="02030504000101010101" pitchFamily="18" charset="-127"/>
                      <a:ea typeface="휴먼모음T" panose="02030504000101010101" pitchFamily="18" charset="-127"/>
                    </a:rPr>
                    <a:t>조장</a:t>
                  </a:r>
                  <a:r>
                    <a:rPr lang="en-US" altLang="ko-KR" sz="160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휴먼모음T" panose="02030504000101010101" pitchFamily="18" charset="-127"/>
                      <a:ea typeface="휴먼모음T" panose="02030504000101010101" pitchFamily="18" charset="-127"/>
                    </a:rPr>
                    <a:t>)</a:t>
                  </a:r>
                  <a:endParaRPr lang="ko-KR" altLang="en-US" sz="16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6D4A15A8-9F81-4B0C-A13C-E199220B3DBF}"/>
                    </a:ext>
                  </a:extLst>
                </p:cNvPr>
                <p:cNvSpPr/>
                <p:nvPr/>
              </p:nvSpPr>
              <p:spPr>
                <a:xfrm>
                  <a:off x="536696" y="5810411"/>
                  <a:ext cx="18473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ko-KR" altLang="en-US" sz="16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endParaRPr>
                </a:p>
              </p:txBody>
            </p:sp>
          </p:grp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B2631416-17A2-4B9C-9184-3959B76D01A5}"/>
                  </a:ext>
                </a:extLst>
              </p:cNvPr>
              <p:cNvSpPr/>
              <p:nvPr/>
            </p:nvSpPr>
            <p:spPr>
              <a:xfrm>
                <a:off x="536696" y="4761473"/>
                <a:ext cx="500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4</a:t>
                </a:r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조</a:t>
                </a: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9361213-A8E3-4DB5-ACBE-ADC5270E6649}"/>
                </a:ext>
              </a:extLst>
            </p:cNvPr>
            <p:cNvSpPr/>
            <p:nvPr/>
          </p:nvSpPr>
          <p:spPr>
            <a:xfrm>
              <a:off x="540443" y="5907031"/>
              <a:ext cx="1941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2016152045 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김병현</a:t>
              </a: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A055563-96E5-435F-B9C0-B1945AD5B483}"/>
              </a:ext>
            </a:extLst>
          </p:cNvPr>
          <p:cNvSpPr/>
          <p:nvPr/>
        </p:nvSpPr>
        <p:spPr>
          <a:xfrm>
            <a:off x="536695" y="5600630"/>
            <a:ext cx="20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2016150019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박재홍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D638C7D-71DB-43FA-830F-FA802EE47023}"/>
              </a:ext>
            </a:extLst>
          </p:cNvPr>
          <p:cNvSpPr/>
          <p:nvPr/>
        </p:nvSpPr>
        <p:spPr>
          <a:xfrm>
            <a:off x="536696" y="6186636"/>
            <a:ext cx="1941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2014152033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정승호</a:t>
            </a:r>
          </a:p>
        </p:txBody>
      </p:sp>
    </p:spTree>
    <p:extLst>
      <p:ext uri="{BB962C8B-B14F-4D97-AF65-F5344CB8AC3E}">
        <p14:creationId xmlns:p14="http://schemas.microsoft.com/office/powerpoint/2010/main" val="3804676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CD1D51-A0EC-40D2-8731-49CE532914C7}"/>
              </a:ext>
            </a:extLst>
          </p:cNvPr>
          <p:cNvSpPr/>
          <p:nvPr/>
        </p:nvSpPr>
        <p:spPr>
          <a:xfrm flipV="1">
            <a:off x="-1" y="830509"/>
            <a:ext cx="11353801" cy="51113"/>
          </a:xfrm>
          <a:prstGeom prst="rect">
            <a:avLst/>
          </a:prstGeom>
          <a:solidFill>
            <a:srgbClr val="00A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478C5A-AA01-4FE8-A36A-7E782A2979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8"/>
          <a:stretch/>
        </p:blipFill>
        <p:spPr>
          <a:xfrm>
            <a:off x="531039" y="6442753"/>
            <a:ext cx="1764485" cy="345834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FD95132-A1AE-4364-B20E-9E68BD2E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fld id="{68F4D1ED-71AA-43FE-A333-2456A9CB3A5B}" type="slidenum">
              <a:rPr lang="ko-KR" altLang="en-US" smtClean="0">
                <a:solidFill>
                  <a:schemeClr val="tx1"/>
                </a:solidFill>
              </a:rPr>
              <a:t>10</a:t>
            </a:fld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13B523-49D8-4FA1-AAFA-34D7F1CF31E3}"/>
              </a:ext>
            </a:extLst>
          </p:cNvPr>
          <p:cNvCxnSpPr/>
          <p:nvPr/>
        </p:nvCxnSpPr>
        <p:spPr>
          <a:xfrm>
            <a:off x="0" y="635705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CDF8B84-D8B0-45EA-A37D-DFC1D1899E62}"/>
              </a:ext>
            </a:extLst>
          </p:cNvPr>
          <p:cNvSpPr txBox="1"/>
          <p:nvPr/>
        </p:nvSpPr>
        <p:spPr>
          <a:xfrm>
            <a:off x="531039" y="160826"/>
            <a:ext cx="8093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3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구현 내용 및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9BE47D-B557-45FE-A103-CAED0AD1D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55" y="1899906"/>
            <a:ext cx="10770290" cy="343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50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CD1D51-A0EC-40D2-8731-49CE532914C7}"/>
              </a:ext>
            </a:extLst>
          </p:cNvPr>
          <p:cNvSpPr/>
          <p:nvPr/>
        </p:nvSpPr>
        <p:spPr>
          <a:xfrm flipV="1">
            <a:off x="-1" y="830509"/>
            <a:ext cx="11353801" cy="51113"/>
          </a:xfrm>
          <a:prstGeom prst="rect">
            <a:avLst/>
          </a:prstGeom>
          <a:solidFill>
            <a:srgbClr val="00A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478C5A-AA01-4FE8-A36A-7E782A2979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8"/>
          <a:stretch/>
        </p:blipFill>
        <p:spPr>
          <a:xfrm>
            <a:off x="531039" y="6442753"/>
            <a:ext cx="1764485" cy="345834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FD95132-A1AE-4364-B20E-9E68BD2E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fld id="{68F4D1ED-71AA-43FE-A333-2456A9CB3A5B}" type="slidenum">
              <a:rPr lang="ko-KR" altLang="en-US" smtClean="0">
                <a:solidFill>
                  <a:schemeClr val="tx1"/>
                </a:solidFill>
              </a:rPr>
              <a:t>11</a:t>
            </a:fld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13B523-49D8-4FA1-AAFA-34D7F1CF31E3}"/>
              </a:ext>
            </a:extLst>
          </p:cNvPr>
          <p:cNvCxnSpPr/>
          <p:nvPr/>
        </p:nvCxnSpPr>
        <p:spPr>
          <a:xfrm>
            <a:off x="0" y="635705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CDF8B84-D8B0-45EA-A37D-DFC1D1899E62}"/>
              </a:ext>
            </a:extLst>
          </p:cNvPr>
          <p:cNvSpPr txBox="1"/>
          <p:nvPr/>
        </p:nvSpPr>
        <p:spPr>
          <a:xfrm>
            <a:off x="531039" y="160826"/>
            <a:ext cx="8093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3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구현 내용 및 결과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D7F883-5958-46A2-937E-770279874425}"/>
              </a:ext>
            </a:extLst>
          </p:cNvPr>
          <p:cNvSpPr txBox="1"/>
          <p:nvPr/>
        </p:nvSpPr>
        <p:spPr>
          <a:xfrm>
            <a:off x="531039" y="1115615"/>
            <a:ext cx="809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2.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HTTP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패킷</a:t>
            </a:r>
          </a:p>
        </p:txBody>
      </p:sp>
      <p:pic>
        <p:nvPicPr>
          <p:cNvPr id="29" name="그림 28" descr="테이블이(가) 표시된 사진&#10;&#10;자동 생성된 설명">
            <a:extLst>
              <a:ext uri="{FF2B5EF4-FFF2-40B4-BE49-F238E27FC236}">
                <a16:creationId xmlns:a16="http://schemas.microsoft.com/office/drawing/2014/main" id="{E266F075-D798-4959-BBF8-620480C07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553" y="901985"/>
            <a:ext cx="3247951" cy="545436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A6D4BD7-BB68-49AE-825F-C7695639D9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229" y="856065"/>
            <a:ext cx="3159218" cy="546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99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CD1D51-A0EC-40D2-8731-49CE532914C7}"/>
              </a:ext>
            </a:extLst>
          </p:cNvPr>
          <p:cNvSpPr/>
          <p:nvPr/>
        </p:nvSpPr>
        <p:spPr>
          <a:xfrm flipV="1">
            <a:off x="-1" y="830509"/>
            <a:ext cx="11353801" cy="51113"/>
          </a:xfrm>
          <a:prstGeom prst="rect">
            <a:avLst/>
          </a:prstGeom>
          <a:solidFill>
            <a:srgbClr val="00A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478C5A-AA01-4FE8-A36A-7E782A2979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8"/>
          <a:stretch/>
        </p:blipFill>
        <p:spPr>
          <a:xfrm>
            <a:off x="531039" y="6442753"/>
            <a:ext cx="1764485" cy="345834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FD95132-A1AE-4364-B20E-9E68BD2E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fld id="{68F4D1ED-71AA-43FE-A333-2456A9CB3A5B}" type="slidenum">
              <a:rPr lang="ko-KR" altLang="en-US" smtClean="0">
                <a:solidFill>
                  <a:schemeClr val="tx1"/>
                </a:solidFill>
              </a:rPr>
              <a:t>12</a:t>
            </a:fld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13B523-49D8-4FA1-AAFA-34D7F1CF31E3}"/>
              </a:ext>
            </a:extLst>
          </p:cNvPr>
          <p:cNvCxnSpPr/>
          <p:nvPr/>
        </p:nvCxnSpPr>
        <p:spPr>
          <a:xfrm>
            <a:off x="0" y="635705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CDF8B84-D8B0-45EA-A37D-DFC1D1899E62}"/>
              </a:ext>
            </a:extLst>
          </p:cNvPr>
          <p:cNvSpPr txBox="1"/>
          <p:nvPr/>
        </p:nvSpPr>
        <p:spPr>
          <a:xfrm>
            <a:off x="531039" y="160826"/>
            <a:ext cx="8093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3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구현 내용 및 결과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3B0AB1-AD31-4DAB-A3BD-4522C702BF0B}"/>
              </a:ext>
            </a:extLst>
          </p:cNvPr>
          <p:cNvSpPr txBox="1"/>
          <p:nvPr/>
        </p:nvSpPr>
        <p:spPr>
          <a:xfrm>
            <a:off x="531039" y="1149482"/>
            <a:ext cx="809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와이어 </a:t>
            </a:r>
            <a:r>
              <a:rPr lang="ko-KR" altLang="en-US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샤크와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비교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(HTTP)</a:t>
            </a:r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C8F36DF-12E3-4883-9A50-4E81C8883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79" y="2600079"/>
            <a:ext cx="10349042" cy="203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78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CD1D51-A0EC-40D2-8731-49CE532914C7}"/>
              </a:ext>
            </a:extLst>
          </p:cNvPr>
          <p:cNvSpPr/>
          <p:nvPr/>
        </p:nvSpPr>
        <p:spPr>
          <a:xfrm flipV="1">
            <a:off x="-1" y="830509"/>
            <a:ext cx="11353801" cy="51113"/>
          </a:xfrm>
          <a:prstGeom prst="rect">
            <a:avLst/>
          </a:prstGeom>
          <a:solidFill>
            <a:srgbClr val="00A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478C5A-AA01-4FE8-A36A-7E782A2979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8"/>
          <a:stretch/>
        </p:blipFill>
        <p:spPr>
          <a:xfrm>
            <a:off x="531039" y="6442753"/>
            <a:ext cx="1764485" cy="345834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FD95132-A1AE-4364-B20E-9E68BD2E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fld id="{68F4D1ED-71AA-43FE-A333-2456A9CB3A5B}" type="slidenum">
              <a:rPr lang="ko-KR" altLang="en-US" smtClean="0">
                <a:solidFill>
                  <a:schemeClr val="tx1"/>
                </a:solidFill>
              </a:rPr>
              <a:t>13</a:t>
            </a:fld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13B523-49D8-4FA1-AAFA-34D7F1CF31E3}"/>
              </a:ext>
            </a:extLst>
          </p:cNvPr>
          <p:cNvCxnSpPr/>
          <p:nvPr/>
        </p:nvCxnSpPr>
        <p:spPr>
          <a:xfrm>
            <a:off x="0" y="635705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CDF8B84-D8B0-45EA-A37D-DFC1D1899E62}"/>
              </a:ext>
            </a:extLst>
          </p:cNvPr>
          <p:cNvSpPr txBox="1"/>
          <p:nvPr/>
        </p:nvSpPr>
        <p:spPr>
          <a:xfrm>
            <a:off x="531039" y="160826"/>
            <a:ext cx="8093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3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구현 내용 및 결과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3B0AB1-AD31-4DAB-A3BD-4522C702BF0B}"/>
              </a:ext>
            </a:extLst>
          </p:cNvPr>
          <p:cNvSpPr txBox="1"/>
          <p:nvPr/>
        </p:nvSpPr>
        <p:spPr>
          <a:xfrm>
            <a:off x="531039" y="1149482"/>
            <a:ext cx="809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4. UDP </a:t>
            </a:r>
            <a:r>
              <a:rPr lang="ko-KR" altLang="en-US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패킷확인</a:t>
            </a:r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27FAE04-BA0D-4023-9E6D-C26FEF245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1611147"/>
            <a:ext cx="4229100" cy="4448175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925B06C5-8EE7-40B5-BEB0-2C25B0F713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11147"/>
            <a:ext cx="43434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64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CD1D51-A0EC-40D2-8731-49CE532914C7}"/>
              </a:ext>
            </a:extLst>
          </p:cNvPr>
          <p:cNvSpPr/>
          <p:nvPr/>
        </p:nvSpPr>
        <p:spPr>
          <a:xfrm flipV="1">
            <a:off x="-1" y="830509"/>
            <a:ext cx="11353801" cy="51113"/>
          </a:xfrm>
          <a:prstGeom prst="rect">
            <a:avLst/>
          </a:prstGeom>
          <a:solidFill>
            <a:srgbClr val="00A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478C5A-AA01-4FE8-A36A-7E782A2979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8"/>
          <a:stretch/>
        </p:blipFill>
        <p:spPr>
          <a:xfrm>
            <a:off x="531039" y="6442753"/>
            <a:ext cx="1764485" cy="345834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FD95132-A1AE-4364-B20E-9E68BD2E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fld id="{68F4D1ED-71AA-43FE-A333-2456A9CB3A5B}" type="slidenum">
              <a:rPr lang="ko-KR" altLang="en-US" smtClean="0">
                <a:solidFill>
                  <a:schemeClr val="tx1"/>
                </a:solidFill>
              </a:rPr>
              <a:t>14</a:t>
            </a:fld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13B523-49D8-4FA1-AAFA-34D7F1CF31E3}"/>
              </a:ext>
            </a:extLst>
          </p:cNvPr>
          <p:cNvCxnSpPr/>
          <p:nvPr/>
        </p:nvCxnSpPr>
        <p:spPr>
          <a:xfrm>
            <a:off x="0" y="635705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CDF8B84-D8B0-45EA-A37D-DFC1D1899E62}"/>
              </a:ext>
            </a:extLst>
          </p:cNvPr>
          <p:cNvSpPr txBox="1"/>
          <p:nvPr/>
        </p:nvSpPr>
        <p:spPr>
          <a:xfrm>
            <a:off x="531039" y="160826"/>
            <a:ext cx="8093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3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구현 내용 및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315DA2-F021-40DF-8DFB-5A4C9548C099}"/>
              </a:ext>
            </a:extLst>
          </p:cNvPr>
          <p:cNvSpPr txBox="1"/>
          <p:nvPr/>
        </p:nvSpPr>
        <p:spPr>
          <a:xfrm>
            <a:off x="531039" y="1149482"/>
            <a:ext cx="809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5.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와이어 </a:t>
            </a:r>
            <a:r>
              <a:rPr lang="ko-KR" altLang="en-US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샤크와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비교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(UDP)</a:t>
            </a:r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D5DDBE-E604-446D-835C-B33A96EDC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86" y="2577128"/>
            <a:ext cx="10690225" cy="170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91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CD1D51-A0EC-40D2-8731-49CE532914C7}"/>
              </a:ext>
            </a:extLst>
          </p:cNvPr>
          <p:cNvSpPr/>
          <p:nvPr/>
        </p:nvSpPr>
        <p:spPr>
          <a:xfrm flipV="1">
            <a:off x="-1" y="830509"/>
            <a:ext cx="11353801" cy="51113"/>
          </a:xfrm>
          <a:prstGeom prst="rect">
            <a:avLst/>
          </a:prstGeom>
          <a:solidFill>
            <a:srgbClr val="00A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478C5A-AA01-4FE8-A36A-7E782A2979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8"/>
          <a:stretch/>
        </p:blipFill>
        <p:spPr>
          <a:xfrm>
            <a:off x="531039" y="6442753"/>
            <a:ext cx="1764485" cy="345834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FD95132-A1AE-4364-B20E-9E68BD2E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fld id="{68F4D1ED-71AA-43FE-A333-2456A9CB3A5B}" type="slidenum">
              <a:rPr lang="ko-KR" altLang="en-US" smtClean="0">
                <a:solidFill>
                  <a:schemeClr val="tx1"/>
                </a:solidFill>
              </a:rPr>
              <a:t>15</a:t>
            </a:fld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13B523-49D8-4FA1-AAFA-34D7F1CF31E3}"/>
              </a:ext>
            </a:extLst>
          </p:cNvPr>
          <p:cNvCxnSpPr/>
          <p:nvPr/>
        </p:nvCxnSpPr>
        <p:spPr>
          <a:xfrm>
            <a:off x="0" y="635705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CDF8B84-D8B0-45EA-A37D-DFC1D1899E62}"/>
              </a:ext>
            </a:extLst>
          </p:cNvPr>
          <p:cNvSpPr txBox="1"/>
          <p:nvPr/>
        </p:nvSpPr>
        <p:spPr>
          <a:xfrm>
            <a:off x="531039" y="160826"/>
            <a:ext cx="8093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3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구현 내용 및 결과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A6D5E6-745F-45D4-9224-DF3AF677DAB1}"/>
              </a:ext>
            </a:extLst>
          </p:cNvPr>
          <p:cNvSpPr txBox="1"/>
          <p:nvPr/>
        </p:nvSpPr>
        <p:spPr>
          <a:xfrm>
            <a:off x="531039" y="1149482"/>
            <a:ext cx="809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714615-4CB0-4EA8-90A4-AF362DB35196}"/>
              </a:ext>
            </a:extLst>
          </p:cNvPr>
          <p:cNvSpPr txBox="1"/>
          <p:nvPr/>
        </p:nvSpPr>
        <p:spPr>
          <a:xfrm>
            <a:off x="683439" y="1301882"/>
            <a:ext cx="809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6. ICMP </a:t>
            </a:r>
            <a:r>
              <a:rPr lang="ko-KR" altLang="en-US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패킷확인</a:t>
            </a:r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4FC98A5-569D-43BF-BC94-FC08883C0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856" y="1222186"/>
            <a:ext cx="3539886" cy="5023342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7C6E3FEB-94C0-474C-ADDB-38493882F4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93" y="1277247"/>
            <a:ext cx="3411331" cy="507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53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CD1D51-A0EC-40D2-8731-49CE532914C7}"/>
              </a:ext>
            </a:extLst>
          </p:cNvPr>
          <p:cNvSpPr/>
          <p:nvPr/>
        </p:nvSpPr>
        <p:spPr>
          <a:xfrm flipV="1">
            <a:off x="-1" y="830509"/>
            <a:ext cx="11353801" cy="51113"/>
          </a:xfrm>
          <a:prstGeom prst="rect">
            <a:avLst/>
          </a:prstGeom>
          <a:solidFill>
            <a:srgbClr val="00A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478C5A-AA01-4FE8-A36A-7E782A2979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8"/>
          <a:stretch/>
        </p:blipFill>
        <p:spPr>
          <a:xfrm>
            <a:off x="531039" y="6442753"/>
            <a:ext cx="1764485" cy="345834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FD95132-A1AE-4364-B20E-9E68BD2E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fld id="{68F4D1ED-71AA-43FE-A333-2456A9CB3A5B}" type="slidenum">
              <a:rPr lang="ko-KR" altLang="en-US" smtClean="0">
                <a:solidFill>
                  <a:schemeClr val="tx1"/>
                </a:solidFill>
              </a:rPr>
              <a:t>16</a:t>
            </a:fld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13B523-49D8-4FA1-AAFA-34D7F1CF31E3}"/>
              </a:ext>
            </a:extLst>
          </p:cNvPr>
          <p:cNvCxnSpPr/>
          <p:nvPr/>
        </p:nvCxnSpPr>
        <p:spPr>
          <a:xfrm>
            <a:off x="0" y="635705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CDF8B84-D8B0-45EA-A37D-DFC1D1899E62}"/>
              </a:ext>
            </a:extLst>
          </p:cNvPr>
          <p:cNvSpPr txBox="1"/>
          <p:nvPr/>
        </p:nvSpPr>
        <p:spPr>
          <a:xfrm>
            <a:off x="531039" y="160826"/>
            <a:ext cx="8093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3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구현 내용 및 결과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33E7A-1EC7-485E-87EA-D9489F32F236}"/>
              </a:ext>
            </a:extLst>
          </p:cNvPr>
          <p:cNvSpPr txBox="1"/>
          <p:nvPr/>
        </p:nvSpPr>
        <p:spPr>
          <a:xfrm>
            <a:off x="531039" y="1149482"/>
            <a:ext cx="809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7.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와이어 </a:t>
            </a:r>
            <a:r>
              <a:rPr lang="ko-KR" altLang="en-US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샤크와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비교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(ICMP)</a:t>
            </a:r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6753542-8FE1-444E-B8D1-B2A5762F8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19" y="2355241"/>
            <a:ext cx="11351161" cy="214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02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92CCA-2F48-4FB9-835D-251D0736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4.</a:t>
            </a:r>
            <a:r>
              <a:rPr lang="ko-KR" altLang="en-US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변동 내용</a:t>
            </a:r>
          </a:p>
        </p:txBody>
      </p:sp>
    </p:spTree>
    <p:extLst>
      <p:ext uri="{BB962C8B-B14F-4D97-AF65-F5344CB8AC3E}">
        <p14:creationId xmlns:p14="http://schemas.microsoft.com/office/powerpoint/2010/main" val="2714396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CD1D51-A0EC-40D2-8731-49CE532914C7}"/>
              </a:ext>
            </a:extLst>
          </p:cNvPr>
          <p:cNvSpPr/>
          <p:nvPr/>
        </p:nvSpPr>
        <p:spPr>
          <a:xfrm flipV="1">
            <a:off x="-1" y="830509"/>
            <a:ext cx="11353801" cy="51113"/>
          </a:xfrm>
          <a:prstGeom prst="rect">
            <a:avLst/>
          </a:prstGeom>
          <a:solidFill>
            <a:srgbClr val="00A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478C5A-AA01-4FE8-A36A-7E782A2979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8"/>
          <a:stretch/>
        </p:blipFill>
        <p:spPr>
          <a:xfrm>
            <a:off x="531039" y="6442753"/>
            <a:ext cx="1764485" cy="345834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FD95132-A1AE-4364-B20E-9E68BD2E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fld id="{68F4D1ED-71AA-43FE-A333-2456A9CB3A5B}" type="slidenum">
              <a:rPr lang="ko-KR" altLang="en-US" smtClean="0">
                <a:solidFill>
                  <a:schemeClr val="tx1"/>
                </a:solidFill>
              </a:rPr>
              <a:t>18</a:t>
            </a:fld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13B523-49D8-4FA1-AAFA-34D7F1CF31E3}"/>
              </a:ext>
            </a:extLst>
          </p:cNvPr>
          <p:cNvCxnSpPr/>
          <p:nvPr/>
        </p:nvCxnSpPr>
        <p:spPr>
          <a:xfrm>
            <a:off x="0" y="635705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1CF797-0EB4-4280-902E-06176C67D3ED}"/>
              </a:ext>
            </a:extLst>
          </p:cNvPr>
          <p:cNvSpPr txBox="1"/>
          <p:nvPr/>
        </p:nvSpPr>
        <p:spPr>
          <a:xfrm>
            <a:off x="260059" y="224497"/>
            <a:ext cx="6418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4. 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변동 내용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1973F-1A94-43CF-A639-F84C6A08B8B9}"/>
              </a:ext>
            </a:extLst>
          </p:cNvPr>
          <p:cNvSpPr txBox="1"/>
          <p:nvPr/>
        </p:nvSpPr>
        <p:spPr>
          <a:xfrm>
            <a:off x="930870" y="1210570"/>
            <a:ext cx="46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89954-A4F9-4F3B-8DC5-7323F1E9062C}"/>
              </a:ext>
            </a:extLst>
          </p:cNvPr>
          <p:cNvSpPr txBox="1"/>
          <p:nvPr/>
        </p:nvSpPr>
        <p:spPr>
          <a:xfrm>
            <a:off x="1394735" y="2008362"/>
            <a:ext cx="9057539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kern="100" dirty="0">
                <a:effectLst/>
                <a:latin typeface="+mn-ea"/>
                <a:cs typeface="Times New Roman" panose="02020603050405020304" pitchFamily="18" charset="0"/>
              </a:rPr>
              <a:t>1. </a:t>
            </a:r>
            <a:r>
              <a:rPr lang="ko-KR" altLang="en-US" sz="2000" kern="100" dirty="0">
                <a:effectLst/>
                <a:latin typeface="+mn-ea"/>
                <a:cs typeface="Times New Roman" panose="02020603050405020304" pitchFamily="18" charset="0"/>
              </a:rPr>
              <a:t>계획서에 필터링 방법으로 패킷 수집 자체에 필터링을 거는것과</a:t>
            </a:r>
            <a:endParaRPr lang="en-US" altLang="ko-KR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dirty="0"/>
              <a:t>패킷 전체를 수집하여 내가 화면에서 볼 것만 필터링 하는 방법 </a:t>
            </a:r>
            <a:r>
              <a:rPr lang="en-US" altLang="ko-KR" sz="2000" dirty="0"/>
              <a:t>2</a:t>
            </a:r>
            <a:r>
              <a:rPr lang="ko-KR" altLang="en-US" sz="2000" dirty="0"/>
              <a:t>가지를 말씀드렸었고</a:t>
            </a:r>
            <a:r>
              <a:rPr lang="en-US" altLang="ko-KR" sz="2000" dirty="0"/>
              <a:t>, </a:t>
            </a:r>
            <a:r>
              <a:rPr lang="ko-KR" altLang="en-US" sz="2000" dirty="0"/>
              <a:t>시간관계상 한가지만 구현하도록 하려한다고 말씀드렸으나</a:t>
            </a:r>
            <a:endParaRPr lang="en-US" altLang="ko-KR" sz="2000" dirty="0"/>
          </a:p>
          <a:p>
            <a:pPr algn="just"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ko-KR" altLang="en-US" sz="2000" dirty="0"/>
              <a:t>가지 방법이 정상적으로 정상 구현되었습니다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183363-D8FF-4FE0-A788-5AFAD1A664E4}"/>
              </a:ext>
            </a:extLst>
          </p:cNvPr>
          <p:cNvSpPr txBox="1"/>
          <p:nvPr/>
        </p:nvSpPr>
        <p:spPr>
          <a:xfrm>
            <a:off x="1397234" y="4364312"/>
            <a:ext cx="9057539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kern="100" dirty="0">
                <a:effectLst/>
                <a:latin typeface="+mn-ea"/>
                <a:cs typeface="Times New Roman" panose="02020603050405020304" pitchFamily="18" charset="0"/>
              </a:rPr>
              <a:t>2. </a:t>
            </a:r>
            <a:r>
              <a:rPr lang="ko-KR" altLang="en-US" sz="2000" kern="100" dirty="0">
                <a:effectLst/>
                <a:latin typeface="+mn-ea"/>
                <a:cs typeface="Times New Roman" panose="02020603050405020304" pitchFamily="18" charset="0"/>
              </a:rPr>
              <a:t>계획서에 게스트</a:t>
            </a:r>
            <a:r>
              <a:rPr lang="en-US" altLang="ko-KR" sz="2000" kern="100" dirty="0">
                <a:effectLst/>
                <a:latin typeface="+mn-ea"/>
                <a:cs typeface="Times New Roman" panose="02020603050405020304" pitchFamily="18" charset="0"/>
              </a:rPr>
              <a:t>pc </a:t>
            </a:r>
            <a:r>
              <a:rPr lang="ko-KR" altLang="en-US" sz="2000" kern="100" dirty="0">
                <a:effectLst/>
                <a:latin typeface="+mn-ea"/>
                <a:cs typeface="Times New Roman" panose="02020603050405020304" pitchFamily="18" charset="0"/>
              </a:rPr>
              <a:t>호스트</a:t>
            </a:r>
            <a:r>
              <a:rPr lang="en-US" altLang="ko-KR" sz="2000" kern="100" dirty="0">
                <a:effectLst/>
                <a:latin typeface="+mn-ea"/>
                <a:cs typeface="Times New Roman" panose="02020603050405020304" pitchFamily="18" charset="0"/>
              </a:rPr>
              <a:t>pc </a:t>
            </a:r>
            <a:r>
              <a:rPr lang="ko-KR" altLang="en-US" sz="2000" kern="100" dirty="0">
                <a:effectLst/>
                <a:latin typeface="+mn-ea"/>
                <a:cs typeface="Times New Roman" panose="02020603050405020304" pitchFamily="18" charset="0"/>
              </a:rPr>
              <a:t>각 </a:t>
            </a:r>
            <a:r>
              <a:rPr lang="en-US" altLang="ko-KR" sz="2000" kern="100" dirty="0">
                <a:effectLst/>
                <a:latin typeface="+mn-ea"/>
                <a:cs typeface="Times New Roman" panose="02020603050405020304" pitchFamily="18" charset="0"/>
              </a:rPr>
              <a:t>1</a:t>
            </a:r>
            <a:r>
              <a:rPr lang="ko-KR" altLang="en-US" sz="2000" kern="100" dirty="0" err="1">
                <a:effectLst/>
                <a:latin typeface="+mn-ea"/>
                <a:cs typeface="Times New Roman" panose="02020603050405020304" pitchFamily="18" charset="0"/>
              </a:rPr>
              <a:t>대씩</a:t>
            </a:r>
            <a:r>
              <a:rPr lang="ko-KR" altLang="en-US" sz="2000" kern="100" dirty="0">
                <a:latin typeface="+mn-ea"/>
                <a:cs typeface="Times New Roman" panose="02020603050405020304" pitchFamily="18" charset="0"/>
              </a:rPr>
              <a:t> 총 </a:t>
            </a:r>
            <a:r>
              <a:rPr lang="en-US" altLang="ko-KR" sz="2000" kern="10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ko-KR" altLang="en-US" sz="2000" kern="100" dirty="0">
                <a:latin typeface="+mn-ea"/>
                <a:cs typeface="Times New Roman" panose="02020603050405020304" pitchFamily="18" charset="0"/>
              </a:rPr>
              <a:t>대를 사용하기로 했으나</a:t>
            </a:r>
            <a:r>
              <a:rPr lang="en-US" altLang="ko-KR" sz="2000" kern="100" dirty="0">
                <a:latin typeface="+mn-ea"/>
                <a:cs typeface="Times New Roman" panose="02020603050405020304" pitchFamily="18" charset="0"/>
              </a:rPr>
              <a:t>, 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kern="100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ko-KR" altLang="en-US" sz="2000" kern="100" dirty="0">
                <a:latin typeface="+mn-ea"/>
                <a:cs typeface="Times New Roman" panose="02020603050405020304" pitchFamily="18" charset="0"/>
              </a:rPr>
              <a:t>대의 </a:t>
            </a:r>
            <a:r>
              <a:rPr lang="en-US" altLang="ko-KR" sz="2000" kern="100" dirty="0">
                <a:latin typeface="+mn-ea"/>
                <a:cs typeface="Times New Roman" panose="02020603050405020304" pitchFamily="18" charset="0"/>
              </a:rPr>
              <a:t>pc</a:t>
            </a:r>
            <a:r>
              <a:rPr lang="ko-KR" altLang="en-US" sz="2000" kern="100" dirty="0">
                <a:latin typeface="+mn-ea"/>
                <a:cs typeface="Times New Roman" panose="02020603050405020304" pitchFamily="18" charset="0"/>
              </a:rPr>
              <a:t>에서</a:t>
            </a:r>
            <a:r>
              <a:rPr lang="en-US" altLang="ko-KR" sz="2000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2000" kern="100" dirty="0">
                <a:effectLst/>
                <a:latin typeface="+mn-ea"/>
                <a:cs typeface="Times New Roman" panose="02020603050405020304" pitchFamily="18" charset="0"/>
              </a:rPr>
              <a:t>클라이언트를 실행하고</a:t>
            </a:r>
            <a:r>
              <a:rPr lang="en-US" altLang="ko-KR" sz="2000" kern="100" dirty="0"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2000" kern="100" dirty="0" err="1">
                <a:effectLst/>
                <a:latin typeface="+mn-ea"/>
                <a:cs typeface="Times New Roman" panose="02020603050405020304" pitchFamily="18" charset="0"/>
              </a:rPr>
              <a:t>패킷캡쳐</a:t>
            </a:r>
            <a:r>
              <a:rPr lang="ko-KR" altLang="en-US" sz="2000" kern="100" dirty="0" err="1">
                <a:latin typeface="+mn-ea"/>
                <a:cs typeface="Times New Roman" panose="02020603050405020304" pitchFamily="18" charset="0"/>
              </a:rPr>
              <a:t>까지</a:t>
            </a:r>
            <a:r>
              <a:rPr lang="ko-KR" altLang="en-US" sz="2000" kern="100" dirty="0">
                <a:latin typeface="+mn-ea"/>
                <a:cs typeface="Times New Roman" panose="02020603050405020304" pitchFamily="18" charset="0"/>
              </a:rPr>
              <a:t> 진행했습니다</a:t>
            </a:r>
            <a:r>
              <a:rPr lang="en-US" altLang="ko-KR" sz="2000" kern="100" dirty="0">
                <a:latin typeface="+mn-ea"/>
                <a:cs typeface="Times New Roman" panose="02020603050405020304" pitchFamily="18" charset="0"/>
              </a:rPr>
              <a:t>.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F51AC2-E3B4-42AD-BC71-97E09D366E64}"/>
              </a:ext>
            </a:extLst>
          </p:cNvPr>
          <p:cNvSpPr txBox="1"/>
          <p:nvPr/>
        </p:nvSpPr>
        <p:spPr>
          <a:xfrm>
            <a:off x="1394734" y="1219536"/>
            <a:ext cx="9742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설계계획서에 작성한 내용에서 변동된 내용이 </a:t>
            </a:r>
            <a:r>
              <a:rPr lang="en-US" altLang="ko-KR" sz="2400" dirty="0"/>
              <a:t>2</a:t>
            </a:r>
            <a:r>
              <a:rPr lang="ko-KR" altLang="en-US" sz="2400" dirty="0"/>
              <a:t>가지 있습니다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0100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92CCA-2F48-4FB9-835D-251D0736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5. </a:t>
            </a:r>
            <a:r>
              <a:rPr lang="ko-KR" altLang="en-US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교훈</a:t>
            </a:r>
          </a:p>
        </p:txBody>
      </p:sp>
    </p:spTree>
    <p:extLst>
      <p:ext uri="{BB962C8B-B14F-4D97-AF65-F5344CB8AC3E}">
        <p14:creationId xmlns:p14="http://schemas.microsoft.com/office/powerpoint/2010/main" val="341813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>
            <a:extLst>
              <a:ext uri="{FF2B5EF4-FFF2-40B4-BE49-F238E27FC236}">
                <a16:creationId xmlns:a16="http://schemas.microsoft.com/office/drawing/2014/main" id="{7B53D14C-CA20-493B-AE16-2C4347FF13D2}"/>
              </a:ext>
            </a:extLst>
          </p:cNvPr>
          <p:cNvGrpSpPr/>
          <p:nvPr/>
        </p:nvGrpSpPr>
        <p:grpSpPr>
          <a:xfrm>
            <a:off x="5647435" y="5566696"/>
            <a:ext cx="1244510" cy="845934"/>
            <a:chOff x="5722753" y="5784356"/>
            <a:chExt cx="1244510" cy="845934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473C895-8E62-4133-B2C2-DBC4B3ACB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2753" y="5834534"/>
              <a:ext cx="1179723" cy="795756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FEDB7F3-EE2A-45CA-85D5-35F894CFC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87540" y="5784356"/>
              <a:ext cx="1179723" cy="795756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AA3E8764-0A04-4382-AACC-CB89B084EFFC}"/>
              </a:ext>
            </a:extLst>
          </p:cNvPr>
          <p:cNvGrpSpPr/>
          <p:nvPr/>
        </p:nvGrpSpPr>
        <p:grpSpPr>
          <a:xfrm>
            <a:off x="469422" y="846591"/>
            <a:ext cx="2292615" cy="2270843"/>
            <a:chOff x="493485" y="846591"/>
            <a:chExt cx="2292615" cy="22708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4C1FE0-6BEB-44C5-B4B9-1755F444F838}"/>
                </a:ext>
              </a:extLst>
            </p:cNvPr>
            <p:cNvSpPr txBox="1"/>
            <p:nvPr/>
          </p:nvSpPr>
          <p:spPr>
            <a:xfrm>
              <a:off x="493485" y="846591"/>
              <a:ext cx="229261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Mongolian Baiti" panose="03000500000000000000" pitchFamily="66" charset="0"/>
                </a:rPr>
                <a:t>INDEX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Mongolian Baiti" panose="03000500000000000000" pitchFamily="66" charset="0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A7311F7-BDB2-4871-A52E-85827F6BBA0C}"/>
                </a:ext>
              </a:extLst>
            </p:cNvPr>
            <p:cNvCxnSpPr/>
            <p:nvPr/>
          </p:nvCxnSpPr>
          <p:spPr>
            <a:xfrm>
              <a:off x="621394" y="2188041"/>
              <a:ext cx="812800" cy="0"/>
            </a:xfrm>
            <a:prstGeom prst="line">
              <a:avLst/>
            </a:prstGeom>
            <a:ln w="57150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607419D-DA91-41E9-BA14-DED2C6883059}"/>
                </a:ext>
              </a:extLst>
            </p:cNvPr>
            <p:cNvSpPr/>
            <p:nvPr/>
          </p:nvSpPr>
          <p:spPr>
            <a:xfrm>
              <a:off x="536696" y="2522629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5875DF8-A73F-486A-BD42-9D5A00F6ED6C}"/>
                </a:ext>
              </a:extLst>
            </p:cNvPr>
            <p:cNvSpPr/>
            <p:nvPr/>
          </p:nvSpPr>
          <p:spPr>
            <a:xfrm>
              <a:off x="536696" y="2809657"/>
              <a:ext cx="20569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업무 분석 및 개념적 설계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4EFC3E5-3CB8-4E6C-8EBE-9619387148F4}"/>
              </a:ext>
            </a:extLst>
          </p:cNvPr>
          <p:cNvGrpSpPr/>
          <p:nvPr/>
        </p:nvGrpSpPr>
        <p:grpSpPr>
          <a:xfrm>
            <a:off x="636271" y="4019981"/>
            <a:ext cx="3017718" cy="2088970"/>
            <a:chOff x="3444159" y="2428374"/>
            <a:chExt cx="2766731" cy="1915228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6A2D608A-A7BB-478E-9EE9-A060FB7AC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161247">
              <a:off x="3444159" y="2429249"/>
              <a:ext cx="2703566" cy="1910392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6F2C42CF-C8DB-4F0A-9A28-0CA4FA19E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161247">
              <a:off x="3512160" y="2428374"/>
              <a:ext cx="2698730" cy="1915228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6E3A589-58A7-475A-9A29-C9D75D162772}"/>
              </a:ext>
            </a:extLst>
          </p:cNvPr>
          <p:cNvGrpSpPr/>
          <p:nvPr/>
        </p:nvGrpSpPr>
        <p:grpSpPr>
          <a:xfrm>
            <a:off x="3916490" y="4538096"/>
            <a:ext cx="2209991" cy="1894886"/>
            <a:chOff x="3916490" y="4833051"/>
            <a:chExt cx="2209991" cy="189488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1941CBD-EEC5-482B-A299-63F2B7379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16490" y="4891576"/>
              <a:ext cx="2142421" cy="183636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0218C23-50DD-4050-8829-7545C697E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78495" y="4833051"/>
              <a:ext cx="2147986" cy="1853055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1473F78-DFAE-45D8-8D0F-1E135BD3B66A}"/>
              </a:ext>
            </a:extLst>
          </p:cNvPr>
          <p:cNvGrpSpPr/>
          <p:nvPr/>
        </p:nvGrpSpPr>
        <p:grpSpPr>
          <a:xfrm>
            <a:off x="3290542" y="5279664"/>
            <a:ext cx="1164208" cy="995765"/>
            <a:chOff x="3250175" y="5420910"/>
            <a:chExt cx="1164208" cy="995765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BB5D94AA-8B17-4E1C-A97E-E3BFB1AB6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50175" y="5472706"/>
              <a:ext cx="1098877" cy="94396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182D03CA-DFA5-431B-8A48-3EFBEC68E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10665" y="5420910"/>
              <a:ext cx="1103718" cy="948810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FAE5EE9-38E1-46E9-8881-5218FB5E3F50}"/>
              </a:ext>
            </a:extLst>
          </p:cNvPr>
          <p:cNvGrpSpPr/>
          <p:nvPr/>
        </p:nvGrpSpPr>
        <p:grpSpPr>
          <a:xfrm rot="2700000">
            <a:off x="46273" y="6287208"/>
            <a:ext cx="1598798" cy="215348"/>
            <a:chOff x="9769278" y="2663051"/>
            <a:chExt cx="1598798" cy="215348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F5A6CA94-9FBF-41F9-8447-E387C1386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600000">
              <a:off x="10467353" y="2028474"/>
              <a:ext cx="151850" cy="1548000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41FA5DBD-0D77-4B06-964A-D50FDBDBF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600000">
              <a:off x="10518151" y="1964976"/>
              <a:ext cx="151850" cy="1548000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00D7448-D74F-4023-B29D-29292DF07EB8}"/>
              </a:ext>
            </a:extLst>
          </p:cNvPr>
          <p:cNvGrpSpPr/>
          <p:nvPr/>
        </p:nvGrpSpPr>
        <p:grpSpPr>
          <a:xfrm>
            <a:off x="6931332" y="5865634"/>
            <a:ext cx="541765" cy="618146"/>
            <a:chOff x="10297420" y="3228149"/>
            <a:chExt cx="541765" cy="618146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1B29DD09-8016-4A92-94EF-014736C0D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97420" y="3291647"/>
              <a:ext cx="493022" cy="554648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32705FCE-9B40-40C2-9B28-C01A2AA6D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50272" y="3228149"/>
              <a:ext cx="488913" cy="554648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88D3939-A7C8-4054-B754-A82B697045D1}"/>
              </a:ext>
            </a:extLst>
          </p:cNvPr>
          <p:cNvGrpSpPr/>
          <p:nvPr/>
        </p:nvGrpSpPr>
        <p:grpSpPr>
          <a:xfrm>
            <a:off x="6512820" y="1439654"/>
            <a:ext cx="6277997" cy="923330"/>
            <a:chOff x="5891261" y="933025"/>
            <a:chExt cx="6277997" cy="923330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9E4D4CF-E815-4434-98D1-D205C55FA41F}"/>
                </a:ext>
              </a:extLst>
            </p:cNvPr>
            <p:cNvSpPr/>
            <p:nvPr/>
          </p:nvSpPr>
          <p:spPr>
            <a:xfrm>
              <a:off x="7010212" y="1046200"/>
              <a:ext cx="515904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구현 목표</a:t>
              </a:r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0BDCB9E5-FFCC-44D7-88FF-298A36A28988}"/>
                </a:ext>
              </a:extLst>
            </p:cNvPr>
            <p:cNvGrpSpPr/>
            <p:nvPr/>
          </p:nvGrpSpPr>
          <p:grpSpPr>
            <a:xfrm>
              <a:off x="5891261" y="933025"/>
              <a:ext cx="1210672" cy="923330"/>
              <a:chOff x="10301142" y="1020111"/>
              <a:chExt cx="1210672" cy="923330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00ED8BB9-3121-4110-8B98-9D680221AE12}"/>
                  </a:ext>
                </a:extLst>
              </p:cNvPr>
              <p:cNvSpPr/>
              <p:nvPr/>
            </p:nvSpPr>
            <p:spPr>
              <a:xfrm>
                <a:off x="10301142" y="1020111"/>
                <a:ext cx="69705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5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0</a:t>
                </a:r>
                <a:endParaRPr lang="ko-KR" altLang="en-US" sz="5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F98D1D91-05E2-4959-93FE-97A85048BE1D}"/>
                  </a:ext>
                </a:extLst>
              </p:cNvPr>
              <p:cNvSpPr/>
              <p:nvPr/>
            </p:nvSpPr>
            <p:spPr>
              <a:xfrm>
                <a:off x="10814756" y="1020111"/>
                <a:ext cx="69705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5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1</a:t>
                </a:r>
                <a:endParaRPr lang="ko-KR" altLang="en-US" sz="5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6FB1910-1720-4536-9E31-B3FA1C038203}"/>
              </a:ext>
            </a:extLst>
          </p:cNvPr>
          <p:cNvGrpSpPr/>
          <p:nvPr/>
        </p:nvGrpSpPr>
        <p:grpSpPr>
          <a:xfrm>
            <a:off x="6827158" y="2211496"/>
            <a:ext cx="6277997" cy="923330"/>
            <a:chOff x="5891261" y="2207083"/>
            <a:chExt cx="6277997" cy="923330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1E05397-CBA0-4CD3-BDA0-ECCF9AD60C5A}"/>
                </a:ext>
              </a:extLst>
            </p:cNvPr>
            <p:cNvSpPr/>
            <p:nvPr/>
          </p:nvSpPr>
          <p:spPr>
            <a:xfrm>
              <a:off x="7010212" y="2332287"/>
              <a:ext cx="515904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  구현 환경</a:t>
              </a:r>
              <a:endParaRPr lang="ko-KR" altLang="en-US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CD7C0A2A-A26E-480E-BB16-AFFA888352E0}"/>
                </a:ext>
              </a:extLst>
            </p:cNvPr>
            <p:cNvGrpSpPr/>
            <p:nvPr/>
          </p:nvGrpSpPr>
          <p:grpSpPr>
            <a:xfrm>
              <a:off x="5891261" y="2207083"/>
              <a:ext cx="1210672" cy="923330"/>
              <a:chOff x="10301142" y="2068439"/>
              <a:chExt cx="1210672" cy="923330"/>
            </a:xfrm>
          </p:grpSpPr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C919B701-D778-4C93-94E3-303F81815B4B}"/>
                  </a:ext>
                </a:extLst>
              </p:cNvPr>
              <p:cNvSpPr/>
              <p:nvPr/>
            </p:nvSpPr>
            <p:spPr>
              <a:xfrm>
                <a:off x="10301142" y="2068439"/>
                <a:ext cx="69705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5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0</a:t>
                </a:r>
                <a:endParaRPr lang="ko-KR" altLang="en-US" sz="5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345B8DA0-3445-4516-A548-DC886D3B14F2}"/>
                  </a:ext>
                </a:extLst>
              </p:cNvPr>
              <p:cNvSpPr/>
              <p:nvPr/>
            </p:nvSpPr>
            <p:spPr>
              <a:xfrm>
                <a:off x="10814756" y="2068439"/>
                <a:ext cx="69705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5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2</a:t>
                </a:r>
                <a:endParaRPr lang="ko-KR" altLang="en-US" sz="5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5EC533E-ED6F-4088-8E07-D9A2BC208494}"/>
              </a:ext>
            </a:extLst>
          </p:cNvPr>
          <p:cNvGrpSpPr/>
          <p:nvPr/>
        </p:nvGrpSpPr>
        <p:grpSpPr>
          <a:xfrm>
            <a:off x="7176003" y="3034324"/>
            <a:ext cx="6277997" cy="923330"/>
            <a:chOff x="5891261" y="2207083"/>
            <a:chExt cx="6277997" cy="92333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0D369E9-683F-4BDD-879B-8BA6ADA571AE}"/>
                </a:ext>
              </a:extLst>
            </p:cNvPr>
            <p:cNvSpPr/>
            <p:nvPr/>
          </p:nvSpPr>
          <p:spPr>
            <a:xfrm>
              <a:off x="7010212" y="2332287"/>
              <a:ext cx="515904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  구현 내용 및 결과</a:t>
              </a:r>
              <a:endParaRPr lang="ko-KR" altLang="en-US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FE306B46-9F93-4B00-9B71-0416E5A3710E}"/>
                </a:ext>
              </a:extLst>
            </p:cNvPr>
            <p:cNvGrpSpPr/>
            <p:nvPr/>
          </p:nvGrpSpPr>
          <p:grpSpPr>
            <a:xfrm>
              <a:off x="5891261" y="2207083"/>
              <a:ext cx="1210672" cy="923330"/>
              <a:chOff x="10301142" y="2068439"/>
              <a:chExt cx="1210672" cy="923330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18EDE43-1AAC-4190-92D3-482F12E7BF78}"/>
                  </a:ext>
                </a:extLst>
              </p:cNvPr>
              <p:cNvSpPr/>
              <p:nvPr/>
            </p:nvSpPr>
            <p:spPr>
              <a:xfrm>
                <a:off x="10301142" y="2068439"/>
                <a:ext cx="69705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5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0</a:t>
                </a:r>
                <a:endParaRPr lang="ko-KR" altLang="en-US" sz="5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E93653AF-8014-43CA-B563-CFD53B0E7BD2}"/>
                  </a:ext>
                </a:extLst>
              </p:cNvPr>
              <p:cNvSpPr/>
              <p:nvPr/>
            </p:nvSpPr>
            <p:spPr>
              <a:xfrm>
                <a:off x="10814756" y="2068439"/>
                <a:ext cx="69705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5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3</a:t>
                </a:r>
                <a:endParaRPr lang="ko-KR" altLang="en-US" sz="5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A02BAB4-BEA8-49D2-8FB3-F28D54E12C1E}"/>
              </a:ext>
            </a:extLst>
          </p:cNvPr>
          <p:cNvGrpSpPr/>
          <p:nvPr/>
        </p:nvGrpSpPr>
        <p:grpSpPr>
          <a:xfrm>
            <a:off x="7524216" y="3869507"/>
            <a:ext cx="6534487" cy="923330"/>
            <a:chOff x="5891261" y="2207083"/>
            <a:chExt cx="6534487" cy="92333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3FC83B0-7F6A-4923-BDF1-0672669B2E06}"/>
                </a:ext>
              </a:extLst>
            </p:cNvPr>
            <p:cNvSpPr/>
            <p:nvPr/>
          </p:nvSpPr>
          <p:spPr>
            <a:xfrm>
              <a:off x="7266702" y="2329612"/>
              <a:ext cx="515904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 변동 내용</a:t>
              </a:r>
              <a:endParaRPr lang="ko-KR" altLang="en-US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9FF4CBF2-DD3B-4412-A83D-E7A2DAD27CCE}"/>
                </a:ext>
              </a:extLst>
            </p:cNvPr>
            <p:cNvGrpSpPr/>
            <p:nvPr/>
          </p:nvGrpSpPr>
          <p:grpSpPr>
            <a:xfrm>
              <a:off x="5891261" y="2207083"/>
              <a:ext cx="1210672" cy="923330"/>
              <a:chOff x="10301142" y="2068439"/>
              <a:chExt cx="1210672" cy="923330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4C3FC56-CED9-4585-A6B7-2FD343CACE57}"/>
                  </a:ext>
                </a:extLst>
              </p:cNvPr>
              <p:cNvSpPr/>
              <p:nvPr/>
            </p:nvSpPr>
            <p:spPr>
              <a:xfrm>
                <a:off x="10301142" y="2068439"/>
                <a:ext cx="69705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5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0</a:t>
                </a:r>
                <a:endParaRPr lang="ko-KR" altLang="en-US" sz="5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7E16AE38-21F6-4871-AD58-8C4514A727E3}"/>
                  </a:ext>
                </a:extLst>
              </p:cNvPr>
              <p:cNvSpPr/>
              <p:nvPr/>
            </p:nvSpPr>
            <p:spPr>
              <a:xfrm>
                <a:off x="10814756" y="2068439"/>
                <a:ext cx="69705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5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4</a:t>
                </a:r>
                <a:endParaRPr lang="ko-KR" altLang="en-US" sz="5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8F2F774-375B-48F3-8446-CDB714105A10}"/>
              </a:ext>
            </a:extLst>
          </p:cNvPr>
          <p:cNvGrpSpPr/>
          <p:nvPr/>
        </p:nvGrpSpPr>
        <p:grpSpPr>
          <a:xfrm>
            <a:off x="7857426" y="4689660"/>
            <a:ext cx="6692624" cy="923330"/>
            <a:chOff x="5891261" y="2207083"/>
            <a:chExt cx="6692624" cy="92333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056D3C9-E2A6-41FF-B5BB-9E4A1E42CE02}"/>
                </a:ext>
              </a:extLst>
            </p:cNvPr>
            <p:cNvSpPr/>
            <p:nvPr/>
          </p:nvSpPr>
          <p:spPr>
            <a:xfrm>
              <a:off x="7424839" y="2310260"/>
              <a:ext cx="515904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 교훈</a:t>
              </a:r>
              <a:endParaRPr lang="ko-KR" altLang="en-US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D1EEE0A6-AAC3-4184-9BB1-07E1FD0F5C2E}"/>
                </a:ext>
              </a:extLst>
            </p:cNvPr>
            <p:cNvGrpSpPr/>
            <p:nvPr/>
          </p:nvGrpSpPr>
          <p:grpSpPr>
            <a:xfrm>
              <a:off x="5891261" y="2207083"/>
              <a:ext cx="1210672" cy="923330"/>
              <a:chOff x="10301142" y="2068439"/>
              <a:chExt cx="1210672" cy="92333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8EA9505F-73FA-4CEA-8170-65BFA553BF81}"/>
                  </a:ext>
                </a:extLst>
              </p:cNvPr>
              <p:cNvSpPr/>
              <p:nvPr/>
            </p:nvSpPr>
            <p:spPr>
              <a:xfrm>
                <a:off x="10301142" y="2068439"/>
                <a:ext cx="69705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5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0</a:t>
                </a:r>
                <a:endParaRPr lang="ko-KR" altLang="en-US" sz="5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13FA6FA-1725-4D95-9E0C-E852AD2A621D}"/>
                  </a:ext>
                </a:extLst>
              </p:cNvPr>
              <p:cNvSpPr/>
              <p:nvPr/>
            </p:nvSpPr>
            <p:spPr>
              <a:xfrm>
                <a:off x="10814756" y="2068439"/>
                <a:ext cx="69705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5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5</a:t>
                </a:r>
                <a:endParaRPr lang="ko-KR" altLang="en-US" sz="5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2608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CD1D51-A0EC-40D2-8731-49CE532914C7}"/>
              </a:ext>
            </a:extLst>
          </p:cNvPr>
          <p:cNvSpPr/>
          <p:nvPr/>
        </p:nvSpPr>
        <p:spPr>
          <a:xfrm flipV="1">
            <a:off x="-1" y="830509"/>
            <a:ext cx="11353801" cy="51113"/>
          </a:xfrm>
          <a:prstGeom prst="rect">
            <a:avLst/>
          </a:prstGeom>
          <a:solidFill>
            <a:srgbClr val="00A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478C5A-AA01-4FE8-A36A-7E782A2979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8"/>
          <a:stretch/>
        </p:blipFill>
        <p:spPr>
          <a:xfrm>
            <a:off x="531039" y="6442753"/>
            <a:ext cx="1764485" cy="345834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FD95132-A1AE-4364-B20E-9E68BD2E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fld id="{68F4D1ED-71AA-43FE-A333-2456A9CB3A5B}" type="slidenum">
              <a:rPr lang="ko-KR" altLang="en-US" smtClean="0">
                <a:solidFill>
                  <a:schemeClr val="tx1"/>
                </a:solidFill>
              </a:rPr>
              <a:t>20</a:t>
            </a:fld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13B523-49D8-4FA1-AAFA-34D7F1CF31E3}"/>
              </a:ext>
            </a:extLst>
          </p:cNvPr>
          <p:cNvCxnSpPr/>
          <p:nvPr/>
        </p:nvCxnSpPr>
        <p:spPr>
          <a:xfrm>
            <a:off x="0" y="635705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1CF797-0EB4-4280-902E-06176C67D3ED}"/>
              </a:ext>
            </a:extLst>
          </p:cNvPr>
          <p:cNvSpPr txBox="1"/>
          <p:nvPr/>
        </p:nvSpPr>
        <p:spPr>
          <a:xfrm>
            <a:off x="327295" y="198626"/>
            <a:ext cx="6418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5. 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교훈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A8881-219A-47EF-8AB6-66A5E0B02DE9}"/>
              </a:ext>
            </a:extLst>
          </p:cNvPr>
          <p:cNvSpPr txBox="1"/>
          <p:nvPr/>
        </p:nvSpPr>
        <p:spPr>
          <a:xfrm>
            <a:off x="1076852" y="1263006"/>
            <a:ext cx="10276947" cy="1490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최성진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패킷 캡쳐 프로그램을 설계하고 구현해보면서 수업만으로 이해하기 힘들었던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패킷의 내부 구조와 실제 패킷들이 송수신 시 주고받는 정보에 대해 자세히 보게 되어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프로토콜과 패킷을 공부하는 데 있어 유익한 도움이 되었다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5E48B7-48EE-4549-AFD8-25C57C58E4DA}"/>
              </a:ext>
            </a:extLst>
          </p:cNvPr>
          <p:cNvSpPr txBox="1"/>
          <p:nvPr/>
        </p:nvSpPr>
        <p:spPr>
          <a:xfrm>
            <a:off x="531039" y="1263006"/>
            <a:ext cx="46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3AD48D-A2D6-42E5-845C-47C5539DEC96}"/>
              </a:ext>
            </a:extLst>
          </p:cNvPr>
          <p:cNvSpPr txBox="1"/>
          <p:nvPr/>
        </p:nvSpPr>
        <p:spPr>
          <a:xfrm>
            <a:off x="1076851" y="3130152"/>
            <a:ext cx="10276947" cy="2218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박재홍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처음에는 시작조차 어떻게 해야 할지 감도 잡히지 않았지만 소스 코드 작업을 하면서 다양한 프로토콜의 구성과 패킷들이 어떤 내용을 담고 전달되는지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 어떻게 정보들을 표시해야 하는지에 대해 공부하게 되었고 이해하는 데 큰 도움이 되었다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프로그램을 어떻게 동작하도록 할지 고민을 많이 했는데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그러면서 실습과 연습의 중요성을 다시 한 번 깨닫는 계기가 되었다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C5299E-1589-4879-8E6F-F75902A6882D}"/>
              </a:ext>
            </a:extLst>
          </p:cNvPr>
          <p:cNvSpPr txBox="1"/>
          <p:nvPr/>
        </p:nvSpPr>
        <p:spPr>
          <a:xfrm>
            <a:off x="531038" y="3244334"/>
            <a:ext cx="46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○</a:t>
            </a:r>
          </a:p>
        </p:txBody>
      </p:sp>
    </p:spTree>
    <p:extLst>
      <p:ext uri="{BB962C8B-B14F-4D97-AF65-F5344CB8AC3E}">
        <p14:creationId xmlns:p14="http://schemas.microsoft.com/office/powerpoint/2010/main" val="853221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CD1D51-A0EC-40D2-8731-49CE532914C7}"/>
              </a:ext>
            </a:extLst>
          </p:cNvPr>
          <p:cNvSpPr/>
          <p:nvPr/>
        </p:nvSpPr>
        <p:spPr>
          <a:xfrm flipV="1">
            <a:off x="-1" y="830509"/>
            <a:ext cx="11353801" cy="51113"/>
          </a:xfrm>
          <a:prstGeom prst="rect">
            <a:avLst/>
          </a:prstGeom>
          <a:solidFill>
            <a:srgbClr val="00A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478C5A-AA01-4FE8-A36A-7E782A2979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8"/>
          <a:stretch/>
        </p:blipFill>
        <p:spPr>
          <a:xfrm>
            <a:off x="531039" y="6442753"/>
            <a:ext cx="1764485" cy="345834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FD95132-A1AE-4364-B20E-9E68BD2E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fld id="{68F4D1ED-71AA-43FE-A333-2456A9CB3A5B}" type="slidenum">
              <a:rPr lang="ko-KR" altLang="en-US" smtClean="0">
                <a:solidFill>
                  <a:schemeClr val="tx1"/>
                </a:solidFill>
              </a:rPr>
              <a:t>21</a:t>
            </a:fld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13B523-49D8-4FA1-AAFA-34D7F1CF31E3}"/>
              </a:ext>
            </a:extLst>
          </p:cNvPr>
          <p:cNvCxnSpPr/>
          <p:nvPr/>
        </p:nvCxnSpPr>
        <p:spPr>
          <a:xfrm>
            <a:off x="0" y="635705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1CF797-0EB4-4280-902E-06176C67D3ED}"/>
              </a:ext>
            </a:extLst>
          </p:cNvPr>
          <p:cNvSpPr txBox="1"/>
          <p:nvPr/>
        </p:nvSpPr>
        <p:spPr>
          <a:xfrm>
            <a:off x="327295" y="198626"/>
            <a:ext cx="6418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5. 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교훈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A8881-219A-47EF-8AB6-66A5E0B02DE9}"/>
              </a:ext>
            </a:extLst>
          </p:cNvPr>
          <p:cNvSpPr txBox="1"/>
          <p:nvPr/>
        </p:nvSpPr>
        <p:spPr>
          <a:xfrm>
            <a:off x="1076852" y="1263006"/>
            <a:ext cx="10276947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김병현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네트워크에 대한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모든것이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처음이였고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네트워크 공부시에도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이론만 갖고는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막막했었다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하지만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패킷캡쳐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프로그램을 설계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구현을 통하여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프로토콜에 대한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공부가 가능했고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패킷에 대한 정보를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알게됬으며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덕분에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네트워크 과목에 대한 몰입도가 높아지는 좋은 계기가 되었다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5E48B7-48EE-4549-AFD8-25C57C58E4DA}"/>
              </a:ext>
            </a:extLst>
          </p:cNvPr>
          <p:cNvSpPr txBox="1"/>
          <p:nvPr/>
        </p:nvSpPr>
        <p:spPr>
          <a:xfrm>
            <a:off x="531039" y="1263006"/>
            <a:ext cx="46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○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C5299E-1589-4879-8E6F-F75902A6882D}"/>
              </a:ext>
            </a:extLst>
          </p:cNvPr>
          <p:cNvSpPr txBox="1"/>
          <p:nvPr/>
        </p:nvSpPr>
        <p:spPr>
          <a:xfrm>
            <a:off x="531038" y="3244334"/>
            <a:ext cx="46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358380-D319-4666-8DD7-720F49B2FDD9}"/>
              </a:ext>
            </a:extLst>
          </p:cNvPr>
          <p:cNvSpPr txBox="1"/>
          <p:nvPr/>
        </p:nvSpPr>
        <p:spPr>
          <a:xfrm>
            <a:off x="1076852" y="3254273"/>
            <a:ext cx="10276947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정승호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컴퓨터 네트워크라는 과목이 보이지 않는 이론을 공부하다 보니 많이 헷갈리고 혼란스러운 점들이 많았는데 직접 프로그램을 구현해보고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와이어샤크와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비교해보니 패킷의 흐름에 대해 좀 더 명확하게 알 수 있는 계기였다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810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92CCA-2F48-4FB9-835D-251D0736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2840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92CCA-2F48-4FB9-835D-251D0736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1. </a:t>
            </a:r>
            <a:r>
              <a:rPr lang="ko-KR" altLang="en-US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구현 목표</a:t>
            </a:r>
          </a:p>
        </p:txBody>
      </p:sp>
    </p:spTree>
    <p:extLst>
      <p:ext uri="{BB962C8B-B14F-4D97-AF65-F5344CB8AC3E}">
        <p14:creationId xmlns:p14="http://schemas.microsoft.com/office/powerpoint/2010/main" val="97421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CD1D51-A0EC-40D2-8731-49CE532914C7}"/>
              </a:ext>
            </a:extLst>
          </p:cNvPr>
          <p:cNvSpPr/>
          <p:nvPr/>
        </p:nvSpPr>
        <p:spPr>
          <a:xfrm flipV="1">
            <a:off x="-1" y="830509"/>
            <a:ext cx="11353801" cy="51113"/>
          </a:xfrm>
          <a:prstGeom prst="rect">
            <a:avLst/>
          </a:prstGeom>
          <a:solidFill>
            <a:srgbClr val="00A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478C5A-AA01-4FE8-A36A-7E782A2979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8"/>
          <a:stretch/>
        </p:blipFill>
        <p:spPr>
          <a:xfrm>
            <a:off x="531039" y="6442753"/>
            <a:ext cx="1764485" cy="345834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FD95132-A1AE-4364-B20E-9E68BD2E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fld id="{68F4D1ED-71AA-43FE-A333-2456A9CB3A5B}" type="slidenum">
              <a:rPr lang="ko-KR" altLang="en-US" smtClean="0">
                <a:solidFill>
                  <a:schemeClr val="tx1"/>
                </a:solidFill>
              </a:rPr>
              <a:t>4</a:t>
            </a:fld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13B523-49D8-4FA1-AAFA-34D7F1CF31E3}"/>
              </a:ext>
            </a:extLst>
          </p:cNvPr>
          <p:cNvCxnSpPr/>
          <p:nvPr/>
        </p:nvCxnSpPr>
        <p:spPr>
          <a:xfrm>
            <a:off x="0" y="635705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36760E-2010-4269-82D0-AD2160B75AA8}"/>
              </a:ext>
            </a:extLst>
          </p:cNvPr>
          <p:cNvSpPr txBox="1"/>
          <p:nvPr/>
        </p:nvSpPr>
        <p:spPr>
          <a:xfrm>
            <a:off x="930870" y="1184565"/>
            <a:ext cx="46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B0C32A-327D-4162-BE32-BF73EB01D279}"/>
              </a:ext>
            </a:extLst>
          </p:cNvPr>
          <p:cNvSpPr txBox="1"/>
          <p:nvPr/>
        </p:nvSpPr>
        <p:spPr>
          <a:xfrm>
            <a:off x="1394734" y="1108951"/>
            <a:ext cx="9866395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kern="100" dirty="0">
                <a:effectLst/>
                <a:latin typeface="+mn-ea"/>
                <a:cs typeface="Times New Roman" panose="02020603050405020304" pitchFamily="18" charset="0"/>
              </a:rPr>
              <a:t>기존의 설계 계획서를 </a:t>
            </a:r>
            <a:r>
              <a:rPr lang="ko-KR" altLang="ko-KR" sz="2000" kern="100" dirty="0">
                <a:effectLst/>
                <a:latin typeface="+mn-ea"/>
                <a:cs typeface="Times New Roman" panose="02020603050405020304" pitchFamily="18" charset="0"/>
              </a:rPr>
              <a:t>기반으로</a:t>
            </a:r>
            <a:r>
              <a:rPr lang="en-US" altLang="ko-KR" sz="2000" kern="100" dirty="0">
                <a:effectLst/>
                <a:latin typeface="+mn-ea"/>
                <a:cs typeface="Times New Roman" panose="02020603050405020304" pitchFamily="18" charset="0"/>
              </a:rPr>
              <a:t>,</a:t>
            </a:r>
            <a:r>
              <a:rPr lang="en-US" altLang="ko-KR" sz="20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2000" kern="100" dirty="0">
                <a:effectLst/>
                <a:latin typeface="+mn-ea"/>
                <a:cs typeface="Times New Roman" panose="02020603050405020304" pitchFamily="18" charset="0"/>
              </a:rPr>
              <a:t>HTTP, DNS, ICMP </a:t>
            </a:r>
            <a:r>
              <a:rPr lang="ko-KR" altLang="ko-KR" sz="2000" kern="100" dirty="0">
                <a:effectLst/>
                <a:latin typeface="+mn-ea"/>
                <a:cs typeface="Times New Roman" panose="02020603050405020304" pitchFamily="18" charset="0"/>
              </a:rPr>
              <a:t>계층에서 </a:t>
            </a:r>
            <a:r>
              <a:rPr lang="ko-KR" altLang="en-US" sz="2000" kern="100" dirty="0">
                <a:effectLst/>
                <a:latin typeface="+mn-ea"/>
                <a:cs typeface="Times New Roman" panose="02020603050405020304" pitchFamily="18" charset="0"/>
              </a:rPr>
              <a:t>송수신되는 패킷을 수집</a:t>
            </a:r>
            <a:r>
              <a:rPr lang="en-US" altLang="ko-KR" sz="2000" kern="100" dirty="0">
                <a:effectLst/>
                <a:latin typeface="+mn-ea"/>
                <a:cs typeface="Times New Roman" panose="02020603050405020304" pitchFamily="18" charset="0"/>
              </a:rPr>
              <a:t>.</a:t>
            </a:r>
            <a:r>
              <a:rPr lang="ko-KR" altLang="en-US" sz="2000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endParaRPr lang="en-US" altLang="ko-KR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ko-KR" sz="2000" kern="100" dirty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kern="100" dirty="0">
                <a:latin typeface="+mn-ea"/>
                <a:cs typeface="Times New Roman" panose="02020603050405020304" pitchFamily="18" charset="0"/>
              </a:rPr>
              <a:t>각 패킷들 간의 순차와 연관성 및 각 패킷에 있는 프로토콜을 </a:t>
            </a:r>
            <a:r>
              <a:rPr lang="ko-KR" altLang="ko-KR" sz="2000" kern="100" dirty="0">
                <a:effectLst/>
                <a:latin typeface="+mn-ea"/>
                <a:cs typeface="Times New Roman" panose="02020603050405020304" pitchFamily="18" charset="0"/>
              </a:rPr>
              <a:t>분석하</a:t>
            </a:r>
            <a:r>
              <a:rPr lang="ko-KR" altLang="en-US" sz="2000" kern="100" dirty="0">
                <a:effectLst/>
                <a:latin typeface="+mn-ea"/>
                <a:cs typeface="Times New Roman" panose="02020603050405020304" pitchFamily="18" charset="0"/>
              </a:rPr>
              <a:t>기 위한 </a:t>
            </a:r>
            <a:endParaRPr lang="en-US" altLang="ko-KR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ko-KR" sz="2000" kern="100" dirty="0">
                <a:effectLst/>
                <a:latin typeface="+mn-ea"/>
                <a:cs typeface="Times New Roman" panose="02020603050405020304" pitchFamily="18" charset="0"/>
              </a:rPr>
              <a:t>패킷 </a:t>
            </a:r>
            <a:r>
              <a:rPr lang="ko-KR" altLang="en-US" sz="2000" kern="100" dirty="0">
                <a:effectLst/>
                <a:latin typeface="+mn-ea"/>
                <a:cs typeface="Times New Roman" panose="02020603050405020304" pitchFamily="18" charset="0"/>
              </a:rPr>
              <a:t>캡쳐</a:t>
            </a:r>
            <a:r>
              <a:rPr lang="en-US" altLang="ko-KR" sz="2000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2000" kern="100" dirty="0">
                <a:effectLst/>
                <a:latin typeface="+mn-ea"/>
                <a:cs typeface="Times New Roman" panose="02020603050405020304" pitchFamily="18" charset="0"/>
              </a:rPr>
              <a:t>프로그램</a:t>
            </a:r>
            <a:r>
              <a:rPr lang="ko-KR" altLang="en-US" sz="2000" kern="100" dirty="0">
                <a:effectLst/>
                <a:latin typeface="+mn-ea"/>
                <a:cs typeface="Times New Roman" panose="02020603050405020304" pitchFamily="18" charset="0"/>
              </a:rPr>
              <a:t>의</a:t>
            </a:r>
            <a:r>
              <a:rPr lang="ko-KR" altLang="ko-KR" sz="2000" kern="100" dirty="0">
                <a:effectLst/>
                <a:latin typeface="+mn-ea"/>
                <a:cs typeface="Times New Roman" panose="02020603050405020304" pitchFamily="18" charset="0"/>
              </a:rPr>
              <a:t> 구현을 목표</a:t>
            </a:r>
            <a:r>
              <a:rPr lang="ko-KR" altLang="en-US" sz="2000" kern="100" dirty="0">
                <a:effectLst/>
                <a:latin typeface="+mn-ea"/>
                <a:cs typeface="Times New Roman" panose="02020603050405020304" pitchFamily="18" charset="0"/>
              </a:rPr>
              <a:t>로 하였습니다</a:t>
            </a:r>
            <a:r>
              <a:rPr lang="en-US" altLang="ko-KR" sz="2000" kern="100" dirty="0">
                <a:effectLst/>
                <a:latin typeface="+mn-ea"/>
                <a:cs typeface="Times New Roman" panose="02020603050405020304" pitchFamily="18" charset="0"/>
              </a:rPr>
              <a:t>.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00554E-BCC8-4D84-8C00-77A40FF24459}"/>
              </a:ext>
            </a:extLst>
          </p:cNvPr>
          <p:cNvSpPr txBox="1"/>
          <p:nvPr/>
        </p:nvSpPr>
        <p:spPr>
          <a:xfrm>
            <a:off x="260059" y="224497"/>
            <a:ext cx="9798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1. 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구현 목표</a:t>
            </a:r>
          </a:p>
        </p:txBody>
      </p:sp>
      <p:pic>
        <p:nvPicPr>
          <p:cNvPr id="3074" name="Picture 2" descr="와이어샤크 - 위키백과, 우리 모두의 백과사전">
            <a:extLst>
              <a:ext uri="{FF2B5EF4-FFF2-40B4-BE49-F238E27FC236}">
                <a16:creationId xmlns:a16="http://schemas.microsoft.com/office/drawing/2014/main" id="{AD9BD450-5ED9-46CC-B58F-7EC5CA837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891" y="2659950"/>
            <a:ext cx="3179164" cy="317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01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92CCA-2F48-4FB9-835D-251D0736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구현 환경</a:t>
            </a:r>
          </a:p>
        </p:txBody>
      </p:sp>
    </p:spTree>
    <p:extLst>
      <p:ext uri="{BB962C8B-B14F-4D97-AF65-F5344CB8AC3E}">
        <p14:creationId xmlns:p14="http://schemas.microsoft.com/office/powerpoint/2010/main" val="942099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CD1D51-A0EC-40D2-8731-49CE532914C7}"/>
              </a:ext>
            </a:extLst>
          </p:cNvPr>
          <p:cNvSpPr/>
          <p:nvPr/>
        </p:nvSpPr>
        <p:spPr>
          <a:xfrm flipV="1">
            <a:off x="-1" y="830509"/>
            <a:ext cx="11353801" cy="51113"/>
          </a:xfrm>
          <a:prstGeom prst="rect">
            <a:avLst/>
          </a:prstGeom>
          <a:solidFill>
            <a:srgbClr val="00A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478C5A-AA01-4FE8-A36A-7E782A2979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8"/>
          <a:stretch/>
        </p:blipFill>
        <p:spPr>
          <a:xfrm>
            <a:off x="531039" y="6442753"/>
            <a:ext cx="1764485" cy="345834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FD95132-A1AE-4364-B20E-9E68BD2E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fld id="{68F4D1ED-71AA-43FE-A333-2456A9CB3A5B}" type="slidenum">
              <a:rPr lang="ko-KR" altLang="en-US" smtClean="0">
                <a:solidFill>
                  <a:schemeClr val="tx1"/>
                </a:solidFill>
              </a:rPr>
              <a:t>6</a:t>
            </a:fld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13B523-49D8-4FA1-AAFA-34D7F1CF31E3}"/>
              </a:ext>
            </a:extLst>
          </p:cNvPr>
          <p:cNvCxnSpPr/>
          <p:nvPr/>
        </p:nvCxnSpPr>
        <p:spPr>
          <a:xfrm>
            <a:off x="0" y="635705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1CF797-0EB4-4280-902E-06176C67D3ED}"/>
              </a:ext>
            </a:extLst>
          </p:cNvPr>
          <p:cNvSpPr txBox="1"/>
          <p:nvPr/>
        </p:nvSpPr>
        <p:spPr>
          <a:xfrm>
            <a:off x="260059" y="224497"/>
            <a:ext cx="6418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구현 환경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09CCB6-2B4C-4ED5-9D93-7BCF6016BE09}"/>
              </a:ext>
            </a:extLst>
          </p:cNvPr>
          <p:cNvSpPr txBox="1"/>
          <p:nvPr/>
        </p:nvSpPr>
        <p:spPr>
          <a:xfrm>
            <a:off x="1196639" y="1117653"/>
            <a:ext cx="979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C</a:t>
            </a:r>
            <a:r>
              <a:rPr lang="ko-KR" altLang="en-US" dirty="0">
                <a:latin typeface="+mn-ea"/>
              </a:rPr>
              <a:t>언어 기반의 프로그램 구현</a:t>
            </a:r>
            <a:endParaRPr lang="ko-KR" altLang="en-US" sz="18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BF6183-EB92-499B-AA97-755E935CCFCE}"/>
              </a:ext>
            </a:extLst>
          </p:cNvPr>
          <p:cNvSpPr txBox="1"/>
          <p:nvPr/>
        </p:nvSpPr>
        <p:spPr>
          <a:xfrm>
            <a:off x="761982" y="1104206"/>
            <a:ext cx="46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○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5C107E-27E9-43D4-8F12-777E52B40EC3}"/>
              </a:ext>
            </a:extLst>
          </p:cNvPr>
          <p:cNvSpPr txBox="1"/>
          <p:nvPr/>
        </p:nvSpPr>
        <p:spPr>
          <a:xfrm>
            <a:off x="1021034" y="2526770"/>
            <a:ext cx="565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유닉스에서 제공하는 </a:t>
            </a:r>
            <a:r>
              <a:rPr lang="ko-KR" altLang="en-US" dirty="0" err="1"/>
              <a:t>버클릿소켓</a:t>
            </a:r>
            <a:r>
              <a:rPr lang="ko-KR" altLang="en-US" dirty="0"/>
              <a:t> 헤더들을 바탕으로 </a:t>
            </a:r>
            <a:r>
              <a:rPr lang="en-US" altLang="ko-KR" dirty="0"/>
              <a:t>C</a:t>
            </a:r>
            <a:r>
              <a:rPr lang="ko-KR" altLang="en-US" dirty="0"/>
              <a:t>언어기반 패킷 캡쳐 프로그램을 구현하였습니다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8784B4B1-E0EC-4666-9A91-5C903BE51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034" y="1500432"/>
            <a:ext cx="3199814" cy="4580126"/>
          </a:xfrm>
          <a:prstGeom prst="rect">
            <a:avLst/>
          </a:prstGeom>
        </p:spPr>
      </p:pic>
      <p:pic>
        <p:nvPicPr>
          <p:cNvPr id="2050" name="Picture 2" descr="C 언어란? - 한 눈에 끝내는 C언어 기초">
            <a:extLst>
              <a:ext uri="{FF2B5EF4-FFF2-40B4-BE49-F238E27FC236}">
                <a16:creationId xmlns:a16="http://schemas.microsoft.com/office/drawing/2014/main" id="{23145AAC-692A-4307-AA1A-16CD92B9C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526" y="3427545"/>
            <a:ext cx="2339257" cy="248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EA72FD-C4B5-457B-A1D6-9FF86900AE09}"/>
              </a:ext>
            </a:extLst>
          </p:cNvPr>
          <p:cNvSpPr txBox="1"/>
          <p:nvPr/>
        </p:nvSpPr>
        <p:spPr>
          <a:xfrm>
            <a:off x="1021034" y="1810048"/>
            <a:ext cx="6135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4D5156"/>
                </a:solidFill>
                <a:effectLst/>
                <a:latin typeface="Abadi" panose="020B0604020202020204" pitchFamily="34" charset="0"/>
              </a:rPr>
              <a:t>버클리</a:t>
            </a:r>
            <a:r>
              <a:rPr lang="en-US" altLang="ko-KR" dirty="0">
                <a:solidFill>
                  <a:srgbClr val="4D5156"/>
                </a:solidFill>
                <a:latin typeface="Abadi" panose="020B0604020202020204" pitchFamily="34" charset="0"/>
              </a:rPr>
              <a:t> </a:t>
            </a:r>
            <a:r>
              <a:rPr lang="ko-KR" altLang="en-US" dirty="0">
                <a:solidFill>
                  <a:srgbClr val="4D5156"/>
                </a:solidFill>
                <a:latin typeface="Abadi" panose="020B0604020202020204" pitchFamily="34" charset="0"/>
              </a:rPr>
              <a:t>소켓</a:t>
            </a:r>
            <a:r>
              <a:rPr lang="en-US" altLang="ko-KR" dirty="0">
                <a:solidFill>
                  <a:srgbClr val="4D5156"/>
                </a:solidFill>
                <a:latin typeface="Abadi" panose="020B0604020202020204" pitchFamily="34" charset="0"/>
              </a:rPr>
              <a:t>: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badi" panose="020B0604020202020204" pitchFamily="34" charset="0"/>
              </a:rPr>
              <a:t>프로세스 간 통신에 사용되는 인터넷 소켓 및 </a:t>
            </a:r>
            <a:endParaRPr lang="en-US" altLang="ko-KR" b="0" i="0" dirty="0">
              <a:solidFill>
                <a:srgbClr val="4D5156"/>
              </a:solidFill>
              <a:effectLst/>
              <a:latin typeface="Abadi" panose="020B0604020202020204" pitchFamily="34" charset="0"/>
            </a:endParaRPr>
          </a:p>
          <a:p>
            <a:r>
              <a:rPr lang="en-US" altLang="ko-KR" b="0" i="0" dirty="0">
                <a:solidFill>
                  <a:srgbClr val="4D5156"/>
                </a:solidFill>
                <a:effectLst/>
                <a:latin typeface="Abadi" panose="020B0604020202020204" pitchFamily="34" charset="0"/>
              </a:rPr>
              <a:t>Unix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badi" panose="020B0604020202020204" pitchFamily="34" charset="0"/>
              </a:rPr>
              <a:t>도메인 </a:t>
            </a:r>
            <a:r>
              <a:rPr lang="ko-KR" altLang="en-US" b="0" i="0" dirty="0" err="1">
                <a:solidFill>
                  <a:srgbClr val="4D5156"/>
                </a:solidFill>
                <a:effectLst/>
                <a:latin typeface="Abadi" panose="020B0604020202020204" pitchFamily="34" charset="0"/>
              </a:rPr>
              <a:t>소켓을위한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badi" panose="020B0604020202020204" pitchFamily="34" charset="0"/>
              </a:rPr>
              <a:t> 응용 프로그래밍 인터페이스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330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CD1D51-A0EC-40D2-8731-49CE532914C7}"/>
              </a:ext>
            </a:extLst>
          </p:cNvPr>
          <p:cNvSpPr/>
          <p:nvPr/>
        </p:nvSpPr>
        <p:spPr>
          <a:xfrm flipV="1">
            <a:off x="-1" y="830509"/>
            <a:ext cx="11353801" cy="51113"/>
          </a:xfrm>
          <a:prstGeom prst="rect">
            <a:avLst/>
          </a:prstGeom>
          <a:solidFill>
            <a:srgbClr val="00A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478C5A-AA01-4FE8-A36A-7E782A2979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8"/>
          <a:stretch/>
        </p:blipFill>
        <p:spPr>
          <a:xfrm>
            <a:off x="531039" y="6442753"/>
            <a:ext cx="1764485" cy="345834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FD95132-A1AE-4364-B20E-9E68BD2E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fld id="{68F4D1ED-71AA-43FE-A333-2456A9CB3A5B}" type="slidenum">
              <a:rPr lang="ko-KR" altLang="en-US" smtClean="0">
                <a:solidFill>
                  <a:schemeClr val="tx1"/>
                </a:solidFill>
              </a:rPr>
              <a:t>7</a:t>
            </a:fld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13B523-49D8-4FA1-AAFA-34D7F1CF31E3}"/>
              </a:ext>
            </a:extLst>
          </p:cNvPr>
          <p:cNvCxnSpPr/>
          <p:nvPr/>
        </p:nvCxnSpPr>
        <p:spPr>
          <a:xfrm>
            <a:off x="0" y="635705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1CF797-0EB4-4280-902E-06176C67D3ED}"/>
              </a:ext>
            </a:extLst>
          </p:cNvPr>
          <p:cNvSpPr txBox="1"/>
          <p:nvPr/>
        </p:nvSpPr>
        <p:spPr>
          <a:xfrm>
            <a:off x="260059" y="224497"/>
            <a:ext cx="6418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구현 환경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09CCB6-2B4C-4ED5-9D93-7BCF6016BE09}"/>
              </a:ext>
            </a:extLst>
          </p:cNvPr>
          <p:cNvSpPr txBox="1"/>
          <p:nvPr/>
        </p:nvSpPr>
        <p:spPr>
          <a:xfrm>
            <a:off x="1196639" y="1117653"/>
            <a:ext cx="979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가상머신을 이용해 클라이언트 구현</a:t>
            </a:r>
            <a:endParaRPr lang="ko-KR" altLang="en-US" sz="18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BF6183-EB92-499B-AA97-755E935CCFCE}"/>
              </a:ext>
            </a:extLst>
          </p:cNvPr>
          <p:cNvSpPr txBox="1"/>
          <p:nvPr/>
        </p:nvSpPr>
        <p:spPr>
          <a:xfrm>
            <a:off x="761982" y="1104206"/>
            <a:ext cx="46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2F412-7CD6-4C9B-A9BF-873E8902DD12}"/>
              </a:ext>
            </a:extLst>
          </p:cNvPr>
          <p:cNvSpPr txBox="1"/>
          <p:nvPr/>
        </p:nvSpPr>
        <p:spPr>
          <a:xfrm>
            <a:off x="1223533" y="1485532"/>
            <a:ext cx="9305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VMware</a:t>
            </a:r>
            <a:r>
              <a:rPr lang="ko-KR" altLang="en-US" dirty="0"/>
              <a:t>을 이용하여 가상</a:t>
            </a:r>
            <a:r>
              <a:rPr lang="en-US" altLang="ko-KR" dirty="0"/>
              <a:t>PC</a:t>
            </a:r>
            <a:r>
              <a:rPr lang="ko-KR" altLang="en-US" dirty="0"/>
              <a:t>를 생성하고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OS</a:t>
            </a:r>
            <a:r>
              <a:rPr lang="ko-KR" altLang="en-US" dirty="0"/>
              <a:t>는 리눅스 기반의 </a:t>
            </a:r>
            <a:r>
              <a:rPr lang="en-US" altLang="ko-KR" dirty="0"/>
              <a:t>Ubuntu OS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5C107E-27E9-43D4-8F12-777E52B40EC3}"/>
              </a:ext>
            </a:extLst>
          </p:cNvPr>
          <p:cNvSpPr txBox="1"/>
          <p:nvPr/>
        </p:nvSpPr>
        <p:spPr>
          <a:xfrm>
            <a:off x="375795" y="4916115"/>
            <a:ext cx="1120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HTTP, DNS, ICMP</a:t>
            </a:r>
            <a:r>
              <a:rPr lang="ko-KR" altLang="en-US" dirty="0"/>
              <a:t>등의</a:t>
            </a:r>
            <a:r>
              <a:rPr lang="en-US" altLang="ko-KR" dirty="0"/>
              <a:t> </a:t>
            </a:r>
            <a:r>
              <a:rPr lang="ko-KR" altLang="en-US" dirty="0"/>
              <a:t>클라이언트를 실행 하고</a:t>
            </a:r>
            <a:r>
              <a:rPr lang="en-US" altLang="ko-KR" dirty="0"/>
              <a:t>,</a:t>
            </a:r>
            <a:r>
              <a:rPr lang="ko-KR" altLang="en-US" dirty="0"/>
              <a:t> 제작한 패킷 캡쳐 프로그램을</a:t>
            </a:r>
            <a:r>
              <a:rPr lang="en-US" altLang="ko-KR" dirty="0"/>
              <a:t> </a:t>
            </a:r>
            <a:r>
              <a:rPr lang="ko-KR" altLang="en-US" dirty="0"/>
              <a:t>실행하여</a:t>
            </a:r>
            <a:r>
              <a:rPr lang="en-US" altLang="ko-KR" dirty="0"/>
              <a:t> </a:t>
            </a:r>
            <a:r>
              <a:rPr lang="ko-KR" altLang="en-US" dirty="0"/>
              <a:t>패킷을 수집합니다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Picture 2" descr="리눅스 ] 우분투 단축키 및 명령어 모음 : 네이버 블로그">
            <a:extLst>
              <a:ext uri="{FF2B5EF4-FFF2-40B4-BE49-F238E27FC236}">
                <a16:creationId xmlns:a16="http://schemas.microsoft.com/office/drawing/2014/main" id="{B60EC5BE-A1D8-4C60-B21F-25C7D5744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527" y="2095154"/>
            <a:ext cx="3587673" cy="239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Mware Workstation - Wikipedia">
            <a:extLst>
              <a:ext uri="{FF2B5EF4-FFF2-40B4-BE49-F238E27FC236}">
                <a16:creationId xmlns:a16="http://schemas.microsoft.com/office/drawing/2014/main" id="{B763E711-EC07-4DE3-B2CE-140FAC4A0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985" y="1994178"/>
            <a:ext cx="2599646" cy="259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51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92CCA-2F48-4FB9-835D-251D0736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</a:t>
            </a:r>
            <a:r>
              <a:rPr lang="ko-KR" altLang="en-US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구현 내용 및 결과</a:t>
            </a:r>
          </a:p>
        </p:txBody>
      </p:sp>
    </p:spTree>
    <p:extLst>
      <p:ext uri="{BB962C8B-B14F-4D97-AF65-F5344CB8AC3E}">
        <p14:creationId xmlns:p14="http://schemas.microsoft.com/office/powerpoint/2010/main" val="152715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CD1D51-A0EC-40D2-8731-49CE532914C7}"/>
              </a:ext>
            </a:extLst>
          </p:cNvPr>
          <p:cNvSpPr/>
          <p:nvPr/>
        </p:nvSpPr>
        <p:spPr>
          <a:xfrm flipV="1">
            <a:off x="-1" y="830509"/>
            <a:ext cx="11353801" cy="51113"/>
          </a:xfrm>
          <a:prstGeom prst="rect">
            <a:avLst/>
          </a:prstGeom>
          <a:solidFill>
            <a:srgbClr val="00A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478C5A-AA01-4FE8-A36A-7E782A2979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8"/>
          <a:stretch/>
        </p:blipFill>
        <p:spPr>
          <a:xfrm>
            <a:off x="531039" y="6442753"/>
            <a:ext cx="1764485" cy="345834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FD95132-A1AE-4364-B20E-9E68BD2E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fld id="{68F4D1ED-71AA-43FE-A333-2456A9CB3A5B}" type="slidenum">
              <a:rPr lang="ko-KR" altLang="en-US" smtClean="0">
                <a:solidFill>
                  <a:schemeClr val="tx1"/>
                </a:solidFill>
              </a:rPr>
              <a:t>9</a:t>
            </a:fld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13B523-49D8-4FA1-AAFA-34D7F1CF31E3}"/>
              </a:ext>
            </a:extLst>
          </p:cNvPr>
          <p:cNvCxnSpPr/>
          <p:nvPr/>
        </p:nvCxnSpPr>
        <p:spPr>
          <a:xfrm>
            <a:off x="0" y="635705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CDF8B84-D8B0-45EA-A37D-DFC1D1899E62}"/>
              </a:ext>
            </a:extLst>
          </p:cNvPr>
          <p:cNvSpPr txBox="1"/>
          <p:nvPr/>
        </p:nvSpPr>
        <p:spPr>
          <a:xfrm>
            <a:off x="531039" y="160826"/>
            <a:ext cx="8093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3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구현 내용 및 결과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101DB8-132E-45C7-ABBB-17BC3DD72F6D}"/>
              </a:ext>
            </a:extLst>
          </p:cNvPr>
          <p:cNvSpPr txBox="1"/>
          <p:nvPr/>
        </p:nvSpPr>
        <p:spPr>
          <a:xfrm>
            <a:off x="531039" y="1149482"/>
            <a:ext cx="809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1.</a:t>
            </a:r>
            <a:r>
              <a:rPr lang="ko-KR" altLang="en-US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스니퍼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프로그램 필터 구현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E7BABE2-683D-4163-90C9-407F53907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39" y="1879007"/>
            <a:ext cx="10941923" cy="357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13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11348</TotalTime>
  <Words>606</Words>
  <Application>Microsoft Office PowerPoint</Application>
  <PresentationFormat>와이드스크린</PresentationFormat>
  <Paragraphs>100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휴먼모음T</vt:lpstr>
      <vt:lpstr>Abadi</vt:lpstr>
      <vt:lpstr>맑은 고딕</vt:lpstr>
      <vt:lpstr>Arial</vt:lpstr>
      <vt:lpstr>Office 테마</vt:lpstr>
      <vt:lpstr>PowerPoint 프레젠테이션</vt:lpstr>
      <vt:lpstr>PowerPoint 프레젠테이션</vt:lpstr>
      <vt:lpstr>1. 구현 목표</vt:lpstr>
      <vt:lpstr>PowerPoint 프레젠테이션</vt:lpstr>
      <vt:lpstr>2. 구현 환경</vt:lpstr>
      <vt:lpstr>PowerPoint 프레젠테이션</vt:lpstr>
      <vt:lpstr>PowerPoint 프레젠테이션</vt:lpstr>
      <vt:lpstr>3. 구현 내용 및 결과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변동 내용</vt:lpstr>
      <vt:lpstr>PowerPoint 프레젠테이션</vt:lpstr>
      <vt:lpstr>5. 교훈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jiwoo jung</dc:creator>
  <cp:lastModifiedBy>정승호(2014152033)</cp:lastModifiedBy>
  <cp:revision>773</cp:revision>
  <dcterms:created xsi:type="dcterms:W3CDTF">2019-05-29T12:37:42Z</dcterms:created>
  <dcterms:modified xsi:type="dcterms:W3CDTF">2020-12-03T17:02:16Z</dcterms:modified>
</cp:coreProperties>
</file>