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12192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D6A50E-33AB-2090-5FF4-E24A0EE32CE6}" v="8" dt="2024-04-08T15:41:09.954"/>
    <p1510:client id="{FD25D245-ED90-480A-ACA8-A359EAAAFC14}" v="10" dt="2024-04-08T16:32:41.7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091" autoAdjust="0"/>
  </p:normalViewPr>
  <p:slideViewPr>
    <p:cSldViewPr snapToGrid="0">
      <p:cViewPr varScale="1">
        <p:scale>
          <a:sx n="62" d="100"/>
          <a:sy n="62" d="100"/>
        </p:scale>
        <p:origin x="1554" y="36"/>
      </p:cViewPr>
      <p:guideLst/>
    </p:cSldViewPr>
  </p:slideViewPr>
  <p:notesTextViewPr>
    <p:cViewPr>
      <p:scale>
        <a:sx n="1" d="1"/>
        <a:sy n="1" d="1"/>
      </p:scale>
      <p:origin x="0" y="0"/>
    </p:cViewPr>
  </p:notesTextViewPr>
  <p:notesViewPr>
    <p:cSldViewPr snapToGrid="0">
      <p:cViewPr varScale="1">
        <p:scale>
          <a:sx n="58" d="100"/>
          <a:sy n="58" d="100"/>
        </p:scale>
        <p:origin x="3201" y="2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an Wheeler" userId="8b895b7b-8e8a-4413-8039-92948f5315b9" providerId="ADAL" clId="{FD25D245-ED90-480A-ACA8-A359EAAAFC14}"/>
    <pc:docChg chg="undo redo custSel modSld modNotesMaster">
      <pc:chgData name="Sean Wheeler" userId="8b895b7b-8e8a-4413-8039-92948f5315b9" providerId="ADAL" clId="{FD25D245-ED90-480A-ACA8-A359EAAAFC14}" dt="2024-04-08T17:34:01.384" v="36"/>
      <pc:docMkLst>
        <pc:docMk/>
      </pc:docMkLst>
      <pc:sldChg chg="modNotes">
        <pc:chgData name="Sean Wheeler" userId="8b895b7b-8e8a-4413-8039-92948f5315b9" providerId="ADAL" clId="{FD25D245-ED90-480A-ACA8-A359EAAAFC14}" dt="2024-04-08T16:33:25.549" v="18" actId="1076"/>
        <pc:sldMkLst>
          <pc:docMk/>
          <pc:sldMk cId="0" sldId="256"/>
        </pc:sldMkLst>
      </pc:sldChg>
      <pc:sldChg chg="modNotes">
        <pc:chgData name="Sean Wheeler" userId="8b895b7b-8e8a-4413-8039-92948f5315b9" providerId="ADAL" clId="{FD25D245-ED90-480A-ACA8-A359EAAAFC14}" dt="2024-04-08T16:33:35.667" v="19" actId="1076"/>
        <pc:sldMkLst>
          <pc:docMk/>
          <pc:sldMk cId="0" sldId="257"/>
        </pc:sldMkLst>
      </pc:sldChg>
      <pc:sldChg chg="modNotes modNotesTx">
        <pc:chgData name="Sean Wheeler" userId="8b895b7b-8e8a-4413-8039-92948f5315b9" providerId="ADAL" clId="{FD25D245-ED90-480A-ACA8-A359EAAAFC14}" dt="2024-04-08T17:34:01.384" v="36"/>
        <pc:sldMkLst>
          <pc:docMk/>
          <pc:sldMk cId="0" sldId="258"/>
        </pc:sldMkLst>
      </pc:sldChg>
      <pc:sldChg chg="modNotes">
        <pc:chgData name="Sean Wheeler" userId="8b895b7b-8e8a-4413-8039-92948f5315b9" providerId="ADAL" clId="{FD25D245-ED90-480A-ACA8-A359EAAAFC14}" dt="2024-04-08T16:34:02.879" v="22" actId="14100"/>
        <pc:sldMkLst>
          <pc:docMk/>
          <pc:sldMk cId="0" sldId="259"/>
        </pc:sldMkLst>
      </pc:sldChg>
      <pc:sldChg chg="modNotes">
        <pc:chgData name="Sean Wheeler" userId="8b895b7b-8e8a-4413-8039-92948f5315b9" providerId="ADAL" clId="{FD25D245-ED90-480A-ACA8-A359EAAAFC14}" dt="2024-04-08T16:34:13.039" v="23" actId="1076"/>
        <pc:sldMkLst>
          <pc:docMk/>
          <pc:sldMk cId="0" sldId="260"/>
        </pc:sldMkLst>
      </pc:sldChg>
      <pc:sldChg chg="modNotes">
        <pc:chgData name="Sean Wheeler" userId="8b895b7b-8e8a-4413-8039-92948f5315b9" providerId="ADAL" clId="{FD25D245-ED90-480A-ACA8-A359EAAAFC14}" dt="2024-04-08T16:34:23.299" v="24" actId="1076"/>
        <pc:sldMkLst>
          <pc:docMk/>
          <pc:sldMk cId="0" sldId="261"/>
        </pc:sldMkLst>
      </pc:sldChg>
      <pc:sldChg chg="modNotes">
        <pc:chgData name="Sean Wheeler" userId="8b895b7b-8e8a-4413-8039-92948f5315b9" providerId="ADAL" clId="{FD25D245-ED90-480A-ACA8-A359EAAAFC14}" dt="2024-04-08T16:34:34.609" v="25" actId="1076"/>
        <pc:sldMkLst>
          <pc:docMk/>
          <pc:sldMk cId="0" sldId="262"/>
        </pc:sldMkLst>
      </pc:sldChg>
      <pc:sldChg chg="modNotes">
        <pc:chgData name="Sean Wheeler" userId="8b895b7b-8e8a-4413-8039-92948f5315b9" providerId="ADAL" clId="{FD25D245-ED90-480A-ACA8-A359EAAAFC14}" dt="2024-04-08T16:34:47.299" v="26" actId="1076"/>
        <pc:sldMkLst>
          <pc:docMk/>
          <pc:sldMk cId="0" sldId="263"/>
        </pc:sldMkLst>
      </pc:sldChg>
      <pc:sldChg chg="modNotes">
        <pc:chgData name="Sean Wheeler" userId="8b895b7b-8e8a-4413-8039-92948f5315b9" providerId="ADAL" clId="{FD25D245-ED90-480A-ACA8-A359EAAAFC14}" dt="2024-04-08T16:35:10.534" v="27" actId="1076"/>
        <pc:sldMkLst>
          <pc:docMk/>
          <pc:sldMk cId="0" sldId="264"/>
        </pc:sldMkLst>
      </pc:sldChg>
      <pc:sldChg chg="modNotes">
        <pc:chgData name="Sean Wheeler" userId="8b895b7b-8e8a-4413-8039-92948f5315b9" providerId="ADAL" clId="{FD25D245-ED90-480A-ACA8-A359EAAAFC14}" dt="2024-04-08T16:35:18.654" v="28" actId="1076"/>
        <pc:sldMkLst>
          <pc:docMk/>
          <pc:sldMk cId="0" sldId="265"/>
        </pc:sldMkLst>
      </pc:sldChg>
      <pc:sldChg chg="modNotes">
        <pc:chgData name="Sean Wheeler" userId="8b895b7b-8e8a-4413-8039-92948f5315b9" providerId="ADAL" clId="{FD25D245-ED90-480A-ACA8-A359EAAAFC14}" dt="2024-04-08T16:35:25.504" v="29" actId="1076"/>
        <pc:sldMkLst>
          <pc:docMk/>
          <pc:sldMk cId="0" sldId="266"/>
        </pc:sldMkLst>
      </pc:sldChg>
      <pc:sldChg chg="modNotes">
        <pc:chgData name="Sean Wheeler" userId="8b895b7b-8e8a-4413-8039-92948f5315b9" providerId="ADAL" clId="{FD25D245-ED90-480A-ACA8-A359EAAAFC14}" dt="2024-04-08T16:35:35.157" v="30" actId="1076"/>
        <pc:sldMkLst>
          <pc:docMk/>
          <pc:sldMk cId="0" sldId="267"/>
        </pc:sldMkLst>
      </pc:sldChg>
      <pc:sldChg chg="modNotes">
        <pc:chgData name="Sean Wheeler" userId="8b895b7b-8e8a-4413-8039-92948f5315b9" providerId="ADAL" clId="{FD25D245-ED90-480A-ACA8-A359EAAAFC14}" dt="2024-04-08T16:35:44.135" v="31" actId="1076"/>
        <pc:sldMkLst>
          <pc:docMk/>
          <pc:sldMk cId="0" sldId="268"/>
        </pc:sldMkLst>
      </pc:sldChg>
      <pc:sldChg chg="modNotes">
        <pc:chgData name="Sean Wheeler" userId="8b895b7b-8e8a-4413-8039-92948f5315b9" providerId="ADAL" clId="{FD25D245-ED90-480A-ACA8-A359EAAAFC14}" dt="2024-04-08T16:35:53.211" v="32" actId="1076"/>
        <pc:sldMkLst>
          <pc:docMk/>
          <pc:sldMk cId="0" sldId="269"/>
        </pc:sldMkLst>
      </pc:sldChg>
      <pc:sldChg chg="modNotes">
        <pc:chgData name="Sean Wheeler" userId="8b895b7b-8e8a-4413-8039-92948f5315b9" providerId="ADAL" clId="{FD25D245-ED90-480A-ACA8-A359EAAAFC14}" dt="2024-04-08T16:29:38.105" v="7"/>
        <pc:sldMkLst>
          <pc:docMk/>
          <pc:sldMk cId="0" sldId="270"/>
        </pc:sldMkLst>
      </pc:sldChg>
      <pc:sldChg chg="modNotes">
        <pc:chgData name="Sean Wheeler" userId="8b895b7b-8e8a-4413-8039-92948f5315b9" providerId="ADAL" clId="{FD25D245-ED90-480A-ACA8-A359EAAAFC14}" dt="2024-04-08T16:29:38.105" v="7"/>
        <pc:sldMkLst>
          <pc:docMk/>
          <pc:sldMk cId="0" sldId="271"/>
        </pc:sldMkLst>
      </pc:sldChg>
      <pc:sldChg chg="modNotes">
        <pc:chgData name="Sean Wheeler" userId="8b895b7b-8e8a-4413-8039-92948f5315b9" providerId="ADAL" clId="{FD25D245-ED90-480A-ACA8-A359EAAAFC14}" dt="2024-04-08T16:36:03.258" v="33" actId="1076"/>
        <pc:sldMkLst>
          <pc:docMk/>
          <pc:sldMk cId="0" sldId="272"/>
        </pc:sldMkLst>
      </pc:sldChg>
      <pc:sldChg chg="modNotes">
        <pc:chgData name="Sean Wheeler" userId="8b895b7b-8e8a-4413-8039-92948f5315b9" providerId="ADAL" clId="{FD25D245-ED90-480A-ACA8-A359EAAAFC14}" dt="2024-04-08T16:36:15.884" v="34" actId="1076"/>
        <pc:sldMkLst>
          <pc:docMk/>
          <pc:sldMk cId="0" sldId="273"/>
        </pc:sldMkLst>
      </pc:sldChg>
      <pc:sldChg chg="modNotes">
        <pc:chgData name="Sean Wheeler" userId="8b895b7b-8e8a-4413-8039-92948f5315b9" providerId="ADAL" clId="{FD25D245-ED90-480A-ACA8-A359EAAAFC14}" dt="2024-04-08T16:36:49.717" v="35" actId="1076"/>
        <pc:sldMkLst>
          <pc:docMk/>
          <pc:sldMk cId="0" sldId="27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297F256-C793-FF7E-43E4-ACC3468D2D9E}"/>
              </a:ext>
            </a:extLst>
          </p:cNvPr>
          <p:cNvSpPr>
            <a:spLocks noGrp="1"/>
          </p:cNvSpPr>
          <p:nvPr>
            <p:ph type="sldNum" sz="quarter" idx="5"/>
          </p:nvPr>
        </p:nvSpPr>
        <p:spPr>
          <a:xfrm>
            <a:off x="3884613" y="11580813"/>
            <a:ext cx="2971800" cy="611188"/>
          </a:xfrm>
          <a:prstGeom prst="rect">
            <a:avLst/>
          </a:prstGeom>
        </p:spPr>
        <p:txBody>
          <a:bodyPr vert="horz" lIns="91440" tIns="45720" rIns="91440" bIns="45720" rtlCol="0" anchor="b"/>
          <a:lstStyle>
            <a:lvl1pPr algn="r">
              <a:defRPr sz="1200"/>
            </a:lvl1pPr>
          </a:lstStyle>
          <a:p>
            <a:fld id="{692FF868-D537-4BD0-9756-CEF4458A7773}" type="slidenum">
              <a:rPr lang="en-US" smtClean="0"/>
              <a:t>‹#›</a:t>
            </a:fld>
            <a:endParaRPr lang="en-US"/>
          </a:p>
        </p:txBody>
      </p:sp>
      <p:sp>
        <p:nvSpPr>
          <p:cNvPr id="3" name="Slide Image Placeholder 2">
            <a:extLst>
              <a:ext uri="{FF2B5EF4-FFF2-40B4-BE49-F238E27FC236}">
                <a16:creationId xmlns:a16="http://schemas.microsoft.com/office/drawing/2014/main" id="{826E4400-2FC9-707E-0659-27C22EA1563B}"/>
              </a:ext>
            </a:extLst>
          </p:cNvPr>
          <p:cNvSpPr>
            <a:spLocks noGrp="1" noRot="1" noChangeAspect="1"/>
          </p:cNvSpPr>
          <p:nvPr>
            <p:ph type="sldImg" idx="2"/>
          </p:nvPr>
        </p:nvSpPr>
        <p:spPr>
          <a:xfrm>
            <a:off x="685800" y="512324"/>
            <a:ext cx="5486400" cy="4114800"/>
          </a:xfrm>
          <a:prstGeom prst="rect">
            <a:avLst/>
          </a:prstGeom>
          <a:noFill/>
          <a:ln w="12700">
            <a:solidFill>
              <a:prstClr val="black"/>
            </a:solidFill>
          </a:ln>
        </p:spPr>
        <p:txBody>
          <a:bodyPr vert="horz" lIns="91440" tIns="45720" rIns="91440" bIns="45720" rtlCol="0" anchor="ctr"/>
          <a:lstStyle/>
          <a:p>
            <a:endParaRPr lang="en-US"/>
          </a:p>
        </p:txBody>
      </p:sp>
      <p:sp>
        <p:nvSpPr>
          <p:cNvPr id="6" name="Notes Placeholder 5">
            <a:extLst>
              <a:ext uri="{FF2B5EF4-FFF2-40B4-BE49-F238E27FC236}">
                <a16:creationId xmlns:a16="http://schemas.microsoft.com/office/drawing/2014/main" id="{7F60BB9A-FF8F-E1C2-AC46-CE802480A18B}"/>
              </a:ext>
            </a:extLst>
          </p:cNvPr>
          <p:cNvSpPr>
            <a:spLocks noGrp="1"/>
          </p:cNvSpPr>
          <p:nvPr>
            <p:ph type="body" sz="quarter" idx="3"/>
          </p:nvPr>
        </p:nvSpPr>
        <p:spPr>
          <a:xfrm>
            <a:off x="685800" y="5040548"/>
            <a:ext cx="5486400" cy="605871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37682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learn.microsoft.com/powershell/scripting/community/contributing/overview?view=powershell-7.3" TargetMode="External"/><Relationship Id="rId2" Type="http://schemas.openxmlformats.org/officeDocument/2006/relationships/slide" Target="../slides/slide19.xml"/><Relationship Id="rId1" Type="http://schemas.openxmlformats.org/officeDocument/2006/relationships/notesMaster" Target="../notesMasters/notesMaster1.xml"/><Relationship Id="rId6" Type="http://schemas.openxmlformats.org/officeDocument/2006/relationships/hyperlink" Target="https://github.com/PowerShell/Community-Blog" TargetMode="External"/><Relationship Id="rId5" Type="http://schemas.openxmlformats.org/officeDocument/2006/relationships/hyperlink" Target="https://learn.microsoft.com/powershell/scripting/community/contributing/editorial-checklist?view=powershell-7.3" TargetMode="External"/><Relationship Id="rId4" Type="http://schemas.openxmlformats.org/officeDocument/2006/relationships/hyperlink" Target="https://learn.microsoft.com/powershell/scripting/community/contributing/powershell-style-guide?view=powershell-7.3"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492125"/>
            <a:ext cx="5486400" cy="4114800"/>
          </a:xfrm>
        </p:spPr>
      </p:sp>
      <p:sp>
        <p:nvSpPr>
          <p:cNvPr id="3" name="Notes Placeholder 2"/>
          <p:cNvSpPr>
            <a:spLocks noGrp="1"/>
          </p:cNvSpPr>
          <p:nvPr>
            <p:ph type="body" idx="1"/>
          </p:nvPr>
        </p:nvSpPr>
        <p:spPr>
          <a:xfrm>
            <a:off x="685800" y="5011365"/>
            <a:ext cx="5486400" cy="4800601"/>
          </a:xfrm>
          <a:prstGeom prst="rect">
            <a:avLst/>
          </a:prstGeom>
        </p:spPr>
        <p:txBody>
          <a:bodyPr/>
          <a:lstStyle/>
          <a:p>
            <a:r>
              <a:rPr lang="en-US" dirty="0"/>
              <a:t>&lt;speaker intro&gt;</a:t>
            </a:r>
            <a:br>
              <a:rPr lang="en-US" dirty="0">
                <a:cs typeface="+mn-lt"/>
              </a:rPr>
            </a:br>
            <a:br>
              <a:rPr lang="en-US" dirty="0">
                <a:cs typeface="+mn-lt"/>
              </a:rPr>
            </a:br>
            <a:r>
              <a:rPr lang="en-US" dirty="0"/>
              <a:t>Today I want to talk to you about meta skills – what they are, why they matter, and how you can practice them to enhance both your own career and the communities you work with.</a:t>
            </a:r>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512763"/>
            <a:ext cx="5486400" cy="4114800"/>
          </a:xfrm>
        </p:spPr>
      </p:sp>
      <p:sp>
        <p:nvSpPr>
          <p:cNvPr id="3" name="Notes Placeholder 2"/>
          <p:cNvSpPr>
            <a:spLocks noGrp="1"/>
          </p:cNvSpPr>
          <p:nvPr>
            <p:ph type="body" idx="1"/>
          </p:nvPr>
        </p:nvSpPr>
        <p:spPr>
          <a:xfrm>
            <a:off x="685800" y="4985951"/>
            <a:ext cx="5486400" cy="4800601"/>
          </a:xfrm>
          <a:prstGeom prst="rect">
            <a:avLst/>
          </a:prstGeom>
        </p:spPr>
        <p:txBody>
          <a:bodyPr/>
          <a:lstStyle/>
          <a:p>
            <a:r>
              <a:rPr lang="en-US" dirty="0"/>
              <a:t>Next, let's talk about empathy.</a:t>
            </a:r>
            <a:br>
              <a:rPr lang="en-US" dirty="0">
                <a:cs typeface="+mn-lt"/>
              </a:rPr>
            </a:br>
            <a:br>
              <a:rPr lang="en-US" dirty="0">
                <a:cs typeface="+mn-lt"/>
              </a:rPr>
            </a:br>
            <a:r>
              <a:rPr lang="en-US" dirty="0"/>
              <a:t>&lt;read the definition&gt;</a:t>
            </a:r>
          </a:p>
          <a:p>
            <a:endParaRPr lang="en-US" dirty="0"/>
          </a:p>
          <a:p>
            <a:r>
              <a:rPr lang="en-US" dirty="0"/>
              <a:t>You cannot effectively build systems without understanding the people they are for.
- All code is _for_ someone. All systems have first, second, and third order effects – not just what we intend directly, but the byproducts of the system and the ripples of those byproducts too.
- Troubleshooting requires understanding where the user is coming from – they're not stupid, they're making decisions and taking actions that made sense to them in their context.
- Our work in operations and infrastructure engineering requires empathy – we need to understand our users, peers, and the broader teams we impact and interact with.
- Justly built systems require thinking about who they affect and how. If we don't think proactively about our systems, we risk building systems that are inaccessible or even harmful, just because we didn't put in the work.
  - For more information than I can fit into this talk, I recommend reading Just Culture by Sidney Dekker, which makes a compelling case for prioritizing empathy in the systems we build, digital and otherwise.</a:t>
            </a:r>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512763"/>
            <a:ext cx="5486400" cy="4114800"/>
          </a:xfrm>
        </p:spPr>
      </p:sp>
      <p:sp>
        <p:nvSpPr>
          <p:cNvPr id="3" name="Notes Placeholder 2"/>
          <p:cNvSpPr>
            <a:spLocks noGrp="1"/>
          </p:cNvSpPr>
          <p:nvPr>
            <p:ph type="body" idx="1"/>
          </p:nvPr>
        </p:nvSpPr>
        <p:spPr>
          <a:xfrm>
            <a:off x="685800" y="4961237"/>
            <a:ext cx="5486400" cy="4800601"/>
          </a:xfrm>
          <a:prstGeom prst="rect">
            <a:avLst/>
          </a:prstGeom>
        </p:spPr>
        <p:txBody>
          <a:bodyPr/>
          <a:lstStyle/>
          <a:p>
            <a:r>
              <a:rPr lang="en-US" dirty="0"/>
              <a:t>Open source requires us to practice empathy because of the transparent, public nature of the collaboration.</a:t>
            </a:r>
          </a:p>
          <a:p>
            <a:endParaRPr lang="en-US" dirty="0"/>
          </a:p>
          <a:p>
            <a:r>
              <a:rPr lang="en-US" dirty="0"/>
              <a:t>- Working in the open can be stressful – everyone can see your mistakes and how you communicate. Showing patience, seeking clarification, and building both understanding and rapport with people helps you to get through discussions and find solutions. Understanding context drives effective communication – you're often collaborating asynchronously, in text, across cultures and </a:t>
            </a:r>
            <a:r>
              <a:rPr lang="en-US" dirty="0" err="1"/>
              <a:t>timezones</a:t>
            </a:r>
            <a:r>
              <a:rPr lang="en-US" dirty="0"/>
              <a:t>. 
- When an issue is closed, it might be for any number of reasons – was it a bug they couldn't reproduce? Does the request not fit the project goals? Does the team lack resources? Understanding how the maintainers decide whether to close an issue can help you understand whether you should try an alternative or move on, or whether the issue is open to further discussion.
- Project prioritization is rarely personal, it's usually resource/context constrained. We'll get more into this problem later on, but for now you can think about how the team is making those decisions and what might impact them.</a:t>
            </a:r>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512763"/>
            <a:ext cx="5486400" cy="4114800"/>
          </a:xfrm>
        </p:spPr>
      </p:sp>
      <p:sp>
        <p:nvSpPr>
          <p:cNvPr id="3" name="Notes Placeholder 2"/>
          <p:cNvSpPr>
            <a:spLocks noGrp="1"/>
          </p:cNvSpPr>
          <p:nvPr>
            <p:ph type="body" idx="1"/>
          </p:nvPr>
        </p:nvSpPr>
        <p:spPr>
          <a:xfrm>
            <a:off x="685800" y="4920047"/>
            <a:ext cx="5486400" cy="4800601"/>
          </a:xfrm>
          <a:prstGeom prst="rect">
            <a:avLst/>
          </a:prstGeom>
        </p:spPr>
        <p:txBody>
          <a:bodyPr/>
          <a:lstStyle/>
          <a:p>
            <a:r>
              <a:rPr lang="en-US" dirty="0">
                <a:cs typeface="+mn-lt"/>
              </a:rPr>
              <a:t>Let's build on the prior skills even more by discussing collaboration.</a:t>
            </a:r>
            <a:br>
              <a:rPr lang="en-US" dirty="0">
                <a:cs typeface="+mn-lt"/>
              </a:rPr>
            </a:br>
            <a:br>
              <a:rPr lang="en-US" dirty="0">
                <a:cs typeface="+mn-lt"/>
              </a:rPr>
            </a:br>
            <a:r>
              <a:rPr lang="en-US" dirty="0">
                <a:cs typeface="+mn-lt"/>
              </a:rPr>
              <a:t>&lt;read the definition&gt;</a:t>
            </a:r>
            <a:br>
              <a:rPr lang="en-US" dirty="0">
                <a:cs typeface="+mn-lt"/>
              </a:rPr>
            </a:br>
            <a:br>
              <a:rPr lang="en-US" dirty="0">
                <a:cs typeface="+mn-lt"/>
              </a:rPr>
            </a:br>
            <a:r>
              <a:rPr lang="en-US" dirty="0"/>
              <a:t>The most technically proficient engineer working alone will always be outperformed by 3 mediocre engineers collaborating effectively. You reach a point where you're writing the most lines of code or producing the most new widgets possible in a given hour, and you only ever get marginally more productive on your own from there. When you effectively collaborate, you can make the team overall more effective than the sum of your individual outputs alone.</a:t>
            </a:r>
            <a:br>
              <a:rPr lang="en-US" dirty="0">
                <a:cs typeface="+mn-lt"/>
              </a:rPr>
            </a:br>
            <a:r>
              <a:rPr lang="en-US" dirty="0"/>
              <a:t>
You can lead from anywhere, leadership != title – peer leadership is just as important to the success of our work. It happens all the time – in any given set of tasks, someone will have more knowledge or experience or be better suited to some of them than the others. We're always arranging and rearranging micro-leadership between collaborators as required by the context we're working in.</a:t>
            </a:r>
            <a:br>
              <a:rPr lang="en-US" dirty="0">
                <a:cs typeface="+mn-lt"/>
              </a:rPr>
            </a:br>
            <a:r>
              <a:rPr lang="en-US" dirty="0"/>
              <a:t>
We often find ourselves managing individual, team, departmental goals – sometimes they're the same, sometimes they're aligned, and sometimes they're at cross purposes or even incompatible.
</a:t>
            </a:r>
            <a:br>
              <a:rPr lang="en-US" dirty="0">
                <a:cs typeface="+mn-lt"/>
              </a:rPr>
            </a:br>
            <a:r>
              <a:rPr lang="en-US" dirty="0"/>
              <a:t>The guiding principal at work and in collaboration is doing your best to do right.</a:t>
            </a:r>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512763"/>
            <a:ext cx="5486400" cy="4114800"/>
          </a:xfrm>
        </p:spPr>
      </p:sp>
      <p:sp>
        <p:nvSpPr>
          <p:cNvPr id="3" name="Notes Placeholder 2"/>
          <p:cNvSpPr>
            <a:spLocks noGrp="1"/>
          </p:cNvSpPr>
          <p:nvPr>
            <p:ph type="body" idx="1"/>
          </p:nvPr>
        </p:nvSpPr>
        <p:spPr>
          <a:xfrm>
            <a:off x="685800" y="4994188"/>
            <a:ext cx="5486400" cy="4800601"/>
          </a:xfrm>
          <a:prstGeom prst="rect">
            <a:avLst/>
          </a:prstGeom>
        </p:spPr>
        <p:txBody>
          <a:bodyPr/>
          <a:lstStyle/>
          <a:p>
            <a:r>
              <a:rPr lang="en-US" dirty="0">
                <a:cs typeface="+mn-lt"/>
              </a:rPr>
              <a:t>In open source, you can practice collaboration by working through pull requests (PRs).</a:t>
            </a:r>
            <a:br>
              <a:rPr lang="en-US" dirty="0">
                <a:cs typeface="+mn-lt"/>
              </a:rPr>
            </a:br>
            <a:br>
              <a:rPr lang="en-US" dirty="0">
                <a:cs typeface="+mn-lt"/>
              </a:rPr>
            </a:br>
            <a:r>
              <a:rPr lang="en-US" dirty="0">
                <a:cs typeface="+mn-lt"/>
              </a:rPr>
              <a:t>The most immediate practice point is when you submit a PR and get feedback, you need to find a way to incorporate it. This is a great way to practice aligning your efforts to the project. At the same time, it requires you to practice empathy, understanding why you're getting that feedback, and how to respond to it.</a:t>
            </a:r>
            <a:br>
              <a:rPr lang="en-US" dirty="0">
                <a:cs typeface="+mn-lt"/>
              </a:rPr>
            </a:br>
            <a:br>
              <a:rPr lang="en-US" dirty="0">
                <a:cs typeface="+mn-lt"/>
              </a:rPr>
            </a:br>
            <a:r>
              <a:rPr lang="en-US" dirty="0"/>
              <a:t>Reviewing a PR requires you to understand what the change is doing and why – you can't effectively review something without understanding it. Sometimes, seeking that understanding is a critical part of the review itself, because the work isn't done until it can be understood. You'll find yourself asking questions and working to unravel hidden assumptions or missing context.</a:t>
            </a:r>
            <a:br>
              <a:rPr lang="en-US" dirty="0">
                <a:cs typeface="+mn-lt"/>
              </a:rPr>
            </a:br>
            <a:endParaRPr lang="en-US" dirty="0"/>
          </a:p>
          <a:p>
            <a:r>
              <a:rPr lang="en-US" dirty="0"/>
              <a:t>Adopting PRs is where you take ownership of and accountability for getting an existing proposed change over the line and into the project. This can save an abandoned but valuable change, or free someone else up to do other work, or help someone who gets stuck.
</a:t>
            </a:r>
            <a:br>
              <a:rPr lang="en-US" dirty="0">
                <a:cs typeface="+mn-lt"/>
              </a:rPr>
            </a:br>
            <a:r>
              <a:rPr lang="en-US" dirty="0"/>
              <a:t>Commenting when you're not a maintainer or the implementer is a great way to provide perspective and value to the project – obvious to some is not obvious to all, and understanding what's happening is valuable for both current and future users and maintainers. Just be sure to follow the project's practices and code of conduct.</a:t>
            </a:r>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512763"/>
            <a:ext cx="5486400" cy="4114800"/>
          </a:xfrm>
        </p:spPr>
      </p:sp>
      <p:sp>
        <p:nvSpPr>
          <p:cNvPr id="3" name="Notes Placeholder 2"/>
          <p:cNvSpPr>
            <a:spLocks noGrp="1"/>
          </p:cNvSpPr>
          <p:nvPr>
            <p:ph type="body" idx="1"/>
          </p:nvPr>
        </p:nvSpPr>
        <p:spPr>
          <a:xfrm>
            <a:off x="685800" y="5043615"/>
            <a:ext cx="5486400" cy="4800601"/>
          </a:xfrm>
          <a:prstGeom prst="rect">
            <a:avLst/>
          </a:prstGeom>
        </p:spPr>
        <p:txBody>
          <a:bodyPr/>
          <a:lstStyle/>
          <a:p>
            <a:r>
              <a:rPr lang="en-US" dirty="0"/>
              <a:t>Resource management is a skill that really helps raise our effectiveness at work and in our personal lives.</a:t>
            </a:r>
          </a:p>
          <a:p>
            <a:endParaRPr lang="en-US" dirty="0"/>
          </a:p>
          <a:p>
            <a:r>
              <a:rPr lang="en-US" dirty="0"/>
              <a:t>&lt;read the definition&gt;</a:t>
            </a:r>
          </a:p>
          <a:p>
            <a:endParaRPr lang="en-US" dirty="0"/>
          </a:p>
          <a:p>
            <a:r>
              <a:rPr lang="en-US" dirty="0"/>
              <a:t>- Every project includes folks with varied skills, interests, and availability
- Everyone has more work than they can accomplish
- You need to figure out how best to spend your time and effort to effect maximum impact
- How much time on reporting vs implementing vs testing?
- How do you allocate? Rotate contribution types? Focus? Improve contributing guides?</a:t>
            </a:r>
            <a:br>
              <a:rPr lang="en-US" dirty="0">
                <a:cs typeface="+mn-lt"/>
              </a:rPr>
            </a:br>
            <a:r>
              <a:rPr lang="en-US" dirty="0"/>
              <a:t>- This same skill applies, like the others, to any context you find yourself in. We never have infinite resources to tackle the problems and opportunities we face.</a:t>
            </a:r>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5867399"/>
            <a:ext cx="5486400" cy="4800601"/>
          </a:xfrm>
          <a:prstGeom prst="rect">
            <a:avLst/>
          </a:prstGeom>
        </p:spPr>
        <p:txBody>
          <a:bodyPr/>
          <a:lstStyle/>
          <a:p>
            <a:r>
              <a:rPr lang="en-US" dirty="0"/>
              <a:t>Practicing resource management is, perhaps, most obvious when we consider roadmaps and commitments.</a:t>
            </a:r>
          </a:p>
          <a:p>
            <a:endParaRPr lang="en-US" dirty="0"/>
          </a:p>
          <a:p>
            <a:r>
              <a:rPr lang="en-US" dirty="0"/>
              <a:t>- Not every requested feature can or should be implemented – if we had infinite resources, we'd do it all, but that's just not the way it is.
- How to help get a feature prioritized? You could try writing high-quality issues, helping with the work, volunteering to champion an issue, discussing it with the community and team to raise awareness and seek consensus.
- Where are your efforts best spent? What's best for you? For the project? Answering these questions will help you make the most of your limited time, energy, and attention.</a:t>
            </a:r>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5867399"/>
            <a:ext cx="5486400" cy="4800601"/>
          </a:xfrm>
          <a:prstGeom prst="rect">
            <a:avLst/>
          </a:prstGeom>
        </p:spPr>
        <p:txBody>
          <a:bodyPr/>
          <a:lstStyle/>
          <a:p>
            <a:r>
              <a:rPr lang="en-US" dirty="0"/>
              <a:t>The last skill to discuss is the meta meta-skill, which builds on all of the others – lateral thinking.</a:t>
            </a:r>
            <a:br>
              <a:rPr lang="en-US" dirty="0">
                <a:cs typeface="+mn-lt"/>
              </a:rPr>
            </a:br>
            <a:endParaRPr lang="en-US" dirty="0"/>
          </a:p>
          <a:p>
            <a:r>
              <a:rPr lang="en-US" dirty="0"/>
              <a:t>&lt;read the definition&gt;</a:t>
            </a:r>
            <a:br>
              <a:rPr lang="en-US" dirty="0">
                <a:cs typeface="+mn-lt"/>
              </a:rPr>
            </a:br>
            <a:br>
              <a:rPr lang="en-US" dirty="0">
                <a:cs typeface="+mn-lt"/>
              </a:rPr>
            </a:br>
            <a:r>
              <a:rPr lang="en-US" dirty="0"/>
              <a:t>Lateral thinking applies throughout the lifecycle of working through a problem or opportunity. In operations, things go wrong, and lateral thinking helps us get through it.</a:t>
            </a:r>
          </a:p>
          <a:p>
            <a:r>
              <a:rPr lang="en-US" dirty="0"/>
              <a:t>
- The first question we often ask is, "What went wrong?"
  - Get bug info, try to understand what person was doing when they discovered the problem
  - Practice communication and empathy to build a mental model of what happened and make sure you have the correct information</a:t>
            </a:r>
          </a:p>
          <a:p>
            <a:r>
              <a:rPr lang="en-US" dirty="0"/>
              <a:t>
- How do you investigate?
  - There's a lot of options you can try, like running tests, checking logs and reports, probing the system.
  - Can you narrow things down from broad chunks, then zoom in?
  - This step requires you to apply lateral thinking directly, building on all of the prior skills as you communicate, experiment, manage your resources (including time in an ongoing outage), collaborate with multiple people or teams, and center the needs of the stakeholders.
</a:t>
            </a:r>
          </a:p>
          <a:p>
            <a:r>
              <a:rPr lang="en-US" dirty="0"/>
              <a:t>- How do you fix?
  - Again, you have numerous options, depending on the context and your lateral thinking. Do you roll back? Apply a </a:t>
            </a:r>
            <a:r>
              <a:rPr lang="en-US" dirty="0" err="1"/>
              <a:t>wuick</a:t>
            </a:r>
            <a:r>
              <a:rPr lang="en-US" dirty="0"/>
              <a:t> forward fix now, plan for a long term fix later? Do you restore 90% functionality and write a note about the degraded edge case?</a:t>
            </a:r>
            <a:br>
              <a:rPr lang="en-US" dirty="0">
                <a:cs typeface="+mn-lt"/>
              </a:rPr>
            </a:br>
            <a:r>
              <a:rPr lang="en-US" dirty="0"/>
              <a:t> - Likewise, this requires lateral thinking and builds firmly on all of our other meta skills.</a:t>
            </a:r>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512763"/>
            <a:ext cx="5486400" cy="4114800"/>
          </a:xfrm>
        </p:spPr>
      </p:sp>
      <p:sp>
        <p:nvSpPr>
          <p:cNvPr id="3" name="Notes Placeholder 2"/>
          <p:cNvSpPr>
            <a:spLocks noGrp="1"/>
          </p:cNvSpPr>
          <p:nvPr>
            <p:ph type="body" idx="1"/>
          </p:nvPr>
        </p:nvSpPr>
        <p:spPr>
          <a:xfrm>
            <a:off x="685800" y="4936523"/>
            <a:ext cx="5486400" cy="4800601"/>
          </a:xfrm>
          <a:prstGeom prst="rect">
            <a:avLst/>
          </a:prstGeom>
        </p:spPr>
        <p:txBody>
          <a:bodyPr/>
          <a:lstStyle/>
          <a:p>
            <a:r>
              <a:rPr lang="en-US" dirty="0">
                <a:cs typeface="+mn-lt"/>
              </a:rPr>
              <a:t>For the last way to practice a meta skill through open source, consider seeking alternatives when you're contributing.</a:t>
            </a:r>
            <a:endParaRPr lang="en-US" dirty="0"/>
          </a:p>
          <a:p>
            <a:br>
              <a:rPr lang="en-US" dirty="0">
                <a:cs typeface="+mn-lt"/>
              </a:rPr>
            </a:br>
            <a:r>
              <a:rPr lang="en-US" dirty="0"/>
              <a:t>- Maybe you can do tutorial videos, or blog posts, or answer questions online, or write a plugin, or add test cases, or...
- Does an issue require a code update? Can you document a workaround, or clarify usage, or add an alias, or...
- Sometimes a bugfix for broken behavior indicates an opportunity for enhanced behavior or safety. How can you improve the project beyond just patching a problem? </a:t>
            </a:r>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512763"/>
            <a:ext cx="5486400" cy="4114800"/>
          </a:xfrm>
        </p:spPr>
      </p:sp>
      <p:sp>
        <p:nvSpPr>
          <p:cNvPr id="3" name="Notes Placeholder 2"/>
          <p:cNvSpPr>
            <a:spLocks noGrp="1"/>
          </p:cNvSpPr>
          <p:nvPr>
            <p:ph type="body" idx="1"/>
          </p:nvPr>
        </p:nvSpPr>
        <p:spPr>
          <a:xfrm>
            <a:off x="685800" y="5010663"/>
            <a:ext cx="5486400" cy="4800601"/>
          </a:xfrm>
          <a:prstGeom prst="rect">
            <a:avLst/>
          </a:prstGeom>
        </p:spPr>
        <p:txBody>
          <a:bodyPr/>
          <a:lstStyle/>
          <a:p>
            <a:r>
              <a:rPr lang="en-US" dirty="0"/>
              <a:t>- These six core </a:t>
            </a:r>
            <a:r>
              <a:rPr lang="en-US" dirty="0" err="1"/>
              <a:t>metaskills</a:t>
            </a:r>
            <a:r>
              <a:rPr lang="en-US" dirty="0"/>
              <a:t> feed into everything else.
- They're applicable throughout your career, regardless of field
- You can practice them in a low-friction, low-stakes context with open source
- Filing issues, submitting and reviewing PRs, writing docs, adding tests and </a:t>
            </a:r>
            <a:r>
              <a:rPr lang="en-US" dirty="0" err="1"/>
              <a:t>repros</a:t>
            </a:r>
            <a:r>
              <a:rPr lang="en-US" dirty="0"/>
              <a:t>, discussing
- Focus on the skills you want to practice the most - they all affect each other
- Be the contributor you wish would volunteer to help you</a:t>
            </a:r>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512763"/>
            <a:ext cx="5486400" cy="4114800"/>
          </a:xfrm>
        </p:spPr>
      </p:sp>
      <p:sp>
        <p:nvSpPr>
          <p:cNvPr id="3" name="Notes Placeholder 2"/>
          <p:cNvSpPr>
            <a:spLocks noGrp="1"/>
          </p:cNvSpPr>
          <p:nvPr>
            <p:ph type="body" idx="1"/>
          </p:nvPr>
        </p:nvSpPr>
        <p:spPr>
          <a:xfrm>
            <a:off x="685800" y="5010664"/>
            <a:ext cx="5486400" cy="4800601"/>
          </a:xfrm>
          <a:prstGeom prst="rect">
            <a:avLst/>
          </a:prstGeom>
        </p:spPr>
        <p:txBody>
          <a:bodyPr/>
          <a:lstStyle/>
          <a:p>
            <a:r>
              <a:rPr lang="en-US" dirty="0"/>
              <a:t>Contributing to Microsoft Docs</a:t>
            </a:r>
          </a:p>
          <a:p>
            <a:r>
              <a:rPr lang="en-US" dirty="0"/>
              <a:t>- PowerShell Contributor Guide - </a:t>
            </a:r>
            <a:r>
              <a:rPr lang="en-US" dirty="0">
                <a:hlinkClick r:id="rId3"/>
              </a:rPr>
              <a:t>https://learn.microsoft.com/powershell/scripting/community/contributing/overview</a:t>
            </a:r>
            <a:endParaRPr lang="en-US" dirty="0"/>
          </a:p>
          <a:p>
            <a:r>
              <a:rPr lang="en-US" dirty="0"/>
              <a:t>- PowerShell Style Guide - </a:t>
            </a:r>
            <a:r>
              <a:rPr lang="en-US" dirty="0">
                <a:hlinkClick r:id="rId4"/>
              </a:rPr>
              <a:t>https://learn.microsoft.com/powershell/scripting/community/contributing/powershell-style-guide</a:t>
            </a:r>
            <a:endParaRPr lang="en-US" dirty="0"/>
          </a:p>
          <a:p>
            <a:r>
              <a:rPr lang="en-US" dirty="0"/>
              <a:t>- PowerShell Editorial Checklist - </a:t>
            </a:r>
            <a:r>
              <a:rPr lang="en-US" dirty="0">
                <a:hlinkClick r:id="rId5"/>
              </a:rPr>
              <a:t>https://learn.microsoft.com/powershell/scripting/community/contributing/editorial-checklist</a:t>
            </a:r>
            <a:endParaRPr lang="en-US" dirty="0"/>
          </a:p>
          <a:p>
            <a:r>
              <a:rPr lang="en-US" dirty="0"/>
              <a:t> </a:t>
            </a:r>
          </a:p>
          <a:p>
            <a:r>
              <a:rPr lang="en-US" dirty="0"/>
              <a:t>PowerShell Community blog</a:t>
            </a:r>
          </a:p>
          <a:p>
            <a:r>
              <a:rPr lang="en-US" dirty="0"/>
              <a:t>- Blog -https://devblogs.microsoft.com/</a:t>
            </a:r>
            <a:r>
              <a:rPr lang="en-US" dirty="0" err="1"/>
              <a:t>powershell</a:t>
            </a:r>
            <a:r>
              <a:rPr lang="en-US" dirty="0"/>
              <a:t>-community/</a:t>
            </a:r>
          </a:p>
          <a:p>
            <a:r>
              <a:rPr lang="en-US" dirty="0"/>
              <a:t>- GitHub repo - </a:t>
            </a:r>
            <a:r>
              <a:rPr lang="en-US" dirty="0">
                <a:hlinkClick r:id="rId6"/>
              </a:rPr>
              <a:t>https://github.com/PowerShell/Community-Blog</a:t>
            </a:r>
            <a:endParaRPr lang="en-US" dirty="0"/>
          </a:p>
          <a:p>
            <a:r>
              <a:rPr lang="en-US" dirty="0"/>
              <a:t> </a:t>
            </a:r>
          </a:p>
          <a:p>
            <a:r>
              <a:rPr lang="en-US" dirty="0"/>
              <a:t>Learn site Community hub</a:t>
            </a:r>
          </a:p>
          <a:p>
            <a:r>
              <a:rPr lang="en-US" dirty="0"/>
              <a:t>- https://learn.microsoft.com/community/</a:t>
            </a:r>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512763"/>
            <a:ext cx="5486400" cy="4114800"/>
          </a:xfrm>
        </p:spPr>
      </p:sp>
      <p:sp>
        <p:nvSpPr>
          <p:cNvPr id="3" name="Notes Placeholder 2"/>
          <p:cNvSpPr>
            <a:spLocks noGrp="1"/>
          </p:cNvSpPr>
          <p:nvPr>
            <p:ph type="body" idx="1"/>
          </p:nvPr>
        </p:nvSpPr>
        <p:spPr>
          <a:xfrm>
            <a:off x="685800" y="4972455"/>
            <a:ext cx="5486400" cy="4800601"/>
          </a:xfrm>
          <a:prstGeom prst="rect">
            <a:avLst/>
          </a:prstGeom>
        </p:spPr>
        <p:txBody>
          <a:bodyPr/>
          <a:lstStyle/>
          <a:p>
            <a:r>
              <a:rPr lang="en-US" dirty="0">
                <a:cs typeface="+mn-lt"/>
              </a:rPr>
              <a:t>Sometimes, you'll hear people talk about "hard" skills and "soft" skills, but this is a distinction that I find less useful and accurate than categorizing skills as either "technical" or "meta" skills.</a:t>
            </a:r>
            <a:endParaRPr lang="en-US" dirty="0"/>
          </a:p>
          <a:p>
            <a:br>
              <a:rPr lang="en-US" dirty="0">
                <a:cs typeface="+mn-lt"/>
              </a:rPr>
            </a:br>
            <a:r>
              <a:rPr lang="en-US" dirty="0"/>
              <a:t>- Technical skills are specific to a domain or role - writing PowerShell, configuring a network, throwing a frisbee, etc.
- Meta skills are the foundation that let all your other skills shine through
- Without solid meta skills, you'll always underperform. That's what this talk is covering in more depth.</a:t>
            </a:r>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512763"/>
            <a:ext cx="5486400" cy="4114800"/>
          </a:xfrm>
        </p:spPr>
      </p:sp>
      <p:sp>
        <p:nvSpPr>
          <p:cNvPr id="3" name="Notes Placeholder 2"/>
          <p:cNvSpPr>
            <a:spLocks noGrp="1"/>
          </p:cNvSpPr>
          <p:nvPr>
            <p:ph type="body" idx="1"/>
          </p:nvPr>
        </p:nvSpPr>
        <p:spPr>
          <a:xfrm>
            <a:off x="685800" y="5050275"/>
            <a:ext cx="5486400" cy="4800601"/>
          </a:xfrm>
          <a:prstGeom prst="rect">
            <a:avLst/>
          </a:prstGeom>
        </p:spPr>
        <p:txBody>
          <a:bodyPr/>
          <a:lstStyle/>
          <a:p>
            <a:r>
              <a:rPr lang="en-US" dirty="0">
                <a:cs typeface="+mn-lt"/>
              </a:rPr>
              <a:t>Sometimes, you'll hear people talk about "hard" skills and "soft" skills, but this is a distinction that I find less useful and accurate than categorizing skills as either "technical" or "meta" skills.</a:t>
            </a:r>
            <a:endParaRPr lang="en-US" dirty="0"/>
          </a:p>
          <a:p>
            <a:br>
              <a:rPr lang="en-US" dirty="0">
                <a:cs typeface="+mn-lt"/>
              </a:rPr>
            </a:br>
            <a:r>
              <a:rPr lang="en-US" dirty="0"/>
              <a:t>- Technical skills are specific to a domain or role - writing PowerShell, configuring a network, throwing a frisbee, etc.
- Meta skills are the foundation that let all your other skills shine through
- Without solid meta skills, you'll always underperform. That's what this talk is covering in more depth.</a:t>
            </a:r>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512763"/>
            <a:ext cx="5486400" cy="4114800"/>
          </a:xfrm>
        </p:spPr>
      </p:sp>
      <p:sp>
        <p:nvSpPr>
          <p:cNvPr id="3" name="Notes Placeholder 2"/>
          <p:cNvSpPr>
            <a:spLocks noGrp="1"/>
          </p:cNvSpPr>
          <p:nvPr>
            <p:ph type="body" idx="1"/>
          </p:nvPr>
        </p:nvSpPr>
        <p:spPr>
          <a:xfrm>
            <a:off x="685800" y="5001638"/>
            <a:ext cx="5486400" cy="6506183"/>
          </a:xfrm>
          <a:prstGeom prst="rect">
            <a:avLst/>
          </a:prstGeom>
        </p:spPr>
        <p:txBody>
          <a:bodyPr/>
          <a:lstStyle/>
          <a:p>
            <a:r>
              <a:rPr lang="en-US" dirty="0"/>
              <a:t>Today, our in-depth examples are going to use the domain of open source, so we should talk about what we mean by open source for a bit here.</a:t>
            </a:r>
          </a:p>
          <a:p>
            <a:endParaRPr lang="en-US" dirty="0"/>
          </a:p>
          <a:p>
            <a:r>
              <a:rPr lang="en-US" dirty="0"/>
              <a:t>- Most commonly, when people think about open source, they think about software, with the code designed to be:
  - Publicly accessible – free to read on the internet
  - Modifiable – you can copy the code and change it or extend it to suit your purposes
  - Free to redistribute – you don't have to pay royalties to distribute your modified code
</a:t>
            </a:r>
            <a:br>
              <a:rPr lang="en-US" dirty="0">
                <a:cs typeface="+mn-lt"/>
              </a:rPr>
            </a:br>
            <a:r>
              <a:rPr lang="en-US" dirty="0"/>
              <a:t>Those items are typically covered by the software's license, like MIT or Creative Commons.</a:t>
            </a:r>
          </a:p>
          <a:p>
            <a:endParaRPr lang="en-US" dirty="0"/>
          </a:p>
          <a:p>
            <a:r>
              <a:rPr lang="en-US" dirty="0"/>
              <a:t>As critical as the licensing is, open source is also defined by how it enables collaboration:</a:t>
            </a:r>
          </a:p>
          <a:p>
            <a:r>
              <a:rPr lang="en-US" dirty="0"/>
              <a:t>
  - Open source is typically decentralized, the work spread across multiple people and machines, meaning that even when some components aren't available, the whole continues.
  - It exhibits and even champions a culture of peer review &amp; community production, leveraging different expertise and availabilities to keep the work moving.
</a:t>
            </a:r>
          </a:p>
          <a:p>
            <a:r>
              <a:rPr lang="en-US" dirty="0"/>
              <a:t>Open source also represents a movement that goes beyond the production of OSS:
  - Finds new ways to solve problems, building on the tools and solutions and thinking of those who came before
  - Crosses communities and industries – pulling competing companies to standardize better tooling for security, or ensuring there's a shared protocol for a new way to run applications.</a:t>
            </a:r>
          </a:p>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512763"/>
            <a:ext cx="5486400" cy="4114800"/>
          </a:xfrm>
        </p:spPr>
      </p:sp>
      <p:sp>
        <p:nvSpPr>
          <p:cNvPr id="3" name="Notes Placeholder 2"/>
          <p:cNvSpPr>
            <a:spLocks noGrp="1"/>
          </p:cNvSpPr>
          <p:nvPr>
            <p:ph type="body" idx="1"/>
          </p:nvPr>
        </p:nvSpPr>
        <p:spPr>
          <a:xfrm>
            <a:off x="685800" y="4982182"/>
            <a:ext cx="5486400" cy="4800601"/>
          </a:xfrm>
          <a:prstGeom prst="rect">
            <a:avLst/>
          </a:prstGeom>
        </p:spPr>
        <p:txBody>
          <a:bodyPr/>
          <a:lstStyle/>
          <a:p>
            <a:r>
              <a:rPr lang="en-US" dirty="0"/>
              <a:t>Open source projects are traditionally volunteer driven, without pay. More recently, companies are supporting or hosting  open source.</a:t>
            </a:r>
          </a:p>
          <a:p>
            <a:r>
              <a:rPr lang="en-US" dirty="0"/>
              <a:t>
An open source project's community:
  - Is made up of people interested in using, supporting, and maintaining the software, not just those contributing code to it.
  - Establishes a shared mindset – goals for what to accomplish, values to guide and reinforce in the development and practices, rules to inform how to collaborate.
</a:t>
            </a:r>
          </a:p>
          <a:p>
            <a:r>
              <a:rPr lang="en-US" dirty="0"/>
              <a:t>Project contributors:
  - Actively participate, writing code and documentation, testing releases, reporting issues, and proposing new features.
  - Can be volunteer maintainers, community members, or paid staff.
</a:t>
            </a:r>
          </a:p>
          <a:p>
            <a:r>
              <a:rPr lang="en-US" dirty="0"/>
              <a:t>Maintainers:
  - Are project leaders, responsible for overall health and direction of the project and its ecosystem.
  - Define and enforce standards for participation, set priorities for the project.
  - Are not (usually) absolute rulers – they have to listen to everyone else and usually decide transparently and with consensus.</a:t>
            </a:r>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512763"/>
            <a:ext cx="5486400" cy="4114800"/>
          </a:xfrm>
        </p:spPr>
      </p:sp>
      <p:sp>
        <p:nvSpPr>
          <p:cNvPr id="3" name="Notes Placeholder 2"/>
          <p:cNvSpPr>
            <a:spLocks noGrp="1"/>
          </p:cNvSpPr>
          <p:nvPr>
            <p:ph type="body" idx="1"/>
          </p:nvPr>
        </p:nvSpPr>
        <p:spPr>
          <a:xfrm>
            <a:off x="685800" y="4952999"/>
            <a:ext cx="5486400" cy="4800601"/>
          </a:xfrm>
          <a:prstGeom prst="rect">
            <a:avLst/>
          </a:prstGeom>
        </p:spPr>
        <p:txBody>
          <a:bodyPr/>
          <a:lstStyle/>
          <a:p>
            <a:r>
              <a:rPr lang="en-US" dirty="0"/>
              <a:t>All of that context laid down, let's talk about the first meta skill: Systems mastery.</a:t>
            </a:r>
            <a:br>
              <a:rPr lang="en-US" dirty="0">
                <a:cs typeface="+mn-lt"/>
              </a:rPr>
            </a:br>
            <a:br>
              <a:rPr lang="en-US" dirty="0">
                <a:cs typeface="+mn-lt"/>
              </a:rPr>
            </a:br>
            <a:r>
              <a:rPr lang="en-US" dirty="0"/>
              <a:t>&lt;read the definition&gt;</a:t>
            </a:r>
          </a:p>
          <a:p>
            <a:endParaRPr lang="en-US" dirty="0"/>
          </a:p>
          <a:p>
            <a:r>
              <a:rPr lang="en-US" dirty="0"/>
              <a:t>Systems mastery is often thought of as an achievement, as a thing you gain, but it's also a skill. Learning to explore, understand, and leverage systems is a skill unto itself.</a:t>
            </a:r>
          </a:p>
          <a:p>
            <a:endParaRPr lang="en-US" dirty="0"/>
          </a:p>
          <a:p>
            <a:r>
              <a:rPr lang="en-US" dirty="0"/>
              <a:t>We usually tend to think of systems as collections of hardware or software components, but that's two types of systems. Here are few other things that are systems and subject to system mastery:</a:t>
            </a:r>
            <a:br>
              <a:rPr lang="en-US" dirty="0">
                <a:cs typeface="+mn-lt"/>
              </a:rPr>
            </a:br>
            <a:endParaRPr lang="en-US" dirty="0"/>
          </a:p>
          <a:p>
            <a:r>
              <a:rPr lang="en-US" dirty="0"/>
              <a:t>- Playbooks, documentation, SOP (explicit systems)
- Workflows, organizational practices, hierarchies (implicit systems)</a:t>
            </a:r>
          </a:p>
          <a:p>
            <a:r>
              <a:rPr lang="en-US" dirty="0"/>
              <a:t>
You can leverage these explicit and implicit systems. For example:
- How do you get changes through a Change Advisory Board (CAB)? Is there someone who has an absolute veto that you need to convince? Does the board completely ignore requests when fields aren't fully filled out? Mastering the system involves learning the ins and outs of the paperwork, the people, and the processes as they actually exist and interact. When you understand them, you can get your changes approved quickly and without rework.
- How do you get budget for training or conferences? When does your organization assign budgets, what criteria do they use? Who decides on prioritization, and how do you make your request a priority for them? How do you describe the value of your work in a way that fits these systems?</a:t>
            </a:r>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512763"/>
            <a:ext cx="5486400" cy="4114800"/>
          </a:xfrm>
        </p:spPr>
      </p:sp>
      <p:sp>
        <p:nvSpPr>
          <p:cNvPr id="3" name="Notes Placeholder 2"/>
          <p:cNvSpPr>
            <a:spLocks noGrp="1"/>
          </p:cNvSpPr>
          <p:nvPr>
            <p:ph type="body" idx="1"/>
          </p:nvPr>
        </p:nvSpPr>
        <p:spPr>
          <a:xfrm>
            <a:off x="685800" y="4962727"/>
            <a:ext cx="5486400" cy="4800601"/>
          </a:xfrm>
          <a:prstGeom prst="rect">
            <a:avLst/>
          </a:prstGeom>
        </p:spPr>
        <p:txBody>
          <a:bodyPr/>
          <a:lstStyle/>
          <a:p>
            <a:r>
              <a:rPr lang="en-US" dirty="0"/>
              <a:t>Our first example of applying a meta skill is how you can use systems mastery to choose the project or projects you want to contribute to.</a:t>
            </a:r>
          </a:p>
          <a:p>
            <a:endParaRPr lang="en-US" dirty="0"/>
          </a:p>
          <a:p>
            <a:r>
              <a:rPr lang="en-US" dirty="0"/>
              <a:t>- It's easiest to contribute to things you know about or use regularly
- A great way to contribute to projects you're passionate about – you can create a feedback loop where the more you use and contribute to a project, the more you master its systems, and the more effectively you can use and contribute to the project.
- You don't already have to be an expert to gain expertise – you can contribute to a project as a brand new user, providing insight and feedback from a perspective that's notoriously difficult or expensive to retrieve by the project team.</a:t>
            </a:r>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512763"/>
            <a:ext cx="5486400" cy="4114800"/>
          </a:xfrm>
        </p:spPr>
      </p:sp>
      <p:sp>
        <p:nvSpPr>
          <p:cNvPr id="3" name="Notes Placeholder 2"/>
          <p:cNvSpPr>
            <a:spLocks noGrp="1"/>
          </p:cNvSpPr>
          <p:nvPr>
            <p:ph type="body" idx="1"/>
          </p:nvPr>
        </p:nvSpPr>
        <p:spPr>
          <a:xfrm>
            <a:off x="685800" y="5101280"/>
            <a:ext cx="5486400" cy="4800601"/>
          </a:xfrm>
          <a:prstGeom prst="rect">
            <a:avLst/>
          </a:prstGeom>
        </p:spPr>
        <p:txBody>
          <a:bodyPr/>
          <a:lstStyle/>
          <a:p>
            <a:r>
              <a:rPr lang="en-US" dirty="0">
                <a:cs typeface="+mn-lt"/>
              </a:rPr>
              <a:t>The next skill to discuss is communication. </a:t>
            </a:r>
            <a:br>
              <a:rPr lang="en-US" dirty="0">
                <a:cs typeface="+mn-lt"/>
              </a:rPr>
            </a:br>
            <a:br>
              <a:rPr lang="en-US" dirty="0">
                <a:cs typeface="+mn-lt"/>
              </a:rPr>
            </a:br>
            <a:r>
              <a:rPr lang="en-US" dirty="0">
                <a:cs typeface="+mn-lt"/>
              </a:rPr>
              <a:t>&lt;read the definition&gt;</a:t>
            </a:r>
            <a:br>
              <a:rPr lang="en-US" dirty="0">
                <a:cs typeface="+mn-lt"/>
              </a:rPr>
            </a:br>
            <a:endParaRPr lang="en-US" dirty="0">
              <a:cs typeface="+mn-lt"/>
            </a:endParaRPr>
          </a:p>
          <a:p>
            <a:r>
              <a:rPr lang="en-US" dirty="0">
                <a:cs typeface="+mn-lt"/>
              </a:rPr>
              <a:t>Given that definition, how does this meta skill apply more concretely?</a:t>
            </a:r>
            <a:br>
              <a:rPr lang="en-US" dirty="0">
                <a:cs typeface="+mn-lt"/>
              </a:rPr>
            </a:br>
            <a:br>
              <a:rPr lang="en-US" dirty="0">
                <a:cs typeface="+mn-lt"/>
              </a:rPr>
            </a:br>
            <a:r>
              <a:rPr lang="en-US" dirty="0"/>
              <a:t>First, the delegation of work and problem spaces is a defining trait of senior skill levels.
  - Delegation requires accurate communication of mental models – you can't effectively assign work to someone without making sure they understand what they need to do, why, and how they know if their efforts are successful.
  - Accepting delegation requires skill of seeking clarity and confirming – did you understand what was asked of you? Have you explicitly confirmed the acceptance criteria, potential difficulties, and instructions?
</a:t>
            </a:r>
            <a:br>
              <a:rPr lang="en-US" dirty="0">
                <a:cs typeface="+mn-lt"/>
              </a:rPr>
            </a:br>
            <a:br>
              <a:rPr lang="en-US" dirty="0">
                <a:cs typeface="+mn-lt"/>
              </a:rPr>
            </a:br>
            <a:r>
              <a:rPr lang="en-US" dirty="0"/>
              <a:t>Next, consider implementing a new tool – do you know what the users need? How they'll use it? Can you provide useful, clear instructions for those users?</a:t>
            </a:r>
            <a:br>
              <a:rPr lang="en-US" dirty="0">
                <a:cs typeface="+mn-lt"/>
              </a:rPr>
            </a:br>
            <a:r>
              <a:rPr lang="en-US" dirty="0"/>
              <a:t>
When you're fixing a bug or issue, you need to understand the context – what went wrong? How does it impact users and systems? Who can you reach out to for help? Who needs to know about the issue that might not already be looped in?</a:t>
            </a:r>
            <a:br>
              <a:rPr lang="en-US" dirty="0">
                <a:cs typeface="+mn-lt"/>
              </a:rPr>
            </a:br>
            <a:r>
              <a:rPr lang="en-US" dirty="0"/>
              <a:t>
Finally, consider handing off a ticket when you're going off shift or taking a vacation – what does your coworker need to know to pick up the work? What do stakeholders need to know about the transfer?</a:t>
            </a:r>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512763"/>
            <a:ext cx="5486400" cy="4114800"/>
          </a:xfrm>
        </p:spPr>
      </p:sp>
      <p:sp>
        <p:nvSpPr>
          <p:cNvPr id="3" name="Notes Placeholder 2"/>
          <p:cNvSpPr>
            <a:spLocks noGrp="1"/>
          </p:cNvSpPr>
          <p:nvPr>
            <p:ph type="body" idx="1"/>
          </p:nvPr>
        </p:nvSpPr>
        <p:spPr>
          <a:xfrm>
            <a:off x="685800" y="5010664"/>
            <a:ext cx="5486400" cy="4800601"/>
          </a:xfrm>
          <a:prstGeom prst="rect">
            <a:avLst/>
          </a:prstGeom>
        </p:spPr>
        <p:txBody>
          <a:bodyPr/>
          <a:lstStyle/>
          <a:p>
            <a:r>
              <a:rPr lang="en-US" dirty="0">
                <a:cs typeface="+mn-lt"/>
              </a:rPr>
              <a:t>For practicing communication in open source, consider filing issues.</a:t>
            </a:r>
            <a:endParaRPr lang="en-US" dirty="0"/>
          </a:p>
          <a:p>
            <a:endParaRPr lang="en-US" dirty="0"/>
          </a:p>
          <a:p>
            <a:r>
              <a:rPr lang="en-US" dirty="0"/>
              <a:t>The easier it is to understand an issue, the easier (usually) it is to address
</a:t>
            </a:r>
          </a:p>
          <a:p>
            <a:r>
              <a:rPr lang="en-US" dirty="0"/>
              <a:t>High quality Bug reports are hugely valuable to project teams – Rather than a bug report saying "X is broken" - which requires the team to communicate effectively with you in a back-and-forth conversation that takes time and energy, filing issues like  "I expected X to work like Y, but Z happens. Here's the steps to reproduce the </a:t>
            </a:r>
            <a:r>
              <a:rPr lang="en-US" dirty="0" err="1"/>
              <a:t>provlem</a:t>
            </a:r>
            <a:r>
              <a:rPr lang="en-US" dirty="0"/>
              <a:t>..." means that the team can learn everything they need to know about the problem from your report, and they can fix it more quickly and with a higher chance of solving the actual problem.
</a:t>
            </a:r>
          </a:p>
          <a:p>
            <a:r>
              <a:rPr lang="en-US" dirty="0"/>
              <a:t>Similarly, when filing improvements instead of "This project should X" try writing a user story, like "As a &lt;person&gt;, I want &lt;feature&gt; so that &lt;value&gt;..." - this helps the team understand who wants the feature, what the feature should do, and why it's valuable. These are questions they need to answer to prioritize the work. The easier it is to understand and prioritize, the more likely it is your feature gets worked on.</a:t>
            </a:r>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4/10/2024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65049051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4/10/2024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3754304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4/10/2024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3913491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06223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4/10/2024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200318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4/10/2024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8056043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4/10/2024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8395369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4/10/2024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1303026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4/10/2024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73801834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4/10/2024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23246618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32605076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1967503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4/10/2024</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4195914772"/>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33FC41-F160-BE70-E978-543485478382}"/>
              </a:ext>
            </a:extLst>
          </p:cNvPr>
          <p:cNvSpPr txBox="1"/>
          <p:nvPr/>
        </p:nvSpPr>
        <p:spPr>
          <a:xfrm>
            <a:off x="568618" y="576303"/>
            <a:ext cx="7845399" cy="584775"/>
          </a:xfrm>
          <a:prstGeom prst="rect">
            <a:avLst/>
          </a:prstGeom>
          <a:noFill/>
        </p:spPr>
        <p:txBody>
          <a:bodyPr wrap="square" rtlCol="0">
            <a:spAutoFit/>
          </a:bodyPr>
          <a:lstStyle/>
          <a:p>
            <a:r>
              <a:rPr lang="en-US" sz="3200" dirty="0">
                <a:solidFill>
                  <a:srgbClr val="7030A0"/>
                </a:solidFill>
                <a:latin typeface="Posterama" panose="020B0502040204020203" pitchFamily="34" charset="0"/>
                <a:cs typeface="Posterama" panose="020B0502040204020203" pitchFamily="34" charset="0"/>
              </a:rPr>
              <a:t>Recommended Reading</a:t>
            </a:r>
          </a:p>
        </p:txBody>
      </p:sp>
      <p:sp>
        <p:nvSpPr>
          <p:cNvPr id="5" name="TextBox 4">
            <a:extLst>
              <a:ext uri="{FF2B5EF4-FFF2-40B4-BE49-F238E27FC236}">
                <a16:creationId xmlns:a16="http://schemas.microsoft.com/office/drawing/2014/main" id="{8CA8FC10-2A1C-0C3A-3ECD-E2D747DA3CAE}"/>
              </a:ext>
            </a:extLst>
          </p:cNvPr>
          <p:cNvSpPr txBox="1"/>
          <p:nvPr/>
        </p:nvSpPr>
        <p:spPr>
          <a:xfrm>
            <a:off x="568618" y="1997849"/>
            <a:ext cx="7684033" cy="2246769"/>
          </a:xfrm>
          <a:prstGeom prst="rect">
            <a:avLst/>
          </a:prstGeom>
          <a:noFill/>
        </p:spPr>
        <p:txBody>
          <a:bodyPr wrap="square" rtlCol="0">
            <a:spAutoFit/>
          </a:bodyPr>
          <a:lstStyle/>
          <a:p>
            <a:pPr marL="285750" indent="-285750">
              <a:buFont typeface="Arial" panose="020B0604020202020204" pitchFamily="34" charset="0"/>
              <a:buChar char="•"/>
            </a:pPr>
            <a:r>
              <a:rPr lang="en-US" sz="2800" b="1" dirty="0"/>
              <a:t>Radical Candor</a:t>
            </a:r>
            <a:r>
              <a:rPr lang="en-US" sz="2800" dirty="0"/>
              <a:t> by Kim Scott</a:t>
            </a:r>
          </a:p>
          <a:p>
            <a:pPr marL="285750" indent="-285750">
              <a:buFont typeface="Arial" panose="020B0604020202020204" pitchFamily="34" charset="0"/>
              <a:buChar char="•"/>
            </a:pPr>
            <a:r>
              <a:rPr lang="en-US" sz="2800" b="1" dirty="0"/>
              <a:t>The Five Dysfunctions of a Team</a:t>
            </a:r>
            <a:r>
              <a:rPr lang="en-US" sz="2800" dirty="0"/>
              <a:t> by Patrick Lencioni</a:t>
            </a:r>
          </a:p>
          <a:p>
            <a:pPr marL="285750" indent="-285750">
              <a:buFont typeface="Arial" panose="020B0604020202020204" pitchFamily="34" charset="0"/>
              <a:buChar char="•"/>
            </a:pPr>
            <a:r>
              <a:rPr lang="en-US" sz="2800" b="1" dirty="0"/>
              <a:t>The Phoenix Project</a:t>
            </a:r>
            <a:r>
              <a:rPr lang="en-US" sz="2800" dirty="0"/>
              <a:t> by Kim, Behr, Spafford</a:t>
            </a:r>
          </a:p>
          <a:p>
            <a:pPr marL="285750" indent="-285750">
              <a:buFont typeface="Arial" panose="020B0604020202020204" pitchFamily="34" charset="0"/>
              <a:buChar char="•"/>
            </a:pPr>
            <a:r>
              <a:rPr lang="en-US" sz="2800" b="1" dirty="0"/>
              <a:t>Just Culture</a:t>
            </a:r>
            <a:r>
              <a:rPr lang="en-US" sz="2800" dirty="0"/>
              <a:t> by Sidney Dekker</a:t>
            </a:r>
          </a:p>
        </p:txBody>
      </p:sp>
    </p:spTree>
    <p:extLst>
      <p:ext uri="{BB962C8B-B14F-4D97-AF65-F5344CB8AC3E}">
        <p14:creationId xmlns:p14="http://schemas.microsoft.com/office/powerpoint/2010/main" val="3368370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87ba5c36-b7cf-4793-bbc2-bd5b3a9f95ca}"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Office 2013 - 2022 Theme</Template>
  <TotalTime>6</TotalTime>
  <Words>3415</Words>
  <Application>Microsoft Office PowerPoint</Application>
  <PresentationFormat>On-screen Show (4:3)</PresentationFormat>
  <Paragraphs>93</Paragraphs>
  <Slides>20</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Aptos</vt:lpstr>
      <vt:lpstr>Arial</vt:lpstr>
      <vt:lpstr>Calibri</vt:lpstr>
      <vt:lpstr>Calibri Light</vt:lpstr>
      <vt:lpstr>Posterama</vt:lpstr>
      <vt:lpstr>Office 2013 - 2022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Created by Marp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Created by Marp</dc:creator>
  <cp:lastModifiedBy>Sean Wheeler</cp:lastModifiedBy>
  <cp:revision>658</cp:revision>
  <dcterms:created xsi:type="dcterms:W3CDTF">2023-09-21T22:09:21Z</dcterms:created>
  <dcterms:modified xsi:type="dcterms:W3CDTF">2024-04-10T20:35:13Z</dcterms:modified>
</cp:coreProperties>
</file>