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 id="2147483733" r:id="rId5"/>
    <p:sldMasterId id="2147483735" r:id="rId6"/>
    <p:sldMasterId id="2147483754" r:id="rId7"/>
  </p:sldMasterIdLst>
  <p:notesMasterIdLst>
    <p:notesMasterId r:id="rId41"/>
  </p:notesMasterIdLst>
  <p:sldIdLst>
    <p:sldId id="256" r:id="rId8"/>
    <p:sldId id="257" r:id="rId9"/>
    <p:sldId id="298" r:id="rId10"/>
    <p:sldId id="318" r:id="rId11"/>
    <p:sldId id="261" r:id="rId12"/>
    <p:sldId id="262" r:id="rId13"/>
    <p:sldId id="263" r:id="rId14"/>
    <p:sldId id="264" r:id="rId15"/>
    <p:sldId id="317" r:id="rId16"/>
    <p:sldId id="267" r:id="rId17"/>
    <p:sldId id="268" r:id="rId18"/>
    <p:sldId id="270" r:id="rId19"/>
    <p:sldId id="271" r:id="rId20"/>
    <p:sldId id="311" r:id="rId21"/>
    <p:sldId id="304" r:id="rId22"/>
    <p:sldId id="274" r:id="rId23"/>
    <p:sldId id="275" r:id="rId24"/>
    <p:sldId id="310" r:id="rId25"/>
    <p:sldId id="299" r:id="rId26"/>
    <p:sldId id="281" r:id="rId27"/>
    <p:sldId id="282" r:id="rId28"/>
    <p:sldId id="320" r:id="rId29"/>
    <p:sldId id="312" r:id="rId30"/>
    <p:sldId id="313" r:id="rId31"/>
    <p:sldId id="286" r:id="rId32"/>
    <p:sldId id="293" r:id="rId33"/>
    <p:sldId id="288" r:id="rId34"/>
    <p:sldId id="289" r:id="rId35"/>
    <p:sldId id="290" r:id="rId36"/>
    <p:sldId id="319" r:id="rId37"/>
    <p:sldId id="308" r:id="rId38"/>
    <p:sldId id="307" r:id="rId39"/>
    <p:sldId id="296"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383" autoAdjust="0"/>
  </p:normalViewPr>
  <p:slideViewPr>
    <p:cSldViewPr snapToGrid="0" snapToObjects="1">
      <p:cViewPr varScale="1">
        <p:scale>
          <a:sx n="82" d="100"/>
          <a:sy n="82" d="100"/>
        </p:scale>
        <p:origin x="-1560" y="-112"/>
      </p:cViewPr>
      <p:guideLst>
        <p:guide orient="horz" pos="2160"/>
        <p:guide pos="3839"/>
      </p:guideLst>
    </p:cSldViewPr>
  </p:slideViewPr>
  <p:notesTextViewPr>
    <p:cViewPr>
      <p:scale>
        <a:sx n="100" d="100"/>
        <a:sy n="100" d="100"/>
      </p:scale>
      <p:origin x="0" y="0"/>
    </p:cViewPr>
  </p:notesTextViewPr>
  <p:sorterViewPr>
    <p:cViewPr>
      <p:scale>
        <a:sx n="100" d="100"/>
        <a:sy n="100" d="100"/>
      </p:scale>
      <p:origin x="0" y="2816"/>
    </p:cViewPr>
  </p:sorterViewPr>
  <p:notesViewPr>
    <p:cSldViewPr snapToGrid="0" snapToObjects="1">
      <p:cViewPr varScale="1">
        <p:scale>
          <a:sx n="56" d="100"/>
          <a:sy n="56" d="100"/>
        </p:scale>
        <p:origin x="-24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DDDF-ED44-4C4C-9165-69E851395172}" type="datetimeFigureOut">
              <a:rPr lang="en-US" smtClean="0"/>
              <a:t>9/28/12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502A9-73CC-44CC-A635-419454C555A5}" type="slidenum">
              <a:rPr lang="en-US" smtClean="0"/>
              <a:t>‹#›</a:t>
            </a:fld>
            <a:endParaRPr lang="en-US"/>
          </a:p>
        </p:txBody>
      </p:sp>
    </p:spTree>
    <p:extLst>
      <p:ext uri="{BB962C8B-B14F-4D97-AF65-F5344CB8AC3E}">
        <p14:creationId xmlns:p14="http://schemas.microsoft.com/office/powerpoint/2010/main" val="366612354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430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13</a:t>
            </a:fld>
            <a:endParaRPr lang="en-US"/>
          </a:p>
        </p:txBody>
      </p:sp>
    </p:spTree>
    <p:extLst>
      <p:ext uri="{BB962C8B-B14F-4D97-AF65-F5344CB8AC3E}">
        <p14:creationId xmlns:p14="http://schemas.microsoft.com/office/powerpoint/2010/main" val="250921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14</a:t>
            </a:fld>
            <a:endParaRPr lang="en-US"/>
          </a:p>
        </p:txBody>
      </p:sp>
    </p:spTree>
    <p:extLst>
      <p:ext uri="{BB962C8B-B14F-4D97-AF65-F5344CB8AC3E}">
        <p14:creationId xmlns:p14="http://schemas.microsoft.com/office/powerpoint/2010/main" val="147390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10:23</a:t>
            </a:r>
          </a:p>
          <a:p>
            <a:r>
              <a:rPr lang="en-US" dirty="0" smtClean="0"/>
              <a:t>End   10:30</a:t>
            </a:r>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the user</a:t>
            </a:r>
          </a:p>
          <a:p>
            <a:r>
              <a:rPr lang="en-US" baseline="0" dirty="0" smtClean="0"/>
              <a:t>Contrast </a:t>
            </a:r>
            <a:r>
              <a:rPr lang="en-US" baseline="0" dirty="0" err="1" smtClean="0"/>
              <a:t>Babelcam</a:t>
            </a:r>
            <a:r>
              <a:rPr lang="en-US" baseline="0" dirty="0" smtClean="0"/>
              <a:t> login verse Registration</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17</a:t>
            </a:fld>
            <a:endParaRPr lang="en-US"/>
          </a:p>
        </p:txBody>
      </p:sp>
    </p:spTree>
    <p:extLst>
      <p:ext uri="{BB962C8B-B14F-4D97-AF65-F5344CB8AC3E}">
        <p14:creationId xmlns:p14="http://schemas.microsoft.com/office/powerpoint/2010/main" val="44880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Optional </a:t>
            </a:r>
            <a:r>
              <a:rPr lang="en-US" dirty="0" err="1" smtClean="0"/>
              <a:t>iOS</a:t>
            </a:r>
            <a:r>
              <a:rPr lang="en-US" dirty="0" smtClean="0"/>
              <a:t> + Android using the Windows Azure Toolkit from </a:t>
            </a:r>
            <a:r>
              <a:rPr lang="en-US" dirty="0" err="1" smtClean="0"/>
              <a:t>iOS</a:t>
            </a:r>
            <a:r>
              <a:rPr lang="en-US" dirty="0" smtClean="0"/>
              <a:t> and</a:t>
            </a:r>
            <a:r>
              <a:rPr lang="en-US" baseline="0" dirty="0" smtClean="0"/>
              <a:t> Windows Azure Toolkit for Android</a:t>
            </a:r>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phone </a:t>
            </a:r>
            <a:r>
              <a:rPr lang="en-US" baseline="0" dirty="0" err="1" smtClean="0"/>
              <a:t>devs</a:t>
            </a:r>
            <a:r>
              <a:rPr lang="en-US" baseline="0" dirty="0" smtClean="0"/>
              <a:t>?</a:t>
            </a:r>
          </a:p>
          <a:p>
            <a:r>
              <a:rPr lang="en-US" baseline="0" dirty="0" smtClean="0"/>
              <a:t>How many used Windows Azure?</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2</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20</a:t>
            </a:fld>
            <a:endParaRPr lang="en-US"/>
          </a:p>
        </p:txBody>
      </p:sp>
    </p:spTree>
    <p:extLst>
      <p:ext uri="{BB962C8B-B14F-4D97-AF65-F5344CB8AC3E}">
        <p14:creationId xmlns:p14="http://schemas.microsoft.com/office/powerpoint/2010/main" val="3420273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format data thanks to Rob</a:t>
            </a:r>
            <a:r>
              <a:rPr lang="en-US" baseline="0" dirty="0" smtClean="0"/>
              <a:t> </a:t>
            </a:r>
            <a:r>
              <a:rPr lang="en-US" baseline="0" dirty="0" err="1" smtClean="0"/>
              <a:t>Tiffinay</a:t>
            </a:r>
            <a:r>
              <a:rPr lang="en-US" baseline="0" dirty="0" smtClean="0"/>
              <a:t>.</a:t>
            </a:r>
          </a:p>
          <a:p>
            <a:r>
              <a:rPr lang="en-US" baseline="0" dirty="0" smtClean="0"/>
              <a:t>8.5kb verse 639bytes – difference </a:t>
            </a:r>
            <a:r>
              <a:rPr lang="en-US" b="1" baseline="0" dirty="0" smtClean="0"/>
              <a:t>13 </a:t>
            </a:r>
            <a:r>
              <a:rPr lang="en-US" baseline="0" dirty="0" smtClean="0"/>
              <a:t>times meaning:</a:t>
            </a:r>
          </a:p>
          <a:p>
            <a:r>
              <a:rPr lang="en-US" baseline="0" dirty="0" smtClean="0"/>
              <a:t> - up to 13 times the data throughput on a single instance. </a:t>
            </a:r>
          </a:p>
          <a:p>
            <a:r>
              <a:rPr lang="en-US" baseline="0" dirty="0" smtClean="0"/>
              <a:t> - 13 times the users/requests served.</a:t>
            </a:r>
          </a:p>
          <a:p>
            <a:r>
              <a:rPr lang="en-US" baseline="0" dirty="0" smtClean="0"/>
              <a:t> - up to 13 times the savings as you wont need to scale out as early because wont hit the bandwidth threshold of your instance as fast.</a:t>
            </a:r>
          </a:p>
        </p:txBody>
      </p:sp>
      <p:sp>
        <p:nvSpPr>
          <p:cNvPr id="4" name="Slide Number Placeholder 3"/>
          <p:cNvSpPr>
            <a:spLocks noGrp="1"/>
          </p:cNvSpPr>
          <p:nvPr>
            <p:ph type="sldNum" sz="quarter" idx="10"/>
          </p:nvPr>
        </p:nvSpPr>
        <p:spPr/>
        <p:txBody>
          <a:bodyPr/>
          <a:lstStyle/>
          <a:p>
            <a:fld id="{75A502A9-73CC-44CC-A635-419454C555A5}" type="slidenum">
              <a:rPr lang="en-US" smtClean="0"/>
              <a:t>21</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notifications payload size</a:t>
            </a:r>
            <a:r>
              <a:rPr lang="en-US" baseline="0" dirty="0" smtClean="0"/>
              <a:t> http://msdn.microsoft.com/en-us/library/ff402558(v=vs.92).aspx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9944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31633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076279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145861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10:40</a:t>
            </a:r>
          </a:p>
          <a:p>
            <a:r>
              <a:rPr lang="en-US" dirty="0" smtClean="0"/>
              <a:t>End   10:45</a:t>
            </a:r>
          </a:p>
          <a:p>
            <a:r>
              <a:rPr lang="en-US" sz="1200" kern="1200" dirty="0" smtClean="0">
                <a:solidFill>
                  <a:schemeClr val="tx1"/>
                </a:solidFill>
                <a:effectLst/>
                <a:latin typeface="+mn-lt"/>
                <a:ea typeface="+mn-ea"/>
                <a:cs typeface="+mn-cs"/>
              </a:rPr>
              <a:t>Phone: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Phone.Notifications.BasePage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Properties/</a:t>
            </a:r>
            <a:r>
              <a:rPr lang="en-US" sz="1200" kern="1200" dirty="0" err="1" smtClean="0">
                <a:solidFill>
                  <a:schemeClr val="tx1"/>
                </a:solidFill>
                <a:effectLst/>
                <a:latin typeface="+mn-lt"/>
                <a:ea typeface="+mn-ea"/>
                <a:cs typeface="+mn-cs"/>
              </a:rPr>
              <a:t>WMAppManifest</a:t>
            </a:r>
            <a:r>
              <a:rPr lang="en-US" sz="1200" kern="1200" dirty="0" smtClean="0">
                <a:solidFill>
                  <a:schemeClr val="tx1"/>
                </a:solidFill>
                <a:effectLst/>
                <a:latin typeface="+mn-lt"/>
                <a:ea typeface="+mn-ea"/>
                <a:cs typeface="+mn-cs"/>
              </a:rPr>
              <a:t> --&gt; Default Task /Pages/</a:t>
            </a:r>
            <a:r>
              <a:rPr lang="en-US" sz="1200" kern="1200" dirty="0" err="1" smtClean="0">
                <a:solidFill>
                  <a:schemeClr val="tx1"/>
                </a:solidFill>
                <a:effectLst/>
                <a:latin typeface="+mn-lt"/>
                <a:ea typeface="+mn-ea"/>
                <a:cs typeface="+mn-cs"/>
              </a:rPr>
              <a:t>NotificationsPage.xaml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Cloud:</a:t>
            </a:r>
          </a:p>
          <a:p>
            <a:pPr lvl="0"/>
            <a:r>
              <a:rPr lang="en-US" sz="1200" kern="1200" dirty="0" smtClean="0">
                <a:solidFill>
                  <a:schemeClr val="tx1"/>
                </a:solidFill>
                <a:effectLst/>
                <a:latin typeface="+mn-lt"/>
                <a:ea typeface="+mn-ea"/>
                <a:cs typeface="+mn-cs"/>
              </a:rPr>
              <a:t>add project cloud </a:t>
            </a:r>
            <a:r>
              <a:rPr lang="en-US" sz="1200" kern="1200" dirty="0" err="1" smtClean="0">
                <a:solidFill>
                  <a:schemeClr val="tx1"/>
                </a:solidFill>
                <a:effectLst/>
                <a:latin typeface="+mn-lt"/>
                <a:ea typeface="+mn-ea"/>
                <a:cs typeface="+mn-cs"/>
              </a:rPr>
              <a:t>mvc</a:t>
            </a:r>
            <a:r>
              <a:rPr lang="en-US" sz="1200" kern="1200" dirty="0" smtClean="0">
                <a:solidFill>
                  <a:schemeClr val="tx1"/>
                </a:solidFill>
                <a:effectLst/>
                <a:latin typeface="+mn-lt"/>
                <a:ea typeface="+mn-ea"/>
                <a:cs typeface="+mn-cs"/>
              </a:rPr>
              <a:t> 3</a:t>
            </a:r>
          </a:p>
          <a:p>
            <a:pPr lvl="0"/>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package console change the dropdown from Phone project to MVC project</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CloudServices.Notifications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WindowsPhone.Notifications.ManagementUI.Sample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optional – if 80 is already used by </a:t>
            </a:r>
            <a:r>
              <a:rPr lang="en-US" sz="1200" kern="1200" dirty="0" err="1" smtClean="0">
                <a:solidFill>
                  <a:schemeClr val="tx1"/>
                </a:solidFill>
                <a:effectLst/>
                <a:latin typeface="+mn-lt"/>
                <a:ea typeface="+mn-ea"/>
                <a:cs typeface="+mn-cs"/>
              </a:rPr>
              <a:t>iis</a:t>
            </a:r>
            <a:r>
              <a:rPr lang="en-US" sz="1200" kern="1200" dirty="0" smtClean="0">
                <a:solidFill>
                  <a:schemeClr val="tx1"/>
                </a:solidFill>
                <a:effectLst/>
                <a:latin typeface="+mn-lt"/>
                <a:ea typeface="+mn-ea"/>
                <a:cs typeface="+mn-cs"/>
              </a:rPr>
              <a:t> 81 will be selected auto - Endpoints to 81</a:t>
            </a:r>
          </a:p>
          <a:p>
            <a:endParaRPr lang="en-US" dirty="0"/>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28</a:t>
            </a:fld>
            <a:endParaRPr lang="en-US"/>
          </a:p>
        </p:txBody>
      </p:sp>
    </p:spTree>
    <p:extLst>
      <p:ext uri="{BB962C8B-B14F-4D97-AF65-F5344CB8AC3E}">
        <p14:creationId xmlns:p14="http://schemas.microsoft.com/office/powerpoint/2010/main" val="2272418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smtClean="0"/>
              <a:t>Start 10:02</a:t>
            </a:r>
          </a:p>
          <a:p>
            <a:pPr marL="171450" indent="-171450">
              <a:buFontTx/>
              <a:buChar char="-"/>
            </a:pPr>
            <a:r>
              <a:rPr lang="en-US" dirty="0" smtClean="0"/>
              <a:t>End</a:t>
            </a:r>
            <a:r>
              <a:rPr lang="en-US" baseline="0" dirty="0" smtClean="0"/>
              <a:t>   10:06</a:t>
            </a:r>
            <a:endParaRPr lang="en-US" dirty="0" smtClean="0"/>
          </a:p>
          <a:p>
            <a:pPr marL="171450" indent="-171450">
              <a:buFontTx/>
              <a:buChar char="-"/>
            </a:pPr>
            <a:r>
              <a:rPr lang="en-US" dirty="0" smtClean="0"/>
              <a:t>Install Certificate</a:t>
            </a:r>
          </a:p>
          <a:p>
            <a:pPr marL="171450" indent="-171450">
              <a:buFontTx/>
              <a:buChar char="-"/>
            </a:pPr>
            <a:r>
              <a:rPr lang="en-US" dirty="0" smtClean="0"/>
              <a:t>Reset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786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5673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31</a:t>
            </a:fld>
            <a:endParaRPr lang="en-US"/>
          </a:p>
        </p:txBody>
      </p:sp>
    </p:spTree>
    <p:extLst>
      <p:ext uri="{BB962C8B-B14F-4D97-AF65-F5344CB8AC3E}">
        <p14:creationId xmlns:p14="http://schemas.microsoft.com/office/powerpoint/2010/main" val="1600377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5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5</a:t>
            </a:fld>
            <a:endParaRPr lang="en-US"/>
          </a:p>
        </p:txBody>
      </p:sp>
    </p:spTree>
    <p:extLst>
      <p:ext uri="{BB962C8B-B14F-4D97-AF65-F5344CB8AC3E}">
        <p14:creationId xmlns:p14="http://schemas.microsoft.com/office/powerpoint/2010/main" val="180399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6</a:t>
            </a:fld>
            <a:endParaRPr lang="en-US"/>
          </a:p>
        </p:txBody>
      </p:sp>
    </p:spTree>
    <p:extLst>
      <p:ext uri="{BB962C8B-B14F-4D97-AF65-F5344CB8AC3E}">
        <p14:creationId xmlns:p14="http://schemas.microsoft.com/office/powerpoint/2010/main" val="84251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502A9-73CC-44CC-A635-419454C555A5}" type="slidenum">
              <a:rPr lang="en-US" smtClean="0"/>
              <a:t>7</a:t>
            </a:fld>
            <a:endParaRPr lang="en-US"/>
          </a:p>
        </p:txBody>
      </p:sp>
    </p:spTree>
    <p:extLst>
      <p:ext uri="{BB962C8B-B14F-4D97-AF65-F5344CB8AC3E}">
        <p14:creationId xmlns:p14="http://schemas.microsoft.com/office/powerpoint/2010/main" val="83141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3577094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2.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3.wdp"/><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3.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3.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3.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3.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3.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2.wdp"/><Relationship Id="rId5" Type="http://schemas.openxmlformats.org/officeDocument/2006/relationships/image" Target="../media/image3.png"/><Relationship Id="rId6" Type="http://schemas.microsoft.com/office/2007/relationships/hdphoto" Target="../media/hdphoto1.wdp"/><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81540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2792331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2311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7245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204121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20" Type="http://schemas.openxmlformats.org/officeDocument/2006/relationships/slideLayout" Target="../slideLayouts/slideLayout38.xml"/><Relationship Id="rId21" Type="http://schemas.openxmlformats.org/officeDocument/2006/relationships/slideLayout" Target="../slideLayouts/slideLayout39.xml"/><Relationship Id="rId22" Type="http://schemas.openxmlformats.org/officeDocument/2006/relationships/slideLayout" Target="../slideLayouts/slideLayout40.xml"/><Relationship Id="rId23" Type="http://schemas.openxmlformats.org/officeDocument/2006/relationships/theme" Target="../theme/theme3.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Relationship Id="rId19" Type="http://schemas.openxmlformats.org/officeDocument/2006/relationships/slideLayout" Target="../slideLayouts/slideLayout37.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4"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9" r:id="rId12"/>
    <p:sldLayoutId id="2147483758" r:id="rId13"/>
    <p:sldLayoutId id="2147483756" r:id="rId14"/>
    <p:sldLayoutId id="2147483747" r:id="rId15"/>
    <p:sldLayoutId id="2147483748" r:id="rId16"/>
    <p:sldLayoutId id="2147483757" r:id="rId17"/>
    <p:sldLayoutId id="2147483749" r:id="rId18"/>
    <p:sldLayoutId id="2147483750" r:id="rId19"/>
    <p:sldLayoutId id="2147483751" r:id="rId20"/>
    <p:sldLayoutId id="2147483752" r:id="rId21"/>
    <p:sldLayoutId id="2147483753" r:id="rId2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5"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4.wdp"/><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9" Type="http://schemas.openxmlformats.org/officeDocument/2006/relationships/hyperlink" Target="http://schemas.microsoft.com/ado/2007/08/dataservices/related/DistributionCenter%22" TargetMode="External"/><Relationship Id="rId20" Type="http://schemas.openxmlformats.org/officeDocument/2006/relationships/hyperlink" Target="http://www.w3.org/2001/XMLSchema%22" TargetMode="External"/><Relationship Id="rId21" Type="http://schemas.openxmlformats.org/officeDocument/2006/relationships/hyperlink" Target="http://schemas.datacontract.org/2004/07/ContosoWcfService.Models" TargetMode="External"/><Relationship Id="rId22" Type="http://schemas.openxmlformats.org/officeDocument/2006/relationships/hyperlink" Target="http://www.w3.org/2001/XMLSchema-instance%22" TargetMode="External"/><Relationship Id="rId10" Type="http://schemas.openxmlformats.org/officeDocument/2006/relationships/hyperlink" Target="http://schemas.microsoft.com/ado/2007/08/dataservices/related/Todays%22" TargetMode="External"/><Relationship Id="rId11" Type="http://schemas.openxmlformats.org/officeDocument/2006/relationships/hyperlink" Target="http://schemas.microsoft.com/ado/2007/08/dataservices/scheme%22" TargetMode="External"/><Relationship Id="rId12" Type="http://schemas.openxmlformats.org/officeDocument/2006/relationships/hyperlink" Target="http://localhost:33779/WcfDataService1.svc/Drivers(2)" TargetMode="External"/><Relationship Id="rId13" Type="http://schemas.openxmlformats.org/officeDocument/2006/relationships/hyperlink" Target="http://localhost:33779/WcfDataService1.svc/Drivers(3)" TargetMode="External"/><Relationship Id="rId14" Type="http://schemas.openxmlformats.org/officeDocument/2006/relationships/hyperlink" Target="http://localhost:33779/WcfDataService1.svc/Drivers(4)" TargetMode="External"/><Relationship Id="rId15" Type="http://schemas.openxmlformats.org/officeDocument/2006/relationships/hyperlink" Target="http://localhost:33779/WcfDataService1.svc/Drivers(5)" TargetMode="External"/><Relationship Id="rId16" Type="http://schemas.openxmlformats.org/officeDocument/2006/relationships/hyperlink" Target="http://localhost:33779/WcfDataService1.svc/Drivers(6)" TargetMode="External"/><Relationship Id="rId17" Type="http://schemas.openxmlformats.org/officeDocument/2006/relationships/hyperlink" Target="http://localhost:33779/WcfDataService1.svc/Drivers(7)" TargetMode="External"/><Relationship Id="rId18" Type="http://schemas.openxmlformats.org/officeDocument/2006/relationships/hyperlink" Target="http://localhost:33779/WcfDataService1.svc/Drivers(8)" TargetMode="External"/><Relationship Id="rId19" Type="http://schemas.openxmlformats.org/officeDocument/2006/relationships/hyperlink" Target="http://tempuri.org/%22" TargetMode="External"/><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hyperlink" Target="http://localhost:33779/WcfDataService1.svc/%22" TargetMode="External"/><Relationship Id="rId4" Type="http://schemas.openxmlformats.org/officeDocument/2006/relationships/hyperlink" Target="http://schemas.microsoft.com/ado/2007/08/dataservices%22" TargetMode="External"/><Relationship Id="rId5" Type="http://schemas.openxmlformats.org/officeDocument/2006/relationships/hyperlink" Target="http://schemas.microsoft.com/ado/2007/08/dataservices/metadata%22" TargetMode="External"/><Relationship Id="rId6" Type="http://schemas.openxmlformats.org/officeDocument/2006/relationships/hyperlink" Target="http://www.w3.org/2005/Atom%22" TargetMode="External"/><Relationship Id="rId7" Type="http://schemas.openxmlformats.org/officeDocument/2006/relationships/hyperlink" Target="http://localhost:33779/WcfDataService1.svc/Drivers" TargetMode="External"/><Relationship Id="rId8" Type="http://schemas.openxmlformats.org/officeDocument/2006/relationships/hyperlink" Target="http://localhost:33779/WcfDataService1.svc/Drivers(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6.wmf"/><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tiff"/><Relationship Id="rId5" Type="http://schemas.openxmlformats.org/officeDocument/2006/relationships/image" Target="../media/image19.png"/><Relationship Id="rId6" Type="http://schemas.openxmlformats.org/officeDocument/2006/relationships/image" Target="../media/image1.png"/><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8699499" cy="1359196"/>
          </a:xfrm>
        </p:spPr>
        <p:txBody>
          <a:bodyPr/>
          <a:lstStyle/>
          <a:p>
            <a:r>
              <a:rPr lang="en-US" dirty="0" smtClean="0"/>
              <a:t>Building Mobile Phone Applications in the Cloud</a:t>
            </a:r>
            <a:endParaRPr lang="en-US" dirty="0"/>
          </a:p>
        </p:txBody>
      </p:sp>
      <p:sp>
        <p:nvSpPr>
          <p:cNvPr id="3" name="Subtitle 2"/>
          <p:cNvSpPr>
            <a:spLocks noGrp="1"/>
          </p:cNvSpPr>
          <p:nvPr>
            <p:ph type="body" sz="quarter" idx="11"/>
          </p:nvPr>
        </p:nvSpPr>
        <p:spPr/>
        <p:txBody>
          <a:bodyPr>
            <a:normAutofit/>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0104256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Storage: Secrets</a:t>
            </a:r>
          </a:p>
        </p:txBody>
      </p:sp>
      <p:sp>
        <p:nvSpPr>
          <p:cNvPr id="13" name="Text Placeholder 2"/>
          <p:cNvSpPr>
            <a:spLocks noGrp="1"/>
          </p:cNvSpPr>
          <p:nvPr>
            <p:ph type="body" sz="quarter" idx="10"/>
          </p:nvPr>
        </p:nvSpPr>
        <p:spPr>
          <a:xfrm>
            <a:off x="519112" y="1447799"/>
            <a:ext cx="11149013" cy="3978012"/>
          </a:xfrm>
        </p:spPr>
        <p:txBody>
          <a:bodyPr/>
          <a:lstStyle/>
          <a:p>
            <a:r>
              <a:rPr lang="en-US" dirty="0" smtClean="0">
                <a:solidFill>
                  <a:schemeClr val="accent1">
                    <a:alpha val="99000"/>
                  </a:schemeClr>
                </a:solidFill>
              </a:rPr>
              <a:t>Windows Azure</a:t>
            </a:r>
          </a:p>
          <a:p>
            <a:pPr lvl="1">
              <a:spcAft>
                <a:spcPts val="600"/>
              </a:spcAft>
            </a:pPr>
            <a:r>
              <a:rPr lang="en-US" dirty="0" smtClean="0"/>
              <a:t>Storage name</a:t>
            </a:r>
          </a:p>
          <a:p>
            <a:pPr lvl="1">
              <a:spcAft>
                <a:spcPts val="600"/>
              </a:spcAft>
            </a:pPr>
            <a:r>
              <a:rPr lang="en-US" dirty="0" smtClean="0"/>
              <a:t>Storage key</a:t>
            </a:r>
          </a:p>
          <a:p>
            <a:pPr lvl="1"/>
            <a:endParaRPr lang="en-US" dirty="0" smtClean="0"/>
          </a:p>
          <a:p>
            <a:r>
              <a:rPr lang="en-US" dirty="0" smtClean="0">
                <a:solidFill>
                  <a:schemeClr val="accent1">
                    <a:alpha val="99000"/>
                  </a:schemeClr>
                </a:solidFill>
              </a:rPr>
              <a:t>Windows Azure </a:t>
            </a:r>
          </a:p>
          <a:p>
            <a:r>
              <a:rPr lang="en-US" dirty="0" smtClean="0">
                <a:solidFill>
                  <a:schemeClr val="accent1">
                    <a:alpha val="99000"/>
                  </a:schemeClr>
                </a:solidFill>
              </a:rPr>
              <a:t>SQL Database</a:t>
            </a:r>
            <a:endParaRPr lang="en-US" dirty="0">
              <a:solidFill>
                <a:schemeClr val="accent1">
                  <a:alpha val="99000"/>
                </a:schemeClr>
              </a:solidFill>
            </a:endParaRPr>
          </a:p>
          <a:p>
            <a:pPr lvl="1">
              <a:spcAft>
                <a:spcPts val="600"/>
              </a:spcAft>
            </a:pPr>
            <a:r>
              <a:rPr lang="en-US" dirty="0"/>
              <a:t>Username</a:t>
            </a:r>
          </a:p>
          <a:p>
            <a:pPr lvl="1">
              <a:spcAft>
                <a:spcPts val="600"/>
              </a:spcAft>
            </a:pPr>
            <a:r>
              <a:rPr lang="en-US" dirty="0"/>
              <a:t>Password</a:t>
            </a:r>
          </a:p>
          <a:p>
            <a:pPr lvl="1"/>
            <a:endParaRPr lang="en-US" dirty="0" smtClean="0"/>
          </a:p>
        </p:txBody>
      </p:sp>
      <p:grpSp>
        <p:nvGrpSpPr>
          <p:cNvPr id="6" name="1"/>
          <p:cNvGrpSpPr/>
          <p:nvPr/>
        </p:nvGrpSpPr>
        <p:grpSpPr>
          <a:xfrm>
            <a:off x="4634157" y="1320800"/>
            <a:ext cx="7033968" cy="4991100"/>
            <a:chOff x="5154857" y="977901"/>
            <a:chExt cx="7033968" cy="499110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57" y="977901"/>
              <a:ext cx="7033968" cy="499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379817" y="4940300"/>
              <a:ext cx="35550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nvGrpSpPr>
          <p:cNvPr id="7" name="Group 6"/>
          <p:cNvGrpSpPr/>
          <p:nvPr/>
        </p:nvGrpSpPr>
        <p:grpSpPr>
          <a:xfrm>
            <a:off x="4467024" y="1193801"/>
            <a:ext cx="7343976" cy="5264149"/>
            <a:chOff x="4467024" y="1193801"/>
            <a:chExt cx="7343976" cy="5264149"/>
          </a:xfrm>
        </p:grpSpPr>
        <p:sp>
          <p:nvSpPr>
            <p:cNvPr id="22" name="1 mask"/>
            <p:cNvSpPr/>
            <p:nvPr/>
          </p:nvSpPr>
          <p:spPr bwMode="auto">
            <a:xfrm>
              <a:off x="4467024" y="11938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2"/>
            <p:cNvGrpSpPr/>
            <p:nvPr/>
          </p:nvGrpSpPr>
          <p:grpSpPr>
            <a:xfrm>
              <a:off x="4634157" y="2550685"/>
              <a:ext cx="7033968" cy="2531330"/>
              <a:chOff x="5231038" y="2235199"/>
              <a:chExt cx="6881607" cy="2476500"/>
            </a:xfrm>
          </p:grpSpPr>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38" y="2235199"/>
                <a:ext cx="688160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307217" y="2641599"/>
                <a:ext cx="6703854" cy="14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grpSp>
        <p:nvGrpSpPr>
          <p:cNvPr id="8" name="Group 7"/>
          <p:cNvGrpSpPr/>
          <p:nvPr/>
        </p:nvGrpSpPr>
        <p:grpSpPr>
          <a:xfrm>
            <a:off x="4467024" y="1155701"/>
            <a:ext cx="7343976" cy="5264149"/>
            <a:chOff x="4467024" y="1155701"/>
            <a:chExt cx="7343976" cy="5264149"/>
          </a:xfrm>
        </p:grpSpPr>
        <p:sp>
          <p:nvSpPr>
            <p:cNvPr id="29" name="1 mask"/>
            <p:cNvSpPr/>
            <p:nvPr/>
          </p:nvSpPr>
          <p:spPr bwMode="auto">
            <a:xfrm>
              <a:off x="4467024" y="11557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6" name="3"/>
            <p:cNvGrpSpPr/>
            <p:nvPr/>
          </p:nvGrpSpPr>
          <p:grpSpPr>
            <a:xfrm>
              <a:off x="4634157" y="1459286"/>
              <a:ext cx="7033968" cy="4714128"/>
              <a:chOff x="5624636" y="1193801"/>
              <a:chExt cx="6310256" cy="4229100"/>
            </a:xfrm>
          </p:grpSpPr>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36" y="1193801"/>
                <a:ext cx="631025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924277" y="2133599"/>
                <a:ext cx="3250353"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sp>
        <p:nvSpPr>
          <p:cNvPr id="30" name="Rectangle 29"/>
          <p:cNvSpPr/>
          <p:nvPr/>
        </p:nvSpPr>
        <p:spPr>
          <a:xfrm>
            <a:off x="4665675" y="2941073"/>
            <a:ext cx="6959588" cy="3196202"/>
          </a:xfrm>
          <a:prstGeom prst="rect">
            <a:avLst/>
          </a:prstGeom>
          <a:solidFill>
            <a:schemeClr val="bg1">
              <a:lumMod val="95000"/>
            </a:schemeClr>
          </a:solidFill>
        </p:spPr>
        <p:txBody>
          <a:bodyPr wrap="square" lIns="0" tIns="60949" rIns="121899" bIns="60949" anchor="ctr" anchorCtr="0">
            <a:noAutofit/>
          </a:bodyPr>
          <a:lstStyle/>
          <a:p>
            <a:pPr marL="65082" algn="ctr"/>
            <a:r>
              <a:rPr lang="en-US" sz="3200" dirty="0">
                <a:solidFill>
                  <a:srgbClr val="FF0000">
                    <a:alpha val="99000"/>
                  </a:srgbClr>
                </a:solidFill>
                <a:latin typeface="Segoe UI Light" pitchFamily="34" charset="0"/>
              </a:rPr>
              <a:t>Once </a:t>
            </a:r>
            <a:r>
              <a:rPr lang="en-US" sz="3200" dirty="0" smtClean="0">
                <a:solidFill>
                  <a:srgbClr val="FF0000">
                    <a:alpha val="99000"/>
                  </a:srgbClr>
                </a:solidFill>
                <a:latin typeface="Segoe UI Light" pitchFamily="34" charset="0"/>
              </a:rPr>
              <a:t>you </a:t>
            </a:r>
            <a:r>
              <a:rPr lang="en-US" sz="3200" dirty="0">
                <a:solidFill>
                  <a:srgbClr val="FF0000">
                    <a:alpha val="99000"/>
                  </a:srgbClr>
                </a:solidFill>
                <a:latin typeface="Segoe UI Light" pitchFamily="34" charset="0"/>
              </a:rPr>
              <a:t>share </a:t>
            </a:r>
            <a:r>
              <a:rPr lang="en-US" sz="3200" dirty="0" smtClean="0">
                <a:solidFill>
                  <a:srgbClr val="FF0000">
                    <a:alpha val="99000"/>
                  </a:srgbClr>
                </a:solidFill>
                <a:latin typeface="Segoe UI Light" pitchFamily="34" charset="0"/>
              </a:rPr>
              <a:t>your </a:t>
            </a:r>
            <a:r>
              <a:rPr lang="en-US" sz="3200" dirty="0">
                <a:solidFill>
                  <a:srgbClr val="FF0000">
                    <a:alpha val="99000"/>
                  </a:srgbClr>
                </a:solidFill>
                <a:latin typeface="Segoe UI Light" pitchFamily="34" charset="0"/>
              </a:rPr>
              <a:t>secret, </a:t>
            </a:r>
            <a:r>
              <a:rPr lang="en-US" sz="3200" dirty="0" smtClean="0">
                <a:solidFill>
                  <a:srgbClr val="FF0000">
                    <a:alpha val="99000"/>
                  </a:srgbClr>
                </a:solidFill>
                <a:latin typeface="Segoe UI Light" pitchFamily="34" charset="0"/>
              </a:rPr>
              <a:t/>
            </a:r>
            <a:br>
              <a:rPr lang="en-US" sz="3200" dirty="0" smtClean="0">
                <a:solidFill>
                  <a:srgbClr val="FF0000">
                    <a:alpha val="99000"/>
                  </a:srgbClr>
                </a:solidFill>
                <a:latin typeface="Segoe UI Light" pitchFamily="34" charset="0"/>
              </a:rPr>
            </a:br>
            <a:r>
              <a:rPr lang="en-US" sz="3200" dirty="0" smtClean="0">
                <a:solidFill>
                  <a:srgbClr val="FF0000">
                    <a:alpha val="99000"/>
                  </a:srgbClr>
                </a:solidFill>
                <a:latin typeface="Segoe UI Light" pitchFamily="34" charset="0"/>
              </a:rPr>
              <a:t>it’s </a:t>
            </a:r>
            <a:r>
              <a:rPr lang="en-US" sz="3200" dirty="0">
                <a:solidFill>
                  <a:srgbClr val="FF0000">
                    <a:alpha val="99000"/>
                  </a:srgbClr>
                </a:solidFill>
                <a:latin typeface="Segoe UI Light" pitchFamily="34" charset="0"/>
              </a:rPr>
              <a:t>no longer secret</a:t>
            </a:r>
          </a:p>
        </p:txBody>
      </p:sp>
    </p:spTree>
    <p:extLst>
      <p:ext uri="{BB962C8B-B14F-4D97-AF65-F5344CB8AC3E}">
        <p14:creationId xmlns:p14="http://schemas.microsoft.com/office/powerpoint/2010/main" val="3619632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9" name="Group 28"/>
          <p:cNvGrpSpPr/>
          <p:nvPr/>
        </p:nvGrpSpPr>
        <p:grpSpPr>
          <a:xfrm>
            <a:off x="5973014" y="1482166"/>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823700" cy="747897"/>
          </a:xfrm>
        </p:spPr>
        <p:txBody>
          <a:bodyPr/>
          <a:lstStyle/>
          <a:p>
            <a:r>
              <a:rPr lang="en-US" dirty="0"/>
              <a:t>Storage: How do we keep secrets secret?</a:t>
            </a:r>
          </a:p>
        </p:txBody>
      </p:sp>
      <p:sp>
        <p:nvSpPr>
          <p:cNvPr id="3" name="Text Placeholder 2"/>
          <p:cNvSpPr>
            <a:spLocks noGrp="1"/>
          </p:cNvSpPr>
          <p:nvPr>
            <p:ph type="body" sz="quarter" idx="10"/>
          </p:nvPr>
        </p:nvSpPr>
        <p:spPr>
          <a:xfrm>
            <a:off x="519112" y="1447799"/>
            <a:ext cx="4909231" cy="3385542"/>
          </a:xfrm>
        </p:spPr>
        <p:txBody>
          <a:bodyPr/>
          <a:lstStyle/>
          <a:p>
            <a:pPr>
              <a:spcAft>
                <a:spcPts val="2400"/>
              </a:spcAft>
            </a:pPr>
            <a:r>
              <a:rPr lang="en-US" dirty="0" smtClean="0">
                <a:solidFill>
                  <a:schemeClr val="accent1">
                    <a:alpha val="99000"/>
                  </a:schemeClr>
                </a:solidFill>
              </a:rPr>
              <a:t>Proxy the requests</a:t>
            </a:r>
          </a:p>
          <a:p>
            <a:pPr>
              <a:spcAft>
                <a:spcPts val="2400"/>
              </a:spcAft>
            </a:pPr>
            <a:r>
              <a:rPr lang="en-US" dirty="0" smtClean="0">
                <a:solidFill>
                  <a:schemeClr val="accent1">
                    <a:alpha val="99000"/>
                  </a:schemeClr>
                </a:solidFill>
              </a:rPr>
              <a:t>Client sends data </a:t>
            </a:r>
            <a:br>
              <a:rPr lang="en-US" dirty="0" smtClean="0">
                <a:solidFill>
                  <a:schemeClr val="accent1">
                    <a:alpha val="99000"/>
                  </a:schemeClr>
                </a:solidFill>
              </a:rPr>
            </a:br>
            <a:r>
              <a:rPr lang="en-US" dirty="0" smtClean="0">
                <a:solidFill>
                  <a:schemeClr val="accent1">
                    <a:alpha val="99000"/>
                  </a:schemeClr>
                </a:solidFill>
              </a:rPr>
              <a:t>to web role</a:t>
            </a:r>
          </a:p>
          <a:p>
            <a:pPr>
              <a:spcAft>
                <a:spcPts val="2400"/>
              </a:spcAft>
            </a:pPr>
            <a:r>
              <a:rPr lang="en-US" dirty="0" smtClean="0">
                <a:solidFill>
                  <a:schemeClr val="accent1">
                    <a:alpha val="99000"/>
                  </a:schemeClr>
                </a:solidFill>
              </a:rPr>
              <a:t>Web role sends </a:t>
            </a:r>
            <a:br>
              <a:rPr lang="en-US" dirty="0" smtClean="0">
                <a:solidFill>
                  <a:schemeClr val="accent1">
                    <a:alpha val="99000"/>
                  </a:schemeClr>
                </a:solidFill>
              </a:rPr>
            </a:br>
            <a:r>
              <a:rPr lang="en-US" dirty="0" smtClean="0">
                <a:solidFill>
                  <a:schemeClr val="accent1">
                    <a:alpha val="99000"/>
                  </a:schemeClr>
                </a:solidFill>
              </a:rPr>
              <a:t>data to storage</a:t>
            </a:r>
            <a:endParaRPr lang="en-US" dirty="0">
              <a:solidFill>
                <a:schemeClr val="accent1">
                  <a:alpha val="99000"/>
                </a:schemeClr>
              </a:solidFill>
            </a:endParaRPr>
          </a:p>
        </p:txBody>
      </p:sp>
      <p:cxnSp>
        <p:nvCxnSpPr>
          <p:cNvPr id="5" name="Straight Connector 4"/>
          <p:cNvCxnSpPr/>
          <p:nvPr/>
        </p:nvCxnSpPr>
        <p:spPr>
          <a:xfrm flipH="1" flipV="1">
            <a:off x="8186874" y="3848612"/>
            <a:ext cx="1119042" cy="1949563"/>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9" name="TextBox 8"/>
          <p:cNvSpPr txBox="1"/>
          <p:nvPr/>
        </p:nvSpPr>
        <p:spPr>
          <a:xfrm>
            <a:off x="8680329" y="260068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accent4">
                    <a:alpha val="99000"/>
                  </a:schemeClr>
                </a:solidFill>
              </a:rPr>
              <a:t>(2)</a:t>
            </a:r>
          </a:p>
        </p:txBody>
      </p:sp>
      <p:grpSp>
        <p:nvGrpSpPr>
          <p:cNvPr id="32" name="Group 31"/>
          <p:cNvGrpSpPr/>
          <p:nvPr/>
        </p:nvGrpSpPr>
        <p:grpSpPr>
          <a:xfrm>
            <a:off x="9917211" y="1853213"/>
            <a:ext cx="1232105" cy="1355851"/>
            <a:chOff x="-1290162" y="842737"/>
            <a:chExt cx="986944" cy="1086067"/>
          </a:xfrm>
          <a:solidFill>
            <a:srgbClr val="FFFFFF"/>
          </a:solidFill>
        </p:grpSpPr>
        <p:sp>
          <p:nvSpPr>
            <p:cNvPr id="33" name="Rectangle 32"/>
            <p:cNvSpPr/>
            <p:nvPr/>
          </p:nvSpPr>
          <p:spPr>
            <a:xfrm>
              <a:off x="-1278789" y="842737"/>
              <a:ext cx="975571" cy="1086067"/>
            </a:xfrm>
            <a:prstGeom prst="rect">
              <a:avLst/>
            </a:prstGeom>
            <a:grpFill/>
            <a:ln w="50800">
              <a:solidFill>
                <a:schemeClr val="accent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ln>
                  <a:solidFill>
                    <a:schemeClr val="accent4"/>
                  </a:solidFill>
                </a:ln>
                <a:solidFill>
                  <a:schemeClr val="accent4"/>
                </a:solidFill>
              </a:endParaRPr>
            </a:p>
          </p:txBody>
        </p:sp>
        <p:cxnSp>
          <p:nvCxnSpPr>
            <p:cNvPr id="34" name="Straight Connector 33"/>
            <p:cNvCxnSpPr/>
            <p:nvPr/>
          </p:nvCxnSpPr>
          <p:spPr>
            <a:xfrm>
              <a:off x="-1088825"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885244"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68166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47808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rot="16200000">
              <a:off x="-802701" y="1228665"/>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015066"/>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801468"/>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587869"/>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grpSp>
      <p:grpSp>
        <p:nvGrpSpPr>
          <p:cNvPr id="42" name="Group 41"/>
          <p:cNvGrpSpPr/>
          <p:nvPr/>
        </p:nvGrpSpPr>
        <p:grpSpPr>
          <a:xfrm>
            <a:off x="9148739"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380302"/>
            <a:chOff x="6736308" y="3134493"/>
            <a:chExt cx="1666994" cy="1380302"/>
          </a:xfrm>
        </p:grpSpPr>
        <p:grpSp>
          <p:nvGrpSpPr>
            <p:cNvPr id="52" name="Group 51"/>
            <p:cNvGrpSpPr/>
            <p:nvPr/>
          </p:nvGrpSpPr>
          <p:grpSpPr bwMode="black">
            <a:xfrm>
              <a:off x="6891720" y="3134493"/>
              <a:ext cx="1356170" cy="1103304"/>
              <a:chOff x="5184775" y="225425"/>
              <a:chExt cx="1500188" cy="1220788"/>
            </a:xfrm>
            <a:solidFill>
              <a:schemeClr val="accent1"/>
            </a:solid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62" name="Group 61"/>
          <p:cNvGrpSpPr/>
          <p:nvPr/>
        </p:nvGrpSpPr>
        <p:grpSpPr>
          <a:xfrm>
            <a:off x="10003006" y="1836135"/>
            <a:ext cx="1116787" cy="1390006"/>
            <a:chOff x="5428343" y="-1303307"/>
            <a:chExt cx="971072" cy="1208642"/>
          </a:xfrm>
        </p:grpSpPr>
        <p:sp>
          <p:nvSpPr>
            <p:cNvPr id="61" name="Freeform 60"/>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8"/>
            <a:ext cx="1488457" cy="79067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8" name="Group 67"/>
          <p:cNvGrpSpPr/>
          <p:nvPr/>
        </p:nvGrpSpPr>
        <p:grpSpPr>
          <a:xfrm>
            <a:off x="9405777" y="4982934"/>
            <a:ext cx="681067" cy="1300737"/>
            <a:chOff x="-498475" y="1609726"/>
            <a:chExt cx="950913" cy="1816099"/>
          </a:xfrm>
        </p:grpSpPr>
        <p:sp>
          <p:nvSpPr>
            <p:cNvPr id="6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94161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Using Shared Access Signatures </a:t>
            </a:r>
          </a:p>
        </p:txBody>
      </p:sp>
      <p:sp>
        <p:nvSpPr>
          <p:cNvPr id="3" name="Text Placeholder 2"/>
          <p:cNvSpPr>
            <a:spLocks noGrp="1"/>
          </p:cNvSpPr>
          <p:nvPr>
            <p:ph type="body" sz="quarter" idx="10"/>
          </p:nvPr>
        </p:nvSpPr>
        <p:spPr>
          <a:xfrm>
            <a:off x="519113" y="1447799"/>
            <a:ext cx="5065761" cy="4247317"/>
          </a:xfrm>
        </p:spPr>
        <p:txBody>
          <a:bodyPr/>
          <a:lstStyle/>
          <a:p>
            <a:pPr>
              <a:spcAft>
                <a:spcPts val="2400"/>
              </a:spcAft>
            </a:pPr>
            <a:r>
              <a:rPr lang="en-US" dirty="0">
                <a:solidFill>
                  <a:schemeClr val="accent1">
                    <a:alpha val="99000"/>
                  </a:schemeClr>
                </a:solidFill>
              </a:rPr>
              <a:t>Client makes request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of </a:t>
            </a:r>
            <a:r>
              <a:rPr lang="en-US" dirty="0">
                <a:solidFill>
                  <a:schemeClr val="accent1">
                    <a:alpha val="99000"/>
                  </a:schemeClr>
                </a:solidFill>
              </a:rPr>
              <a:t>Web Role for SAS</a:t>
            </a:r>
          </a:p>
          <a:p>
            <a:pPr>
              <a:spcAft>
                <a:spcPts val="2400"/>
              </a:spcAft>
            </a:pPr>
            <a:r>
              <a:rPr lang="en-US" dirty="0">
                <a:solidFill>
                  <a:schemeClr val="accent1">
                    <a:alpha val="99000"/>
                  </a:schemeClr>
                </a:solidFill>
              </a:rPr>
              <a:t>Web Role sends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client </a:t>
            </a:r>
            <a:r>
              <a:rPr lang="en-US" dirty="0">
                <a:solidFill>
                  <a:schemeClr val="accent1">
                    <a:alpha val="99000"/>
                  </a:schemeClr>
                </a:solidFill>
              </a:rPr>
              <a:t>SAS</a:t>
            </a:r>
          </a:p>
          <a:p>
            <a:pPr>
              <a:spcAft>
                <a:spcPts val="2400"/>
              </a:spcAft>
            </a:pPr>
            <a:r>
              <a:rPr lang="en-US" dirty="0">
                <a:solidFill>
                  <a:schemeClr val="accent1">
                    <a:alpha val="99000"/>
                  </a:schemeClr>
                </a:solidFill>
              </a:rPr>
              <a:t>Client makes request</a:t>
            </a:r>
          </a:p>
          <a:p>
            <a:pPr>
              <a:spcAft>
                <a:spcPts val="2400"/>
              </a:spcAft>
            </a:pPr>
            <a:r>
              <a:rPr lang="en-US" dirty="0">
                <a:solidFill>
                  <a:schemeClr val="accent1">
                    <a:alpha val="99000"/>
                  </a:schemeClr>
                </a:solidFill>
              </a:rPr>
              <a:t>Client gets response</a:t>
            </a:r>
          </a:p>
        </p:txBody>
      </p:sp>
      <p:sp>
        <p:nvSpPr>
          <p:cNvPr id="25" name="Rectangle 24"/>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7" name="Group 26"/>
          <p:cNvGrpSpPr/>
          <p:nvPr/>
        </p:nvGrpSpPr>
        <p:grpSpPr>
          <a:xfrm>
            <a:off x="5973014" y="1482166"/>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5" name="TextBox 34"/>
          <p:cNvSpPr txBox="1"/>
          <p:nvPr/>
        </p:nvSpPr>
        <p:spPr>
          <a:xfrm>
            <a:off x="9466141" y="367186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46" name="Group 45"/>
          <p:cNvGrpSpPr/>
          <p:nvPr/>
        </p:nvGrpSpPr>
        <p:grpSpPr>
          <a:xfrm>
            <a:off x="9405777" y="4982934"/>
            <a:ext cx="681067" cy="1300737"/>
            <a:chOff x="-498475" y="1609726"/>
            <a:chExt cx="950913" cy="1816099"/>
          </a:xfrm>
        </p:grpSpPr>
        <p:sp>
          <p:nvSpPr>
            <p:cNvPr id="4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796771" y="3218234"/>
            <a:ext cx="1666994" cy="1380302"/>
            <a:chOff x="6736308" y="3134493"/>
            <a:chExt cx="1666994" cy="1380302"/>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55" name="Group 54"/>
          <p:cNvGrpSpPr/>
          <p:nvPr/>
        </p:nvGrpSpPr>
        <p:grpSpPr>
          <a:xfrm>
            <a:off x="10003006" y="1836135"/>
            <a:ext cx="1116787" cy="1390006"/>
            <a:chOff x="5428343" y="-1303307"/>
            <a:chExt cx="971072" cy="1208642"/>
          </a:xfrm>
        </p:grpSpPr>
        <p:sp>
          <p:nvSpPr>
            <p:cNvPr id="56" name="Freeform 55"/>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flipH="1">
            <a:off x="9912281"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2" y="416764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61" name="Straight Connector 60"/>
          <p:cNvCxnSpPr/>
          <p:nvPr/>
        </p:nvCxnSpPr>
        <p:spPr>
          <a:xfrm flipV="1">
            <a:off x="9667176"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6" y="410274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Tree>
    <p:extLst>
      <p:ext uri="{BB962C8B-B14F-4D97-AF65-F5344CB8AC3E}">
        <p14:creationId xmlns:p14="http://schemas.microsoft.com/office/powerpoint/2010/main" val="4886121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uiExpand="1"/>
      <p:bldP spid="35" grpId="0" uiExpand="1"/>
      <p:bldP spid="60" grpId="0" uiExpand="1"/>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dirty="0" smtClean="0"/>
              <a:t>Windows Azure SQL Database</a:t>
            </a:r>
            <a:endParaRPr lang="en-US" dirty="0"/>
          </a:p>
        </p:txBody>
      </p:sp>
      <p:sp>
        <p:nvSpPr>
          <p:cNvPr id="3" name="Text Placeholder 2"/>
          <p:cNvSpPr>
            <a:spLocks noGrp="1"/>
          </p:cNvSpPr>
          <p:nvPr>
            <p:ph type="body" sz="quarter" idx="10"/>
          </p:nvPr>
        </p:nvSpPr>
        <p:spPr>
          <a:xfrm>
            <a:off x="519113" y="1327731"/>
            <a:ext cx="5119688" cy="4681282"/>
          </a:xfrm>
        </p:spPr>
        <p:txBody>
          <a:bodyPr/>
          <a:lstStyle/>
          <a:p>
            <a:pPr>
              <a:spcAft>
                <a:spcPts val="1800"/>
              </a:spcAft>
            </a:pPr>
            <a:r>
              <a:rPr lang="en-US" sz="3600" dirty="0">
                <a:solidFill>
                  <a:schemeClr val="accent1">
                    <a:alpha val="99000"/>
                  </a:schemeClr>
                </a:solidFill>
              </a:rPr>
              <a:t>Client sends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request </a:t>
            </a:r>
            <a:r>
              <a:rPr lang="en-US" sz="3600" dirty="0">
                <a:solidFill>
                  <a:schemeClr val="accent1">
                    <a:alpha val="99000"/>
                  </a:schemeClr>
                </a:solidFill>
              </a:rPr>
              <a:t>to proxy</a:t>
            </a:r>
          </a:p>
          <a:p>
            <a:pPr>
              <a:spcAft>
                <a:spcPts val="1800"/>
              </a:spcAft>
            </a:pPr>
            <a:r>
              <a:rPr lang="en-US" sz="3600" dirty="0">
                <a:solidFill>
                  <a:schemeClr val="accent1">
                    <a:alpha val="99000"/>
                  </a:schemeClr>
                </a:solidFill>
              </a:rPr>
              <a:t>Proxy makes SQL call against SQL </a:t>
            </a:r>
            <a:r>
              <a:rPr lang="en-US" sz="3600" dirty="0" smtClean="0">
                <a:solidFill>
                  <a:schemeClr val="accent1">
                    <a:alpha val="99000"/>
                  </a:schemeClr>
                </a:solidFill>
              </a:rPr>
              <a:t>Database</a:t>
            </a:r>
            <a:endParaRPr lang="en-US" sz="3600" dirty="0">
              <a:solidFill>
                <a:schemeClr val="accent1">
                  <a:alpha val="99000"/>
                </a:schemeClr>
              </a:solidFill>
            </a:endParaRPr>
          </a:p>
          <a:p>
            <a:pPr>
              <a:spcAft>
                <a:spcPts val="1800"/>
              </a:spcAft>
            </a:pPr>
            <a:r>
              <a:rPr lang="en-US" sz="3600">
                <a:solidFill>
                  <a:schemeClr val="accent1">
                    <a:alpha val="99000"/>
                  </a:schemeClr>
                </a:solidFill>
              </a:rPr>
              <a:t>SQL </a:t>
            </a:r>
            <a:r>
              <a:rPr lang="en-US" sz="3600" smtClean="0">
                <a:solidFill>
                  <a:schemeClr val="accent1">
                    <a:alpha val="99000"/>
                  </a:schemeClr>
                </a:solidFill>
              </a:rPr>
              <a:t>Database</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returns a </a:t>
            </a:r>
            <a:r>
              <a:rPr lang="en-US" sz="3600" dirty="0">
                <a:solidFill>
                  <a:schemeClr val="accent1">
                    <a:alpha val="99000"/>
                  </a:schemeClr>
                </a:solidFill>
              </a:rPr>
              <a:t>response</a:t>
            </a:r>
          </a:p>
          <a:p>
            <a:pPr>
              <a:spcAft>
                <a:spcPts val="1800"/>
              </a:spcAft>
            </a:pPr>
            <a:r>
              <a:rPr lang="en-US" sz="3600" dirty="0">
                <a:solidFill>
                  <a:schemeClr val="accent1">
                    <a:alpha val="99000"/>
                  </a:schemeClr>
                </a:solidFill>
              </a:rPr>
              <a:t>Proxy returns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response to device</a:t>
            </a:r>
            <a:endParaRPr lang="en-US" sz="3600" dirty="0">
              <a:solidFill>
                <a:schemeClr val="accent1">
                  <a:alpha val="99000"/>
                </a:schemeClr>
              </a:solidFill>
            </a:endParaRPr>
          </a:p>
        </p:txBody>
      </p:sp>
      <p:sp>
        <p:nvSpPr>
          <p:cNvPr id="20" name="Rectangle 19"/>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Group 22"/>
          <p:cNvGrpSpPr/>
          <p:nvPr/>
        </p:nvGrpSpPr>
        <p:grpSpPr>
          <a:xfrm>
            <a:off x="5973014" y="1482166"/>
            <a:ext cx="5546762" cy="3351175"/>
            <a:chOff x="214313" y="2174875"/>
            <a:chExt cx="990600" cy="598488"/>
          </a:xfrm>
          <a:solidFill>
            <a:schemeClr val="bg1"/>
          </a:solidFill>
        </p:grpSpPr>
        <p:sp>
          <p:nvSpPr>
            <p:cNvPr id="2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3" name="TextBox 32"/>
          <p:cNvSpPr txBox="1"/>
          <p:nvPr/>
        </p:nvSpPr>
        <p:spPr>
          <a:xfrm>
            <a:off x="9219567" y="31300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34" name="Group 33"/>
          <p:cNvGrpSpPr/>
          <p:nvPr/>
        </p:nvGrpSpPr>
        <p:grpSpPr>
          <a:xfrm>
            <a:off x="9405777" y="4982934"/>
            <a:ext cx="681067" cy="1300737"/>
            <a:chOff x="-498475" y="1609726"/>
            <a:chExt cx="950913" cy="1816099"/>
          </a:xfrm>
        </p:grpSpPr>
        <p:sp>
          <p:nvSpPr>
            <p:cNvPr id="35"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6796771" y="3218234"/>
            <a:ext cx="1666994" cy="1380302"/>
            <a:chOff x="6736308" y="3134493"/>
            <a:chExt cx="1666994" cy="1380302"/>
          </a:xfrm>
        </p:grpSpPr>
        <p:grpSp>
          <p:nvGrpSpPr>
            <p:cNvPr id="38" name="Group 37"/>
            <p:cNvGrpSpPr/>
            <p:nvPr/>
          </p:nvGrpSpPr>
          <p:grpSpPr bwMode="black">
            <a:xfrm>
              <a:off x="6891720" y="3134493"/>
              <a:ext cx="1356170" cy="1103304"/>
              <a:chOff x="5184775" y="225425"/>
              <a:chExt cx="1500188" cy="1220788"/>
            </a:xfrm>
            <a:solidFill>
              <a:schemeClr val="accent1"/>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cxnSp>
        <p:nvCxnSpPr>
          <p:cNvPr id="47" name="Straight Connector 46"/>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8" name="TextBox 47"/>
          <p:cNvSpPr txBox="1"/>
          <p:nvPr/>
        </p:nvSpPr>
        <p:spPr>
          <a:xfrm>
            <a:off x="8648862" y="246055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49" name="Straight Connector 48"/>
          <p:cNvCxnSpPr/>
          <p:nvPr/>
        </p:nvCxnSpPr>
        <p:spPr>
          <a:xfrm flipV="1">
            <a:off x="8308353" y="24810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50" name="TextBox 49"/>
          <p:cNvSpPr txBox="1"/>
          <p:nvPr/>
        </p:nvSpPr>
        <p:spPr>
          <a:xfrm>
            <a:off x="8714509" y="413132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cxnSp>
        <p:nvCxnSpPr>
          <p:cNvPr id="64" name="Straight Connector 63"/>
          <p:cNvCxnSpPr/>
          <p:nvPr/>
        </p:nvCxnSpPr>
        <p:spPr>
          <a:xfrm flipH="1">
            <a:off x="8314703" y="27477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7" name="Group 66"/>
          <p:cNvGrpSpPr/>
          <p:nvPr/>
        </p:nvGrpSpPr>
        <p:grpSpPr>
          <a:xfrm>
            <a:off x="10057648" y="1836712"/>
            <a:ext cx="747996" cy="1345569"/>
            <a:chOff x="9561930" y="-1676400"/>
            <a:chExt cx="747996" cy="1345569"/>
          </a:xfrm>
        </p:grpSpPr>
        <p:sp>
          <p:nvSpPr>
            <p:cNvPr id="68" name="Freeform 67"/>
            <p:cNvSpPr>
              <a:spLocks noEditPoints="1"/>
            </p:cNvSpPr>
            <p:nvPr/>
          </p:nvSpPr>
          <p:spPr bwMode="auto">
            <a:xfrm rot="10800000">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079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8"/>
            <p:cNvSpPr>
              <a:spLocks noEditPoints="1"/>
            </p:cNvSpPr>
            <p:nvPr/>
          </p:nvSpPr>
          <p:spPr bwMode="auto">
            <a:xfrm>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596627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right)">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8"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Storage: Offloading work through queues</a:t>
            </a:r>
          </a:p>
        </p:txBody>
      </p:sp>
      <p:sp>
        <p:nvSpPr>
          <p:cNvPr id="3" name="Text Placeholder 2"/>
          <p:cNvSpPr>
            <a:spLocks noGrp="1"/>
          </p:cNvSpPr>
          <p:nvPr>
            <p:ph type="body" sz="quarter" idx="10"/>
          </p:nvPr>
        </p:nvSpPr>
        <p:spPr>
          <a:xfrm>
            <a:off x="519112" y="1447799"/>
            <a:ext cx="5093897" cy="3785652"/>
          </a:xfrm>
        </p:spPr>
        <p:txBody>
          <a:bodyPr/>
          <a:lstStyle/>
          <a:p>
            <a:pPr>
              <a:spcAft>
                <a:spcPts val="1800"/>
              </a:spcAft>
            </a:pPr>
            <a:r>
              <a:rPr lang="en-US" dirty="0">
                <a:solidFill>
                  <a:schemeClr val="accent1">
                    <a:alpha val="99000"/>
                  </a:schemeClr>
                </a:solidFill>
              </a:rPr>
              <a:t>Client writes a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message </a:t>
            </a:r>
            <a:r>
              <a:rPr lang="en-US" dirty="0">
                <a:solidFill>
                  <a:schemeClr val="accent1">
                    <a:alpha val="99000"/>
                  </a:schemeClr>
                </a:solidFill>
              </a:rPr>
              <a:t>to a queue</a:t>
            </a:r>
          </a:p>
          <a:p>
            <a:pPr>
              <a:spcAft>
                <a:spcPts val="1800"/>
              </a:spcAft>
            </a:pPr>
            <a:r>
              <a:rPr lang="en-US" dirty="0">
                <a:solidFill>
                  <a:schemeClr val="accent1">
                    <a:alpha val="99000"/>
                  </a:schemeClr>
                </a:solidFill>
              </a:rPr>
              <a:t>Worker role is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polling </a:t>
            </a:r>
            <a:r>
              <a:rPr lang="en-US" dirty="0">
                <a:solidFill>
                  <a:schemeClr val="accent1">
                    <a:alpha val="99000"/>
                  </a:schemeClr>
                </a:solidFill>
              </a:rPr>
              <a:t>the queue</a:t>
            </a:r>
          </a:p>
          <a:p>
            <a:pPr>
              <a:spcAft>
                <a:spcPts val="1800"/>
              </a:spcAft>
            </a:pPr>
            <a:r>
              <a:rPr lang="en-US" dirty="0">
                <a:solidFill>
                  <a:schemeClr val="accent1">
                    <a:alpha val="99000"/>
                  </a:schemeClr>
                </a:solidFill>
              </a:rPr>
              <a:t>Worker role finds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the </a:t>
            </a:r>
            <a:r>
              <a:rPr lang="en-US" dirty="0">
                <a:solidFill>
                  <a:schemeClr val="accent1">
                    <a:alpha val="99000"/>
                  </a:schemeClr>
                </a:solidFill>
              </a:rPr>
              <a:t>message</a:t>
            </a:r>
          </a:p>
        </p:txBody>
      </p:sp>
      <p:sp>
        <p:nvSpPr>
          <p:cNvPr id="32" name="Rectangle 31"/>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33" name="Group 32"/>
          <p:cNvGrpSpPr/>
          <p:nvPr/>
        </p:nvGrpSpPr>
        <p:grpSpPr>
          <a:xfrm>
            <a:off x="5973014" y="1482166"/>
            <a:ext cx="5546762" cy="3351175"/>
            <a:chOff x="214313" y="2174875"/>
            <a:chExt cx="990600" cy="598488"/>
          </a:xfrm>
          <a:solidFill>
            <a:schemeClr val="bg1"/>
          </a:solidFill>
        </p:grpSpPr>
        <p:sp>
          <p:nvSpPr>
            <p:cNvPr id="3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6" name="Straight Connector 35"/>
          <p:cNvCxnSpPr/>
          <p:nvPr/>
        </p:nvCxnSpPr>
        <p:spPr>
          <a:xfrm flipH="1" flipV="1">
            <a:off x="8221941" y="4381500"/>
            <a:ext cx="1083975" cy="141667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7" name="TextBox 36"/>
          <p:cNvSpPr txBox="1"/>
          <p:nvPr/>
        </p:nvSpPr>
        <p:spPr>
          <a:xfrm>
            <a:off x="8286832" y="501800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8" name="TextBox 37"/>
          <p:cNvSpPr txBox="1"/>
          <p:nvPr/>
        </p:nvSpPr>
        <p:spPr>
          <a:xfrm>
            <a:off x="9050751" y="3228526"/>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grpSp>
        <p:nvGrpSpPr>
          <p:cNvPr id="39" name="Group 38"/>
          <p:cNvGrpSpPr/>
          <p:nvPr/>
        </p:nvGrpSpPr>
        <p:grpSpPr>
          <a:xfrm>
            <a:off x="9405777" y="4982934"/>
            <a:ext cx="681067" cy="1300737"/>
            <a:chOff x="-498475" y="1609726"/>
            <a:chExt cx="950913" cy="1816099"/>
          </a:xfrm>
        </p:grpSpPr>
        <p:sp>
          <p:nvSpPr>
            <p:cNvPr id="40"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TextBox 48"/>
          <p:cNvSpPr txBox="1"/>
          <p:nvPr/>
        </p:nvSpPr>
        <p:spPr>
          <a:xfrm>
            <a:off x="8480046" y="2559035"/>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cxnSp>
        <p:nvCxnSpPr>
          <p:cNvPr id="50" name="Straight Connector 49"/>
          <p:cNvCxnSpPr/>
          <p:nvPr/>
        </p:nvCxnSpPr>
        <p:spPr>
          <a:xfrm flipV="1">
            <a:off x="7499350" y="2579571"/>
            <a:ext cx="2289059" cy="112882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2" name="Straight Connector 51"/>
          <p:cNvCxnSpPr/>
          <p:nvPr/>
        </p:nvCxnSpPr>
        <p:spPr>
          <a:xfrm flipH="1">
            <a:off x="7988300" y="2846270"/>
            <a:ext cx="1806459" cy="90658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3" name="Group 62"/>
          <p:cNvGrpSpPr/>
          <p:nvPr/>
        </p:nvGrpSpPr>
        <p:grpSpPr>
          <a:xfrm>
            <a:off x="9746310" y="1914523"/>
            <a:ext cx="1511582" cy="1430970"/>
            <a:chOff x="9746310" y="-1752600"/>
            <a:chExt cx="1511582" cy="1430970"/>
          </a:xfrm>
        </p:grpSpPr>
        <p:sp>
          <p:nvSpPr>
            <p:cNvPr id="64"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101600">
              <a:solidFill>
                <a:schemeClr val="bg1"/>
              </a:solidFill>
            </a:ln>
            <a:extLst/>
          </p:spPr>
          <p:txBody>
            <a:bodyPr vert="horz" wrap="square" lIns="91440" tIns="45720" rIns="91440" bIns="45720" numCol="1" anchor="t" anchorCtr="0" compatLnSpc="1">
              <a:prstTxWarp prst="textNoShape">
                <a:avLst/>
              </a:prstTxWarp>
            </a:bodyPr>
            <a:lstStyle/>
            <a:p>
              <a:endParaRPr lang="en-US" sz="1600"/>
            </a:p>
          </p:txBody>
        </p:sp>
        <p:sp>
          <p:nvSpPr>
            <p:cNvPr id="65"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87"/>
            <p:cNvSpPr>
              <a:spLocks noChangeArrowheads="1"/>
            </p:cNvSpPr>
            <p:nvPr/>
          </p:nvSpPr>
          <p:spPr bwMode="black">
            <a:xfrm>
              <a:off x="10304986" y="-1221752"/>
              <a:ext cx="183693" cy="1836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88"/>
            <p:cNvSpPr>
              <a:spLocks noEditPoints="1"/>
            </p:cNvSpPr>
            <p:nvPr/>
          </p:nvSpPr>
          <p:spPr bwMode="black">
            <a:xfrm>
              <a:off x="10755607" y="-1752600"/>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Text Placeholder 2"/>
            <p:cNvSpPr txBox="1">
              <a:spLocks/>
            </p:cNvSpPr>
            <p:nvPr/>
          </p:nvSpPr>
          <p:spPr>
            <a:xfrm>
              <a:off x="9746310" y="-635229"/>
              <a:ext cx="1381235" cy="313599"/>
            </a:xfrm>
            <a:prstGeom prst="rect">
              <a:avLst/>
            </a:prstGeom>
            <a:solidFill>
              <a:srgbClr val="FFFFFF"/>
            </a:solidFill>
          </p:spPr>
          <p:txBody>
            <a:bodyPr vert="horz" wrap="square" lIns="0" tIns="0" rIns="0" bIns="0" rtlCol="0" anchor="ctr" anchorCtr="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Worker Role</a:t>
              </a:r>
              <a:endParaRPr lang="en-US" spc="-100" dirty="0">
                <a:solidFill>
                  <a:schemeClr val="accent1">
                    <a:alpha val="99000"/>
                  </a:schemeClr>
                </a:solidFill>
                <a:latin typeface="+mj-lt"/>
              </a:endParaRPr>
            </a:p>
          </p:txBody>
        </p:sp>
      </p:grpSp>
      <p:grpSp>
        <p:nvGrpSpPr>
          <p:cNvPr id="69" name="Group 68"/>
          <p:cNvGrpSpPr/>
          <p:nvPr/>
        </p:nvGrpSpPr>
        <p:grpSpPr>
          <a:xfrm>
            <a:off x="6413983" y="3843792"/>
            <a:ext cx="1872849" cy="426277"/>
            <a:chOff x="8079777" y="5723467"/>
            <a:chExt cx="672244" cy="269455"/>
          </a:xfrm>
          <a:noFill/>
        </p:grpSpPr>
        <p:sp>
          <p:nvSpPr>
            <p:cNvPr id="70" name="Rectangle 69"/>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1" name="Rectangle 70"/>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2" name="Rectangle 71"/>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3" name="Rectangle 72"/>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sp>
        <p:nvSpPr>
          <p:cNvPr id="18" name="Isosceles Triangle 17"/>
          <p:cNvSpPr/>
          <p:nvPr/>
        </p:nvSpPr>
        <p:spPr bwMode="auto">
          <a:xfrm>
            <a:off x="10304986" y="2898775"/>
            <a:ext cx="216964" cy="16192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6812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22" presetClass="entr" presetSubtype="2"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195888" cy="1523494"/>
          </a:xfrm>
        </p:spPr>
        <p:txBody>
          <a:bodyPr/>
          <a:lstStyle/>
          <a:p>
            <a:r>
              <a:rPr lang="en-US" dirty="0" smtClean="0"/>
              <a:t>Windows Azure Toolkits for Devices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7732868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Identity</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86693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What are the options?</a:t>
            </a:r>
          </a:p>
        </p:txBody>
      </p:sp>
      <p:sp>
        <p:nvSpPr>
          <p:cNvPr id="3" name="Text Placeholder 2"/>
          <p:cNvSpPr>
            <a:spLocks noGrp="1"/>
          </p:cNvSpPr>
          <p:nvPr>
            <p:ph type="body" sz="quarter" idx="10"/>
          </p:nvPr>
        </p:nvSpPr>
        <p:spPr>
          <a:xfrm>
            <a:off x="519112" y="1447799"/>
            <a:ext cx="11149013" cy="4255011"/>
          </a:xfrm>
        </p:spPr>
        <p:txBody>
          <a:bodyPr/>
          <a:lstStyle/>
          <a:p>
            <a:r>
              <a:rPr lang="en-US" dirty="0" smtClean="0">
                <a:solidFill>
                  <a:schemeClr val="accent3">
                    <a:alpha val="99000"/>
                  </a:schemeClr>
                </a:solidFill>
              </a:rPr>
              <a:t>Create your own</a:t>
            </a:r>
          </a:p>
          <a:p>
            <a:pPr lvl="1">
              <a:spcAft>
                <a:spcPts val="600"/>
              </a:spcAft>
            </a:pPr>
            <a:r>
              <a:rPr lang="en-US" dirty="0" smtClean="0"/>
              <a:t>Username + password, token, etc.</a:t>
            </a:r>
          </a:p>
          <a:p>
            <a:pPr lvl="1">
              <a:spcAft>
                <a:spcPts val="600"/>
              </a:spcAft>
            </a:pPr>
            <a:r>
              <a:rPr lang="en-US" dirty="0" smtClean="0"/>
              <a:t>ASP.NET Membership Providers</a:t>
            </a:r>
          </a:p>
          <a:p>
            <a:pPr lvl="1"/>
            <a:endParaRPr lang="en-US" dirty="0" smtClean="0"/>
          </a:p>
          <a:p>
            <a:r>
              <a:rPr lang="en-US" dirty="0">
                <a:solidFill>
                  <a:schemeClr val="accent3">
                    <a:alpha val="99000"/>
                  </a:schemeClr>
                </a:solidFill>
              </a:rPr>
              <a:t>Use a single existing identity system</a:t>
            </a:r>
          </a:p>
          <a:p>
            <a:pPr lvl="1">
              <a:spcAft>
                <a:spcPts val="600"/>
              </a:spcAft>
            </a:pPr>
            <a:r>
              <a:rPr lang="en-US" dirty="0" smtClean="0"/>
              <a:t>Live Id, Facebook, etc.</a:t>
            </a:r>
          </a:p>
          <a:p>
            <a:pPr lvl="1">
              <a:spcAft>
                <a:spcPts val="600"/>
              </a:spcAft>
            </a:pPr>
            <a:r>
              <a:rPr lang="en-US" dirty="0" smtClean="0"/>
              <a:t>Develop directly against </a:t>
            </a:r>
            <a:r>
              <a:rPr lang="en-US" dirty="0" err="1" smtClean="0"/>
              <a:t>IdP</a:t>
            </a:r>
            <a:r>
              <a:rPr lang="en-US" dirty="0" smtClean="0"/>
              <a:t> protocol</a:t>
            </a:r>
          </a:p>
          <a:p>
            <a:pPr lvl="1"/>
            <a:endParaRPr lang="en-US" dirty="0" smtClean="0"/>
          </a:p>
          <a:p>
            <a:r>
              <a:rPr lang="en-US" dirty="0">
                <a:solidFill>
                  <a:schemeClr val="accent3">
                    <a:alpha val="99000"/>
                  </a:schemeClr>
                </a:solidFill>
              </a:rPr>
              <a:t>Outsource identity management</a:t>
            </a:r>
          </a:p>
          <a:p>
            <a:pPr lvl="1"/>
            <a:r>
              <a:rPr lang="en-US" dirty="0" smtClean="0"/>
              <a:t>Access Control Service</a:t>
            </a:r>
            <a:endParaRPr lang="en-US" dirty="0"/>
          </a:p>
        </p:txBody>
      </p:sp>
      <p:sp>
        <p:nvSpPr>
          <p:cNvPr id="6" name="Freeform 164"/>
          <p:cNvSpPr>
            <a:spLocks noEditPoints="1"/>
          </p:cNvSpPr>
          <p:nvPr/>
        </p:nvSpPr>
        <p:spPr bwMode="black">
          <a:xfrm>
            <a:off x="8629650" y="2008653"/>
            <a:ext cx="2442561" cy="33863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981681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914400"/>
            <a:ext cx="7068312" cy="2056894"/>
          </a:xfrm>
        </p:spPr>
        <p:txBody>
          <a:bodyPr/>
          <a:lstStyle/>
          <a:p>
            <a:r>
              <a:rPr lang="en-US" dirty="0" smtClean="0"/>
              <a:t>Using ACS from Windows Phone using </a:t>
            </a:r>
            <a:r>
              <a:rPr lang="en-US" dirty="0" err="1" smtClean="0"/>
              <a:t>NuGet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98625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224361" cy="1523494"/>
          </a:xfrm>
        </p:spPr>
        <p:txBody>
          <a:bodyPr/>
          <a:lstStyle/>
          <a:p>
            <a:r>
              <a:rPr lang="en-US" sz="6600" dirty="0" smtClean="0"/>
              <a:t>Communications</a:t>
            </a:r>
            <a:endParaRPr lang="en-US" sz="66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97015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1"/>
          </p:nvPr>
        </p:nvSpPr>
        <p:spPr>
          <a:xfrm>
            <a:off x="3473804" y="1576388"/>
            <a:ext cx="6945312" cy="4924425"/>
          </a:xfrm>
        </p:spPr>
        <p:txBody>
          <a:bodyPr/>
          <a:lstStyle/>
          <a:p>
            <a:pPr marL="0" indent="3175">
              <a:spcAft>
                <a:spcPts val="2400"/>
              </a:spcAft>
            </a:pPr>
            <a:r>
              <a:rPr lang="en-US" sz="4000" dirty="0" smtClean="0"/>
              <a:t>This session is focused on building device applications </a:t>
            </a:r>
            <a:br>
              <a:rPr lang="en-US" sz="4000" dirty="0" smtClean="0"/>
            </a:br>
            <a:r>
              <a:rPr lang="en-US" sz="4000" dirty="0" smtClean="0"/>
              <a:t>with Windows Azure</a:t>
            </a:r>
          </a:p>
          <a:p>
            <a:pPr marL="0" indent="3175">
              <a:spcAft>
                <a:spcPts val="2400"/>
              </a:spcAft>
            </a:pPr>
            <a:r>
              <a:rPr lang="en-US" sz="4000" dirty="0" smtClean="0"/>
              <a:t>We’ll talk about storage, </a:t>
            </a:r>
            <a:br>
              <a:rPr lang="en-US" sz="4000" dirty="0" smtClean="0"/>
            </a:br>
            <a:r>
              <a:rPr lang="en-US" sz="4000" dirty="0" smtClean="0"/>
              <a:t>identity, communications, platform services, and tools</a:t>
            </a:r>
          </a:p>
          <a:p>
            <a:pPr marL="0" indent="3175">
              <a:spcAft>
                <a:spcPts val="2400"/>
              </a:spcAft>
            </a:pPr>
            <a:r>
              <a:rPr lang="en-US" sz="4000" dirty="0" smtClean="0"/>
              <a:t>Several demos</a:t>
            </a:r>
            <a:endParaRPr lang="en-US" sz="4000" dirty="0"/>
          </a:p>
        </p:txBody>
      </p:sp>
    </p:spTree>
    <p:extLst>
      <p:ext uri="{BB962C8B-B14F-4D97-AF65-F5344CB8AC3E}">
        <p14:creationId xmlns:p14="http://schemas.microsoft.com/office/powerpoint/2010/main" val="3952476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7526" y="1744595"/>
            <a:ext cx="11158538" cy="400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ounded Rectangle 21"/>
          <p:cNvSpPr/>
          <p:nvPr/>
        </p:nvSpPr>
        <p:spPr bwMode="auto">
          <a:xfrm>
            <a:off x="757239"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8" name="Rounded Rectangle 27"/>
          <p:cNvSpPr/>
          <p:nvPr/>
        </p:nvSpPr>
        <p:spPr bwMode="auto">
          <a:xfrm>
            <a:off x="6219827"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1" name="TextBox 20"/>
          <p:cNvSpPr txBox="1"/>
          <p:nvPr/>
        </p:nvSpPr>
        <p:spPr>
          <a:xfrm>
            <a:off x="1277145" y="1916048"/>
            <a:ext cx="9639300" cy="707886"/>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Two forms of communication with devices</a:t>
            </a:r>
          </a:p>
        </p:txBody>
      </p:sp>
      <p:sp>
        <p:nvSpPr>
          <p:cNvPr id="2" name="Title 1"/>
          <p:cNvSpPr>
            <a:spLocks noGrp="1"/>
          </p:cNvSpPr>
          <p:nvPr>
            <p:ph type="title"/>
          </p:nvPr>
        </p:nvSpPr>
        <p:spPr/>
        <p:txBody>
          <a:bodyPr/>
          <a:lstStyle/>
          <a:p>
            <a:r>
              <a:rPr lang="en-US" smtClean="0"/>
              <a:t>Communications</a:t>
            </a:r>
            <a:endParaRPr lang="en-US" dirty="0"/>
          </a:p>
        </p:txBody>
      </p:sp>
      <p:sp>
        <p:nvSpPr>
          <p:cNvPr id="18" name="TextBox 17"/>
          <p:cNvSpPr txBox="1"/>
          <p:nvPr/>
        </p:nvSpPr>
        <p:spPr>
          <a:xfrm>
            <a:off x="1516860"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Device-initiated</a:t>
            </a:r>
            <a:endParaRPr lang="en-US" sz="1600" dirty="0">
              <a:solidFill>
                <a:schemeClr val="bg1">
                  <a:alpha val="99000"/>
                </a:schemeClr>
              </a:solidFill>
            </a:endParaRPr>
          </a:p>
        </p:txBody>
      </p:sp>
      <p:sp>
        <p:nvSpPr>
          <p:cNvPr id="27" name="TextBox 26"/>
          <p:cNvSpPr txBox="1"/>
          <p:nvPr/>
        </p:nvSpPr>
        <p:spPr>
          <a:xfrm>
            <a:off x="6979448"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Cloud-initiated</a:t>
            </a:r>
          </a:p>
        </p:txBody>
      </p:sp>
      <p:grpSp>
        <p:nvGrpSpPr>
          <p:cNvPr id="43" name="Group 42"/>
          <p:cNvGrpSpPr/>
          <p:nvPr/>
        </p:nvGrpSpPr>
        <p:grpSpPr>
          <a:xfrm>
            <a:off x="7048095" y="3199890"/>
            <a:ext cx="3559989" cy="1199050"/>
            <a:chOff x="1277145" y="3199890"/>
            <a:chExt cx="3559989" cy="1199050"/>
          </a:xfrm>
        </p:grpSpPr>
        <p:sp>
          <p:nvSpPr>
            <p:cNvPr id="31" name="Freeform 7"/>
            <p:cNvSpPr>
              <a:spLocks/>
            </p:cNvSpPr>
            <p:nvPr/>
          </p:nvSpPr>
          <p:spPr bwMode="auto">
            <a:xfrm>
              <a:off x="1277145" y="3199890"/>
              <a:ext cx="2247105" cy="11990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9"/>
            <p:cNvSpPr>
              <a:spLocks/>
            </p:cNvSpPr>
            <p:nvPr/>
          </p:nvSpPr>
          <p:spPr bwMode="black">
            <a:xfrm>
              <a:off x="3496114"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053256" y="3308050"/>
            <a:ext cx="4586390" cy="1090890"/>
            <a:chOff x="6494330" y="3308050"/>
            <a:chExt cx="4586390" cy="1090890"/>
          </a:xfrm>
        </p:grpSpPr>
        <p:grpSp>
          <p:nvGrpSpPr>
            <p:cNvPr id="40" name="Group 39"/>
            <p:cNvGrpSpPr/>
            <p:nvPr/>
          </p:nvGrpSpPr>
          <p:grpSpPr>
            <a:xfrm>
              <a:off x="6494330" y="3308050"/>
              <a:ext cx="3279068" cy="1090890"/>
              <a:chOff x="2718479" y="1405333"/>
              <a:chExt cx="1210997" cy="402878"/>
            </a:xfrm>
          </p:grpSpPr>
          <p:grpSp>
            <p:nvGrpSpPr>
              <p:cNvPr id="33" name="Group 32"/>
              <p:cNvGrpSpPr/>
              <p:nvPr/>
            </p:nvGrpSpPr>
            <p:grpSpPr bwMode="black">
              <a:xfrm>
                <a:off x="2718479" y="1405333"/>
                <a:ext cx="408356" cy="402878"/>
                <a:chOff x="2916435" y="3914152"/>
                <a:chExt cx="930763" cy="918513"/>
              </a:xfrm>
            </p:grpSpPr>
            <p:pic>
              <p:nvPicPr>
                <p:cNvPr id="34" name="Picture 3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3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36"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grpSp>
            <p:nvGrpSpPr>
              <p:cNvPr id="37" name="Group 36"/>
              <p:cNvGrpSpPr/>
              <p:nvPr/>
            </p:nvGrpSpPr>
            <p:grpSpPr>
              <a:xfrm>
                <a:off x="3745682" y="1415325"/>
                <a:ext cx="183794" cy="351019"/>
                <a:chOff x="-498475" y="1609726"/>
                <a:chExt cx="950913" cy="1816099"/>
              </a:xfrm>
            </p:grpSpPr>
            <p:sp>
              <p:nvSpPr>
                <p:cNvPr id="38"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1" name="Freeform 99"/>
            <p:cNvSpPr>
              <a:spLocks/>
            </p:cNvSpPr>
            <p:nvPr/>
          </p:nvSpPr>
          <p:spPr bwMode="black">
            <a:xfrm>
              <a:off x="9739700"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0384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Device-initiated</a:t>
            </a:r>
          </a:p>
        </p:txBody>
      </p:sp>
      <p:sp>
        <p:nvSpPr>
          <p:cNvPr id="3" name="Text Placeholder 2"/>
          <p:cNvSpPr>
            <a:spLocks noGrp="1"/>
          </p:cNvSpPr>
          <p:nvPr>
            <p:ph type="body" sz="quarter" idx="10"/>
          </p:nvPr>
        </p:nvSpPr>
        <p:spPr>
          <a:xfrm>
            <a:off x="6078537" y="1170719"/>
            <a:ext cx="5957888" cy="2054409"/>
          </a:xfrm>
        </p:spPr>
        <p:txBody>
          <a:bodyPr/>
          <a:lstStyle/>
          <a:p>
            <a:r>
              <a:rPr lang="en-US" dirty="0">
                <a:solidFill>
                  <a:schemeClr val="accent1">
                    <a:alpha val="99000"/>
                  </a:schemeClr>
                </a:solidFill>
              </a:rPr>
              <a:t>Device-initiated options</a:t>
            </a:r>
          </a:p>
          <a:p>
            <a:pPr lvl="1"/>
            <a:r>
              <a:rPr lang="en-US" dirty="0" smtClean="0"/>
              <a:t>HTTP-based, request/response</a:t>
            </a:r>
          </a:p>
          <a:p>
            <a:pPr lvl="1"/>
            <a:r>
              <a:rPr lang="en-US" dirty="0" smtClean="0"/>
              <a:t>Framework choices (WCF, </a:t>
            </a:r>
            <a:r>
              <a:rPr lang="en-US" dirty="0" err="1" smtClean="0"/>
              <a:t>OData</a:t>
            </a:r>
            <a:r>
              <a:rPr lang="en-US" dirty="0" smtClean="0"/>
              <a:t>, </a:t>
            </a:r>
            <a:r>
              <a:rPr lang="en-US" dirty="0" err="1" smtClean="0"/>
              <a:t>WebRequest</a:t>
            </a:r>
            <a:r>
              <a:rPr lang="en-US" dirty="0" smtClean="0"/>
              <a:t>, etc.)</a:t>
            </a:r>
          </a:p>
          <a:p>
            <a:pPr lvl="1"/>
            <a:r>
              <a:rPr lang="en-US" dirty="0" smtClean="0"/>
              <a:t>Wire format choices (SOAP, JSON, POX, etc.)</a:t>
            </a:r>
          </a:p>
          <a:p>
            <a:endParaRPr lang="en-US" dirty="0"/>
          </a:p>
        </p:txBody>
      </p:sp>
      <p:sp>
        <p:nvSpPr>
          <p:cNvPr id="4" name="TextBox 3"/>
          <p:cNvSpPr txBox="1"/>
          <p:nvPr/>
        </p:nvSpPr>
        <p:spPr>
          <a:xfrm>
            <a:off x="519113" y="1958873"/>
            <a:ext cx="2031471" cy="4236522"/>
          </a:xfrm>
          <a:prstGeom prst="rect">
            <a:avLst/>
          </a:prstGeom>
          <a:noFill/>
        </p:spPr>
        <p:txBody>
          <a:bodyPr wrap="square" lIns="121899" tIns="60949" rIns="121899" bIns="60949" rtlCol="0">
            <a:spAutoFit/>
          </a:bodyPr>
          <a:lstStyle/>
          <a:p>
            <a:endParaRPr lang="en-US" sz="110" dirty="0"/>
          </a:p>
          <a:p>
            <a:r>
              <a:rPr lang="en-US" sz="110" b="1" dirty="0"/>
              <a:t>&lt;?xml version="1.0" encoding="utf-8" standalone="yes" ?&gt; </a:t>
            </a:r>
            <a:br>
              <a:rPr lang="en-US" sz="110" b="1" dirty="0"/>
            </a:br>
            <a:r>
              <a:rPr lang="en-US" sz="110" b="1" dirty="0"/>
              <a:t>- &lt;feed </a:t>
            </a:r>
            <a:r>
              <a:rPr lang="en-US" sz="110" b="1" dirty="0" err="1"/>
              <a:t>xml:base</a:t>
            </a:r>
            <a:r>
              <a:rPr lang="en-US" sz="110" b="1" dirty="0"/>
              <a:t>="</a:t>
            </a:r>
            <a:r>
              <a:rPr lang="en-US" sz="110" b="1" dirty="0">
                <a:hlinkClick r:id="rId3"/>
              </a:rPr>
              <a:t>http://localhost:33779/WcfDataService1.svc/"</a:t>
            </a:r>
            <a:r>
              <a:rPr lang="en-US" sz="110" b="1" dirty="0"/>
              <a:t> </a:t>
            </a:r>
            <a:r>
              <a:rPr lang="en-US" sz="110" b="1" dirty="0" err="1"/>
              <a:t>xmlns:d</a:t>
            </a:r>
            <a:r>
              <a:rPr lang="en-US" sz="110" b="1" dirty="0"/>
              <a:t>="</a:t>
            </a:r>
            <a:r>
              <a:rPr lang="en-US" sz="110" b="1" dirty="0">
                <a:hlinkClick r:id="rId4"/>
              </a:rPr>
              <a:t>http://schemas.microsoft.com/ado/2007/08/</a:t>
            </a:r>
            <a:r>
              <a:rPr lang="en-US" sz="110" b="1" dirty="0" err="1">
                <a:hlinkClick r:id="rId4"/>
              </a:rPr>
              <a:t>dataservices</a:t>
            </a:r>
            <a:r>
              <a:rPr lang="en-US" sz="110" b="1" dirty="0">
                <a:hlinkClick r:id="rId4"/>
              </a:rPr>
              <a:t>"</a:t>
            </a:r>
            <a:r>
              <a:rPr lang="en-US" sz="110" b="1" dirty="0"/>
              <a:t> </a:t>
            </a:r>
            <a:r>
              <a:rPr lang="en-US" sz="110" b="1" dirty="0" err="1"/>
              <a:t>xmlns:m</a:t>
            </a:r>
            <a:r>
              <a:rPr lang="en-US" sz="110" b="1" dirty="0"/>
              <a:t>="</a:t>
            </a:r>
            <a:r>
              <a:rPr lang="en-US" sz="110" b="1" dirty="0">
                <a:hlinkClick r:id="rId5"/>
              </a:rPr>
              <a:t>http://schemas.microsoft.com/ado/2007/08/</a:t>
            </a:r>
            <a:r>
              <a:rPr lang="en-US" sz="110" b="1" dirty="0" err="1">
                <a:hlinkClick r:id="rId5"/>
              </a:rPr>
              <a:t>dataservices</a:t>
            </a:r>
            <a:r>
              <a:rPr lang="en-US" sz="110" b="1" dirty="0">
                <a:hlinkClick r:id="rId5"/>
              </a:rPr>
              <a:t>/metadata"</a:t>
            </a:r>
            <a:r>
              <a:rPr lang="en-US" sz="110" b="1" dirty="0"/>
              <a:t> </a:t>
            </a:r>
            <a:r>
              <a:rPr lang="en-US" sz="110" b="1" dirty="0" err="1"/>
              <a:t>xmlns</a:t>
            </a:r>
            <a:r>
              <a:rPr lang="en-US" sz="110" b="1" dirty="0"/>
              <a:t>="</a:t>
            </a:r>
            <a:r>
              <a:rPr lang="en-US" sz="110" b="1" dirty="0">
                <a:hlinkClick r:id="rId6"/>
              </a:rPr>
              <a:t>http://www.w3.org/2005/Atom"</a:t>
            </a:r>
            <a:r>
              <a:rPr lang="en-US" sz="110" b="1" dirty="0"/>
              <a:t>&gt; </a:t>
            </a:r>
            <a:br>
              <a:rPr lang="en-US" sz="110" b="1" dirty="0"/>
            </a:br>
            <a:r>
              <a:rPr lang="en-US" sz="110" b="1" dirty="0"/>
              <a:t>&lt;title type="text"&gt;Drivers&lt;/title&gt; </a:t>
            </a:r>
            <a:br>
              <a:rPr lang="en-US" sz="110" b="1" dirty="0"/>
            </a:br>
            <a:r>
              <a:rPr lang="en-US" sz="110" b="1" dirty="0"/>
              <a:t>&lt;id&gt;</a:t>
            </a:r>
            <a:r>
              <a:rPr lang="en-US" sz="110" b="1" dirty="0">
                <a:hlinkClick r:id="rId7"/>
              </a:rPr>
              <a:t>http://localhost:33779/WcfDataService1.svc/Drivers</a:t>
            </a:r>
            <a:r>
              <a:rPr lang="en-US" sz="110" b="1" dirty="0"/>
              <a:t>&lt;/id&gt; </a:t>
            </a:r>
            <a:br>
              <a:rPr lang="en-US" sz="110" b="1" dirty="0"/>
            </a:br>
            <a:r>
              <a:rPr lang="en-US" sz="110" b="1" dirty="0"/>
              <a:t>&lt;updated&gt;2010-05-24T22:12:38Z&lt;/updated&gt; </a:t>
            </a:r>
            <a:br>
              <a:rPr lang="en-US" sz="110" b="1" dirty="0"/>
            </a:br>
            <a:r>
              <a:rPr lang="en-US" sz="110" b="1" dirty="0"/>
              <a:t>&lt;link </a:t>
            </a:r>
            <a:r>
              <a:rPr lang="en-US" sz="110" b="1" dirty="0" err="1"/>
              <a:t>rel</a:t>
            </a:r>
            <a:r>
              <a:rPr lang="en-US" sz="110" b="1" dirty="0"/>
              <a:t>="self" title="Drivers" </a:t>
            </a:r>
            <a:r>
              <a:rPr lang="en-US" sz="110" b="1" dirty="0" err="1"/>
              <a:t>href</a:t>
            </a:r>
            <a:r>
              <a:rPr lang="en-US" sz="110" b="1" dirty="0"/>
              <a:t>="Drivers" /&gt; </a:t>
            </a:r>
            <a:br>
              <a:rPr lang="en-US" sz="110" b="1" dirty="0"/>
            </a:br>
            <a:r>
              <a:rPr lang="en-US" sz="110" b="1" dirty="0"/>
              <a:t>- &lt;entry&gt; </a:t>
            </a:r>
            <a:br>
              <a:rPr lang="en-US" sz="110" b="1" dirty="0"/>
            </a:br>
            <a:r>
              <a:rPr lang="en-US" sz="110" b="1" dirty="0"/>
              <a:t>&lt;id&gt;</a:t>
            </a:r>
            <a:r>
              <a:rPr lang="en-US" sz="110" b="1" dirty="0">
                <a:hlinkClick r:id="rId8"/>
              </a:rPr>
              <a:t>http://localhost:33779/WcfDataService1.svc/Drivers(1)</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="Drivers(1)"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="Drivers(1)/</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="Drivers(1)/Todays"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m:type="Edm.Int32"&gt;1&lt;/d:DriverId&gt;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&gt;Rob&lt;/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&gt;Tiffany&lt;/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2"/>
              </a:rPr>
              <a:t>http://localhost:33779/WcfDataService1.svc/Drivers(2)</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="Drivers(2)"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="Drivers(2)/</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="Drivers(2)/Todays"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m:type="Edm.Int32"&gt;2&lt;/d:DriverId&gt;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&gt;Tan&lt;/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3"/>
              </a:rPr>
              <a:t>http://localhost:33779/WcfDataService1.svc/Drivers(3)</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="Drivers(3)"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="Drivers(3)/</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="Drivers(3)/Todays"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m:type="Edm.Int32"&gt;3&lt;/d:DriverId&gt;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&gt;Dan&lt;/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&gt;Bouie&lt;/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4"/>
              </a:rPr>
              <a:t>http://localhost:33779/WcfDataService1.svc/Drivers(4)</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="Drivers(4)"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="Drivers(4)/</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="Drivers(4)/Todays"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m:type="Edm.Int32"&gt;4&lt;/d:DriverId&gt;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&gt;John&lt;/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&gt;Dietz&lt;/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5"/>
              </a:rPr>
              <a:t>http://localhost:33779/WcfDataService1.svc/Drivers(5)</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="Drivers(5)"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="Drivers(5)/</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="Drivers(5)/Todays"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m:type="Edm.Int32"&gt;5&lt;/d:DriverId&gt;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&gt;Derek&lt;/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&gt;Snyder&lt;/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6"/>
              </a:rPr>
              <a:t>http://localhost:33779/WcfDataService1.svc/Drivers(6)</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="Drivers(6)"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="Drivers(6)/</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="Drivers(6)/Todays"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m:type="Edm.Int32"&gt;6&lt;/d:DriverId&gt;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&gt;Steve&lt;/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Hegenderfer</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7"/>
              </a:rPr>
              <a:t>http://localhost:33779/WcfDataService1.svc/Drivers(7)</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="Drivers(7)"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="Drivers(7)/</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="Drivers(7)/Todays"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m:type="Edm.Int32"&gt;7&lt;/d:DriverId&gt;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&gt;Chip&lt;/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Vollers</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8"/>
              </a:rPr>
              <a:t>http://localhost:33779/WcfDataService1.svc/Drivers(8)</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="Drivers(8)"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="Drivers(8)/</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="Drivers(8)/Todays"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m:type="Edm.Int32"&gt;8&lt;/d:DriverId&gt;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&gt;James&lt;/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&gt;Pratt&lt;/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&lt;/feed&gt;</a:t>
            </a:r>
            <a:endParaRPr lang="en-US" sz="110" dirty="0"/>
          </a:p>
          <a:p>
            <a:r>
              <a:rPr lang="en-US" sz="110" b="1" dirty="0"/>
              <a:t>The same list of 8 Customers using SOAP and a </a:t>
            </a:r>
            <a:r>
              <a:rPr lang="en-US" sz="110" b="1" dirty="0" err="1"/>
              <a:t>DataSet</a:t>
            </a:r>
            <a:r>
              <a:rPr lang="en-US" sz="110" b="1" dirty="0"/>
              <a:t> dropped us down to 3 kb but still too big for my taste.</a:t>
            </a:r>
            <a:r>
              <a:rPr lang="en-US" sz="110" dirty="0"/>
              <a:t> </a:t>
            </a:r>
          </a:p>
          <a:p>
            <a:r>
              <a:rPr lang="en-US" sz="110" b="1" dirty="0"/>
              <a:t>&lt;?xml version="1.0" encoding="utf-8"?&gt; </a:t>
            </a:r>
            <a:br>
              <a:rPr lang="en-US" sz="110" b="1" dirty="0"/>
            </a:br>
            <a:r>
              <a:rPr lang="en-US" sz="110" b="1" dirty="0"/>
              <a:t>&lt;</a:t>
            </a:r>
            <a:r>
              <a:rPr lang="en-US" sz="110" b="1" dirty="0" err="1"/>
              <a:t>DataSet</a:t>
            </a:r>
            <a:r>
              <a:rPr lang="en-US" sz="110" b="1" dirty="0"/>
              <a:t> </a:t>
            </a:r>
            <a:r>
              <a:rPr lang="en-US" sz="110" b="1" dirty="0" err="1"/>
              <a:t>xmlns</a:t>
            </a:r>
            <a:r>
              <a:rPr lang="en-US" sz="110" b="1" dirty="0"/>
              <a:t>="</a:t>
            </a:r>
            <a:r>
              <a:rPr lang="en-US" sz="110" b="1" dirty="0">
                <a:hlinkClick r:id="rId19"/>
              </a:rPr>
              <a:t>http://tempuri.org/"</a:t>
            </a:r>
            <a:r>
              <a:rPr lang="en-US" sz="110" b="1" dirty="0"/>
              <a:t>&gt; </a:t>
            </a:r>
            <a:br>
              <a:rPr lang="en-US" sz="110" b="1" dirty="0"/>
            </a:br>
            <a:r>
              <a:rPr lang="en-US" sz="110" b="1" dirty="0"/>
              <a:t>&lt;</a:t>
            </a:r>
            <a:r>
              <a:rPr lang="en-US" sz="110" b="1" dirty="0" err="1"/>
              <a:t>xs:schema</a:t>
            </a:r>
            <a:r>
              <a:rPr lang="en-US" sz="110" b="1" dirty="0"/>
              <a:t> id="</a:t>
            </a:r>
            <a:r>
              <a:rPr lang="en-US" sz="110" b="1" dirty="0" err="1"/>
              <a:t>NewDataSet</a:t>
            </a:r>
            <a:r>
              <a:rPr lang="en-US" sz="110" b="1" dirty="0"/>
              <a:t>" </a:t>
            </a:r>
            <a:r>
              <a:rPr lang="en-US" sz="110" b="1" dirty="0" err="1"/>
              <a:t>xmlns</a:t>
            </a:r>
            <a:r>
              <a:rPr lang="en-US" sz="110" b="1" dirty="0"/>
              <a:t>="" </a:t>
            </a:r>
            <a:r>
              <a:rPr lang="en-US" sz="110" b="1" dirty="0" err="1"/>
              <a:t>xmlns:xs</a:t>
            </a:r>
            <a:r>
              <a:rPr lang="en-US" sz="110" b="1" dirty="0"/>
              <a:t>="</a:t>
            </a:r>
            <a:r>
              <a:rPr lang="en-US" sz="110" b="1" dirty="0">
                <a:hlinkClick r:id="rId20"/>
              </a:rPr>
              <a:t>http://www.w3.org/2001/XMLSchema"</a:t>
            </a:r>
            <a:r>
              <a:rPr lang="en-US" sz="110" b="1" dirty="0"/>
              <a:t> </a:t>
            </a:r>
            <a:r>
              <a:rPr lang="en-US" sz="110" b="1" dirty="0" err="1"/>
              <a:t>xmlns:msdata</a:t>
            </a:r>
            <a:r>
              <a:rPr lang="en-US" sz="110" b="1" dirty="0"/>
              <a:t>="</a:t>
            </a:r>
            <a:r>
              <a:rPr lang="en-US" sz="110" b="1" dirty="0" err="1"/>
              <a:t>urn:schemas-microsoft-com:xml-msdata</a:t>
            </a:r>
            <a:r>
              <a:rPr lang="en-US" sz="110" b="1" dirty="0"/>
              <a:t>"&gt; </a:t>
            </a:r>
            <a:br>
              <a:rPr lang="en-US" sz="110" b="1" dirty="0"/>
            </a:br>
            <a:r>
              <a:rPr lang="en-US" sz="110" b="1" dirty="0"/>
              <a:t>&lt;</a:t>
            </a:r>
            <a:r>
              <a:rPr lang="en-US" sz="110" b="1" dirty="0" err="1"/>
              <a:t>xs:element</a:t>
            </a:r>
            <a:r>
              <a:rPr lang="en-US" sz="110" b="1" dirty="0"/>
              <a:t> name="</a:t>
            </a:r>
            <a:r>
              <a:rPr lang="en-US" sz="110" b="1" dirty="0" err="1"/>
              <a:t>NewDataSet</a:t>
            </a:r>
            <a:r>
              <a:rPr lang="en-US" sz="110" b="1" dirty="0"/>
              <a:t>" </a:t>
            </a:r>
            <a:r>
              <a:rPr lang="en-US" sz="110" b="1" dirty="0" err="1"/>
              <a:t>msdata:IsDataSet</a:t>
            </a:r>
            <a:r>
              <a:rPr lang="en-US" sz="110" b="1" dirty="0"/>
              <a:t>="true" </a:t>
            </a:r>
            <a:r>
              <a:rPr lang="en-US" sz="110" b="1" dirty="0" err="1"/>
              <a:t>msdata:UseCurrentLocale</a:t>
            </a:r>
            <a:r>
              <a:rPr lang="en-US" sz="110" b="1" dirty="0"/>
              <a:t>="true"&gt;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xs:choice</a:t>
            </a:r>
            <a:r>
              <a:rPr lang="en-US" sz="110" b="1" dirty="0"/>
              <a:t> </a:t>
            </a:r>
            <a:r>
              <a:rPr lang="en-US" sz="110" b="1" dirty="0" err="1"/>
              <a:t>minOccurs</a:t>
            </a:r>
            <a:r>
              <a:rPr lang="en-US" sz="110" b="1" dirty="0"/>
              <a:t>="0" </a:t>
            </a:r>
            <a:r>
              <a:rPr lang="en-US" sz="110" b="1" dirty="0" err="1"/>
              <a:t>maxOccurs</a:t>
            </a:r>
            <a:r>
              <a:rPr lang="en-US" sz="110" b="1" dirty="0"/>
              <a:t>="unbounded"&gt; </a:t>
            </a:r>
            <a:br>
              <a:rPr lang="en-US" sz="110" b="1" dirty="0"/>
            </a:br>
            <a:r>
              <a:rPr lang="en-US" sz="110" b="1" dirty="0"/>
              <a:t>&lt;</a:t>
            </a:r>
            <a:r>
              <a:rPr lang="en-US" sz="110" b="1" dirty="0" err="1"/>
              <a:t>xs:element</a:t>
            </a:r>
            <a:r>
              <a:rPr lang="en-US" sz="110" b="1" dirty="0"/>
              <a:t> name="Driver"&gt;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xs:element</a:t>
            </a:r>
            <a:r>
              <a:rPr lang="en-US" sz="110" b="1" dirty="0"/>
              <a:t> name="</a:t>
            </a:r>
            <a:r>
              <a:rPr lang="en-US" sz="110" b="1" dirty="0" err="1"/>
              <a:t>DriverId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DistributionCenterId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FirstName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LastName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xs:choice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xs:schema</a:t>
            </a:r>
            <a:r>
              <a:rPr lang="en-US" sz="110" b="1" dirty="0"/>
              <a:t>&gt; </a:t>
            </a:r>
            <a:br>
              <a:rPr lang="en-US" sz="110" b="1" dirty="0"/>
            </a:br>
            <a:r>
              <a:rPr lang="en-US" sz="110" b="1" dirty="0"/>
              <a:t>&lt;</a:t>
            </a:r>
            <a:r>
              <a:rPr lang="en-US" sz="110" b="1" dirty="0" err="1"/>
              <a:t>diffgr:diffgram</a:t>
            </a:r>
            <a:r>
              <a:rPr lang="en-US" sz="110" b="1" dirty="0"/>
              <a:t> </a:t>
            </a:r>
            <a:r>
              <a:rPr lang="en-US" sz="110" b="1" dirty="0" err="1"/>
              <a:t>xmlns:msdata</a:t>
            </a:r>
            <a:r>
              <a:rPr lang="en-US" sz="110" b="1" dirty="0"/>
              <a:t>="</a:t>
            </a:r>
            <a:r>
              <a:rPr lang="en-US" sz="110" b="1" dirty="0" err="1"/>
              <a:t>urn:schemas-microsoft-com:xml-msdata</a:t>
            </a:r>
            <a:r>
              <a:rPr lang="en-US" sz="110" b="1" dirty="0"/>
              <a:t>" </a:t>
            </a:r>
            <a:r>
              <a:rPr lang="en-US" sz="110" b="1" dirty="0" err="1"/>
              <a:t>xmlns:diffgr</a:t>
            </a:r>
            <a:r>
              <a:rPr lang="en-US" sz="110" b="1" dirty="0"/>
              <a:t>="urn:schemas-microsoft-com:xml-diffgram-v1"&gt; </a:t>
            </a:r>
            <a:br>
              <a:rPr lang="en-US" sz="110" b="1" dirty="0"/>
            </a:br>
            <a:r>
              <a:rPr lang="en-US" sz="110" b="1" dirty="0"/>
              <a:t>&lt;</a:t>
            </a:r>
            <a:r>
              <a:rPr lang="en-US" sz="110" b="1" dirty="0" err="1"/>
              <a:t>NewDataSet</a:t>
            </a:r>
            <a:r>
              <a:rPr lang="en-US" sz="110" b="1" dirty="0"/>
              <a:t> </a:t>
            </a:r>
            <a:r>
              <a:rPr lang="en-US" sz="110" b="1" dirty="0" err="1"/>
              <a:t>xmlns</a:t>
            </a:r>
            <a:r>
              <a:rPr lang="en-US" sz="110" b="1" dirty="0"/>
              <a:t>=""&gt; </a:t>
            </a:r>
            <a:br>
              <a:rPr lang="en-US" sz="110" b="1" dirty="0"/>
            </a:br>
            <a:r>
              <a:rPr lang="en-US" sz="110" b="1" dirty="0"/>
              <a:t>&lt;Driver </a:t>
            </a:r>
            <a:r>
              <a:rPr lang="en-US" sz="110" b="1" dirty="0" err="1"/>
              <a:t>diffgr:id</a:t>
            </a:r>
            <a:r>
              <a:rPr lang="en-US" sz="110" b="1" dirty="0"/>
              <a:t>="Driver1" </a:t>
            </a:r>
            <a:r>
              <a:rPr lang="en-US" sz="110" b="1" dirty="0" err="1"/>
              <a:t>msdata:rowOrder</a:t>
            </a:r>
            <a:r>
              <a:rPr lang="en-US" sz="110" b="1" dirty="0"/>
              <a:t>="0"&gt; </a:t>
            </a:r>
            <a:br>
              <a:rPr lang="en-US" sz="110" b="1" dirty="0"/>
            </a:br>
            <a:r>
              <a:rPr lang="en-US" sz="110" b="1" dirty="0"/>
              <a:t>&lt;</a:t>
            </a:r>
            <a:r>
              <a:rPr lang="en-US" sz="110" b="1" dirty="0" err="1"/>
              <a:t>DriverId</a:t>
            </a:r>
            <a:r>
              <a:rPr lang="en-US" sz="110" b="1" dirty="0"/>
              <a:t>&gt;1&lt;/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&gt;Rob&lt;/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&gt;Tiffany&lt;/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="Driver2" </a:t>
            </a:r>
            <a:r>
              <a:rPr lang="en-US" sz="110" b="1" dirty="0" err="1"/>
              <a:t>msdata:rowOrder</a:t>
            </a:r>
            <a:r>
              <a:rPr lang="en-US" sz="110" b="1" dirty="0"/>
              <a:t>="1"&gt; </a:t>
            </a:r>
            <a:br>
              <a:rPr lang="en-US" sz="110" b="1" dirty="0"/>
            </a:br>
            <a:r>
              <a:rPr lang="en-US" sz="110" b="1" dirty="0"/>
              <a:t>&lt;</a:t>
            </a:r>
            <a:r>
              <a:rPr lang="en-US" sz="110" b="1" dirty="0" err="1"/>
              <a:t>DriverId</a:t>
            </a:r>
            <a:r>
              <a:rPr lang="en-US" sz="110" b="1" dirty="0"/>
              <a:t>&gt;2&lt;/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&gt;Tan&lt;/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="Driver3" </a:t>
            </a:r>
            <a:r>
              <a:rPr lang="en-US" sz="110" b="1" dirty="0" err="1"/>
              <a:t>msdata:rowOrder</a:t>
            </a:r>
            <a:r>
              <a:rPr lang="en-US" sz="110" b="1" dirty="0"/>
              <a:t>="2"&gt; </a:t>
            </a:r>
            <a:br>
              <a:rPr lang="en-US" sz="110" b="1" dirty="0"/>
            </a:br>
            <a:r>
              <a:rPr lang="en-US" sz="110" b="1" dirty="0"/>
              <a:t>&lt;</a:t>
            </a:r>
            <a:r>
              <a:rPr lang="en-US" sz="110" b="1" dirty="0" err="1"/>
              <a:t>DriverId</a:t>
            </a:r>
            <a:r>
              <a:rPr lang="en-US" sz="110" b="1" dirty="0"/>
              <a:t>&gt;3&lt;/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&gt;Dan&lt;/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&gt;Bouie&lt;/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="Driver4" </a:t>
            </a:r>
            <a:r>
              <a:rPr lang="en-US" sz="110" b="1" dirty="0" err="1"/>
              <a:t>msdata:rowOrder</a:t>
            </a:r>
            <a:r>
              <a:rPr lang="en-US" sz="110" b="1" dirty="0"/>
              <a:t>="3"&gt; </a:t>
            </a:r>
            <a:br>
              <a:rPr lang="en-US" sz="110" b="1" dirty="0"/>
            </a:br>
            <a:r>
              <a:rPr lang="en-US" sz="110" b="1" dirty="0"/>
              <a:t>&lt;</a:t>
            </a:r>
            <a:r>
              <a:rPr lang="en-US" sz="110" b="1" dirty="0" err="1"/>
              <a:t>DriverId</a:t>
            </a:r>
            <a:r>
              <a:rPr lang="en-US" sz="110" b="1" dirty="0"/>
              <a:t>&gt;4&lt;/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&gt;John&lt;/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&gt;Dietz&lt;/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="Driver5" </a:t>
            </a:r>
            <a:r>
              <a:rPr lang="en-US" sz="110" b="1" dirty="0" err="1"/>
              <a:t>msdata:rowOrder</a:t>
            </a:r>
            <a:r>
              <a:rPr lang="en-US" sz="110" b="1" dirty="0"/>
              <a:t>="4"&gt; </a:t>
            </a:r>
            <a:br>
              <a:rPr lang="en-US" sz="110" b="1" dirty="0"/>
            </a:br>
            <a:r>
              <a:rPr lang="en-US" sz="110" b="1" dirty="0"/>
              <a:t>&lt;</a:t>
            </a:r>
            <a:r>
              <a:rPr lang="en-US" sz="110" b="1" dirty="0" err="1"/>
              <a:t>DriverId</a:t>
            </a:r>
            <a:r>
              <a:rPr lang="en-US" sz="110" b="1" dirty="0"/>
              <a:t>&gt;5&lt;/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&gt;Derek&lt;/</a:t>
            </a:r>
            <a:r>
              <a:rPr lang="en-US" sz="110" b="1" dirty="0" err="1"/>
              <a:t>FirstName</a:t>
            </a:r>
            <a:r>
              <a:rPr lang="en-US" sz="110" b="1" dirty="0"/>
              <a:t>&gt; </a:t>
            </a:r>
            <a:br>
              <a:rPr lang="en-US" sz="110" b="1" dirty="0"/>
            </a:br>
            <a:r>
              <a:rPr lang="en-US" sz="110" b="1" dirty="0"/>
              <a:t>&lt;</a:t>
            </a:r>
            <a:r>
              <a:rPr lang="en-US" sz="110" b="1" dirty="0" err="1"/>
              <a:t>LastName</a:t>
            </a:r>
            <a:r>
              <a:rPr lang="en-US" sz="110" b="1" dirty="0"/>
              <a:t>&gt;Snyder&lt;/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="Driver6" </a:t>
            </a:r>
            <a:r>
              <a:rPr lang="en-US" sz="110" b="1" dirty="0" err="1"/>
              <a:t>msdata:rowOrder</a:t>
            </a:r>
            <a:r>
              <a:rPr lang="en-US" sz="110" b="1" dirty="0"/>
              <a:t>="5"&gt; </a:t>
            </a:r>
            <a:br>
              <a:rPr lang="en-US" sz="110" b="1" dirty="0"/>
            </a:br>
            <a:r>
              <a:rPr lang="en-US" sz="110" b="1" dirty="0"/>
              <a:t>&lt;</a:t>
            </a:r>
            <a:r>
              <a:rPr lang="en-US" sz="110" b="1" dirty="0" err="1"/>
              <a:t>DriverId</a:t>
            </a:r>
            <a:r>
              <a:rPr lang="en-US" sz="110" b="1" dirty="0"/>
              <a:t>&gt;6&lt;/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&gt;Steve&lt;/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Hegenderfer</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="Driver7" </a:t>
            </a:r>
            <a:r>
              <a:rPr lang="en-US" sz="110" b="1" dirty="0" err="1"/>
              <a:t>msdata:rowOrder</a:t>
            </a:r>
            <a:r>
              <a:rPr lang="en-US" sz="110" b="1" dirty="0"/>
              <a:t>="6"&gt; </a:t>
            </a:r>
            <a:br>
              <a:rPr lang="en-US" sz="110" b="1" dirty="0"/>
            </a:br>
            <a:r>
              <a:rPr lang="en-US" sz="110" b="1" dirty="0"/>
              <a:t>&lt;</a:t>
            </a:r>
            <a:r>
              <a:rPr lang="en-US" sz="110" b="1" dirty="0" err="1"/>
              <a:t>DriverId</a:t>
            </a:r>
            <a:r>
              <a:rPr lang="en-US" sz="110" b="1" dirty="0"/>
              <a:t>&gt;7&lt;/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&gt;Chip&lt;/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Vollers</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="Driver8" </a:t>
            </a:r>
            <a:r>
              <a:rPr lang="en-US" sz="110" b="1" dirty="0" err="1"/>
              <a:t>msdata:rowOrder</a:t>
            </a:r>
            <a:r>
              <a:rPr lang="en-US" sz="110" b="1" dirty="0"/>
              <a:t>="7"&gt; </a:t>
            </a:r>
            <a:br>
              <a:rPr lang="en-US" sz="110" b="1" dirty="0"/>
            </a:br>
            <a:r>
              <a:rPr lang="en-US" sz="110" b="1" dirty="0"/>
              <a:t>&lt;</a:t>
            </a:r>
            <a:r>
              <a:rPr lang="en-US" sz="110" b="1" dirty="0" err="1"/>
              <a:t>DriverId</a:t>
            </a:r>
            <a:r>
              <a:rPr lang="en-US" sz="110" b="1" dirty="0"/>
              <a:t>&gt;8&lt;/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&gt;James&lt;/</a:t>
            </a:r>
            <a:r>
              <a:rPr lang="en-US" sz="110" b="1" dirty="0" err="1"/>
              <a:t>FirstName</a:t>
            </a:r>
            <a:r>
              <a:rPr lang="en-US" sz="110" b="1" dirty="0"/>
              <a:t>&gt; </a:t>
            </a:r>
            <a:br>
              <a:rPr lang="en-US" sz="110" b="1" dirty="0"/>
            </a:br>
            <a:r>
              <a:rPr lang="en-US" sz="110" b="1" dirty="0"/>
              <a:t>&lt;</a:t>
            </a:r>
            <a:r>
              <a:rPr lang="en-US" sz="110" b="1" dirty="0" err="1"/>
              <a:t>LastName</a:t>
            </a:r>
            <a:r>
              <a:rPr lang="en-US" sz="110" b="1" dirty="0"/>
              <a:t>&gt;Pratt&lt;/</a:t>
            </a:r>
            <a:r>
              <a:rPr lang="en-US" sz="110" b="1" dirty="0" err="1"/>
              <a:t>LastName</a:t>
            </a:r>
            <a:r>
              <a:rPr lang="en-US" sz="110" b="1" dirty="0"/>
              <a:t>&gt; </a:t>
            </a:r>
            <a:br>
              <a:rPr lang="en-US" sz="110" b="1" dirty="0"/>
            </a:br>
            <a:r>
              <a:rPr lang="en-US" sz="110" b="1" dirty="0"/>
              <a:t>&lt;/Driver&gt; </a:t>
            </a:r>
            <a:br>
              <a:rPr lang="en-US" sz="110" b="1" dirty="0"/>
            </a:br>
            <a:r>
              <a:rPr lang="en-US" sz="110" b="1" dirty="0"/>
              <a:t>&lt;/</a:t>
            </a:r>
            <a:r>
              <a:rPr lang="en-US" sz="110" b="1" dirty="0" err="1"/>
              <a:t>NewDataSet</a:t>
            </a:r>
            <a:r>
              <a:rPr lang="en-US" sz="110" b="1" dirty="0"/>
              <a:t>&gt; </a:t>
            </a:r>
            <a:br>
              <a:rPr lang="en-US" sz="110" b="1" dirty="0"/>
            </a:br>
            <a:r>
              <a:rPr lang="en-US" sz="110" b="1" dirty="0"/>
              <a:t>&lt;/</a:t>
            </a:r>
            <a:r>
              <a:rPr lang="en-US" sz="110" b="1" dirty="0" err="1"/>
              <a:t>diffgr:diffgram</a:t>
            </a:r>
            <a:r>
              <a:rPr lang="en-US" sz="110" b="1" dirty="0"/>
              <a:t>&gt; </a:t>
            </a:r>
            <a:br>
              <a:rPr lang="en-US" sz="110" b="1" dirty="0"/>
            </a:br>
            <a:r>
              <a:rPr lang="en-US" sz="110" b="1" dirty="0"/>
              <a:t>&lt;/</a:t>
            </a:r>
            <a:r>
              <a:rPr lang="en-US" sz="110" b="1" dirty="0" err="1"/>
              <a:t>DataSet</a:t>
            </a:r>
            <a:r>
              <a:rPr lang="en-US" sz="110" b="1" dirty="0"/>
              <a:t>&gt;</a:t>
            </a:r>
            <a:endParaRPr lang="en-US" sz="110" dirty="0"/>
          </a:p>
          <a:p>
            <a:endParaRPr lang="en-US" sz="110" dirty="0"/>
          </a:p>
        </p:txBody>
      </p:sp>
      <p:sp>
        <p:nvSpPr>
          <p:cNvPr id="5" name="TextBox 4"/>
          <p:cNvSpPr txBox="1"/>
          <p:nvPr/>
        </p:nvSpPr>
        <p:spPr>
          <a:xfrm>
            <a:off x="2550584" y="1958873"/>
            <a:ext cx="3044531" cy="4124184"/>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6" name="TextBox 5"/>
          <p:cNvSpPr txBox="1"/>
          <p:nvPr/>
        </p:nvSpPr>
        <p:spPr>
          <a:xfrm>
            <a:off x="5942725" y="3814489"/>
            <a:ext cx="5728918" cy="147730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1100" b="1" dirty="0"/>
              <a:t>[{"DistributionCenterId":1,"DriverId":1,"FirstName":"Rob","LastName":"Tiffany"},</a:t>
            </a:r>
          </a:p>
          <a:p>
            <a:r>
              <a:rPr lang="en-US" sz="1100" b="1" dirty="0"/>
              <a:t> {"DistributionCenterId":1,"DriverId":2,"FirstName":"Loke </a:t>
            </a:r>
            <a:r>
              <a:rPr lang="en-US" sz="1100" b="1" dirty="0" err="1"/>
              <a:t>Uei</a:t>
            </a:r>
            <a:r>
              <a:rPr lang="en-US" sz="1100" b="1" dirty="0"/>
              <a:t>","LastName":"Tan"},</a:t>
            </a:r>
          </a:p>
          <a:p>
            <a:r>
              <a:rPr lang="en-US" sz="1100" b="1" dirty="0"/>
              <a:t> {"DistributionCenterId":1,"DriverId":3,"FirstName":"Dan","LastName":"Bouie"},</a:t>
            </a:r>
          </a:p>
          <a:p>
            <a:r>
              <a:rPr lang="en-US" sz="1100" b="1" dirty="0"/>
              <a:t> {"DistributionCenterId":1,"DriverId":4,"FirstName":"John","LastName":"Dietz"},</a:t>
            </a:r>
          </a:p>
          <a:p>
            <a:r>
              <a:rPr lang="en-US" sz="1100" b="1" dirty="0"/>
              <a:t> {"DistributionCenterId":2,"DriverId":5,"FirstName":"Derek","LastName":"Snyder"},</a:t>
            </a:r>
          </a:p>
          <a:p>
            <a:r>
              <a:rPr lang="en-US" sz="1100" b="1" dirty="0"/>
              <a:t> {"DistributionCenterId":2,"DriverId":6,"FirstName":"Steve","LastName":“Harris"},</a:t>
            </a:r>
          </a:p>
          <a:p>
            <a:r>
              <a:rPr lang="en-US" sz="1100" b="1" dirty="0"/>
              <a:t> {"DistributionCenterId":2,"DriverId":7,"FirstName":"Chip","LastName":"Vollers"},</a:t>
            </a:r>
          </a:p>
          <a:p>
            <a:r>
              <a:rPr lang="en-US" sz="1100" b="1" dirty="0"/>
              <a:t> {"DistributionCenterId":2,"DriverId":8,"FirstName":"James","LastName":"Pratt"}]</a:t>
            </a:r>
            <a:endParaRPr lang="en-US" sz="1100" dirty="0"/>
          </a:p>
        </p:txBody>
      </p:sp>
      <p:grpSp>
        <p:nvGrpSpPr>
          <p:cNvPr id="15" name="Group 14"/>
          <p:cNvGrpSpPr/>
          <p:nvPr/>
        </p:nvGrpSpPr>
        <p:grpSpPr>
          <a:xfrm>
            <a:off x="519113" y="1206538"/>
            <a:ext cx="1890712" cy="4988857"/>
            <a:chOff x="519113" y="1483618"/>
            <a:chExt cx="1554480" cy="4988857"/>
          </a:xfrm>
        </p:grpSpPr>
        <p:sp>
          <p:nvSpPr>
            <p:cNvPr id="7" name="Rectangle 6"/>
            <p:cNvSpPr/>
            <p:nvPr/>
          </p:nvSpPr>
          <p:spPr>
            <a:xfrm>
              <a:off x="519113" y="1483618"/>
              <a:ext cx="1554480"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err="1" smtClean="0">
                  <a:solidFill>
                    <a:schemeClr val="lt1">
                      <a:alpha val="99000"/>
                    </a:schemeClr>
                  </a:solidFill>
                </a:rPr>
                <a:t>OData</a:t>
              </a:r>
              <a:r>
                <a:rPr lang="en-US" sz="1800" dirty="0" smtClean="0">
                  <a:solidFill>
                    <a:schemeClr val="lt1">
                      <a:alpha val="99000"/>
                    </a:schemeClr>
                  </a:solidFill>
                </a:rPr>
                <a:t> 8.5kb</a:t>
              </a:r>
              <a:endParaRPr lang="en-US" sz="1800" dirty="0">
                <a:solidFill>
                  <a:schemeClr val="lt1">
                    <a:alpha val="99000"/>
                  </a:schemeClr>
                </a:solidFill>
              </a:endParaRPr>
            </a:p>
          </p:txBody>
        </p:sp>
        <p:sp>
          <p:nvSpPr>
            <p:cNvPr id="12" name="Rectangle 11"/>
            <p:cNvSpPr/>
            <p:nvPr/>
          </p:nvSpPr>
          <p:spPr>
            <a:xfrm>
              <a:off x="519113" y="2123697"/>
              <a:ext cx="1554480"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6" name="Group 15"/>
          <p:cNvGrpSpPr/>
          <p:nvPr/>
        </p:nvGrpSpPr>
        <p:grpSpPr>
          <a:xfrm>
            <a:off x="2550584" y="1206538"/>
            <a:ext cx="3044531" cy="4988857"/>
            <a:chOff x="2550584" y="1483618"/>
            <a:chExt cx="3044531" cy="4988857"/>
          </a:xfrm>
        </p:grpSpPr>
        <p:sp>
          <p:nvSpPr>
            <p:cNvPr id="8" name="Rectangle 7"/>
            <p:cNvSpPr/>
            <p:nvPr/>
          </p:nvSpPr>
          <p:spPr>
            <a:xfrm>
              <a:off x="2550584" y="1483618"/>
              <a:ext cx="3044531"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a:solidFill>
                    <a:schemeClr val="lt1">
                      <a:alpha val="99000"/>
                    </a:schemeClr>
                  </a:solidFill>
                </a:rPr>
                <a:t>REST-XML </a:t>
              </a:r>
              <a:r>
                <a:rPr lang="en-US" sz="1800" dirty="0" smtClean="0">
                  <a:solidFill>
                    <a:schemeClr val="lt1">
                      <a:alpha val="99000"/>
                    </a:schemeClr>
                  </a:solidFill>
                </a:rPr>
                <a:t>1.2kb</a:t>
              </a:r>
              <a:endParaRPr lang="en-US" sz="1800" dirty="0">
                <a:solidFill>
                  <a:schemeClr val="lt1">
                    <a:alpha val="99000"/>
                  </a:schemeClr>
                </a:solidFill>
              </a:endParaRPr>
            </a:p>
          </p:txBody>
        </p:sp>
        <p:sp>
          <p:nvSpPr>
            <p:cNvPr id="13" name="Rectangle 12"/>
            <p:cNvSpPr/>
            <p:nvPr/>
          </p:nvSpPr>
          <p:spPr>
            <a:xfrm>
              <a:off x="2550584" y="2123697"/>
              <a:ext cx="3044531"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7" name="Group 16"/>
          <p:cNvGrpSpPr/>
          <p:nvPr/>
        </p:nvGrpSpPr>
        <p:grpSpPr>
          <a:xfrm>
            <a:off x="5942725" y="3173564"/>
            <a:ext cx="5728918" cy="2283406"/>
            <a:chOff x="5942725" y="3450644"/>
            <a:chExt cx="5728918" cy="2283406"/>
          </a:xfrm>
        </p:grpSpPr>
        <p:sp>
          <p:nvSpPr>
            <p:cNvPr id="9" name="Rectangle 8"/>
            <p:cNvSpPr/>
            <p:nvPr/>
          </p:nvSpPr>
          <p:spPr>
            <a:xfrm>
              <a:off x="5942725" y="3450644"/>
              <a:ext cx="5728918"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JSON 639 bytes</a:t>
              </a:r>
              <a:endParaRPr lang="en-US" sz="1800" dirty="0">
                <a:solidFill>
                  <a:schemeClr val="lt1">
                    <a:alpha val="99000"/>
                  </a:schemeClr>
                </a:solidFill>
              </a:endParaRPr>
            </a:p>
          </p:txBody>
        </p:sp>
        <p:sp>
          <p:nvSpPr>
            <p:cNvPr id="14" name="Rectangle 13"/>
            <p:cNvSpPr/>
            <p:nvPr/>
          </p:nvSpPr>
          <p:spPr>
            <a:xfrm>
              <a:off x="5942725" y="4090724"/>
              <a:ext cx="5728918" cy="1643326"/>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spTree>
    <p:extLst>
      <p:ext uri="{BB962C8B-B14F-4D97-AF65-F5344CB8AC3E}">
        <p14:creationId xmlns:p14="http://schemas.microsoft.com/office/powerpoint/2010/main" val="3934447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Cloud-initiated</a:t>
            </a:r>
          </a:p>
        </p:txBody>
      </p:sp>
      <p:sp>
        <p:nvSpPr>
          <p:cNvPr id="3" name="Text Placeholder 2"/>
          <p:cNvSpPr>
            <a:spLocks noGrp="1"/>
          </p:cNvSpPr>
          <p:nvPr>
            <p:ph type="body" sz="quarter" idx="10"/>
          </p:nvPr>
        </p:nvSpPr>
        <p:spPr>
          <a:xfrm>
            <a:off x="4368912" y="969379"/>
            <a:ext cx="4090988" cy="553999"/>
          </a:xfrm>
        </p:spPr>
        <p:txBody>
          <a:bodyPr/>
          <a:lstStyle/>
          <a:p>
            <a:r>
              <a:rPr lang="en-US" dirty="0" smtClean="0">
                <a:solidFill>
                  <a:schemeClr val="accent1">
                    <a:alpha val="99000"/>
                  </a:schemeClr>
                </a:solidFill>
              </a:rPr>
              <a:t>Push Notifications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86" y="1450296"/>
            <a:ext cx="6009973" cy="316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447785" y="4680149"/>
            <a:ext cx="6353177" cy="163737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1200"/>
              </a:spcAft>
            </a:pPr>
            <a:r>
              <a:rPr lang="en-US" sz="2400" dirty="0"/>
              <a:t>Single connecting between the </a:t>
            </a:r>
            <a:br>
              <a:rPr lang="en-US" sz="2400" dirty="0"/>
            </a:br>
            <a:r>
              <a:rPr lang="en-US" sz="2400" dirty="0"/>
              <a:t>device and the notification service</a:t>
            </a:r>
          </a:p>
          <a:p>
            <a:pPr lvl="1">
              <a:spcAft>
                <a:spcPts val="1200"/>
              </a:spcAft>
            </a:pPr>
            <a:r>
              <a:rPr lang="en-US" sz="2400" dirty="0"/>
              <a:t>Bandwidth- and battery-friendly</a:t>
            </a:r>
          </a:p>
          <a:p>
            <a:pPr lvl="1">
              <a:spcAft>
                <a:spcPts val="1200"/>
              </a:spcAft>
            </a:pPr>
            <a:r>
              <a:rPr lang="en-US" sz="2400" dirty="0"/>
              <a:t>Note: no guarantee of delivery</a:t>
            </a:r>
          </a:p>
        </p:txBody>
      </p:sp>
      <p:sp>
        <p:nvSpPr>
          <p:cNvPr id="8" name="Rounded Rectangular Callout 7"/>
          <p:cNvSpPr/>
          <p:nvPr/>
        </p:nvSpPr>
        <p:spPr bwMode="auto">
          <a:xfrm>
            <a:off x="8918175" y="2182616"/>
            <a:ext cx="2153264" cy="1271409"/>
          </a:xfrm>
          <a:prstGeom prst="wedgeRoundRectCallout">
            <a:avLst>
              <a:gd name="adj1" fmla="val -63299"/>
              <a:gd name="adj2" fmla="val 2770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ts val="200"/>
              </a:spcBef>
              <a:spcAft>
                <a:spcPct val="0"/>
              </a:spcAft>
            </a:pPr>
            <a:r>
              <a:rPr lang="en-US" sz="2800" dirty="0">
                <a:solidFill>
                  <a:srgbClr val="FFFFFF"/>
                </a:solidFill>
              </a:rPr>
              <a:t>!</a:t>
            </a:r>
            <a:r>
              <a:rPr lang="en-US" sz="2800" dirty="0" err="1">
                <a:solidFill>
                  <a:srgbClr val="FFFFFF"/>
                </a:solidFill>
              </a:rPr>
              <a:t>Raaawww</a:t>
            </a:r>
            <a:endParaRPr lang="en-US" sz="2800" dirty="0">
              <a:ln>
                <a:solidFill>
                  <a:srgbClr val="FFFFFF">
                    <a:alpha val="0"/>
                  </a:srgbClr>
                </a:solidFill>
              </a:ln>
              <a:solidFill>
                <a:srgbClr val="FFFFFF"/>
              </a:solidFill>
            </a:endParaRPr>
          </a:p>
        </p:txBody>
      </p:sp>
      <p:pic>
        <p:nvPicPr>
          <p:cNvPr id="9" name="Picture 2" descr="C:\Users\nickha\AppData\Local\Microsoft\Windows\Temporary Internet Files\Content.IE5\68B68X8Q\MC90044509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00962" y="2422481"/>
            <a:ext cx="1658939"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800961" y="4362571"/>
            <a:ext cx="5049454" cy="2233773"/>
          </a:xfrm>
          <a:prstGeom prst="rect">
            <a:avLst/>
          </a:prstGeom>
        </p:spPr>
        <p:txBody>
          <a:bodyPr vert="horz" wrap="square" lIns="0" tIns="0" rIns="0" bIns="0" rtlCol="0">
            <a:spAutoFit/>
          </a:bodyPr>
          <a:lstStyle>
            <a:lvl1pPr marL="2382" indent="0" algn="l" defTabSz="685864" rtl="0" eaLnBrk="1" latinLnBrk="0" hangingPunct="1">
              <a:lnSpc>
                <a:spcPct val="90000"/>
              </a:lnSpc>
              <a:spcBef>
                <a:spcPts val="0"/>
              </a:spcBef>
              <a:spcAft>
                <a:spcPts val="675"/>
              </a:spcAft>
              <a:buSzPct val="80000"/>
              <a:buFont typeface="Arial" pitchFamily="34" charset="0"/>
              <a:buNone/>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indent="0" algn="l" defTabSz="685864" rtl="0" eaLnBrk="1" latinLnBrk="0" hangingPunct="1">
              <a:lnSpc>
                <a:spcPct val="90000"/>
              </a:lnSpc>
              <a:spcBef>
                <a:spcPts val="0"/>
              </a:spcBef>
              <a:buSzPct val="80000"/>
              <a:buFont typeface="Arial" pitchFamily="34" charset="0"/>
              <a:buNone/>
              <a:defRPr sz="1500" kern="1200" spc="-38" baseline="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Tx/>
              <a:buBlip>
                <a:blip r:embed="rId4"/>
              </a:buBlip>
              <a:defRPr sz="18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a:r>
              <a:rPr lang="en-US" sz="2400" spc="-67" dirty="0">
                <a:latin typeface="+mn-lt"/>
              </a:rPr>
              <a:t>Push data to your application</a:t>
            </a:r>
          </a:p>
          <a:p>
            <a:pPr marL="0"/>
            <a:r>
              <a:rPr lang="en-US" sz="2400" spc="-67" dirty="0">
                <a:latin typeface="+mn-lt"/>
              </a:rPr>
              <a:t>If app is not currently running MPNS discards the message.</a:t>
            </a:r>
          </a:p>
          <a:p>
            <a:pPr marL="0"/>
            <a:r>
              <a:rPr lang="en-US" sz="2400" spc="-67" dirty="0">
                <a:latin typeface="+mn-lt"/>
              </a:rPr>
              <a:t>Watch out for max payload size.  If exceeds use to drive app to pull content from service</a:t>
            </a:r>
          </a:p>
        </p:txBody>
      </p:sp>
    </p:spTree>
    <p:extLst>
      <p:ext uri="{BB962C8B-B14F-4D97-AF65-F5344CB8AC3E}">
        <p14:creationId xmlns:p14="http://schemas.microsoft.com/office/powerpoint/2010/main" val="19695168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Subscribing to Push</a:t>
            </a:r>
          </a:p>
        </p:txBody>
      </p:sp>
      <p:sp>
        <p:nvSpPr>
          <p:cNvPr id="3" name="Text Placeholder 2"/>
          <p:cNvSpPr>
            <a:spLocks noGrp="1"/>
          </p:cNvSpPr>
          <p:nvPr>
            <p:ph type="body" sz="quarter" idx="10"/>
          </p:nvPr>
        </p:nvSpPr>
        <p:spPr>
          <a:xfrm>
            <a:off x="519112" y="1447799"/>
            <a:ext cx="5576887" cy="4131900"/>
          </a:xfrm>
        </p:spPr>
        <p:txBody>
          <a:bodyPr/>
          <a:lstStyle/>
          <a:p>
            <a:pPr>
              <a:spcAft>
                <a:spcPts val="1800"/>
              </a:spcAft>
            </a:pPr>
            <a:r>
              <a:rPr lang="en-US" dirty="0" smtClean="0">
                <a:solidFill>
                  <a:schemeClr val="accent1">
                    <a:alpha val="99000"/>
                  </a:schemeClr>
                </a:solidFill>
              </a:rPr>
              <a:t>Device requests a channel</a:t>
            </a:r>
          </a:p>
          <a:p>
            <a:pPr>
              <a:spcAft>
                <a:spcPts val="1800"/>
              </a:spcAft>
            </a:pPr>
            <a:r>
              <a:rPr lang="en-US" dirty="0" smtClean="0">
                <a:solidFill>
                  <a:schemeClr val="accent1">
                    <a:alpha val="99000"/>
                  </a:schemeClr>
                </a:solidFill>
              </a:rPr>
              <a:t>*NS returns channel</a:t>
            </a:r>
          </a:p>
          <a:p>
            <a:r>
              <a:rPr lang="en-US" dirty="0" smtClean="0">
                <a:solidFill>
                  <a:schemeClr val="accent1">
                    <a:alpha val="99000"/>
                  </a:schemeClr>
                </a:solidFill>
              </a:rPr>
              <a:t>Device sends URL to cloud</a:t>
            </a:r>
          </a:p>
          <a:p>
            <a:pPr lvl="1"/>
            <a:r>
              <a:rPr lang="en-US" dirty="0" smtClean="0"/>
              <a:t>Channel URL is stored in cloud</a:t>
            </a:r>
          </a:p>
          <a:p>
            <a:pPr lvl="1"/>
            <a:endParaRPr lang="en-US" dirty="0" smtClean="0"/>
          </a:p>
          <a:p>
            <a:pPr>
              <a:spcAft>
                <a:spcPts val="1800"/>
              </a:spcAft>
            </a:pPr>
            <a:r>
              <a:rPr lang="en-US" dirty="0" smtClean="0">
                <a:solidFill>
                  <a:schemeClr val="accent1">
                    <a:alpha val="99000"/>
                  </a:schemeClr>
                </a:solidFill>
              </a:rPr>
              <a:t>Cloud sends notification</a:t>
            </a:r>
          </a:p>
          <a:p>
            <a:r>
              <a:rPr lang="en-US" dirty="0" smtClean="0">
                <a:solidFill>
                  <a:schemeClr val="accent1">
                    <a:alpha val="99000"/>
                  </a:schemeClr>
                </a:solidFill>
              </a:rPr>
              <a:t>*NS pushes to device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0"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flipH="1" flipV="1">
            <a:off x="8826467" y="3627681"/>
            <a:ext cx="681757" cy="1954385"/>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25" name="Group 24"/>
          <p:cNvGrpSpPr/>
          <p:nvPr/>
        </p:nvGrpSpPr>
        <p:grpSpPr>
          <a:xfrm>
            <a:off x="9608085" y="4766823"/>
            <a:ext cx="681067" cy="1300737"/>
            <a:chOff x="-498475" y="1609726"/>
            <a:chExt cx="950913" cy="1816099"/>
          </a:xfrm>
        </p:grpSpPr>
        <p:sp>
          <p:nvSpPr>
            <p:cNvPr id="26"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7557755" y="2956580"/>
            <a:ext cx="1666994" cy="1380302"/>
            <a:chOff x="6736308" y="3134493"/>
            <a:chExt cx="1666994" cy="1380302"/>
          </a:xfrm>
        </p:grpSpPr>
        <p:grpSp>
          <p:nvGrpSpPr>
            <p:cNvPr id="29" name="Group 28"/>
            <p:cNvGrpSpPr/>
            <p:nvPr/>
          </p:nvGrpSpPr>
          <p:grpSpPr bwMode="black">
            <a:xfrm>
              <a:off x="6891720" y="3134493"/>
              <a:ext cx="1356170" cy="1103304"/>
              <a:chOff x="5184775" y="225425"/>
              <a:chExt cx="1500188" cy="1220788"/>
            </a:xfrm>
            <a:solidFill>
              <a:schemeClr val="accent1"/>
            </a:solidFill>
          </p:grpSpPr>
          <p:sp>
            <p:nvSpPr>
              <p:cNvPr id="3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0"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3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p:nvCxnSpPr>
        <p:spPr>
          <a:xfrm flipH="1">
            <a:off x="10114589"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flipV="1">
            <a:off x="9869484"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4"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22" name="TextBox 21"/>
          <p:cNvSpPr txBox="1"/>
          <p:nvPr/>
        </p:nvSpPr>
        <p:spPr>
          <a:xfrm>
            <a:off x="9663498"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24" name="TextBox 23"/>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6" name="TextBox 35"/>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(5)</a:t>
            </a:r>
            <a:endParaRPr lang="en-US" sz="2800" dirty="0">
              <a:solidFill>
                <a:schemeClr val="bg1">
                  <a:alpha val="99000"/>
                </a:schemeClr>
              </a:solidFill>
            </a:endParaRPr>
          </a:p>
        </p:txBody>
      </p:sp>
    </p:spTree>
    <p:extLst>
      <p:ext uri="{BB962C8B-B14F-4D97-AF65-F5344CB8AC3E}">
        <p14:creationId xmlns:p14="http://schemas.microsoft.com/office/powerpoint/2010/main" val="874055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34" grpId="0"/>
      <p:bldP spid="34" grpId="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Communications: </a:t>
            </a:r>
            <a:r>
              <a:rPr lang="en-US" sz="4800" dirty="0"/>
              <a:t>Cloud-initiated to device?</a:t>
            </a:r>
          </a:p>
        </p:txBody>
      </p:sp>
      <p:sp>
        <p:nvSpPr>
          <p:cNvPr id="3" name="Text Placeholder 2"/>
          <p:cNvSpPr>
            <a:spLocks noGrp="1"/>
          </p:cNvSpPr>
          <p:nvPr>
            <p:ph type="body" sz="quarter" idx="10"/>
          </p:nvPr>
        </p:nvSpPr>
        <p:spPr>
          <a:xfrm>
            <a:off x="519113" y="1447799"/>
            <a:ext cx="5348288" cy="4815164"/>
          </a:xfrm>
        </p:spPr>
        <p:txBody>
          <a:bodyPr/>
          <a:lstStyle/>
          <a:p>
            <a:r>
              <a:rPr lang="en-US" sz="3600" dirty="0" smtClean="0">
                <a:solidFill>
                  <a:schemeClr val="accent1">
                    <a:alpha val="99000"/>
                  </a:schemeClr>
                </a:solidFill>
              </a:rPr>
              <a:t>Common pattern</a:t>
            </a:r>
          </a:p>
          <a:p>
            <a:pPr lvl="1"/>
            <a:r>
              <a:rPr lang="en-US" sz="1800" dirty="0" smtClean="0"/>
              <a:t>Use cloud-initiated push to tell </a:t>
            </a:r>
            <a:br>
              <a:rPr lang="en-US" sz="1800" dirty="0" smtClean="0"/>
            </a:br>
            <a:r>
              <a:rPr lang="en-US" sz="1800" dirty="0" smtClean="0"/>
              <a:t>the device to call to a service</a:t>
            </a:r>
          </a:p>
          <a:p>
            <a:pPr lvl="1"/>
            <a:endParaRPr lang="en-US" sz="1800" dirty="0" smtClean="0"/>
          </a:p>
          <a:p>
            <a:pPr>
              <a:spcAft>
                <a:spcPts val="1200"/>
              </a:spcAft>
            </a:pPr>
            <a:r>
              <a:rPr lang="en-US" sz="3600" dirty="0" smtClean="0">
                <a:solidFill>
                  <a:schemeClr val="accent1">
                    <a:alpha val="99000"/>
                  </a:schemeClr>
                </a:solidFill>
              </a:rPr>
              <a:t>Cloud sends notification</a:t>
            </a:r>
          </a:p>
          <a:p>
            <a:pPr>
              <a:spcAft>
                <a:spcPts val="1200"/>
              </a:spcAft>
            </a:pPr>
            <a:r>
              <a:rPr lang="en-US" sz="3600" dirty="0" smtClean="0">
                <a:solidFill>
                  <a:schemeClr val="accent1">
                    <a:alpha val="99000"/>
                  </a:schemeClr>
                </a:solidFill>
              </a:rPr>
              <a:t>Notification services </a:t>
            </a:r>
            <a:br>
              <a:rPr lang="en-US" sz="3600" dirty="0" smtClean="0">
                <a:solidFill>
                  <a:schemeClr val="accent1">
                    <a:alpha val="99000"/>
                  </a:schemeClr>
                </a:solidFill>
              </a:rPr>
            </a:br>
            <a:r>
              <a:rPr lang="en-US" sz="3600" dirty="0" smtClean="0">
                <a:solidFill>
                  <a:schemeClr val="accent1">
                    <a:alpha val="99000"/>
                  </a:schemeClr>
                </a:solidFill>
              </a:rPr>
              <a:t>pushes to device</a:t>
            </a:r>
          </a:p>
          <a:p>
            <a:pPr>
              <a:spcAft>
                <a:spcPts val="1200"/>
              </a:spcAft>
            </a:pPr>
            <a:r>
              <a:rPr lang="en-US" sz="3600" dirty="0" smtClean="0">
                <a:solidFill>
                  <a:schemeClr val="accent1">
                    <a:alpha val="99000"/>
                  </a:schemeClr>
                </a:solidFill>
              </a:rPr>
              <a:t>Device receives message</a:t>
            </a:r>
            <a:br>
              <a:rPr lang="en-US" sz="3600" dirty="0" smtClean="0">
                <a:solidFill>
                  <a:schemeClr val="accent1">
                    <a:alpha val="99000"/>
                  </a:schemeClr>
                </a:solidFill>
              </a:rPr>
            </a:br>
            <a:r>
              <a:rPr lang="en-US" sz="3600" dirty="0" smtClean="0">
                <a:solidFill>
                  <a:schemeClr val="accent1">
                    <a:alpha val="99000"/>
                  </a:schemeClr>
                </a:solidFill>
              </a:rPr>
              <a:t>and calls to a service</a:t>
            </a:r>
          </a:p>
          <a:p>
            <a:pPr>
              <a:spcAft>
                <a:spcPts val="1200"/>
              </a:spcAft>
            </a:pPr>
            <a:r>
              <a:rPr lang="en-US" sz="3600" dirty="0" smtClean="0">
                <a:solidFill>
                  <a:schemeClr val="accent1">
                    <a:alpha val="99000"/>
                  </a:schemeClr>
                </a:solidFill>
              </a:rPr>
              <a:t>Web Role sends a response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16"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9608085" y="4766823"/>
            <a:ext cx="681067" cy="1300737"/>
            <a:chOff x="-498475" y="1609726"/>
            <a:chExt cx="950913" cy="1816099"/>
          </a:xfrm>
        </p:grpSpPr>
        <p:sp>
          <p:nvSpPr>
            <p:cNvPr id="1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557755" y="2956580"/>
            <a:ext cx="1666994" cy="1380302"/>
            <a:chOff x="6736308" y="3134493"/>
            <a:chExt cx="1666994" cy="1380302"/>
          </a:xfrm>
        </p:grpSpPr>
        <p:grpSp>
          <p:nvGrpSpPr>
            <p:cNvPr id="22" name="Group 21"/>
            <p:cNvGrpSpPr/>
            <p:nvPr/>
          </p:nvGrpSpPr>
          <p:grpSpPr bwMode="black">
            <a:xfrm>
              <a:off x="6891720" y="3134493"/>
              <a:ext cx="1356170" cy="1103304"/>
              <a:chOff x="5184775" y="225425"/>
              <a:chExt cx="1500188" cy="1220788"/>
            </a:xfrm>
            <a:solidFill>
              <a:schemeClr val="accent1"/>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3"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2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flipH="1">
            <a:off x="9948618" y="3082691"/>
            <a:ext cx="1022292" cy="162900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28" name="Straight Connector 27"/>
          <p:cNvCxnSpPr/>
          <p:nvPr/>
        </p:nvCxnSpPr>
        <p:spPr>
          <a:xfrm>
            <a:off x="8763000" y="3671073"/>
            <a:ext cx="707697" cy="185792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30" name="Straight Connector 29"/>
          <p:cNvCxnSpPr/>
          <p:nvPr/>
        </p:nvCxnSpPr>
        <p:spPr>
          <a:xfrm flipH="1" flipV="1">
            <a:off x="8913655" y="3478411"/>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1"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32" name="TextBox 31"/>
          <p:cNvSpPr txBox="1"/>
          <p:nvPr/>
        </p:nvSpPr>
        <p:spPr>
          <a:xfrm>
            <a:off x="9373524" y="415520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3" name="TextBox 32"/>
          <p:cNvSpPr txBox="1"/>
          <p:nvPr/>
        </p:nvSpPr>
        <p:spPr>
          <a:xfrm>
            <a:off x="1061487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(1)</a:t>
            </a:r>
            <a:endParaRPr lang="en-US" sz="2800" dirty="0">
              <a:solidFill>
                <a:schemeClr val="bg1">
                  <a:alpha val="99000"/>
                </a:schemeClr>
              </a:solidFill>
            </a:endParaRPr>
          </a:p>
        </p:txBody>
      </p:sp>
    </p:spTree>
    <p:extLst>
      <p:ext uri="{BB962C8B-B14F-4D97-AF65-F5344CB8AC3E}">
        <p14:creationId xmlns:p14="http://schemas.microsoft.com/office/powerpoint/2010/main" val="1539329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a:t>
            </a:r>
            <a:r>
              <a:rPr lang="en-US" dirty="0"/>
              <a:t>Different services</a:t>
            </a:r>
          </a:p>
        </p:txBody>
      </p:sp>
      <p:grpSp>
        <p:nvGrpSpPr>
          <p:cNvPr id="20" name="Group 19"/>
          <p:cNvGrpSpPr/>
          <p:nvPr/>
        </p:nvGrpSpPr>
        <p:grpSpPr>
          <a:xfrm>
            <a:off x="519112" y="1294241"/>
            <a:ext cx="10805379" cy="1147437"/>
            <a:chOff x="519112" y="1294241"/>
            <a:chExt cx="10805379" cy="1147437"/>
          </a:xfrm>
        </p:grpSpPr>
        <p:sp>
          <p:nvSpPr>
            <p:cNvPr id="6" name="Rectangle 5"/>
            <p:cNvSpPr/>
            <p:nvPr/>
          </p:nvSpPr>
          <p:spPr bwMode="auto">
            <a:xfrm>
              <a:off x="519112" y="1294241"/>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8: </a:t>
              </a:r>
            </a:p>
          </p:txBody>
        </p:sp>
        <p:sp>
          <p:nvSpPr>
            <p:cNvPr id="12" name="Text Placeholder 2"/>
            <p:cNvSpPr txBox="1">
              <a:spLocks/>
            </p:cNvSpPr>
            <p:nvPr/>
          </p:nvSpPr>
          <p:spPr>
            <a:xfrm>
              <a:off x="4496556" y="1646360"/>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Windows Push Notification Service </a:t>
              </a:r>
              <a:r>
                <a:rPr lang="en-US" sz="3200" dirty="0" smtClean="0">
                  <a:solidFill>
                    <a:schemeClr val="accent1">
                      <a:alpha val="99000"/>
                    </a:schemeClr>
                  </a:solidFill>
                </a:rPr>
                <a:t>(WNS)</a:t>
              </a:r>
            </a:p>
          </p:txBody>
        </p:sp>
      </p:grpSp>
      <p:grpSp>
        <p:nvGrpSpPr>
          <p:cNvPr id="19" name="Group 18"/>
          <p:cNvGrpSpPr/>
          <p:nvPr/>
        </p:nvGrpSpPr>
        <p:grpSpPr>
          <a:xfrm>
            <a:off x="519112" y="2555692"/>
            <a:ext cx="10805379" cy="1147437"/>
            <a:chOff x="519112" y="2555692"/>
            <a:chExt cx="10805379" cy="1147437"/>
          </a:xfrm>
        </p:grpSpPr>
        <p:sp>
          <p:nvSpPr>
            <p:cNvPr id="7" name="Rectangle 6"/>
            <p:cNvSpPr/>
            <p:nvPr/>
          </p:nvSpPr>
          <p:spPr bwMode="auto">
            <a:xfrm>
              <a:off x="519112" y="255569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Phone: </a:t>
              </a:r>
            </a:p>
          </p:txBody>
        </p:sp>
        <p:sp>
          <p:nvSpPr>
            <p:cNvPr id="13" name="Text Placeholder 2"/>
            <p:cNvSpPr txBox="1">
              <a:spLocks/>
            </p:cNvSpPr>
            <p:nvPr/>
          </p:nvSpPr>
          <p:spPr>
            <a:xfrm>
              <a:off x="4496556" y="290781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Microsoft Push Notification Service </a:t>
              </a:r>
              <a:r>
                <a:rPr lang="en-US" sz="3200" dirty="0">
                  <a:solidFill>
                    <a:schemeClr val="accent1">
                      <a:alpha val="99000"/>
                    </a:schemeClr>
                  </a:solidFill>
                </a:rPr>
                <a:t>(MPNS)</a:t>
              </a:r>
            </a:p>
          </p:txBody>
        </p:sp>
      </p:grpSp>
      <p:grpSp>
        <p:nvGrpSpPr>
          <p:cNvPr id="18" name="Group 17"/>
          <p:cNvGrpSpPr/>
          <p:nvPr/>
        </p:nvGrpSpPr>
        <p:grpSpPr>
          <a:xfrm>
            <a:off x="519112" y="3817142"/>
            <a:ext cx="10805379" cy="1147437"/>
            <a:chOff x="519112" y="3817142"/>
            <a:chExt cx="10805379" cy="1147437"/>
          </a:xfrm>
        </p:grpSpPr>
        <p:sp>
          <p:nvSpPr>
            <p:cNvPr id="8" name="Rectangle 7"/>
            <p:cNvSpPr/>
            <p:nvPr/>
          </p:nvSpPr>
          <p:spPr bwMode="auto">
            <a:xfrm>
              <a:off x="519112" y="381714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err="1">
                  <a:solidFill>
                    <a:schemeClr val="bg1">
                      <a:alpha val="99000"/>
                    </a:schemeClr>
                  </a:solidFill>
                  <a:latin typeface="Segoe UI Light" pitchFamily="34" charset="0"/>
                </a:rPr>
                <a:t>iOS</a:t>
              </a:r>
              <a:r>
                <a:rPr lang="en-US" sz="3600" dirty="0">
                  <a:solidFill>
                    <a:schemeClr val="bg1">
                      <a:alpha val="99000"/>
                    </a:schemeClr>
                  </a:solidFill>
                  <a:latin typeface="Segoe UI Light" pitchFamily="34" charset="0"/>
                </a:rPr>
                <a:t>: </a:t>
              </a:r>
            </a:p>
          </p:txBody>
        </p:sp>
        <p:sp>
          <p:nvSpPr>
            <p:cNvPr id="14" name="Text Placeholder 2"/>
            <p:cNvSpPr txBox="1">
              <a:spLocks/>
            </p:cNvSpPr>
            <p:nvPr/>
          </p:nvSpPr>
          <p:spPr>
            <a:xfrm>
              <a:off x="4496556" y="416926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Apple Push Notification Service </a:t>
              </a:r>
              <a:r>
                <a:rPr lang="en-US" sz="3200" dirty="0">
                  <a:solidFill>
                    <a:schemeClr val="accent1">
                      <a:alpha val="99000"/>
                    </a:schemeClr>
                  </a:solidFill>
                </a:rPr>
                <a:t>(APNS)</a:t>
              </a:r>
            </a:p>
          </p:txBody>
        </p:sp>
      </p:grpSp>
      <p:grpSp>
        <p:nvGrpSpPr>
          <p:cNvPr id="17" name="Group 16"/>
          <p:cNvGrpSpPr/>
          <p:nvPr/>
        </p:nvGrpSpPr>
        <p:grpSpPr>
          <a:xfrm>
            <a:off x="519112" y="5078593"/>
            <a:ext cx="10805379" cy="1147437"/>
            <a:chOff x="519112" y="5078593"/>
            <a:chExt cx="10805379" cy="1147437"/>
          </a:xfrm>
        </p:grpSpPr>
        <p:sp>
          <p:nvSpPr>
            <p:cNvPr id="9" name="Rectangle 8"/>
            <p:cNvSpPr/>
            <p:nvPr/>
          </p:nvSpPr>
          <p:spPr bwMode="auto">
            <a:xfrm>
              <a:off x="519112" y="5078593"/>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Android: </a:t>
              </a:r>
            </a:p>
          </p:txBody>
        </p:sp>
        <p:sp>
          <p:nvSpPr>
            <p:cNvPr id="15" name="Text Placeholder 2"/>
            <p:cNvSpPr txBox="1">
              <a:spLocks/>
            </p:cNvSpPr>
            <p:nvPr/>
          </p:nvSpPr>
          <p:spPr>
            <a:xfrm>
              <a:off x="4496556" y="5430712"/>
              <a:ext cx="6827935" cy="45140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mtClean="0"/>
                <a:t>Google Cloud </a:t>
              </a:r>
              <a:r>
                <a:rPr lang="en-US" sz="3200" dirty="0" smtClean="0"/>
                <a:t>Messaging </a:t>
              </a:r>
              <a:r>
                <a:rPr lang="en-US" sz="3200" dirty="0" smtClean="0">
                  <a:solidFill>
                    <a:schemeClr val="accent1">
                      <a:alpha val="99000"/>
                    </a:schemeClr>
                  </a:solidFill>
                </a:rPr>
                <a:t>(GCM)</a:t>
              </a:r>
              <a:endParaRPr lang="en-US" sz="3200" dirty="0">
                <a:solidFill>
                  <a:schemeClr val="accent1">
                    <a:alpha val="99000"/>
                  </a:schemeClr>
                </a:solidFill>
              </a:endParaRPr>
            </a:p>
          </p:txBody>
        </p:sp>
      </p:grpSp>
    </p:spTree>
    <p:extLst>
      <p:ext uri="{BB962C8B-B14F-4D97-AF65-F5344CB8AC3E}">
        <p14:creationId xmlns:p14="http://schemas.microsoft.com/office/powerpoint/2010/main" val="42567719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49965" cy="1523494"/>
          </a:xfrm>
        </p:spPr>
        <p:txBody>
          <a:bodyPr/>
          <a:lstStyle/>
          <a:p>
            <a:r>
              <a:rPr lang="en-US" dirty="0" smtClean="0"/>
              <a:t>Demonstrate Push Notifications on Windows Phone using </a:t>
            </a:r>
            <a:r>
              <a:rPr lang="en-US" dirty="0" err="1" smtClean="0"/>
              <a:t>NuGets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2552567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Platform Services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005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Services</a:t>
            </a:r>
            <a:endParaRPr lang="en-US" dirty="0"/>
          </a:p>
        </p:txBody>
      </p:sp>
      <p:grpSp>
        <p:nvGrpSpPr>
          <p:cNvPr id="13" name="Group 12"/>
          <p:cNvGrpSpPr/>
          <p:nvPr/>
        </p:nvGrpSpPr>
        <p:grpSpPr>
          <a:xfrm>
            <a:off x="519112" y="1311721"/>
            <a:ext cx="4397695" cy="2139787"/>
            <a:chOff x="519112" y="1311721"/>
            <a:chExt cx="4397695" cy="2139787"/>
          </a:xfrm>
        </p:grpSpPr>
        <p:sp>
          <p:nvSpPr>
            <p:cNvPr id="19" name="Rounded Rectangle 18"/>
            <p:cNvSpPr/>
            <p:nvPr/>
          </p:nvSpPr>
          <p:spPr bwMode="auto">
            <a:xfrm>
              <a:off x="519112"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0" name="Rectangle 19"/>
            <p:cNvSpPr/>
            <p:nvPr/>
          </p:nvSpPr>
          <p:spPr>
            <a:xfrm>
              <a:off x="636568" y="2975976"/>
              <a:ext cx="344013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Access Control Service</a:t>
              </a:r>
            </a:p>
          </p:txBody>
        </p:sp>
        <p:sp>
          <p:nvSpPr>
            <p:cNvPr id="90" name="Freeform 17"/>
            <p:cNvSpPr>
              <a:spLocks noEditPoints="1"/>
            </p:cNvSpPr>
            <p:nvPr/>
          </p:nvSpPr>
          <p:spPr bwMode="black">
            <a:xfrm>
              <a:off x="2266183" y="1745081"/>
              <a:ext cx="897241" cy="898274"/>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5" name="Group 14"/>
          <p:cNvGrpSpPr/>
          <p:nvPr/>
        </p:nvGrpSpPr>
        <p:grpSpPr>
          <a:xfrm>
            <a:off x="9561881" y="1311721"/>
            <a:ext cx="2138114" cy="4396797"/>
            <a:chOff x="9561881" y="1311721"/>
            <a:chExt cx="2138114" cy="4396797"/>
          </a:xfrm>
        </p:grpSpPr>
        <p:sp>
          <p:nvSpPr>
            <p:cNvPr id="27" name="Rounded Rectangle 26"/>
            <p:cNvSpPr/>
            <p:nvPr/>
          </p:nvSpPr>
          <p:spPr bwMode="auto">
            <a:xfrm>
              <a:off x="9561881" y="1311721"/>
              <a:ext cx="2138114" cy="439679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9676181" y="4240421"/>
              <a:ext cx="1926550" cy="939060"/>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Content Delivery Network (CDN)</a:t>
              </a:r>
              <a:endParaRPr lang="en-US" kern="0" dirty="0" smtClean="0">
                <a:gradFill>
                  <a:gsLst>
                    <a:gs pos="0">
                      <a:srgbClr val="FFFFFF"/>
                    </a:gs>
                    <a:gs pos="100000">
                      <a:srgbClr val="FFFFFF"/>
                    </a:gs>
                  </a:gsLst>
                  <a:lin ang="5400000" scaled="0"/>
                </a:gradFill>
                <a:latin typeface="+mj-lt"/>
              </a:endParaRPr>
            </a:p>
          </p:txBody>
        </p:sp>
        <p:sp>
          <p:nvSpPr>
            <p:cNvPr id="91" name="Freeform 80"/>
            <p:cNvSpPr>
              <a:spLocks noEditPoints="1"/>
            </p:cNvSpPr>
            <p:nvPr/>
          </p:nvSpPr>
          <p:spPr bwMode="black">
            <a:xfrm>
              <a:off x="10176950" y="2553406"/>
              <a:ext cx="907974" cy="110156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6" name="Group 15"/>
          <p:cNvGrpSpPr/>
          <p:nvPr/>
        </p:nvGrpSpPr>
        <p:grpSpPr>
          <a:xfrm>
            <a:off x="5036433" y="3568731"/>
            <a:ext cx="4397695" cy="2139787"/>
            <a:chOff x="5036433" y="3568731"/>
            <a:chExt cx="4397695" cy="2139787"/>
          </a:xfrm>
        </p:grpSpPr>
        <p:sp>
          <p:nvSpPr>
            <p:cNvPr id="67" name="Rounded Rectangle 66"/>
            <p:cNvSpPr/>
            <p:nvPr/>
          </p:nvSpPr>
          <p:spPr bwMode="auto">
            <a:xfrm>
              <a:off x="5036433"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68" name="Rectangle 67"/>
            <p:cNvSpPr/>
            <p:nvPr/>
          </p:nvSpPr>
          <p:spPr>
            <a:xfrm>
              <a:off x="5150732" y="5232986"/>
              <a:ext cx="2964567"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Traffic Manager</a:t>
              </a:r>
            </a:p>
          </p:txBody>
        </p:sp>
        <p:grpSp>
          <p:nvGrpSpPr>
            <p:cNvPr id="92" name="Group 91"/>
            <p:cNvGrpSpPr/>
            <p:nvPr/>
          </p:nvGrpSpPr>
          <p:grpSpPr bwMode="black">
            <a:xfrm>
              <a:off x="6847881" y="4043359"/>
              <a:ext cx="768488" cy="766546"/>
              <a:chOff x="741363" y="4105804"/>
              <a:chExt cx="700088" cy="698500"/>
            </a:xfrm>
            <a:solidFill>
              <a:srgbClr val="FFFFFF"/>
            </a:solidFill>
          </p:grpSpPr>
          <p:sp>
            <p:nvSpPr>
              <p:cNvPr id="9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4"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7" name="Group 16"/>
          <p:cNvGrpSpPr/>
          <p:nvPr/>
        </p:nvGrpSpPr>
        <p:grpSpPr>
          <a:xfrm>
            <a:off x="522268" y="3568731"/>
            <a:ext cx="4397695" cy="2139787"/>
            <a:chOff x="522268" y="3568731"/>
            <a:chExt cx="4397695" cy="2139787"/>
          </a:xfrm>
        </p:grpSpPr>
        <p:sp>
          <p:nvSpPr>
            <p:cNvPr id="70" name="Rounded Rectangle 69"/>
            <p:cNvSpPr/>
            <p:nvPr/>
          </p:nvSpPr>
          <p:spPr bwMode="auto">
            <a:xfrm>
              <a:off x="522268"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1" name="Rectangle 70"/>
            <p:cNvSpPr/>
            <p:nvPr/>
          </p:nvSpPr>
          <p:spPr>
            <a:xfrm>
              <a:off x="636568" y="5232986"/>
              <a:ext cx="379573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SQL Database Data </a:t>
              </a:r>
              <a:r>
                <a:rPr lang="en-US" kern="0" dirty="0">
                  <a:gradFill>
                    <a:gsLst>
                      <a:gs pos="0">
                        <a:srgbClr val="FFFFFF"/>
                      </a:gs>
                      <a:gs pos="100000">
                        <a:srgbClr val="FFFFFF"/>
                      </a:gs>
                    </a:gsLst>
                    <a:lin ang="5400000" scaled="0"/>
                  </a:gradFill>
                  <a:latin typeface="+mj-lt"/>
                </a:rPr>
                <a:t>Sync</a:t>
              </a:r>
            </a:p>
          </p:txBody>
        </p:sp>
        <p:sp>
          <p:nvSpPr>
            <p:cNvPr id="98" name="Freeform 83"/>
            <p:cNvSpPr>
              <a:spLocks noEditPoints="1"/>
            </p:cNvSpPr>
            <p:nvPr/>
          </p:nvSpPr>
          <p:spPr bwMode="black">
            <a:xfrm>
              <a:off x="2323570" y="4010304"/>
              <a:ext cx="788778" cy="8326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5036433" y="1311721"/>
            <a:ext cx="4397695" cy="2139787"/>
            <a:chOff x="5036433" y="1311721"/>
            <a:chExt cx="4397695" cy="2139787"/>
          </a:xfrm>
        </p:grpSpPr>
        <p:sp>
          <p:nvSpPr>
            <p:cNvPr id="23" name="Rounded Rectangle 22"/>
            <p:cNvSpPr/>
            <p:nvPr/>
          </p:nvSpPr>
          <p:spPr bwMode="auto">
            <a:xfrm>
              <a:off x="5036433"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5150733" y="2975976"/>
              <a:ext cx="1926550" cy="366075"/>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Caching</a:t>
              </a:r>
            </a:p>
          </p:txBody>
        </p:sp>
        <p:grpSp>
          <p:nvGrpSpPr>
            <p:cNvPr id="7" name="Group 6"/>
            <p:cNvGrpSpPr/>
            <p:nvPr/>
          </p:nvGrpSpPr>
          <p:grpSpPr>
            <a:xfrm>
              <a:off x="6821393" y="1702083"/>
              <a:ext cx="827775" cy="981717"/>
              <a:chOff x="8791575" y="-838200"/>
              <a:chExt cx="973138" cy="1154113"/>
            </a:xfrm>
          </p:grpSpPr>
          <p:sp>
            <p:nvSpPr>
              <p:cNvPr id="6"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5"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368818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Tools &amp; Resources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784038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smtClean="0"/>
              <a:t>BabelCam</a:t>
            </a:r>
            <a:endParaRPr lang="en-US" sz="6600" dirty="0"/>
          </a:p>
        </p:txBody>
      </p:sp>
      <p:sp>
        <p:nvSpPr>
          <p:cNvPr id="3" name="Subtitle 2"/>
          <p:cNvSpPr>
            <a:spLocks noGrp="1"/>
          </p:cNvSpPr>
          <p:nvPr>
            <p:ph type="subTitle" idx="1"/>
          </p:nvPr>
        </p:nvSpPr>
        <p:spPr/>
        <p:txBody>
          <a:bodyPr/>
          <a:lstStyle/>
          <a:p>
            <a:r>
              <a:rPr lang="en-US" smtClean="0"/>
              <a:t>Windows Phone application leveraging Windows Azure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8370205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191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5" name="Rounded Rectangle 14"/>
          <p:cNvSpPr/>
          <p:nvPr/>
        </p:nvSpPr>
        <p:spPr bwMode="auto">
          <a:xfrm>
            <a:off x="38846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6" name="Rounded Rectangle 15"/>
          <p:cNvSpPr/>
          <p:nvPr/>
        </p:nvSpPr>
        <p:spPr bwMode="auto">
          <a:xfrm>
            <a:off x="7263652" y="2150248"/>
            <a:ext cx="4496548"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smtClean="0"/>
              <a:t>Windows Azure </a:t>
            </a:r>
            <a:r>
              <a:rPr lang="en-US" dirty="0"/>
              <a:t>Toolkits for Devices</a:t>
            </a:r>
          </a:p>
        </p:txBody>
      </p:sp>
      <p:sp>
        <p:nvSpPr>
          <p:cNvPr id="3" name="Text Placeholder 2"/>
          <p:cNvSpPr>
            <a:spLocks noGrp="1"/>
          </p:cNvSpPr>
          <p:nvPr>
            <p:ph type="body" sz="quarter" idx="10"/>
          </p:nvPr>
        </p:nvSpPr>
        <p:spPr>
          <a:xfrm>
            <a:off x="519112" y="1170800"/>
            <a:ext cx="11149013" cy="553998"/>
          </a:xfrm>
        </p:spPr>
        <p:txBody>
          <a:bodyPr/>
          <a:lstStyle/>
          <a:p>
            <a:r>
              <a:rPr lang="en-US" dirty="0" smtClean="0"/>
              <a:t>Easier for device developers to use Windows Azure</a:t>
            </a:r>
          </a:p>
        </p:txBody>
      </p:sp>
      <p:pic>
        <p:nvPicPr>
          <p:cNvPr id="5" name="Picture 10" descr="D:\Clean\AndroidImage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5" t="3804" r="4369" b="8646"/>
          <a:stretch/>
        </p:blipFill>
        <p:spPr bwMode="auto">
          <a:xfrm>
            <a:off x="8056623" y="2754070"/>
            <a:ext cx="2910607" cy="2037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Clean\iOSImage3.t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99307" y="2762513"/>
            <a:ext cx="1221580" cy="213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C:\Users\wwegner\Desktop\WP7.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53253" y="2762513"/>
            <a:ext cx="1182688" cy="2028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744145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Android</a:t>
            </a:r>
          </a:p>
        </p:txBody>
      </p:sp>
      <p:sp>
        <p:nvSpPr>
          <p:cNvPr id="10" name="Text Placeholder 2"/>
          <p:cNvSpPr txBox="1">
            <a:spLocks/>
          </p:cNvSpPr>
          <p:nvPr/>
        </p:nvSpPr>
        <p:spPr>
          <a:xfrm>
            <a:off x="40624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err="1" smtClean="0">
                <a:solidFill>
                  <a:schemeClr val="bg1">
                    <a:alpha val="99000"/>
                  </a:schemeClr>
                </a:solidFill>
                <a:latin typeface="Segoe UI Light" pitchFamily="34" charset="0"/>
              </a:rPr>
              <a:t>iOS</a:t>
            </a:r>
            <a:endParaRPr lang="en-US" sz="2400" dirty="0" smtClean="0">
              <a:solidFill>
                <a:schemeClr val="bg1">
                  <a:alpha val="99000"/>
                </a:schemeClr>
              </a:solidFill>
              <a:latin typeface="Segoe UI Light" pitchFamily="34" charset="0"/>
            </a:endParaRPr>
          </a:p>
        </p:txBody>
      </p:sp>
      <p:sp>
        <p:nvSpPr>
          <p:cNvPr id="11" name="Text Placeholder 2"/>
          <p:cNvSpPr txBox="1">
            <a:spLocks/>
          </p:cNvSpPr>
          <p:nvPr/>
        </p:nvSpPr>
        <p:spPr>
          <a:xfrm>
            <a:off x="6969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Windows Phone</a:t>
            </a:r>
            <a:endParaRPr lang="en-US" sz="2400" dirty="0" smtClean="0">
              <a:solidFill>
                <a:schemeClr val="bg1">
                  <a:alpha val="99000"/>
                </a:schemeClr>
              </a:solidFill>
              <a:latin typeface="Segoe UI Light" pitchFamily="34" charset="0"/>
            </a:endParaRPr>
          </a:p>
        </p:txBody>
      </p:sp>
      <p:sp>
        <p:nvSpPr>
          <p:cNvPr id="17" name="Text Placeholder 2"/>
          <p:cNvSpPr txBox="1">
            <a:spLocks/>
          </p:cNvSpPr>
          <p:nvPr/>
        </p:nvSpPr>
        <p:spPr>
          <a:xfrm>
            <a:off x="7441451" y="4989332"/>
            <a:ext cx="4226673"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http://bit.ly/watandroid</a:t>
            </a:r>
            <a:endParaRPr lang="en-US" u="sng" dirty="0" smtClean="0">
              <a:solidFill>
                <a:schemeClr val="bg1">
                  <a:alpha val="99000"/>
                </a:schemeClr>
              </a:solidFill>
            </a:endParaRPr>
          </a:p>
        </p:txBody>
      </p:sp>
      <p:sp>
        <p:nvSpPr>
          <p:cNvPr id="18" name="Text Placeholder 2"/>
          <p:cNvSpPr txBox="1">
            <a:spLocks/>
          </p:cNvSpPr>
          <p:nvPr/>
        </p:nvSpPr>
        <p:spPr>
          <a:xfrm>
            <a:off x="40624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http://bit.ly/watios</a:t>
            </a:r>
          </a:p>
        </p:txBody>
      </p:sp>
      <p:sp>
        <p:nvSpPr>
          <p:cNvPr id="19" name="Text Placeholder 2"/>
          <p:cNvSpPr txBox="1">
            <a:spLocks/>
          </p:cNvSpPr>
          <p:nvPr/>
        </p:nvSpPr>
        <p:spPr>
          <a:xfrm>
            <a:off x="6969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http://bit.ly/watwp7</a:t>
            </a:r>
          </a:p>
        </p:txBody>
      </p:sp>
    </p:spTree>
    <p:extLst>
      <p:ext uri="{BB962C8B-B14F-4D97-AF65-F5344CB8AC3E}">
        <p14:creationId xmlns:p14="http://schemas.microsoft.com/office/powerpoint/2010/main" val="10668429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519113" y="1203610"/>
            <a:ext cx="11149012" cy="3876390"/>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Devices + Cloud</a:t>
            </a:r>
          </a:p>
        </p:txBody>
      </p:sp>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2" y="5460468"/>
            <a:ext cx="11149013" cy="1436930"/>
          </a:xfrm>
        </p:spPr>
        <p:txBody>
          <a:bodyPr/>
          <a:lstStyle/>
          <a:p>
            <a:r>
              <a:rPr lang="en-US" dirty="0" smtClean="0"/>
              <a:t>Toolkits</a:t>
            </a:r>
            <a:endParaRPr lang="en-US" dirty="0"/>
          </a:p>
        </p:txBody>
      </p:sp>
      <p:grpSp>
        <p:nvGrpSpPr>
          <p:cNvPr id="59" name="Group 58"/>
          <p:cNvGrpSpPr/>
          <p:nvPr/>
        </p:nvGrpSpPr>
        <p:grpSpPr>
          <a:xfrm>
            <a:off x="776613" y="2074682"/>
            <a:ext cx="6400003" cy="2698341"/>
            <a:chOff x="776613" y="2190794"/>
            <a:chExt cx="6400003" cy="2698341"/>
          </a:xfrm>
        </p:grpSpPr>
        <p:grpSp>
          <p:nvGrpSpPr>
            <p:cNvPr id="5" name="Group 4"/>
            <p:cNvGrpSpPr/>
            <p:nvPr/>
          </p:nvGrpSpPr>
          <p:grpSpPr>
            <a:xfrm>
              <a:off x="4538952" y="2743168"/>
              <a:ext cx="2637664" cy="1593592"/>
              <a:chOff x="214313" y="2174875"/>
              <a:chExt cx="990600" cy="598488"/>
            </a:xfrm>
            <a:solidFill>
              <a:schemeClr val="bg1"/>
            </a:solidFill>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776613" y="2190794"/>
              <a:ext cx="1412854" cy="2698341"/>
              <a:chOff x="-498475" y="1609726"/>
              <a:chExt cx="950913" cy="1816099"/>
            </a:xfrm>
          </p:grpSpPr>
          <p:sp>
            <p:nvSpPr>
              <p:cNvPr id="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Cross 10"/>
            <p:cNvSpPr/>
            <p:nvPr/>
          </p:nvSpPr>
          <p:spPr bwMode="auto">
            <a:xfrm>
              <a:off x="2819979" y="2995733"/>
              <a:ext cx="1088461" cy="1088461"/>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7" name="Rounded Rectangle 26"/>
          <p:cNvSpPr/>
          <p:nvPr/>
        </p:nvSpPr>
        <p:spPr bwMode="auto">
          <a:xfrm>
            <a:off x="7910894"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8001179"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Storage</a:t>
            </a:r>
          </a:p>
        </p:txBody>
      </p:sp>
      <p:sp>
        <p:nvSpPr>
          <p:cNvPr id="29" name="Freeform 6"/>
          <p:cNvSpPr>
            <a:spLocks noEditPoints="1"/>
          </p:cNvSpPr>
          <p:nvPr/>
        </p:nvSpPr>
        <p:spPr bwMode="auto">
          <a:xfrm>
            <a:off x="8597675" y="1733943"/>
            <a:ext cx="398454" cy="71677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
        <p:nvSpPr>
          <p:cNvPr id="31" name="Rounded Rectangle 30"/>
          <p:cNvSpPr/>
          <p:nvPr/>
        </p:nvSpPr>
        <p:spPr bwMode="auto">
          <a:xfrm>
            <a:off x="9766020"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2" name="Rectangle 31"/>
          <p:cNvSpPr/>
          <p:nvPr/>
        </p:nvSpPr>
        <p:spPr>
          <a:xfrm>
            <a:off x="9856305"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Identity</a:t>
            </a:r>
          </a:p>
        </p:txBody>
      </p:sp>
      <p:sp>
        <p:nvSpPr>
          <p:cNvPr id="35" name="Rounded Rectangle 34"/>
          <p:cNvSpPr/>
          <p:nvPr/>
        </p:nvSpPr>
        <p:spPr bwMode="auto">
          <a:xfrm>
            <a:off x="7913509"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6" name="Rectangle 35"/>
          <p:cNvSpPr/>
          <p:nvPr/>
        </p:nvSpPr>
        <p:spPr>
          <a:xfrm>
            <a:off x="8003794" y="462637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Communications</a:t>
            </a:r>
          </a:p>
        </p:txBody>
      </p:sp>
      <p:grpSp>
        <p:nvGrpSpPr>
          <p:cNvPr id="37" name="Group 36"/>
          <p:cNvGrpSpPr/>
          <p:nvPr/>
        </p:nvGrpSpPr>
        <p:grpSpPr bwMode="black">
          <a:xfrm>
            <a:off x="8618749" y="3586122"/>
            <a:ext cx="361535" cy="766693"/>
            <a:chOff x="8920162" y="3943878"/>
            <a:chExt cx="419101" cy="889001"/>
          </a:xfrm>
          <a:solidFill>
            <a:schemeClr val="accent2"/>
          </a:solidFill>
        </p:grpSpPr>
        <p:sp>
          <p:nvSpPr>
            <p:cNvPr id="38"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9"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0"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1"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2"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3"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grpSp>
      <p:sp>
        <p:nvSpPr>
          <p:cNvPr id="45" name="Rounded Rectangle 44"/>
          <p:cNvSpPr/>
          <p:nvPr/>
        </p:nvSpPr>
        <p:spPr bwMode="auto">
          <a:xfrm>
            <a:off x="9768635"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46" name="Rectangle 45"/>
          <p:cNvSpPr/>
          <p:nvPr/>
        </p:nvSpPr>
        <p:spPr>
          <a:xfrm>
            <a:off x="9858920" y="4636566"/>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Platform </a:t>
            </a:r>
            <a:r>
              <a:rPr lang="en-US" sz="1500" kern="0" dirty="0" smtClean="0">
                <a:solidFill>
                  <a:schemeClr val="accent2">
                    <a:alpha val="99000"/>
                  </a:schemeClr>
                </a:solidFill>
                <a:latin typeface="+mj-lt"/>
              </a:rPr>
              <a:t>Services</a:t>
            </a:r>
            <a:endParaRPr lang="en-US" sz="1500" kern="0" dirty="0">
              <a:solidFill>
                <a:schemeClr val="accent2">
                  <a:alpha val="99000"/>
                </a:schemeClr>
              </a:solidFill>
              <a:latin typeface="+mj-lt"/>
            </a:endParaRPr>
          </a:p>
        </p:txBody>
      </p:sp>
      <p:sp>
        <p:nvSpPr>
          <p:cNvPr id="47" name="Freeform 80"/>
          <p:cNvSpPr>
            <a:spLocks noEditPoints="1"/>
          </p:cNvSpPr>
          <p:nvPr/>
        </p:nvSpPr>
        <p:spPr bwMode="black">
          <a:xfrm>
            <a:off x="10332347" y="3539035"/>
            <a:ext cx="644592" cy="78202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4" name="Freeform 164"/>
          <p:cNvSpPr>
            <a:spLocks noEditPoints="1"/>
          </p:cNvSpPr>
          <p:nvPr/>
        </p:nvSpPr>
        <p:spPr bwMode="black">
          <a:xfrm>
            <a:off x="10378602" y="1733943"/>
            <a:ext cx="546852" cy="75815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2"/>
          </a:solid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Tree>
    <p:extLst>
      <p:ext uri="{BB962C8B-B14F-4D97-AF65-F5344CB8AC3E}">
        <p14:creationId xmlns:p14="http://schemas.microsoft.com/office/powerpoint/2010/main" val="46609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09442" y="5132816"/>
            <a:ext cx="7051386" cy="1953785"/>
          </a:xfrm>
          <a:prstGeom prst="rect">
            <a:avLst/>
          </a:prstGeom>
        </p:spPr>
        <p:txBody>
          <a:bodyPr lIns="121899" tIns="60949" rIns="121899" bIns="60949">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dirty="0">
              <a:solidFill>
                <a:schemeClr val="bg1"/>
              </a:solidFill>
            </a:endParaRPr>
          </a:p>
        </p:txBody>
      </p:sp>
      <p:sp>
        <p:nvSpPr>
          <p:cNvPr id="5" name="Title 4"/>
          <p:cNvSpPr>
            <a:spLocks noGrp="1"/>
          </p:cNvSpPr>
          <p:nvPr>
            <p:ph type="ctrTitle"/>
          </p:nvPr>
        </p:nvSpPr>
        <p:spPr/>
        <p:txBody>
          <a:bodyPr/>
          <a:lstStyle/>
          <a:p>
            <a:r>
              <a:rPr lang="en-US" sz="6600" dirty="0" smtClean="0"/>
              <a:t>Summary</a:t>
            </a:r>
            <a:endParaRPr lang="en-US" sz="6600" dirty="0"/>
          </a:p>
        </p:txBody>
      </p:sp>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9188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7"/>
            <a:ext cx="3546476" cy="596468"/>
          </a:xfrm>
          <a:prstGeom prst="rect">
            <a:avLst/>
          </a:prstGeom>
          <a:noFill/>
          <a:ln>
            <a:noFill/>
          </a:ln>
        </p:spPr>
      </p:pic>
    </p:spTree>
    <p:extLst>
      <p:ext uri="{BB962C8B-B14F-4D97-AF65-F5344CB8AC3E}">
        <p14:creationId xmlns:p14="http://schemas.microsoft.com/office/powerpoint/2010/main" val="20177300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0" y="0"/>
            <a:ext cx="12188825" cy="6858000"/>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2" name="Freeform 7"/>
          <p:cNvSpPr>
            <a:spLocks/>
          </p:cNvSpPr>
          <p:nvPr/>
        </p:nvSpPr>
        <p:spPr bwMode="auto">
          <a:xfrm>
            <a:off x="7588277" y="1269743"/>
            <a:ext cx="3555366" cy="1897134"/>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Elbow Connector 12"/>
          <p:cNvCxnSpPr/>
          <p:nvPr/>
        </p:nvCxnSpPr>
        <p:spPr>
          <a:xfrm rot="300000">
            <a:off x="5867678" y="2648123"/>
            <a:ext cx="1645920" cy="0"/>
          </a:xfrm>
          <a:prstGeom prst="curvedConnector4">
            <a:avLst>
              <a:gd name="adj1" fmla="val 28000"/>
              <a:gd name="adj2" fmla="val -555576"/>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54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rot="1026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4" name="Elbow Connector 12"/>
          <p:cNvCxnSpPr/>
          <p:nvPr/>
        </p:nvCxnSpPr>
        <p:spPr>
          <a:xfrm rot="-54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Elbow Connector 12"/>
          <p:cNvCxnSpPr/>
          <p:nvPr/>
        </p:nvCxnSpPr>
        <p:spPr>
          <a:xfrm rot="1026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74" y="2547588"/>
            <a:ext cx="1294400" cy="2428283"/>
          </a:xfrm>
          <a:prstGeom prst="rect">
            <a:avLst/>
          </a:prstGeom>
        </p:spPr>
      </p:pic>
      <p:cxnSp>
        <p:nvCxnSpPr>
          <p:cNvPr id="30" name="Elbow Connector 12"/>
          <p:cNvCxnSpPr/>
          <p:nvPr/>
        </p:nvCxnSpPr>
        <p:spPr>
          <a:xfrm rot="-1860000" flipV="1">
            <a:off x="1651483" y="3410729"/>
            <a:ext cx="24688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12"/>
          <p:cNvCxnSpPr/>
          <p:nvPr/>
        </p:nvCxnSpPr>
        <p:spPr>
          <a:xfrm rot="16500000" flipV="1">
            <a:off x="6690638" y="1825163"/>
            <a:ext cx="0" cy="1645920"/>
          </a:xfrm>
          <a:prstGeom prst="curvedConnector4">
            <a:avLst>
              <a:gd name="adj1" fmla="val 661084"/>
              <a:gd name="adj2" fmla="val 72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68" name="Elbow Connector 12"/>
          <p:cNvCxnSpPr/>
          <p:nvPr/>
        </p:nvCxnSpPr>
        <p:spPr>
          <a:xfrm rot="3360000">
            <a:off x="7327259" y="2509110"/>
            <a:ext cx="0" cy="3474720"/>
          </a:xfrm>
          <a:prstGeom prst="curvedConnector2">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1" name="Elbow Connector 12"/>
          <p:cNvCxnSpPr/>
          <p:nvPr/>
        </p:nvCxnSpPr>
        <p:spPr>
          <a:xfrm rot="12420000">
            <a:off x="1682365" y="4581661"/>
            <a:ext cx="2377440" cy="0"/>
          </a:xfrm>
          <a:prstGeom prst="curvedConnector3">
            <a:avLst>
              <a:gd name="adj1" fmla="val 88554"/>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7" name="Elbow Connector 12"/>
          <p:cNvCxnSpPr/>
          <p:nvPr/>
        </p:nvCxnSpPr>
        <p:spPr>
          <a:xfrm rot="15420000" flipH="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81" name="Elbow Connector 12"/>
          <p:cNvCxnSpPr/>
          <p:nvPr/>
        </p:nvCxnSpPr>
        <p:spPr>
          <a:xfrm rot="15420000" flipV="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Authenticate</a:t>
            </a:r>
          </a:p>
        </p:txBody>
      </p:sp>
      <p:sp>
        <p:nvSpPr>
          <p:cNvPr id="86" name="TextBox 85"/>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7" name="TextBox 86"/>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8" name="TextBox 87"/>
          <p:cNvSpPr txBox="1"/>
          <p:nvPr/>
        </p:nvSpPr>
        <p:spPr>
          <a:xfrm>
            <a:off x="4645516" y="3648680"/>
            <a:ext cx="1601986" cy="492443"/>
          </a:xfrm>
          <a:prstGeom prst="rect">
            <a:avLst/>
          </a:prstGeom>
          <a:noFill/>
        </p:spPr>
        <p:txBody>
          <a:bodyPr wrap="square" lIns="0" tIns="0" rIns="0" bIns="0" rtlCol="0">
            <a:spAutoFit/>
          </a:bodyPr>
          <a:lstStyle/>
          <a:p>
            <a:r>
              <a:rPr lang="en-US" sz="1600" dirty="0">
                <a:solidFill>
                  <a:schemeClr val="bg1">
                    <a:alpha val="99000"/>
                  </a:schemeClr>
                </a:solidFill>
              </a:rPr>
              <a:t>Shared Access Signature</a:t>
            </a:r>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953" y="2575533"/>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6177883" y="2118884"/>
            <a:ext cx="1601986" cy="246221"/>
          </a:xfrm>
          <a:prstGeom prst="rect">
            <a:avLst/>
          </a:prstGeom>
          <a:noFill/>
        </p:spPr>
        <p:txBody>
          <a:bodyPr wrap="square" lIns="0" tIns="0" rIns="0" bIns="0" rtlCol="0">
            <a:spAutoFit/>
          </a:bodyPr>
          <a:lstStyle/>
          <a:p>
            <a:r>
              <a:rPr lang="en-US" sz="1600" dirty="0">
                <a:solidFill>
                  <a:schemeClr val="bg1">
                    <a:alpha val="99000"/>
                  </a:schemeClr>
                </a:solidFill>
              </a:rPr>
              <a:t>Any pictures?</a:t>
            </a:r>
          </a:p>
        </p:txBody>
      </p:sp>
      <p:pic>
        <p:nvPicPr>
          <p:cNvPr id="9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7668" y="2081286"/>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Send Image</a:t>
            </a:r>
          </a:p>
        </p:txBody>
      </p:sp>
      <p:sp>
        <p:nvSpPr>
          <p:cNvPr id="93" name="TextBox 92"/>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Translated Text</a:t>
            </a:r>
          </a:p>
        </p:txBody>
      </p:sp>
      <p:sp>
        <p:nvSpPr>
          <p:cNvPr id="94" name="TextBox 93"/>
          <p:cNvSpPr txBox="1"/>
          <p:nvPr/>
        </p:nvSpPr>
        <p:spPr>
          <a:xfrm>
            <a:off x="6410154" y="3947115"/>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95" name="TextBox 94"/>
          <p:cNvSpPr txBox="1"/>
          <p:nvPr/>
        </p:nvSpPr>
        <p:spPr>
          <a:xfrm>
            <a:off x="2328257" y="4783603"/>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2" name="1 user auth"/>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User Authentication</a:t>
            </a:r>
          </a:p>
        </p:txBody>
      </p:sp>
      <p:sp>
        <p:nvSpPr>
          <p:cNvPr id="31" name="2 store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Store Image in Windows Azure Blob Storage</a:t>
            </a:r>
          </a:p>
        </p:txBody>
      </p:sp>
      <p:sp>
        <p:nvSpPr>
          <p:cNvPr id="32" name="TextBox 31"/>
          <p:cNvSpPr txBox="1"/>
          <p:nvPr/>
        </p:nvSpPr>
        <p:spPr>
          <a:xfrm>
            <a:off x="2239052" y="2345975"/>
            <a:ext cx="1601986" cy="246221"/>
          </a:xfrm>
          <a:prstGeom prst="rect">
            <a:avLst/>
          </a:prstGeom>
          <a:noFill/>
        </p:spPr>
        <p:txBody>
          <a:bodyPr wrap="square" lIns="0" tIns="0" rIns="0" bIns="0" rtlCol="0">
            <a:spAutoFit/>
          </a:bodyPr>
          <a:lstStyle/>
          <a:p>
            <a:r>
              <a:rPr lang="en-US" sz="1600" dirty="0">
                <a:solidFill>
                  <a:schemeClr val="bg1">
                    <a:alpha val="99000"/>
                  </a:schemeClr>
                </a:solidFill>
              </a:rPr>
              <a:t>SAS</a:t>
            </a:r>
          </a:p>
        </p:txBody>
      </p:sp>
      <p:sp>
        <p:nvSpPr>
          <p:cNvPr id="34" name="3 process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Process Image</a:t>
            </a:r>
          </a:p>
        </p:txBody>
      </p:sp>
      <p:sp>
        <p:nvSpPr>
          <p:cNvPr id="35" name="4 send"/>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Send Notification</a:t>
            </a:r>
          </a:p>
        </p:txBody>
      </p:sp>
      <p:sp>
        <p:nvSpPr>
          <p:cNvPr id="37" name="TextBox 36"/>
          <p:cNvSpPr txBox="1"/>
          <p:nvPr/>
        </p:nvSpPr>
        <p:spPr>
          <a:xfrm>
            <a:off x="9490025" y="2236675"/>
            <a:ext cx="1451998" cy="246221"/>
          </a:xfrm>
          <a:prstGeom prst="rect">
            <a:avLst/>
          </a:prstGeom>
          <a:noFill/>
        </p:spPr>
        <p:txBody>
          <a:bodyPr wrap="square" lIns="0" tIns="0" rIns="0" bIns="0" rtlCol="0">
            <a:spAutoFit/>
          </a:bodyPr>
          <a:lstStyle/>
          <a:p>
            <a:pPr algn="ctr" defTabSz="914061" fontAlgn="base">
              <a:spcBef>
                <a:spcPct val="0"/>
              </a:spcBef>
              <a:spcAft>
                <a:spcPct val="0"/>
              </a:spcAft>
            </a:pPr>
            <a:r>
              <a:rPr lang="en-US" sz="1600" dirty="0">
                <a:solidFill>
                  <a:schemeClr val="tx1">
                    <a:lumMod val="75000"/>
                    <a:lumOff val="25000"/>
                    <a:alpha val="99000"/>
                  </a:schemeClr>
                </a:solidFill>
              </a:rPr>
              <a:t>Process Image</a:t>
            </a:r>
          </a:p>
        </p:txBody>
      </p:sp>
      <p:grpSp>
        <p:nvGrpSpPr>
          <p:cNvPr id="11" name="Group 10"/>
          <p:cNvGrpSpPr/>
          <p:nvPr/>
        </p:nvGrpSpPr>
        <p:grpSpPr>
          <a:xfrm>
            <a:off x="3998844" y="4356582"/>
            <a:ext cx="1815848" cy="1817269"/>
            <a:chOff x="5649819" y="4875336"/>
            <a:chExt cx="1815848" cy="1817269"/>
          </a:xfrm>
        </p:grpSpPr>
        <p:sp>
          <p:nvSpPr>
            <p:cNvPr id="62" name="Rounded Rectangle 61"/>
            <p:cNvSpPr/>
            <p:nvPr/>
          </p:nvSpPr>
          <p:spPr bwMode="auto">
            <a:xfrm>
              <a:off x="5649819" y="487533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 name="Rectangle 6"/>
            <p:cNvSpPr/>
            <p:nvPr/>
          </p:nvSpPr>
          <p:spPr bwMode="auto">
            <a:xfrm>
              <a:off x="5649819" y="6169393"/>
              <a:ext cx="1815848"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Microsoft Push Notification Service</a:t>
              </a:r>
            </a:p>
          </p:txBody>
        </p:sp>
        <p:sp>
          <p:nvSpPr>
            <p:cNvPr id="50" name="Freeform 58"/>
            <p:cNvSpPr>
              <a:spLocks noEditPoints="1"/>
            </p:cNvSpPr>
            <p:nvPr/>
          </p:nvSpPr>
          <p:spPr bwMode="black">
            <a:xfrm>
              <a:off x="6082228" y="5050221"/>
              <a:ext cx="951031" cy="10193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 name="Group 11"/>
          <p:cNvGrpSpPr/>
          <p:nvPr/>
        </p:nvGrpSpPr>
        <p:grpSpPr>
          <a:xfrm>
            <a:off x="8458036" y="4356582"/>
            <a:ext cx="1815848" cy="1817269"/>
            <a:chOff x="8996157" y="4877226"/>
            <a:chExt cx="1815848" cy="1817269"/>
          </a:xfrm>
        </p:grpSpPr>
        <p:sp>
          <p:nvSpPr>
            <p:cNvPr id="64" name="Rounded Rectangle 63"/>
            <p:cNvSpPr/>
            <p:nvPr/>
          </p:nvSpPr>
          <p:spPr bwMode="auto">
            <a:xfrm>
              <a:off x="8996157" y="487722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6" name="Rectangle 75"/>
            <p:cNvSpPr/>
            <p:nvPr/>
          </p:nvSpPr>
          <p:spPr bwMode="auto">
            <a:xfrm>
              <a:off x="9076881" y="6169393"/>
              <a:ext cx="1654401"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Hawaii OCR </a:t>
              </a:r>
              <a:r>
                <a:rPr lang="en-US" sz="1400" dirty="0" smtClean="0">
                  <a:solidFill>
                    <a:schemeClr val="tx1">
                      <a:lumMod val="75000"/>
                      <a:lumOff val="25000"/>
                      <a:alpha val="99000"/>
                    </a:schemeClr>
                  </a:solidFill>
                </a:rPr>
                <a:t>&amp; </a:t>
              </a:r>
              <a:br>
                <a:rPr lang="en-US" sz="1400" dirty="0" smtClean="0">
                  <a:solidFill>
                    <a:schemeClr val="tx1">
                      <a:lumMod val="75000"/>
                      <a:lumOff val="25000"/>
                      <a:alpha val="99000"/>
                    </a:schemeClr>
                  </a:solidFill>
                </a:rPr>
              </a:br>
              <a:r>
                <a:rPr lang="en-US" sz="1400" dirty="0" smtClean="0">
                  <a:solidFill>
                    <a:schemeClr val="tx1">
                      <a:lumMod val="75000"/>
                      <a:lumOff val="25000"/>
                      <a:alpha val="99000"/>
                    </a:schemeClr>
                  </a:solidFill>
                </a:rPr>
                <a:t>Bing </a:t>
              </a:r>
              <a:r>
                <a:rPr lang="en-US" sz="1400" dirty="0">
                  <a:solidFill>
                    <a:schemeClr val="tx1">
                      <a:lumMod val="75000"/>
                      <a:lumOff val="25000"/>
                      <a:alpha val="99000"/>
                    </a:schemeClr>
                  </a:solidFill>
                </a:rPr>
                <a:t>Translator</a:t>
              </a:r>
            </a:p>
          </p:txBody>
        </p:sp>
        <p:grpSp>
          <p:nvGrpSpPr>
            <p:cNvPr id="53" name="Group 52"/>
            <p:cNvGrpSpPr/>
            <p:nvPr/>
          </p:nvGrpSpPr>
          <p:grpSpPr bwMode="black">
            <a:xfrm>
              <a:off x="9371443" y="5003876"/>
              <a:ext cx="1065276" cy="1092124"/>
              <a:chOff x="8587169" y="5108012"/>
              <a:chExt cx="1184275" cy="1214438"/>
            </a:xfrm>
            <a:solidFill>
              <a:schemeClr val="accent4"/>
            </a:solidFill>
          </p:grpSpPr>
          <p:sp>
            <p:nvSpPr>
              <p:cNvPr id="54"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55"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sp>
        <p:nvSpPr>
          <p:cNvPr id="60" name="Rectangle 59"/>
          <p:cNvSpPr/>
          <p:nvPr/>
        </p:nvSpPr>
        <p:spPr bwMode="auto">
          <a:xfrm>
            <a:off x="7966148" y="2680003"/>
            <a:ext cx="2442128" cy="400101"/>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2000" dirty="0">
                <a:solidFill>
                  <a:schemeClr val="accent4">
                    <a:alpha val="99000"/>
                  </a:schemeClr>
                </a:solidFill>
              </a:rPr>
              <a:t>Windows Azure</a:t>
            </a:r>
          </a:p>
        </p:txBody>
      </p:sp>
      <p:grpSp>
        <p:nvGrpSpPr>
          <p:cNvPr id="14" name="Group 13"/>
          <p:cNvGrpSpPr/>
          <p:nvPr/>
        </p:nvGrpSpPr>
        <p:grpSpPr>
          <a:xfrm>
            <a:off x="3998844" y="1349608"/>
            <a:ext cx="1815848" cy="1817269"/>
            <a:chOff x="3882732" y="756233"/>
            <a:chExt cx="1815848" cy="1817269"/>
          </a:xfrm>
        </p:grpSpPr>
        <p:sp>
          <p:nvSpPr>
            <p:cNvPr id="63" name="Rounded Rectangle 62"/>
            <p:cNvSpPr/>
            <p:nvPr/>
          </p:nvSpPr>
          <p:spPr bwMode="auto">
            <a:xfrm>
              <a:off x="3882732" y="756233"/>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1" name="Freeform 6"/>
            <p:cNvSpPr>
              <a:spLocks noEditPoints="1"/>
            </p:cNvSpPr>
            <p:nvPr/>
          </p:nvSpPr>
          <p:spPr bwMode="auto">
            <a:xfrm>
              <a:off x="4327382" y="906530"/>
              <a:ext cx="926549" cy="13130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4066756" y="2265734"/>
              <a:ext cx="1447800" cy="307768"/>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WAZ Storage</a:t>
              </a:r>
            </a:p>
          </p:txBody>
        </p:sp>
      </p:grpSp>
      <p:grpSp>
        <p:nvGrpSpPr>
          <p:cNvPr id="67" name="Group 66"/>
          <p:cNvGrpSpPr/>
          <p:nvPr/>
        </p:nvGrpSpPr>
        <p:grpSpPr bwMode="black">
          <a:xfrm>
            <a:off x="9904081" y="1608832"/>
            <a:ext cx="721231" cy="586753"/>
            <a:chOff x="5184775" y="225425"/>
            <a:chExt cx="1500188" cy="1220788"/>
          </a:xfrm>
          <a:solidFill>
            <a:schemeClr val="accent4"/>
          </a:solidFill>
        </p:grpSpPr>
        <p:sp>
          <p:nvSpPr>
            <p:cNvPr id="6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24467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200"/>
                                        <p:tgtEl>
                                          <p:spTgt spid="24"/>
                                        </p:tgtEl>
                                      </p:cBhvr>
                                    </p:animEffect>
                                    <p:set>
                                      <p:cBhvr>
                                        <p:cTn id="20" dur="1" fill="hold">
                                          <p:stCondLst>
                                            <p:cond delay="199"/>
                                          </p:stCondLst>
                                        </p:cTn>
                                        <p:tgtEl>
                                          <p:spTgt spid="24"/>
                                        </p:tgtEl>
                                        <p:attrNameLst>
                                          <p:attrName>style.visibility</p:attrName>
                                        </p:attrNameLst>
                                      </p:cBhvr>
                                      <p:to>
                                        <p:strVal val="hidden"/>
                                      </p:to>
                                    </p:set>
                                  </p:childTnLst>
                                </p:cTn>
                              </p:par>
                            </p:childTnLst>
                          </p:cTn>
                        </p:par>
                        <p:par>
                          <p:cTn id="21" fill="hold">
                            <p:stCondLst>
                              <p:cond delay="200"/>
                            </p:stCondLst>
                            <p:childTnLst>
                              <p:par>
                                <p:cTn id="22" presetID="22" presetClass="entr" presetSubtype="2"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
                                        <p:tgtEl>
                                          <p:spTgt spid="27"/>
                                        </p:tgtEl>
                                      </p:cBhvr>
                                    </p:animEffect>
                                    <p:set>
                                      <p:cBhvr>
                                        <p:cTn id="32" dur="1" fill="hold">
                                          <p:stCondLst>
                                            <p:cond delay="1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
                                        <p:tgtEl>
                                          <p:spTgt spid="9"/>
                                        </p:tgtEl>
                                      </p:cBhvr>
                                    </p:animEffect>
                                    <p:set>
                                      <p:cBhvr>
                                        <p:cTn id="49" dur="1" fill="hold">
                                          <p:stCondLst>
                                            <p:cond delay="199"/>
                                          </p:stCondLst>
                                        </p:cTn>
                                        <p:tgtEl>
                                          <p:spTgt spid="9"/>
                                        </p:tgtEl>
                                        <p:attrNameLst>
                                          <p:attrName>style.visibility</p:attrName>
                                        </p:attrNameLst>
                                      </p:cBhvr>
                                      <p:to>
                                        <p:strVal val="hidden"/>
                                      </p:to>
                                    </p:set>
                                  </p:childTnLst>
                                </p:cTn>
                              </p:par>
                            </p:childTnLst>
                          </p:cTn>
                        </p:par>
                        <p:par>
                          <p:cTn id="50" fill="hold">
                            <p:stCondLst>
                              <p:cond delay="200"/>
                            </p:stCondLst>
                            <p:childTnLst>
                              <p:par>
                                <p:cTn id="51" presetID="22" presetClass="entr" presetSubtype="2"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10"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animEffect transition="in" filter="fade">
                                      <p:cBhvr>
                                        <p:cTn id="64" dur="500"/>
                                        <p:tgtEl>
                                          <p:spTgt spid="10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right)">
                                      <p:cBhvr>
                                        <p:cTn id="7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path" presetSubtype="0" accel="50000" decel="50000" fill="hold" nodeType="clickEffect">
                                  <p:stCondLst>
                                    <p:cond delay="0"/>
                                  </p:stCondLst>
                                  <p:childTnLst>
                                    <p:animMotion origin="layout" path="M 4.11673E-7 3.87E-6 C 0.04833 3.87E-6 0.08768 0.02961 0.08768 0.06615 C 0.08768 0.10293 0.04833 0.13301 4.11673E-7 0.13301 C -0.04846 0.13301 -0.08742 0.10293 -0.08742 0.06615 C -0.08742 0.02961 -0.04846 3.87E-6 4.11673E-7 3.87E-6 Z " pathEditMode="relative" rAng="0" ptsTypes="fffff">
                                      <p:cBhvr>
                                        <p:cTn id="92" dur="1000" fill="hold"/>
                                        <p:tgtEl>
                                          <p:spTgt spid="67"/>
                                        </p:tgtEl>
                                        <p:attrNameLst>
                                          <p:attrName>ppt_x</p:attrName>
                                          <p:attrName>ppt_y</p:attrName>
                                        </p:attrNameLst>
                                      </p:cBhvr>
                                      <p:rCtr x="13" y="6639"/>
                                    </p:animMotion>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up)">
                                      <p:cBhvr>
                                        <p:cTn id="100"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par>
                                <p:cTn id="101" presetID="10"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down)">
                                      <p:cBhvr>
                                        <p:cTn id="108" dur="500"/>
                                        <p:tgtEl>
                                          <p:spTgt spid="8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4"/>
                                        </p:tgtEl>
                                        <p:attrNameLst>
                                          <p:attrName>style.visibility</p:attrName>
                                        </p:attrNameLst>
                                      </p:cBhvr>
                                      <p:to>
                                        <p:strVal val="visible"/>
                                      </p:to>
                                    </p:set>
                                    <p:animEffect transition="in" filter="fade">
                                      <p:cBhvr>
                                        <p:cTn id="124"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wipe(right)">
                                      <p:cBhvr>
                                        <p:cTn id="129" dur="500"/>
                                        <p:tgtEl>
                                          <p:spTgt spid="7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6" grpId="0"/>
      <p:bldP spid="87" grpId="0"/>
      <p:bldP spid="88" grpId="0"/>
      <p:bldP spid="90" grpId="0"/>
      <p:bldP spid="92" grpId="0"/>
      <p:bldP spid="93" grpId="0"/>
      <p:bldP spid="94" grpId="0"/>
      <p:bldP spid="95" grpId="0"/>
      <p:bldP spid="2" grpId="0" animBg="1"/>
      <p:bldP spid="31" grpId="0" animBg="1"/>
      <p:bldP spid="32" grpId="0"/>
      <p:bldP spid="34" grpId="0" animBg="1"/>
      <p:bldP spid="35"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Action</a:t>
            </a:r>
            <a:endParaRPr lang="en-US" dirty="0"/>
          </a:p>
        </p:txBody>
      </p:sp>
      <p:grpSp>
        <p:nvGrpSpPr>
          <p:cNvPr id="44" name="Group 43"/>
          <p:cNvGrpSpPr/>
          <p:nvPr/>
        </p:nvGrpSpPr>
        <p:grpSpPr>
          <a:xfrm>
            <a:off x="457200" y="2034627"/>
            <a:ext cx="2723211" cy="2725342"/>
            <a:chOff x="457200" y="5407398"/>
            <a:chExt cx="2723211" cy="2725342"/>
          </a:xfrm>
        </p:grpSpPr>
        <p:sp>
          <p:nvSpPr>
            <p:cNvPr id="16" name="Rounded Rectangle 15"/>
            <p:cNvSpPr/>
            <p:nvPr/>
          </p:nvSpPr>
          <p:spPr bwMode="auto">
            <a:xfrm>
              <a:off x="457200"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7" name="Rectangle 16"/>
            <p:cNvSpPr/>
            <p:nvPr/>
          </p:nvSpPr>
          <p:spPr>
            <a:xfrm>
              <a:off x="595949"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Storage</a:t>
              </a:r>
            </a:p>
          </p:txBody>
        </p:sp>
        <p:sp>
          <p:nvSpPr>
            <p:cNvPr id="29" name="Freeform 6"/>
            <p:cNvSpPr>
              <a:spLocks noEditPoints="1"/>
            </p:cNvSpPr>
            <p:nvPr/>
          </p:nvSpPr>
          <p:spPr bwMode="auto">
            <a:xfrm>
              <a:off x="1512636" y="5864082"/>
              <a:ext cx="612338" cy="1101536"/>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159067" y="2034627"/>
            <a:ext cx="2723211" cy="2725342"/>
            <a:chOff x="6159067" y="5407398"/>
            <a:chExt cx="2723211" cy="2725342"/>
          </a:xfrm>
        </p:grpSpPr>
        <p:sp>
          <p:nvSpPr>
            <p:cNvPr id="23" name="Rounded Rectangle 22"/>
            <p:cNvSpPr/>
            <p:nvPr/>
          </p:nvSpPr>
          <p:spPr bwMode="auto">
            <a:xfrm>
              <a:off x="6159067"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6297816"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Communications</a:t>
              </a:r>
            </a:p>
          </p:txBody>
        </p:sp>
        <p:grpSp>
          <p:nvGrpSpPr>
            <p:cNvPr id="31" name="Group 30"/>
            <p:cNvGrpSpPr/>
            <p:nvPr/>
          </p:nvGrpSpPr>
          <p:grpSpPr bwMode="black">
            <a:xfrm>
              <a:off x="7242871" y="5867400"/>
              <a:ext cx="555603" cy="1178245"/>
              <a:chOff x="8920162" y="3943878"/>
              <a:chExt cx="419101" cy="889001"/>
            </a:xfrm>
            <a:solidFill>
              <a:schemeClr val="bg1"/>
            </a:solidFill>
          </p:grpSpPr>
          <p:sp>
            <p:nvSpPr>
              <p:cNvPr id="3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010001" y="2034627"/>
            <a:ext cx="2723211" cy="2725342"/>
            <a:chOff x="9010001" y="5407398"/>
            <a:chExt cx="2723211" cy="2725342"/>
          </a:xfrm>
        </p:grpSpPr>
        <p:sp>
          <p:nvSpPr>
            <p:cNvPr id="26" name="Rounded Rectangle 25"/>
            <p:cNvSpPr/>
            <p:nvPr/>
          </p:nvSpPr>
          <p:spPr bwMode="auto">
            <a:xfrm>
              <a:off x="9010001"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7" name="Rectangle 26"/>
            <p:cNvSpPr/>
            <p:nvPr/>
          </p:nvSpPr>
          <p:spPr>
            <a:xfrm>
              <a:off x="9148750" y="7633875"/>
              <a:ext cx="258446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Platform Services</a:t>
              </a:r>
              <a:endParaRPr lang="en-US" kern="0" dirty="0">
                <a:gradFill>
                  <a:gsLst>
                    <a:gs pos="0">
                      <a:srgbClr val="FFFFFF"/>
                    </a:gs>
                    <a:gs pos="100000">
                      <a:srgbClr val="FFFFFF"/>
                    </a:gs>
                  </a:gsLst>
                  <a:lin ang="5400000" scaled="0"/>
                </a:gradFill>
                <a:latin typeface="+mj-lt"/>
              </a:endParaRPr>
            </a:p>
          </p:txBody>
        </p:sp>
        <p:sp>
          <p:nvSpPr>
            <p:cNvPr id="38" name="Freeform 80"/>
            <p:cNvSpPr>
              <a:spLocks noEditPoints="1"/>
            </p:cNvSpPr>
            <p:nvPr/>
          </p:nvSpPr>
          <p:spPr bwMode="black">
            <a:xfrm>
              <a:off x="9876306" y="5795037"/>
              <a:ext cx="990600" cy="120180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308134" y="2034627"/>
            <a:ext cx="2723211" cy="2725342"/>
            <a:chOff x="3308134" y="2034627"/>
            <a:chExt cx="2723211" cy="2725342"/>
          </a:xfrm>
        </p:grpSpPr>
        <p:sp>
          <p:nvSpPr>
            <p:cNvPr id="20" name="Rounded Rectangle 19"/>
            <p:cNvSpPr/>
            <p:nvPr/>
          </p:nvSpPr>
          <p:spPr bwMode="auto">
            <a:xfrm>
              <a:off x="3308134" y="2034627"/>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1" name="Rectangle 20"/>
            <p:cNvSpPr/>
            <p:nvPr/>
          </p:nvSpPr>
          <p:spPr>
            <a:xfrm>
              <a:off x="3446883" y="4257226"/>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Identity</a:t>
              </a:r>
            </a:p>
          </p:txBody>
        </p:sp>
        <p:sp>
          <p:nvSpPr>
            <p:cNvPr id="25" name="Freeform 164"/>
            <p:cNvSpPr>
              <a:spLocks noEditPoints="1"/>
            </p:cNvSpPr>
            <p:nvPr/>
          </p:nvSpPr>
          <p:spPr bwMode="black">
            <a:xfrm>
              <a:off x="4231136" y="2491311"/>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51504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Reasons for Device </a:t>
            </a:r>
            <a:r>
              <a:rPr lang="en-US" dirty="0"/>
              <a:t>+ </a:t>
            </a:r>
            <a:r>
              <a:rPr lang="en-US" dirty="0" smtClean="0"/>
              <a:t>Cloud</a:t>
            </a:r>
            <a:endParaRPr lang="en-US" dirty="0"/>
          </a:p>
        </p:txBody>
      </p:sp>
      <p:sp>
        <p:nvSpPr>
          <p:cNvPr id="3" name="Text Placeholder 2"/>
          <p:cNvSpPr>
            <a:spLocks noGrp="1"/>
          </p:cNvSpPr>
          <p:nvPr>
            <p:ph type="body" sz="quarter" idx="10"/>
          </p:nvPr>
        </p:nvSpPr>
        <p:spPr>
          <a:xfrm>
            <a:off x="7068457" y="1447799"/>
            <a:ext cx="4933496" cy="4315027"/>
          </a:xfrm>
        </p:spPr>
        <p:txBody>
          <a:bodyPr/>
          <a:lstStyle/>
          <a:p>
            <a:pPr>
              <a:spcAft>
                <a:spcPts val="3000"/>
              </a:spcAft>
            </a:pPr>
            <a:r>
              <a:rPr lang="en-US" sz="3200" dirty="0">
                <a:solidFill>
                  <a:schemeClr val="tx1">
                    <a:lumMod val="75000"/>
                    <a:lumOff val="25000"/>
                    <a:alpha val="99000"/>
                  </a:schemeClr>
                </a:solidFill>
              </a:rPr>
              <a:t>Allows new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application </a:t>
            </a:r>
            <a:r>
              <a:rPr lang="en-US" sz="3200" dirty="0">
                <a:solidFill>
                  <a:schemeClr val="tx1">
                    <a:lumMod val="75000"/>
                    <a:lumOff val="25000"/>
                    <a:alpha val="99000"/>
                  </a:schemeClr>
                </a:solidFill>
              </a:rPr>
              <a:t>scenarios</a:t>
            </a:r>
          </a:p>
          <a:p>
            <a:pPr>
              <a:spcAft>
                <a:spcPts val="3000"/>
              </a:spcAft>
            </a:pPr>
            <a:r>
              <a:rPr lang="en-US" sz="3200" dirty="0">
                <a:solidFill>
                  <a:schemeClr val="tx1">
                    <a:lumMod val="75000"/>
                    <a:lumOff val="25000"/>
                    <a:alpha val="99000"/>
                  </a:schemeClr>
                </a:solidFill>
              </a:rPr>
              <a:t>The cloud levels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playing field</a:t>
            </a:r>
          </a:p>
          <a:p>
            <a:pPr>
              <a:spcAft>
                <a:spcPts val="3000"/>
              </a:spcAft>
            </a:pP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cloud provides a way to reach across device platforms and a larger pool of resources </a:t>
            </a:r>
            <a:br>
              <a:rPr lang="en-US" sz="3200" dirty="0">
                <a:solidFill>
                  <a:schemeClr val="tx1">
                    <a:lumMod val="75000"/>
                    <a:lumOff val="25000"/>
                    <a:alpha val="99000"/>
                  </a:schemeClr>
                </a:solidFill>
              </a:rPr>
            </a:br>
            <a:r>
              <a:rPr lang="en-US" sz="3200" dirty="0">
                <a:solidFill>
                  <a:schemeClr val="tx1">
                    <a:lumMod val="75000"/>
                    <a:lumOff val="25000"/>
                    <a:alpha val="99000"/>
                  </a:schemeClr>
                </a:solidFill>
              </a:rPr>
              <a:t>from which to </a:t>
            </a:r>
            <a:r>
              <a:rPr lang="en-US" sz="3200" dirty="0" smtClean="0">
                <a:solidFill>
                  <a:schemeClr val="tx1">
                    <a:lumMod val="75000"/>
                    <a:lumOff val="25000"/>
                    <a:alpha val="99000"/>
                  </a:schemeClr>
                </a:solidFill>
              </a:rPr>
              <a:t>pull</a:t>
            </a:r>
            <a:endParaRPr lang="en-US" sz="3200" dirty="0">
              <a:solidFill>
                <a:schemeClr val="tx1">
                  <a:lumMod val="75000"/>
                  <a:lumOff val="25000"/>
                  <a:alpha val="99000"/>
                </a:schemeClr>
              </a:solidFill>
            </a:endParaRPr>
          </a:p>
        </p:txBody>
      </p:sp>
      <p:sp>
        <p:nvSpPr>
          <p:cNvPr id="11" name="Rectangle 10"/>
          <p:cNvSpPr/>
          <p:nvPr/>
        </p:nvSpPr>
        <p:spPr bwMode="auto">
          <a:xfrm>
            <a:off x="494587" y="1461516"/>
            <a:ext cx="5354667" cy="3778141"/>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4" name="Group 3"/>
          <p:cNvGrpSpPr/>
          <p:nvPr/>
        </p:nvGrpSpPr>
        <p:grpSpPr>
          <a:xfrm>
            <a:off x="729941" y="2256710"/>
            <a:ext cx="4883959" cy="2187753"/>
            <a:chOff x="820155" y="2655110"/>
            <a:chExt cx="5175783" cy="2318475"/>
          </a:xfrm>
        </p:grpSpPr>
        <p:grpSp>
          <p:nvGrpSpPr>
            <p:cNvPr id="12" name="Group 11"/>
            <p:cNvGrpSpPr/>
            <p:nvPr/>
          </p:nvGrpSpPr>
          <p:grpSpPr>
            <a:xfrm>
              <a:off x="3729598" y="3129722"/>
              <a:ext cx="2266340" cy="1369250"/>
              <a:chOff x="214313" y="2174875"/>
              <a:chExt cx="990600" cy="598488"/>
            </a:xfrm>
            <a:solidFill>
              <a:schemeClr val="bg1"/>
            </a:solidFill>
          </p:grpSpPr>
          <p:sp>
            <p:nvSpPr>
              <p:cNvPr id="1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820155" y="2655110"/>
              <a:ext cx="1213956" cy="2318475"/>
              <a:chOff x="-498475" y="1609726"/>
              <a:chExt cx="950913" cy="1816099"/>
            </a:xfrm>
          </p:grpSpPr>
          <p:sp>
            <p:nvSpPr>
              <p:cNvPr id="1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Cross 18"/>
            <p:cNvSpPr/>
            <p:nvPr/>
          </p:nvSpPr>
          <p:spPr bwMode="auto">
            <a:xfrm>
              <a:off x="2414240" y="3346732"/>
              <a:ext cx="935230" cy="935230"/>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5" name="Text Placeholder 2"/>
          <p:cNvSpPr txBox="1">
            <a:spLocks/>
          </p:cNvSpPr>
          <p:nvPr/>
        </p:nvSpPr>
        <p:spPr>
          <a:xfrm>
            <a:off x="5849254" y="1402421"/>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1</a:t>
            </a:r>
            <a:endParaRPr lang="en-US" sz="7200" dirty="0"/>
          </a:p>
        </p:txBody>
      </p:sp>
      <p:sp>
        <p:nvSpPr>
          <p:cNvPr id="20" name="Text Placeholder 2"/>
          <p:cNvSpPr txBox="1">
            <a:spLocks/>
          </p:cNvSpPr>
          <p:nvPr/>
        </p:nvSpPr>
        <p:spPr>
          <a:xfrm>
            <a:off x="5849254" y="2617478"/>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2</a:t>
            </a:r>
            <a:endParaRPr lang="en-US" sz="7200" dirty="0"/>
          </a:p>
        </p:txBody>
      </p:sp>
      <p:sp>
        <p:nvSpPr>
          <p:cNvPr id="21" name="Text Placeholder 2"/>
          <p:cNvSpPr txBox="1">
            <a:spLocks/>
          </p:cNvSpPr>
          <p:nvPr/>
        </p:nvSpPr>
        <p:spPr>
          <a:xfrm>
            <a:off x="5849254" y="3865984"/>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3</a:t>
            </a:r>
            <a:endParaRPr lang="en-US" sz="7200" dirty="0"/>
          </a:p>
        </p:txBody>
      </p:sp>
    </p:spTree>
    <p:extLst>
      <p:ext uri="{BB962C8B-B14F-4D97-AF65-F5344CB8AC3E}">
        <p14:creationId xmlns:p14="http://schemas.microsoft.com/office/powerpoint/2010/main" val="42654457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Windows Azure?</a:t>
            </a:r>
          </a:p>
        </p:txBody>
      </p:sp>
      <p:sp>
        <p:nvSpPr>
          <p:cNvPr id="3" name="Text Placeholder 2"/>
          <p:cNvSpPr>
            <a:spLocks noGrp="1"/>
          </p:cNvSpPr>
          <p:nvPr>
            <p:ph type="body" sz="quarter" idx="10"/>
          </p:nvPr>
        </p:nvSpPr>
        <p:spPr>
          <a:xfrm>
            <a:off x="519112" y="1447799"/>
            <a:ext cx="11149013" cy="4641271"/>
          </a:xfrm>
        </p:spPr>
        <p:txBody>
          <a:bodyPr/>
          <a:lstStyle/>
          <a:p>
            <a:pPr>
              <a:spcAft>
                <a:spcPts val="2400"/>
              </a:spcAft>
            </a:pPr>
            <a:r>
              <a:rPr lang="en-US" sz="3600" dirty="0" err="1">
                <a:solidFill>
                  <a:schemeClr val="accent2">
                    <a:alpha val="99000"/>
                  </a:schemeClr>
                </a:solidFill>
              </a:rPr>
              <a:t>PaaS</a:t>
            </a:r>
            <a:r>
              <a:rPr lang="en-US" sz="3600" dirty="0">
                <a:solidFill>
                  <a:schemeClr val="accent2">
                    <a:alpha val="99000"/>
                  </a:schemeClr>
                </a:solidFill>
              </a:rPr>
              <a:t>: you built it, Windows Azure runs it</a:t>
            </a:r>
          </a:p>
          <a:p>
            <a:pPr>
              <a:spcAft>
                <a:spcPts val="2400"/>
              </a:spcAft>
            </a:pPr>
            <a:r>
              <a:rPr lang="en-US" sz="3600" dirty="0">
                <a:solidFill>
                  <a:schemeClr val="accent2">
                    <a:alpha val="99000"/>
                  </a:schemeClr>
                </a:solidFill>
              </a:rPr>
              <a:t>Automatic O/S patching</a:t>
            </a:r>
          </a:p>
          <a:p>
            <a:pPr>
              <a:spcAft>
                <a:spcPts val="2400"/>
              </a:spcAft>
            </a:pPr>
            <a:r>
              <a:rPr lang="en-US" sz="3600" dirty="0">
                <a:solidFill>
                  <a:schemeClr val="accent2">
                    <a:alpha val="99000"/>
                  </a:schemeClr>
                </a:solidFill>
              </a:rPr>
              <a:t>Elasticity and scale</a:t>
            </a:r>
          </a:p>
          <a:p>
            <a:pPr>
              <a:spcAft>
                <a:spcPts val="2400"/>
              </a:spcAft>
            </a:pPr>
            <a:r>
              <a:rPr lang="en-US" sz="3600" dirty="0">
                <a:solidFill>
                  <a:schemeClr val="accent2">
                    <a:alpha val="99000"/>
                  </a:schemeClr>
                </a:solidFill>
              </a:rPr>
              <a:t>Utility billing</a:t>
            </a:r>
          </a:p>
          <a:p>
            <a:pPr>
              <a:spcAft>
                <a:spcPts val="2400"/>
              </a:spcAft>
            </a:pPr>
            <a:r>
              <a:rPr lang="en-US" sz="3600" dirty="0">
                <a:solidFill>
                  <a:schemeClr val="accent2">
                    <a:alpha val="99000"/>
                  </a:schemeClr>
                </a:solidFill>
              </a:rPr>
              <a:t>Higher-level services</a:t>
            </a:r>
          </a:p>
          <a:p>
            <a:pPr lvl="1">
              <a:spcAft>
                <a:spcPts val="2400"/>
              </a:spcAft>
            </a:pPr>
            <a:r>
              <a:rPr lang="en-US" sz="3600" spc="-100" dirty="0">
                <a:solidFill>
                  <a:schemeClr val="accent2">
                    <a:alpha val="99000"/>
                  </a:schemeClr>
                </a:solidFill>
                <a:latin typeface="Segoe UI Light" pitchFamily="34" charset="0"/>
              </a:rPr>
              <a:t>ACS, Caching, CDN, Traffic </a:t>
            </a:r>
            <a:r>
              <a:rPr lang="en-US" sz="3600" spc="-100" dirty="0" smtClean="0">
                <a:solidFill>
                  <a:schemeClr val="accent2">
                    <a:alpha val="99000"/>
                  </a:schemeClr>
                </a:solidFill>
                <a:latin typeface="Segoe UI Light" pitchFamily="34" charset="0"/>
              </a:rPr>
              <a:t>Manager</a:t>
            </a:r>
            <a:endParaRPr lang="en-US" sz="1800" dirty="0">
              <a:solidFill>
                <a:schemeClr val="accent2">
                  <a:alpha val="99000"/>
                </a:schemeClr>
              </a:solidFill>
            </a:endParaRPr>
          </a:p>
        </p:txBody>
      </p:sp>
      <p:sp>
        <p:nvSpPr>
          <p:cNvPr id="6"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8983251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Storage</a:t>
            </a:r>
            <a:endParaRPr lang="en-US" sz="6600"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4337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347452" y="1345519"/>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5965372" cy="1131874"/>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2"/>
            <a:ext cx="5965372" cy="1645920"/>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a:t>Storage: What are our options?</a:t>
            </a:r>
          </a:p>
        </p:txBody>
      </p:sp>
      <p:sp>
        <p:nvSpPr>
          <p:cNvPr id="32" name="Content Placeholder 4"/>
          <p:cNvSpPr txBox="1">
            <a:spLocks/>
          </p:cNvSpPr>
          <p:nvPr/>
        </p:nvSpPr>
        <p:spPr>
          <a:xfrm>
            <a:off x="4509780" y="1428000"/>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Non-relational structured storage</a:t>
            </a:r>
          </a:p>
          <a:p>
            <a:pPr marL="0" lvl="1" indent="0">
              <a:spcBef>
                <a:spcPts val="0"/>
              </a:spcBef>
              <a:spcAft>
                <a:spcPts val="600"/>
              </a:spcAft>
              <a:buNone/>
            </a:pPr>
            <a:r>
              <a:rPr lang="en-US" sz="2400" spc="-51" dirty="0">
                <a:solidFill>
                  <a:schemeClr val="bg1">
                    <a:alpha val="99000"/>
                  </a:schemeClr>
                </a:solidFill>
                <a:latin typeface="Segoe UI Light" pitchFamily="34" charset="0"/>
              </a:rPr>
              <a:t>Massive scale-out</a:t>
            </a:r>
          </a:p>
        </p:txBody>
      </p:sp>
      <p:sp>
        <p:nvSpPr>
          <p:cNvPr id="26" name="Rectangle 25"/>
          <p:cNvSpPr/>
          <p:nvPr/>
        </p:nvSpPr>
        <p:spPr>
          <a:xfrm>
            <a:off x="411281" y="1369944"/>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smtClean="0">
                <a:solidFill>
                  <a:schemeClr val="accent1">
                    <a:alpha val="99000"/>
                  </a:schemeClr>
                </a:solidFill>
                <a:latin typeface="+mj-lt"/>
              </a:rPr>
              <a:t>Tables</a:t>
            </a:r>
            <a:endParaRPr lang="en-US" sz="3200" kern="0" dirty="0">
              <a:solidFill>
                <a:schemeClr val="accent1">
                  <a:alpha val="99000"/>
                </a:schemeClr>
              </a:solidFill>
              <a:latin typeface="+mj-lt"/>
            </a:endParaRPr>
          </a:p>
        </p:txBody>
      </p:sp>
      <p:grpSp>
        <p:nvGrpSpPr>
          <p:cNvPr id="34" name="Group 33"/>
          <p:cNvGrpSpPr/>
          <p:nvPr/>
        </p:nvGrpSpPr>
        <p:grpSpPr>
          <a:xfrm>
            <a:off x="3533074" y="1504553"/>
            <a:ext cx="739530" cy="813806"/>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0" y="2648052"/>
            <a:ext cx="5057204" cy="658642"/>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Big files</a:t>
            </a:r>
          </a:p>
        </p:txBody>
      </p:sp>
      <p:sp>
        <p:nvSpPr>
          <p:cNvPr id="48" name="Rectangle 47"/>
          <p:cNvSpPr/>
          <p:nvPr/>
        </p:nvSpPr>
        <p:spPr>
          <a:xfrm>
            <a:off x="411281" y="2589996"/>
            <a:ext cx="2687959" cy="1080295"/>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Blobs</a:t>
            </a:r>
            <a:endParaRPr lang="en-US" sz="3200" kern="0" dirty="0">
              <a:solidFill>
                <a:schemeClr val="accent1">
                  <a:alpha val="99000"/>
                </a:schemeClr>
              </a:solidFill>
              <a:latin typeface="+mj-lt"/>
            </a:endParaRPr>
          </a:p>
        </p:txBody>
      </p:sp>
      <p:sp>
        <p:nvSpPr>
          <p:cNvPr id="80" name="Freeform 8"/>
          <p:cNvSpPr>
            <a:spLocks noEditPoints="1"/>
          </p:cNvSpPr>
          <p:nvPr/>
        </p:nvSpPr>
        <p:spPr bwMode="auto">
          <a:xfrm>
            <a:off x="3533073" y="2722263"/>
            <a:ext cx="655726"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67" name="Content Placeholder 4"/>
          <p:cNvSpPr txBox="1">
            <a:spLocks/>
          </p:cNvSpPr>
          <p:nvPr/>
        </p:nvSpPr>
        <p:spPr>
          <a:xfrm>
            <a:off x="4509780" y="3868102"/>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fr-FR" sz="2400" spc="-51" dirty="0">
                <a:solidFill>
                  <a:schemeClr val="bg1">
                    <a:alpha val="99000"/>
                  </a:schemeClr>
                </a:solidFill>
                <a:latin typeface="Segoe UI Light" pitchFamily="34" charset="0"/>
              </a:rPr>
              <a:t>Persistent </a:t>
            </a:r>
            <a:r>
              <a:rPr lang="fr-FR" sz="2400" spc="-51" dirty="0" err="1">
                <a:solidFill>
                  <a:schemeClr val="bg1">
                    <a:alpha val="99000"/>
                  </a:schemeClr>
                </a:solidFill>
                <a:latin typeface="Segoe UI Light" pitchFamily="34" charset="0"/>
              </a:rPr>
              <a:t>Async</a:t>
            </a:r>
            <a:r>
              <a:rPr lang="fr-FR" sz="2400" spc="-51" dirty="0">
                <a:solidFill>
                  <a:schemeClr val="bg1">
                    <a:alpha val="99000"/>
                  </a:schemeClr>
                </a:solidFill>
                <a:latin typeface="Segoe UI Light" pitchFamily="34" charset="0"/>
              </a:rPr>
              <a:t> Messaging</a:t>
            </a:r>
          </a:p>
          <a:p>
            <a:pPr marL="0" lvl="1" indent="0">
              <a:spcBef>
                <a:spcPts val="0"/>
              </a:spcBef>
              <a:spcAft>
                <a:spcPts val="600"/>
              </a:spcAft>
              <a:buNone/>
            </a:pPr>
            <a:r>
              <a:rPr lang="fr-FR" sz="2400" spc="-51" dirty="0" err="1">
                <a:solidFill>
                  <a:schemeClr val="bg1">
                    <a:alpha val="99000"/>
                  </a:schemeClr>
                </a:solidFill>
                <a:latin typeface="Segoe UI Light" pitchFamily="34" charset="0"/>
              </a:rPr>
              <a:t>Enqueue</a:t>
            </a:r>
            <a:r>
              <a:rPr lang="fr-FR" sz="2400" spc="-51" dirty="0">
                <a:solidFill>
                  <a:schemeClr val="bg1">
                    <a:alpha val="99000"/>
                  </a:schemeClr>
                </a:solidFill>
                <a:latin typeface="Segoe UI Light" pitchFamily="34" charset="0"/>
              </a:rPr>
              <a:t>, </a:t>
            </a:r>
            <a:r>
              <a:rPr lang="fr-FR" sz="2400" spc="-51" dirty="0" err="1">
                <a:solidFill>
                  <a:schemeClr val="bg1">
                    <a:alpha val="99000"/>
                  </a:schemeClr>
                </a:solidFill>
                <a:latin typeface="Segoe UI Light" pitchFamily="34" charset="0"/>
              </a:rPr>
              <a:t>Dequeue</a:t>
            </a:r>
            <a:endParaRPr lang="fr-FR" sz="2400" spc="-51" dirty="0">
              <a:solidFill>
                <a:schemeClr val="bg1">
                  <a:alpha val="99000"/>
                </a:schemeClr>
              </a:solidFill>
              <a:latin typeface="Segoe UI Light" pitchFamily="34" charset="0"/>
            </a:endParaRPr>
          </a:p>
        </p:txBody>
      </p:sp>
      <p:sp>
        <p:nvSpPr>
          <p:cNvPr id="69" name="Rectangle 68"/>
          <p:cNvSpPr/>
          <p:nvPr/>
        </p:nvSpPr>
        <p:spPr>
          <a:xfrm>
            <a:off x="411281" y="3810046"/>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Queues</a:t>
            </a:r>
            <a:endParaRPr lang="en-US" sz="3200" kern="0" dirty="0">
              <a:solidFill>
                <a:schemeClr val="accent1">
                  <a:alpha val="99000"/>
                </a:schemeClr>
              </a:solidFill>
              <a:latin typeface="+mj-lt"/>
            </a:endParaRPr>
          </a:p>
        </p:txBody>
      </p:sp>
      <p:grpSp>
        <p:nvGrpSpPr>
          <p:cNvPr id="81" name="Group 80"/>
          <p:cNvGrpSpPr/>
          <p:nvPr/>
        </p:nvGrpSpPr>
        <p:grpSpPr>
          <a:xfrm flipV="1">
            <a:off x="3524673" y="4264858"/>
            <a:ext cx="761828" cy="173398"/>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0" y="5104663"/>
            <a:ext cx="5057204" cy="1438855"/>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Relational database</a:t>
            </a:r>
          </a:p>
          <a:p>
            <a:pPr marL="0" lvl="1" indent="0">
              <a:spcBef>
                <a:spcPts val="0"/>
              </a:spcBef>
              <a:spcAft>
                <a:spcPts val="600"/>
              </a:spcAft>
              <a:buNone/>
            </a:pPr>
            <a:r>
              <a:rPr lang="en-US" sz="2400" spc="-51" dirty="0">
                <a:solidFill>
                  <a:schemeClr val="bg1">
                    <a:alpha val="99000"/>
                  </a:schemeClr>
                </a:solidFill>
                <a:latin typeface="Segoe UI Light" pitchFamily="34" charset="0"/>
              </a:rPr>
              <a:t>Highly available</a:t>
            </a:r>
          </a:p>
          <a:p>
            <a:pPr marL="0" lvl="1" indent="0">
              <a:spcBef>
                <a:spcPts val="0"/>
              </a:spcBef>
              <a:spcAft>
                <a:spcPts val="600"/>
              </a:spcAft>
              <a:buNone/>
            </a:pPr>
            <a:r>
              <a:rPr lang="en-US" sz="2400" spc="-51" dirty="0">
                <a:solidFill>
                  <a:schemeClr val="bg1">
                    <a:alpha val="99000"/>
                  </a:schemeClr>
                </a:solidFill>
                <a:latin typeface="Segoe UI Light" pitchFamily="34" charset="0"/>
              </a:rPr>
              <a:t>Managed for you as a service</a:t>
            </a:r>
          </a:p>
        </p:txBody>
      </p:sp>
      <p:sp>
        <p:nvSpPr>
          <p:cNvPr id="89" name="Rectangle 88"/>
          <p:cNvSpPr/>
          <p:nvPr/>
        </p:nvSpPr>
        <p:spPr>
          <a:xfrm>
            <a:off x="-155448" y="5046607"/>
            <a:ext cx="3502899" cy="1080296"/>
          </a:xfrm>
          <a:prstGeom prst="rect">
            <a:avLst/>
          </a:prstGeom>
        </p:spPr>
        <p:txBody>
          <a:bodyPr wrap="square" lIns="182880" tIns="91440" anchor="t" anchorCtr="0">
            <a:spAutoFit/>
          </a:bodyPr>
          <a:lstStyle/>
          <a:p>
            <a:pPr algn="r" defTabSz="914361">
              <a:lnSpc>
                <a:spcPct val="90000"/>
              </a:lnSpc>
              <a:defRPr/>
            </a:pPr>
            <a:r>
              <a:rPr lang="en-US" sz="2800" kern="0" dirty="0" smtClean="0">
                <a:solidFill>
                  <a:schemeClr val="tx1">
                    <a:lumMod val="75000"/>
                    <a:lumOff val="25000"/>
                    <a:alpha val="99000"/>
                  </a:schemeClr>
                </a:solidFill>
                <a:latin typeface="Segoe UI Light" pitchFamily="34" charset="0"/>
              </a:rPr>
              <a:t>Windows Azure SQL</a:t>
            </a:r>
            <a:r>
              <a:rPr lang="en-US" sz="2800" kern="0" dirty="0">
                <a:solidFill>
                  <a:schemeClr val="tx1">
                    <a:lumMod val="75000"/>
                    <a:lumOff val="25000"/>
                    <a:alpha val="99000"/>
                  </a:schemeClr>
                </a:solidFill>
                <a:latin typeface="Segoe UI Light" pitchFamily="34" charset="0"/>
              </a:rPr>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mj-lt"/>
              </a:rPr>
              <a:t>Database</a:t>
            </a:r>
            <a:endParaRPr lang="en-US" sz="4000" kern="0" dirty="0">
              <a:solidFill>
                <a:schemeClr val="accent1">
                  <a:alpha val="99000"/>
                </a:schemeClr>
              </a:solidFill>
              <a:latin typeface="+mj-lt"/>
            </a:endParaRPr>
          </a:p>
        </p:txBody>
      </p:sp>
      <p:sp>
        <p:nvSpPr>
          <p:cNvPr id="35" name="Freeform 6"/>
          <p:cNvSpPr>
            <a:spLocks noEditPoints="1"/>
          </p:cNvSpPr>
          <p:nvPr/>
        </p:nvSpPr>
        <p:spPr bwMode="auto">
          <a:xfrm>
            <a:off x="3665110" y="5159103"/>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394625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CB0E9F8-45A6-4349-8772-DDF90CC99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infopath/2007/PartnerControl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_Template 16x9_r08</Template>
  <TotalTime>3452</TotalTime>
  <Words>1205</Words>
  <Application>Microsoft Macintosh PowerPoint</Application>
  <PresentationFormat>Custom</PresentationFormat>
  <Paragraphs>329</Paragraphs>
  <Slides>33</Slides>
  <Notes>33</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MS1444_Windows Azure Template 16x9_r08</vt:lpstr>
      <vt:lpstr>White with Consolas font for code slides</vt:lpstr>
      <vt:lpstr>MS1444_Windows Azure Template 16x9_r08a</vt:lpstr>
      <vt:lpstr>1_White with Consolas font for code slides</vt:lpstr>
      <vt:lpstr>Building Mobile Phone Applications in the Cloud</vt:lpstr>
      <vt:lpstr>Agenda</vt:lpstr>
      <vt:lpstr>BabelCam</vt:lpstr>
      <vt:lpstr>PowerPoint Presentation</vt:lpstr>
      <vt:lpstr>Features in Action</vt:lpstr>
      <vt:lpstr>Three Reasons for Device + Cloud</vt:lpstr>
      <vt:lpstr>Why Windows Azure?</vt:lpstr>
      <vt:lpstr>Storage</vt:lpstr>
      <vt:lpstr>Storage: What are our options?</vt:lpstr>
      <vt:lpstr>Storage: Secrets</vt:lpstr>
      <vt:lpstr>Storage: How do we keep secrets secret?</vt:lpstr>
      <vt:lpstr>Storage: Using Shared Access Signatures </vt:lpstr>
      <vt:lpstr>Storage: Windows Azure SQL Database</vt:lpstr>
      <vt:lpstr>Storage: Offloading work through queues</vt:lpstr>
      <vt:lpstr>Windows Azure Toolkits for Devices</vt:lpstr>
      <vt:lpstr>Identity</vt:lpstr>
      <vt:lpstr>Identity: What are the options?</vt:lpstr>
      <vt:lpstr>Using ACS from Windows Phone using NuGet</vt:lpstr>
      <vt:lpstr>Communications</vt:lpstr>
      <vt:lpstr>Communications</vt:lpstr>
      <vt:lpstr>Communications: Device-initiated</vt:lpstr>
      <vt:lpstr>Communications: Cloud-initiated</vt:lpstr>
      <vt:lpstr>Communications: Subscribing to Push</vt:lpstr>
      <vt:lpstr>Communications: Cloud-initiated to device?</vt:lpstr>
      <vt:lpstr>Notifications: Different services</vt:lpstr>
      <vt:lpstr>Demonstrate Push Notifications on Windows Phone using NuGets</vt:lpstr>
      <vt:lpstr>Platform Services</vt:lpstr>
      <vt:lpstr>Platform Services</vt:lpstr>
      <vt:lpstr>Tools &amp; Resources</vt:lpstr>
      <vt:lpstr>Windows Azure Toolkits for Devices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ARTHURYA@microsoft.com</dc:creator>
  <cp:lastModifiedBy>Chris Risner</cp:lastModifiedBy>
  <cp:revision>169</cp:revision>
  <dcterms:created xsi:type="dcterms:W3CDTF">2011-03-29T16:07:22Z</dcterms:created>
  <dcterms:modified xsi:type="dcterms:W3CDTF">2012-09-28T18:07:56Z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