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4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 id="2147484152" r:id="rId6"/>
  </p:sldMasterIdLst>
  <p:notesMasterIdLst>
    <p:notesMasterId r:id="rId68"/>
  </p:notesMasterIdLst>
  <p:handoutMasterIdLst>
    <p:handoutMasterId r:id="rId69"/>
  </p:handoutMasterIdLst>
  <p:sldIdLst>
    <p:sldId id="683" r:id="rId7"/>
    <p:sldId id="770" r:id="rId8"/>
    <p:sldId id="823" r:id="rId9"/>
    <p:sldId id="824" r:id="rId10"/>
    <p:sldId id="825" r:id="rId11"/>
    <p:sldId id="826" r:id="rId12"/>
    <p:sldId id="827" r:id="rId13"/>
    <p:sldId id="828" r:id="rId14"/>
    <p:sldId id="829" r:id="rId15"/>
    <p:sldId id="903" r:id="rId16"/>
    <p:sldId id="904" r:id="rId17"/>
    <p:sldId id="905" r:id="rId18"/>
    <p:sldId id="906" r:id="rId19"/>
    <p:sldId id="907" r:id="rId20"/>
    <p:sldId id="908" r:id="rId21"/>
    <p:sldId id="830" r:id="rId22"/>
    <p:sldId id="909" r:id="rId23"/>
    <p:sldId id="910" r:id="rId24"/>
    <p:sldId id="911" r:id="rId25"/>
    <p:sldId id="832" r:id="rId26"/>
    <p:sldId id="833" r:id="rId27"/>
    <p:sldId id="898" r:id="rId28"/>
    <p:sldId id="836" r:id="rId29"/>
    <p:sldId id="896" r:id="rId30"/>
    <p:sldId id="915" r:id="rId31"/>
    <p:sldId id="912" r:id="rId32"/>
    <p:sldId id="831" r:id="rId33"/>
    <p:sldId id="839" r:id="rId34"/>
    <p:sldId id="840" r:id="rId35"/>
    <p:sldId id="914" r:id="rId36"/>
    <p:sldId id="895" r:id="rId37"/>
    <p:sldId id="878" r:id="rId38"/>
    <p:sldId id="879" r:id="rId39"/>
    <p:sldId id="845" r:id="rId40"/>
    <p:sldId id="846" r:id="rId41"/>
    <p:sldId id="901" r:id="rId42"/>
    <p:sldId id="848" r:id="rId43"/>
    <p:sldId id="900" r:id="rId44"/>
    <p:sldId id="819" r:id="rId45"/>
    <p:sldId id="818" r:id="rId46"/>
    <p:sldId id="850" r:id="rId47"/>
    <p:sldId id="851" r:id="rId48"/>
    <p:sldId id="852" r:id="rId49"/>
    <p:sldId id="892" r:id="rId50"/>
    <p:sldId id="854" r:id="rId51"/>
    <p:sldId id="855" r:id="rId52"/>
    <p:sldId id="891" r:id="rId53"/>
    <p:sldId id="820" r:id="rId54"/>
    <p:sldId id="857" r:id="rId55"/>
    <p:sldId id="858" r:id="rId56"/>
    <p:sldId id="859" r:id="rId57"/>
    <p:sldId id="860" r:id="rId58"/>
    <p:sldId id="890" r:id="rId59"/>
    <p:sldId id="821" r:id="rId60"/>
    <p:sldId id="862" r:id="rId61"/>
    <p:sldId id="863" r:id="rId62"/>
    <p:sldId id="864" r:id="rId63"/>
    <p:sldId id="865" r:id="rId64"/>
    <p:sldId id="866" r:id="rId65"/>
    <p:sldId id="902" r:id="rId66"/>
    <p:sldId id="817" r:id="rId6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FB49F10-05CC-4BE5-BAA0-D9DB3ECCAA43}">
          <p14:sldIdLst>
            <p14:sldId id="683"/>
            <p14:sldId id="770"/>
            <p14:sldId id="823"/>
            <p14:sldId id="824"/>
            <p14:sldId id="825"/>
            <p14:sldId id="826"/>
            <p14:sldId id="827"/>
          </p14:sldIdLst>
        </p14:section>
        <p14:section name="Cloud Services" id="{B657EBFB-122B-4839-827A-781113E77C03}">
          <p14:sldIdLst>
            <p14:sldId id="828"/>
            <p14:sldId id="829"/>
            <p14:sldId id="903"/>
            <p14:sldId id="904"/>
            <p14:sldId id="905"/>
            <p14:sldId id="906"/>
            <p14:sldId id="907"/>
            <p14:sldId id="908"/>
            <p14:sldId id="830"/>
            <p14:sldId id="909"/>
            <p14:sldId id="910"/>
            <p14:sldId id="911"/>
            <p14:sldId id="832"/>
            <p14:sldId id="833"/>
            <p14:sldId id="898"/>
            <p14:sldId id="836"/>
            <p14:sldId id="896"/>
            <p14:sldId id="915"/>
            <p14:sldId id="912"/>
            <p14:sldId id="831"/>
            <p14:sldId id="839"/>
            <p14:sldId id="840"/>
            <p14:sldId id="914"/>
            <p14:sldId id="895"/>
            <p14:sldId id="878"/>
            <p14:sldId id="879"/>
            <p14:sldId id="845"/>
            <p14:sldId id="846"/>
            <p14:sldId id="901"/>
            <p14:sldId id="848"/>
            <p14:sldId id="900"/>
          </p14:sldIdLst>
        </p14:section>
        <p14:section name="Building Blocks" id="{A18C8538-DCDB-4DBE-951D-1A09AC428FC7}">
          <p14:sldIdLst>
            <p14:sldId id="819"/>
          </p14:sldIdLst>
        </p14:section>
        <p14:section name="Caching" id="{B251F230-9A22-43C5-BDB5-EF8872CD8546}">
          <p14:sldIdLst>
            <p14:sldId id="818"/>
            <p14:sldId id="850"/>
            <p14:sldId id="851"/>
            <p14:sldId id="852"/>
            <p14:sldId id="892"/>
            <p14:sldId id="854"/>
            <p14:sldId id="855"/>
            <p14:sldId id="891"/>
          </p14:sldIdLst>
        </p14:section>
        <p14:section name="Service Bus" id="{8B4D7E2E-32FC-4CFE-81D6-7362ACA74642}">
          <p14:sldIdLst>
            <p14:sldId id="820"/>
            <p14:sldId id="857"/>
            <p14:sldId id="858"/>
            <p14:sldId id="859"/>
            <p14:sldId id="860"/>
            <p14:sldId id="890"/>
          </p14:sldIdLst>
        </p14:section>
        <p14:section name="Identity" id="{A771963B-902E-467F-975D-07FDCD646130}">
          <p14:sldIdLst>
            <p14:sldId id="821"/>
            <p14:sldId id="862"/>
            <p14:sldId id="863"/>
            <p14:sldId id="864"/>
            <p14:sldId id="865"/>
            <p14:sldId id="866"/>
            <p14:sldId id="902"/>
          </p14:sldIdLst>
        </p14:section>
        <p14:section name="Closing" id="{42A9C86B-4EEB-4FDA-8B75-79008D13ACF4}">
          <p14:sldIdLst>
            <p14:sldId id="817"/>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7" autoAdjust="0"/>
    <p:restoredTop sz="31495" autoAdjust="0"/>
  </p:normalViewPr>
  <p:slideViewPr>
    <p:cSldViewPr snapToGrid="0">
      <p:cViewPr varScale="1">
        <p:scale>
          <a:sx n="26" d="100"/>
          <a:sy n="26" d="100"/>
        </p:scale>
        <p:origin x="2886" y="90"/>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p:scale>
        <a:sx n="80" d="100"/>
        <a:sy n="80" d="100"/>
      </p:scale>
      <p:origin x="0" y="1080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9/12/2012</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DD622D-5402-4C07-AD1A-5AB623525CAD}"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Tree>
    <p:extLst>
      <p:ext uri="{BB962C8B-B14F-4D97-AF65-F5344CB8AC3E}">
        <p14:creationId xmlns:p14="http://schemas.microsoft.com/office/powerpoint/2010/main" val="267106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 brief definition of Cloud</a:t>
            </a:r>
            <a:r>
              <a:rPr lang="en-US" sz="900" kern="1200" baseline="0" dirty="0" smtClean="0">
                <a:solidFill>
                  <a:schemeClr val="tx1"/>
                </a:solidFill>
                <a:effectLst/>
                <a:latin typeface="Segoe UI" pitchFamily="34" charset="0"/>
                <a:ea typeface="+mn-ea"/>
                <a:cs typeface="+mn-cs"/>
              </a:rPr>
              <a:t> Service. </a:t>
            </a:r>
            <a:r>
              <a:rPr lang="en-US" sz="900" kern="1200" dirty="0" smtClean="0">
                <a:solidFill>
                  <a:schemeClr val="tx1"/>
                </a:solidFill>
                <a:effectLst/>
                <a:latin typeface="Segoe UI" pitchFamily="34" charset="0"/>
                <a:ea typeface="+mn-ea"/>
                <a:cs typeface="+mn-cs"/>
              </a:rPr>
              <a:t> </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Cloud Service defines management, security, deployment, and communication boundary of your services.  </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 definition</a:t>
            </a:r>
            <a:r>
              <a:rPr lang="en-US" sz="900" kern="1200" baseline="0" dirty="0" smtClean="0">
                <a:solidFill>
                  <a:schemeClr val="tx1"/>
                </a:solidFill>
                <a:effectLst/>
                <a:latin typeface="Segoe UI" pitchFamily="34" charset="0"/>
                <a:ea typeface="+mn-ea"/>
                <a:cs typeface="+mn-cs"/>
              </a:rPr>
              <a:t> emphasize that Cloud Service is a container.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a:t>
            </a:r>
            <a:r>
              <a:rPr lang="en-US" b="1" baseline="0" dirty="0" smtClean="0"/>
              <a:t>Objective:</a:t>
            </a:r>
            <a:endParaRPr lang="en-US" b="1" baseline="0" dirty="0" smtClean="0"/>
          </a:p>
          <a:p>
            <a:r>
              <a:rPr lang="en-US" b="0" baseline="0" dirty="0" smtClean="0"/>
              <a:t>Understand how a Web Role extends the standard worker role</a:t>
            </a:r>
          </a:p>
          <a:p>
            <a:endParaRPr lang="en-US" b="1" baseline="0" dirty="0" smtClean="0"/>
          </a:p>
          <a:p>
            <a:r>
              <a:rPr lang="en-US" b="1" baseline="0" dirty="0" smtClean="0"/>
              <a:t>Speaker </a:t>
            </a:r>
            <a:r>
              <a:rPr lang="en-US" b="1" baseline="0" dirty="0" smtClean="0"/>
              <a:t>Notes:</a:t>
            </a:r>
            <a:endParaRPr lang="en-US" b="1" baseline="0" dirty="0" smtClean="0"/>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endParaRPr lang="en-US" b="1" dirty="0" smtClean="0"/>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29865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a:t>
            </a:r>
            <a:r>
              <a:rPr lang="en-US" b="1" dirty="0" smtClean="0"/>
              <a:t>Objective:</a:t>
            </a:r>
            <a:endParaRPr lang="en-US" b="1" dirty="0" smtClean="0"/>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a:t>
            </a:r>
            <a:r>
              <a:rPr lang="en-US" b="1" dirty="0" smtClean="0"/>
              <a:t>Notes:</a:t>
            </a:r>
            <a:endParaRPr lang="en-US" b="1" dirty="0" smtClean="0"/>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endParaRPr lang="en-US" b="1" dirty="0" smtClean="0"/>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36783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a:t>
            </a:r>
            <a:r>
              <a:rPr lang="en-US" b="1" dirty="0" smtClean="0"/>
              <a:t>Objective:</a:t>
            </a:r>
            <a:endParaRPr lang="en-US" b="1" dirty="0" smtClean="0"/>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a:t>
            </a:r>
            <a:r>
              <a:rPr lang="en-US" b="1" dirty="0" smtClean="0"/>
              <a:t>Notes:</a:t>
            </a:r>
            <a:endParaRPr lang="en-US" b="1" dirty="0" smtClean="0"/>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Notes:</a:t>
            </a:r>
            <a:endParaRPr lang="en-US" b="1" dirty="0" smtClean="0"/>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8129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Objective:</a:t>
            </a:r>
            <a:endParaRPr lang="en-US" b="1" dirty="0" smtClean="0"/>
          </a:p>
          <a:p>
            <a:r>
              <a:rPr lang="en-US" b="0" dirty="0" smtClean="0"/>
              <a:t>Understand the difference between Roles and Instances</a:t>
            </a:r>
          </a:p>
          <a:p>
            <a:endParaRPr lang="en-US" dirty="0" smtClean="0"/>
          </a:p>
          <a:p>
            <a:r>
              <a:rPr lang="en-US" b="1" dirty="0" smtClean="0"/>
              <a:t>Speaker </a:t>
            </a:r>
            <a:r>
              <a:rPr lang="en-US" b="1" dirty="0" smtClean="0"/>
              <a:t>Notes:</a:t>
            </a:r>
            <a:endParaRPr lang="en-US" b="1" dirty="0" smtClean="0"/>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endParaRPr lang="en-US" b="1" baseline="0" dirty="0" smtClean="0"/>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011477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This animation is to reinforce</a:t>
            </a:r>
            <a:r>
              <a:rPr lang="en-US" b="0" baseline="0" dirty="0" smtClean="0"/>
              <a:t> the message in previous slide by showing how roles and mapped to instances during deployment.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9/12/2012 5:33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225107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a:t>
            </a:r>
            <a:r>
              <a:rPr lang="en-US" sz="1600" b="0" i="0" kern="1200" dirty="0" smtClean="0">
                <a:solidFill>
                  <a:schemeClr val="tx1"/>
                </a:solidFill>
                <a:effectLst/>
                <a:latin typeface="Segoe UI" pitchFamily="34" charset="0"/>
                <a:ea typeface="+mn-ea"/>
                <a:cs typeface="+mn-cs"/>
              </a:rPr>
              <a:t>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65996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a:t>
            </a:r>
            <a:r>
              <a:rPr lang="en-US" b="1" dirty="0" smtClean="0"/>
              <a:t>Objective:</a:t>
            </a:r>
            <a:endParaRPr lang="en-US" b="1" dirty="0" smtClean="0"/>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a:t>
            </a:r>
            <a:r>
              <a:rPr lang="en-US" b="1" dirty="0" smtClean="0"/>
              <a:t>notes:</a:t>
            </a:r>
            <a:endParaRPr lang="en-US" b="1" dirty="0" smtClean="0"/>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endParaRPr lang="en-US" b="1" dirty="0" smtClean="0"/>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371035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81652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9859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9/12/2012 5:34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3918148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How to use portal to manage cloud services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72C8C69-1C3D-4710-A8F4-513A885C5094}"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513715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125032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27</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2010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65FC0C1-2BEA-4213-BA60-49846E227E75}"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56776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D78A329-4505-4829-87BE-9BFC07D7104B}"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3949992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How to use portal to manage cloud services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a:t>
            </a:r>
            <a:r>
              <a:rPr lang="en-US" sz="1000" b="1" kern="1200" dirty="0" smtClean="0">
                <a:solidFill>
                  <a:schemeClr val="tx1"/>
                </a:solidFill>
                <a:latin typeface="Segoe UI" pitchFamily="34" charset="0"/>
                <a:ea typeface="+mn-ea"/>
                <a:cs typeface="+mn-cs"/>
              </a:rPr>
              <a:t>Objective:</a:t>
            </a:r>
            <a:endParaRPr lang="en-US" sz="1000" b="1" kern="1200" dirty="0" smtClean="0">
              <a:solidFill>
                <a:schemeClr val="tx1"/>
              </a:solidFill>
              <a:latin typeface="Segoe UI" pitchFamily="34" charset="0"/>
              <a:ea typeface="+mn-ea"/>
              <a:cs typeface="+mn-cs"/>
            </a:endParaRP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a:t>
            </a:r>
            <a:r>
              <a:rPr lang="en-US" sz="1000" b="1" kern="1200" dirty="0" smtClean="0">
                <a:solidFill>
                  <a:schemeClr val="tx1"/>
                </a:solidFill>
                <a:latin typeface="Segoe UI" pitchFamily="34" charset="0"/>
                <a:ea typeface="+mn-ea"/>
                <a:cs typeface="+mn-cs"/>
              </a:rPr>
              <a:t>Points:</a:t>
            </a:r>
            <a:endParaRPr lang="en-US" sz="1000" b="1" kern="1200" dirty="0" smtClean="0">
              <a:solidFill>
                <a:schemeClr val="tx1"/>
              </a:solidFill>
              <a:latin typeface="Segoe UI" pitchFamily="34" charset="0"/>
              <a:ea typeface="+mn-ea"/>
              <a:cs typeface="+mn-cs"/>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endParaRPr lang="en-US" sz="1000" b="1" kern="1200" dirty="0" smtClean="0">
              <a:solidFill>
                <a:schemeClr val="tx1"/>
              </a:solidFill>
              <a:latin typeface="Segoe UI" pitchFamily="34" charset="0"/>
              <a:ea typeface="+mn-ea"/>
              <a:cs typeface="+mn-cs"/>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2010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is a typical lifecycle of SCRUM. The previous lifecycle pattern may suite for simple development for individuals and very small teams; to support real-life workflows, we need more than packaging and deploying. Good news is that now TFS is integrated into Azure.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9/12/2012 5:26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extLst>
      <p:ext uri="{BB962C8B-B14F-4D97-AF65-F5344CB8AC3E}">
        <p14:creationId xmlns:p14="http://schemas.microsoft.com/office/powerpoint/2010/main" val="34247042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Demonstrate code &amp; result of custom counters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Introduce Azure application ecosystem. Point out that Web Sites, Cloud Service, and Virtual Machines provide a continuous landscape of application development and hosting. </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Azure building block services are available across the landscape. </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Emphasize how Azure can provide robust infrastructure with *global reach* that allows you to reach out to more customers.</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a:t>
            </a:r>
            <a:r>
              <a:rPr lang="en-US" sz="900" kern="1200" baseline="0" dirty="0" smtClean="0">
                <a:solidFill>
                  <a:schemeClr val="tx1"/>
                </a:solidFill>
                <a:effectLst/>
                <a:latin typeface="Segoe UI" pitchFamily="34" charset="0"/>
                <a:ea typeface="+mn-ea"/>
                <a:cs typeface="+mn-cs"/>
              </a:rPr>
              <a:t> talk usually happens after initial overview of Azure</a:t>
            </a:r>
            <a:r>
              <a:rPr lang="en-US" sz="900" kern="1200" baseline="0" dirty="0" smtClean="0">
                <a:solidFill>
                  <a:schemeClr val="tx1"/>
                </a:solidFill>
                <a:effectLst/>
                <a:latin typeface="Segoe UI Light" pitchFamily="34" charset="0"/>
                <a:ea typeface="+mn-ea"/>
                <a:cs typeface="+mn-cs"/>
              </a:rPr>
              <a:t>. The assumption is that audience has heard the terms “Web Site”, “Cloud Service”, and “Virtual Machines”. This slide is to put everything into perspective so that the audience can understand the three areas are not isolated offerings.</a:t>
            </a: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9613252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b="1" dirty="0" smtClean="0"/>
              <a:t>Note:</a:t>
            </a:r>
          </a:p>
          <a:p>
            <a:r>
              <a:rPr lang="en-US" dirty="0" smtClean="0"/>
              <a:t>Previously</a:t>
            </a:r>
            <a:r>
              <a:rPr lang="en-US" baseline="0" dirty="0" smtClean="0"/>
              <a:t> known as “dedicated cache”, or “co-located cache”, or “cache (preview)” is not known as Windows Azure Cache. And previous “Windows Azure Cache”, or “Windows Azure Caching Service” is now Windows Azure Shared Cache.</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9/12/2012 5:26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extLst>
      <p:ext uri="{BB962C8B-B14F-4D97-AF65-F5344CB8AC3E}">
        <p14:creationId xmlns:p14="http://schemas.microsoft.com/office/powerpoint/2010/main" val="3387620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9/12/2012 5:26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extLst>
      <p:ext uri="{BB962C8B-B14F-4D97-AF65-F5344CB8AC3E}">
        <p14:creationId xmlns:p14="http://schemas.microsoft.com/office/powerpoint/2010/main" val="34652312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43</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b="1" dirty="0" smtClean="0">
                <a:solidFill>
                  <a:schemeClr val="accent2">
                    <a:alpha val="99000"/>
                  </a:schemeClr>
                </a:solidFill>
              </a:rPr>
              <a:t>Note:</a:t>
            </a:r>
          </a:p>
          <a:p>
            <a:r>
              <a:rPr lang="en-US" sz="900" dirty="0" smtClean="0">
                <a:solidFill>
                  <a:schemeClr val="accent2">
                    <a:alpha val="99000"/>
                  </a:schemeClr>
                </a:solidFill>
              </a:rPr>
              <a:t>Twitter Reader is a good sample to show</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9/12/2012 5:26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extLst>
      <p:ext uri="{BB962C8B-B14F-4D97-AF65-F5344CB8AC3E}">
        <p14:creationId xmlns:p14="http://schemas.microsoft.com/office/powerpoint/2010/main" val="34599393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46</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49</a:t>
            </a:fld>
            <a:endParaRPr lang="en-US" dirty="0"/>
          </a:p>
        </p:txBody>
      </p:sp>
    </p:spTree>
    <p:extLst>
      <p:ext uri="{BB962C8B-B14F-4D97-AF65-F5344CB8AC3E}">
        <p14:creationId xmlns:p14="http://schemas.microsoft.com/office/powerpoint/2010/main" val="2450099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50</a:t>
            </a:fld>
            <a:endParaRPr lang="en-US" dirty="0"/>
          </a:p>
        </p:txBody>
      </p:sp>
    </p:spTree>
    <p:extLst>
      <p:ext uri="{BB962C8B-B14F-4D97-AF65-F5344CB8AC3E}">
        <p14:creationId xmlns:p14="http://schemas.microsoft.com/office/powerpoint/2010/main" val="2288176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739502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CC1B2C-80A6-4828-8D88-E9CCE5522C1B}"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51</a:t>
            </a:fld>
            <a:endParaRPr lang="en-US" dirty="0"/>
          </a:p>
        </p:txBody>
      </p:sp>
    </p:spTree>
    <p:extLst>
      <p:ext uri="{BB962C8B-B14F-4D97-AF65-F5344CB8AC3E}">
        <p14:creationId xmlns:p14="http://schemas.microsoft.com/office/powerpoint/2010/main" val="270285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52</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indent="-171450" defTabSz="914255">
              <a:buFont typeface="Arial" pitchFamily="34" charset="0"/>
              <a:buChar char="•"/>
              <a:defRPr/>
            </a:pPr>
            <a:r>
              <a:rPr lang="en-US" sz="1200" b="0" dirty="0" smtClean="0"/>
              <a:t>Security is a common request of applications. However implementing **proper** security is hard. Also, additional security-related code increases complexity and attacking service to your applications. We need authentication and authorization abstracted away so we can focus on business logics.</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indent="-171450" defTabSz="914255">
              <a:buFont typeface="Arial" pitchFamily="34" charset="0"/>
              <a:buChar char="•"/>
              <a:defRPr/>
            </a:pPr>
            <a:r>
              <a:rPr lang="en-US" sz="1200" b="0" dirty="0" smtClean="0"/>
              <a:t>Wouldn’t it be nice if “someone” can hide all complexities and just provides simple assertions to us? On Windows Azure, this “someone” is ACS + WIF.</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5">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r>
              <a:rPr lang="en-US" dirty="0" smtClean="0"/>
              <a:t>The </a:t>
            </a:r>
            <a:r>
              <a:rPr lang="en-US" dirty="0" smtClean="0"/>
              <a:t>ACS would deserve multiple sessions on its own right to be properly covered, here I'm just giving you a quick sampler.</a:t>
            </a:r>
          </a:p>
          <a:p>
            <a:r>
              <a:rPr lang="en-US" dirty="0" smtClean="0"/>
              <a:t>What we have seen so far is just a small part of its surface. The schema here shows the ws-federation subsystem, what is normally used for browser-based, session-oriented application types. We've been playing only with ADFS IP types, but in fact &lt;click&gt; there are many out of the box popular IPs you can use right away with your application sticking to the same protocol &lt;click&gt; and a browser&lt;click&gt;.</a:t>
            </a:r>
          </a:p>
          <a:p>
            <a:r>
              <a:rPr lang="en-US" dirty="0" smtClean="0"/>
              <a:t>ACS can also do WS-Trust, a high-security protocol for SOAP web services, accepting identities from ADFS2 ws-trust endpoints or bare credentials registered in ACS for management purposes.</a:t>
            </a:r>
          </a:p>
          <a:p>
            <a:r>
              <a:rPr lang="en-US" dirty="0" smtClean="0"/>
              <a:t>&lt;click&gt; the same sources can be used within OAuth2.0 calls. OAuth is the current state of the art for securing REST calls: it is still in draft state, hence expect changes, but you can already experiment with it.</a:t>
            </a:r>
          </a:p>
          <a:p>
            <a:r>
              <a:rPr lang="en-US" dirty="0" smtClean="0"/>
              <a:t>&lt;click&gt; Both protocols can be used for rich client application types and in general &lt;click&gt; server 2 server interactions.</a:t>
            </a:r>
          </a:p>
          <a:p>
            <a:r>
              <a:rPr lang="en-US" dirty="0" smtClean="0"/>
              <a:t>Not shown here there are the management endpoints, the other portion of ACS' development surface, which can be used instead or alongside the portal for managing the namespace.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40322717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59</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b="1" dirty="0" smtClean="0">
                <a:solidFill>
                  <a:schemeClr val="accent2">
                    <a:alpha val="99000"/>
                  </a:schemeClr>
                </a:solidFill>
              </a:rPr>
              <a:t>Notes:</a:t>
            </a:r>
          </a:p>
          <a:p>
            <a:r>
              <a:rPr lang="en-US" sz="900" dirty="0" smtClean="0">
                <a:solidFill>
                  <a:schemeClr val="accent2">
                    <a:alpha val="99000"/>
                  </a:schemeClr>
                </a:solidFill>
              </a:rPr>
              <a:t>Use </a:t>
            </a:r>
            <a:r>
              <a:rPr lang="en-US" sz="900" dirty="0" smtClean="0">
                <a:solidFill>
                  <a:schemeClr val="accent2">
                    <a:alpha val="99000"/>
                  </a:schemeClr>
                </a:solidFill>
              </a:rPr>
              <a:t>ACS to manage accesses using ADFS, Microsoft ID and Google ID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030327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74870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72C8C69-1C3D-4710-A8F4-513A885C5094}"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513715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E08FA8-288C-4869-9BC8-74D146581291}" type="datetime1">
              <a:rPr lang="en-US" smtClean="0"/>
              <a:t>9/12/2012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3045824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630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480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62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291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275077413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00837822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72941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23841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57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8391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50121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505372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43946627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882834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062251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5299562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907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44874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173755053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568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23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820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604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320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992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08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776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067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359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77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073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214469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88936242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929809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096937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559253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367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9281187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5820243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3215665242"/>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664655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2693144646"/>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95922687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51008369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77366399"/>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86061321"/>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7" name="Rectangle 3"/>
          <p:cNvSpPr/>
          <p:nvPr/>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364265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80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738238"/>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82743136"/>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Tree>
    <p:extLst>
      <p:ext uri="{BB962C8B-B14F-4D97-AF65-F5344CB8AC3E}">
        <p14:creationId xmlns:p14="http://schemas.microsoft.com/office/powerpoint/2010/main" val="309409117"/>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4713095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60589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21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462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theme" Target="../theme/theme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97" r:id="rId1"/>
    <p:sldLayoutId id="2147484139" r:id="rId2"/>
    <p:sldLayoutId id="2147484140" r:id="rId3"/>
    <p:sldLayoutId id="2147484141" r:id="rId4"/>
    <p:sldLayoutId id="2147484142" r:id="rId5"/>
    <p:sldLayoutId id="2147484143" r:id="rId6"/>
    <p:sldLayoutId id="2147484148" r:id="rId7"/>
    <p:sldLayoutId id="2147484144" r:id="rId8"/>
    <p:sldLayoutId id="2147484145" r:id="rId9"/>
    <p:sldLayoutId id="2147484146" r:id="rId10"/>
    <p:sldLayoutId id="2147484147" r:id="rId11"/>
    <p:sldLayoutId id="2147484128" r:id="rId12"/>
    <p:sldLayoutId id="2147484084" r:id="rId13"/>
    <p:sldLayoutId id="2147484085" r:id="rId14"/>
    <p:sldLayoutId id="2147484112" r:id="rId15"/>
    <p:sldLayoutId id="2147484086" r:id="rId16"/>
    <p:sldLayoutId id="2147484087" r:id="rId17"/>
    <p:sldLayoutId id="2147484088" r:id="rId18"/>
    <p:sldLayoutId id="2147484089" r:id="rId19"/>
    <p:sldLayoutId id="2147484113" r:id="rId20"/>
    <p:sldLayoutId id="2147484119" r:id="rId21"/>
    <p:sldLayoutId id="2147484090" r:id="rId22"/>
    <p:sldLayoutId id="2147484091" r:id="rId23"/>
    <p:sldLayoutId id="2147484092" r:id="rId24"/>
    <p:sldLayoutId id="2147484093" r:id="rId25"/>
    <p:sldLayoutId id="2147484094" r:id="rId26"/>
    <p:sldLayoutId id="2147484101" r:id="rId27"/>
    <p:sldLayoutId id="2147484096" r:id="rId28"/>
    <p:sldLayoutId id="2147484149" r:id="rId29"/>
    <p:sldLayoutId id="2147484151" r:id="rId3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60" r:id="rId3"/>
    <p:sldLayoutId id="2147484048" r:id="rId4"/>
    <p:sldLayoutId id="2147484108" r:id="rId5"/>
    <p:sldLayoutId id="2147484061" r:id="rId6"/>
    <p:sldLayoutId id="2147484049" r:id="rId7"/>
    <p:sldLayoutId id="2147484102" r:id="rId8"/>
    <p:sldLayoutId id="2147484103" r:id="rId9"/>
    <p:sldLayoutId id="2147484057" r:id="rId10"/>
    <p:sldLayoutId id="2147484110" r:id="rId11"/>
    <p:sldLayoutId id="2147484065" r:id="rId12"/>
    <p:sldLayoutId id="2147484184"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2319440"/>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170" r:id="rId18"/>
    <p:sldLayoutId id="2147484171" r:id="rId19"/>
    <p:sldLayoutId id="2147484172" r:id="rId20"/>
    <p:sldLayoutId id="2147484173" r:id="rId21"/>
    <p:sldLayoutId id="2147484174" r:id="rId22"/>
    <p:sldLayoutId id="2147484175" r:id="rId23"/>
    <p:sldLayoutId id="2147484176" r:id="rId24"/>
    <p:sldLayoutId id="2147484177" r:id="rId25"/>
    <p:sldLayoutId id="2147484178" r:id="rId26"/>
    <p:sldLayoutId id="2147484179" r:id="rId27"/>
    <p:sldLayoutId id="2147484180" r:id="rId28"/>
    <p:sldLayoutId id="2147484181" r:id="rId29"/>
    <p:sldLayoutId id="2147484182" r:id="rId30"/>
    <p:sldLayoutId id="2147484183" r:id="rId3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0.xml"/><Relationship Id="rId5" Type="http://schemas.openxmlformats.org/officeDocument/2006/relationships/slideLayout" Target="../slideLayouts/slideLayout24.xml"/><Relationship Id="rId4"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4.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1.xml"/><Relationship Id="rId4"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12.xml"/><Relationship Id="rId5" Type="http://schemas.openxmlformats.org/officeDocument/2006/relationships/slideLayout" Target="../slideLayouts/slideLayout30.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10.xml"/><Relationship Id="rId7" Type="http://schemas.openxmlformats.org/officeDocument/2006/relationships/oleObject" Target="../embeddings/oleObject4.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notesSlide" Target="../notesSlides/notesSlide13.xml"/><Relationship Id="rId5" Type="http://schemas.openxmlformats.org/officeDocument/2006/relationships/slideLayout" Target="../slideLayouts/slideLayout30.xml"/><Relationship Id="rId4" Type="http://schemas.openxmlformats.org/officeDocument/2006/relationships/tags" Target="../tags/tag11.xml"/></Relationships>
</file>

<file path=ppt/slides/_rels/slide1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slideLayout" Target="../slideLayouts/slideLayout30.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24.emf"/><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oleObject" Target="../embeddings/oleObject5.bin"/><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4.emf"/><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15.xml"/><Relationship Id="rId4"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35.xml"/><Relationship Id="rId7" Type="http://schemas.openxmlformats.org/officeDocument/2006/relationships/oleObject" Target="../embeddings/oleObject7.bin"/><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notesSlide" Target="../notesSlides/notesSlide17.xml"/><Relationship Id="rId5" Type="http://schemas.openxmlformats.org/officeDocument/2006/relationships/slideLayout" Target="../slideLayouts/slideLayout30.xml"/><Relationship Id="rId4" Type="http://schemas.openxmlformats.org/officeDocument/2006/relationships/tags" Target="../tags/tag36.xml"/></Relationships>
</file>

<file path=ppt/slides/_rels/slide18.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ags" Target="../tags/tag38.xml"/><Relationship Id="rId21" Type="http://schemas.openxmlformats.org/officeDocument/2006/relationships/tags" Target="../tags/tag56.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image" Target="../media/image24.emf"/><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vmlDrawing" Target="../drawings/vmlDrawing8.v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oleObject" Target="../embeddings/oleObject8.bin"/><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notesSlide" Target="../notesSlides/notesSlide18.xml"/><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24.emf"/><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9.xml"/><Relationship Id="rId4"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60.xml"/><Relationship Id="rId7" Type="http://schemas.openxmlformats.org/officeDocument/2006/relationships/oleObject" Target="../embeddings/oleObject10.bin"/><Relationship Id="rId2" Type="http://schemas.openxmlformats.org/officeDocument/2006/relationships/tags" Target="../tags/tag59.xml"/><Relationship Id="rId1" Type="http://schemas.openxmlformats.org/officeDocument/2006/relationships/vmlDrawing" Target="../drawings/vmlDrawing10.vml"/><Relationship Id="rId6" Type="http://schemas.openxmlformats.org/officeDocument/2006/relationships/notesSlide" Target="../notesSlides/notesSlide26.xml"/><Relationship Id="rId5" Type="http://schemas.openxmlformats.org/officeDocument/2006/relationships/slideLayout" Target="../slideLayouts/slideLayout74.xml"/><Relationship Id="rId4" Type="http://schemas.openxmlformats.org/officeDocument/2006/relationships/tags" Target="../tags/tag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3" Type="http://schemas.openxmlformats.org/officeDocument/2006/relationships/tags" Target="../tags/tag63.xml"/><Relationship Id="rId21" Type="http://schemas.openxmlformats.org/officeDocument/2006/relationships/oleObject" Target="../embeddings/oleObject11.bin"/><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notesSlide" Target="../notesSlides/notesSlide28.xml"/><Relationship Id="rId1" Type="http://schemas.openxmlformats.org/officeDocument/2006/relationships/vmlDrawing" Target="../drawings/vmlDrawing11.v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19" Type="http://schemas.openxmlformats.org/officeDocument/2006/relationships/slideLayout" Target="../slideLayouts/slideLayout24.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image" Target="../media/image2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80.xml"/><Relationship Id="rId7" Type="http://schemas.openxmlformats.org/officeDocument/2006/relationships/slideLayout" Target="../slideLayouts/slideLayout24.xml"/><Relationship Id="rId2" Type="http://schemas.openxmlformats.org/officeDocument/2006/relationships/tags" Target="../tags/tag79.xml"/><Relationship Id="rId1" Type="http://schemas.openxmlformats.org/officeDocument/2006/relationships/vmlDrawing" Target="../drawings/vmlDrawing12.v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24.emf"/><Relationship Id="rId4" Type="http://schemas.openxmlformats.org/officeDocument/2006/relationships/tags" Target="../tags/tag81.xml"/><Relationship Id="rId9"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24.emf"/><Relationship Id="rId2" Type="http://schemas.openxmlformats.org/officeDocument/2006/relationships/tags" Target="../tags/tag84.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33.xml"/><Relationship Id="rId4"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notesSlide" Target="../notesSlides/notesSlide48.xml"/><Relationship Id="rId4"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50.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tags" Target="../tags/tag113.xml"/><Relationship Id="rId39" Type="http://schemas.openxmlformats.org/officeDocument/2006/relationships/tags" Target="../tags/tag126.xml"/><Relationship Id="rId3" Type="http://schemas.openxmlformats.org/officeDocument/2006/relationships/tags" Target="../tags/tag90.xml"/><Relationship Id="rId21" Type="http://schemas.openxmlformats.org/officeDocument/2006/relationships/tags" Target="../tags/tag108.xml"/><Relationship Id="rId34" Type="http://schemas.openxmlformats.org/officeDocument/2006/relationships/tags" Target="../tags/tag121.xml"/><Relationship Id="rId42" Type="http://schemas.openxmlformats.org/officeDocument/2006/relationships/oleObject" Target="../embeddings/oleObject14.bin"/><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tags" Target="../tags/tag112.xml"/><Relationship Id="rId33" Type="http://schemas.openxmlformats.org/officeDocument/2006/relationships/tags" Target="../tags/tag120.xml"/><Relationship Id="rId38" Type="http://schemas.openxmlformats.org/officeDocument/2006/relationships/tags" Target="../tags/tag125.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29" Type="http://schemas.openxmlformats.org/officeDocument/2006/relationships/tags" Target="../tags/tag116.xml"/><Relationship Id="rId41" Type="http://schemas.openxmlformats.org/officeDocument/2006/relationships/notesSlide" Target="../notesSlides/notesSlide49.xml"/><Relationship Id="rId1" Type="http://schemas.openxmlformats.org/officeDocument/2006/relationships/vmlDrawing" Target="../drawings/vmlDrawing14.v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tags" Target="../tags/tag111.xml"/><Relationship Id="rId32" Type="http://schemas.openxmlformats.org/officeDocument/2006/relationships/tags" Target="../tags/tag119.xml"/><Relationship Id="rId37" Type="http://schemas.openxmlformats.org/officeDocument/2006/relationships/tags" Target="../tags/tag124.xml"/><Relationship Id="rId40" Type="http://schemas.openxmlformats.org/officeDocument/2006/relationships/slideLayout" Target="../slideLayouts/slideLayout16.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28" Type="http://schemas.openxmlformats.org/officeDocument/2006/relationships/tags" Target="../tags/tag115.xml"/><Relationship Id="rId36" Type="http://schemas.openxmlformats.org/officeDocument/2006/relationships/tags" Target="../tags/tag123.xml"/><Relationship Id="rId10" Type="http://schemas.openxmlformats.org/officeDocument/2006/relationships/tags" Target="../tags/tag97.xml"/><Relationship Id="rId19" Type="http://schemas.openxmlformats.org/officeDocument/2006/relationships/tags" Target="../tags/tag106.xml"/><Relationship Id="rId31" Type="http://schemas.openxmlformats.org/officeDocument/2006/relationships/tags" Target="../tags/tag118.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tags" Target="../tags/tag114.xml"/><Relationship Id="rId30" Type="http://schemas.openxmlformats.org/officeDocument/2006/relationships/tags" Target="../tags/tag117.xml"/><Relationship Id="rId35" Type="http://schemas.openxmlformats.org/officeDocument/2006/relationships/tags" Target="../tags/tag122.xml"/><Relationship Id="rId43" Type="http://schemas.openxmlformats.org/officeDocument/2006/relationships/image" Target="../media/image24.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WindowsAzure-Samples/ADFSandACS" TargetMode="External"/><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5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9794876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1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sp>
        <p:nvSpPr>
          <p:cNvPr id="6" name="Rectangle 5"/>
          <p:cNvSpPr/>
          <p:nvPr/>
        </p:nvSpPr>
        <p:spPr bwMode="auto">
          <a:xfrm>
            <a:off x="2503609" y="2983041"/>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128683" y="2983041"/>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A collection of related service roles</a:t>
            </a:r>
            <a:endParaRPr lang="en-US" dirty="0" smtClean="0">
              <a:solidFill>
                <a:schemeClr val="tx2">
                  <a:alpha val="99000"/>
                </a:schemeClr>
              </a:solidFill>
              <a:latin typeface="Segoe UI Light" pitchFamily="34" charset="0"/>
            </a:endParaRPr>
          </a:p>
        </p:txBody>
      </p:sp>
      <p:sp>
        <p:nvSpPr>
          <p:cNvPr id="13" name="TextBox 12"/>
          <p:cNvSpPr txBox="1"/>
          <p:nvPr/>
        </p:nvSpPr>
        <p:spPr>
          <a:xfrm>
            <a:off x="248482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612868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3727446" y="3905331"/>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7314072" y="3962154"/>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94831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9934682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3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a:t>
              </a:r>
              <a:r>
                <a:rPr lang="en-US" sz="2000" dirty="0" smtClean="0">
                  <a:ln>
                    <a:solidFill>
                      <a:srgbClr val="FFFFFF">
                        <a:alpha val="0"/>
                      </a:srgbClr>
                    </a:solidFill>
                  </a:ln>
                  <a:solidFill>
                    <a:schemeClr val="bg1">
                      <a:alpha val="99000"/>
                    </a:schemeClr>
                  </a:solidFill>
                </a:rPr>
                <a:t>can run as a Cloud Service</a:t>
              </a:r>
              <a:endParaRPr lang="en-US" sz="2000" dirty="0">
                <a:ln>
                  <a:solidFill>
                    <a:srgbClr val="FFFFFF">
                      <a:alpha val="0"/>
                    </a:srgbClr>
                  </a:solidFill>
                </a:ln>
                <a:solidFill>
                  <a:schemeClr val="bg1">
                    <a:alpha val="99000"/>
                  </a:schemeClr>
                </a:solidFill>
              </a:endParaRP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a:t>
              </a:r>
              <a:r>
                <a:rPr lang="en-US" sz="2000" dirty="0" smtClean="0">
                  <a:ln>
                    <a:solidFill>
                      <a:srgbClr val="FFFFFF">
                        <a:alpha val="0"/>
                      </a:srgbClr>
                    </a:solidFill>
                  </a:ln>
                  <a:solidFill>
                    <a:schemeClr val="bg1"/>
                  </a:solidFill>
                </a:rPr>
                <a:t>PHP, 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624743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495305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5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832092"/>
          </a:xfrm>
        </p:spPr>
        <p:txBody>
          <a:bodyPr/>
          <a:lstStyle/>
          <a:p>
            <a:r>
              <a:rPr lang="en-US" sz="3600" dirty="0" smtClean="0">
                <a:solidFill>
                  <a:schemeClr val="bg1">
                    <a:alpha val="99000"/>
                  </a:schemeClr>
                </a:solidFill>
                <a:latin typeface="Segoe UI Light" pitchFamily="34" charset="0"/>
              </a:rPr>
              <a:t>All features of a worker role + IIS 7 or 7.5</a:t>
            </a:r>
          </a:p>
          <a:p>
            <a:r>
              <a:rPr lang="en-US" sz="3600" dirty="0" smtClean="0">
                <a:solidFill>
                  <a:schemeClr val="bg1">
                    <a:alpha val="99000"/>
                  </a:schemeClr>
                </a:solidFill>
                <a:latin typeface="Segoe UI Light" pitchFamily="34" charset="0"/>
              </a:rPr>
              <a:t>ASP.NET 3.5 SP1 or 4.0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153481166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945732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8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 Patterns</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21492044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4342601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06"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rgbClr val="FFFFFF">
                      <a:alpha val="0"/>
                    </a:srgb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rgbClr val="FFFFFF">
                    <a:alpha val="0"/>
                  </a:srgb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rgbClr val="FFFFFF">
                      <a:alpha val="0"/>
                    </a:srgb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rgbClr val="FFFFFF">
                      <a:alpha val="0"/>
                    </a:srgb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rgbClr val="FFFFFF">
                    <a:alpha val="0"/>
                  </a:srgbClr>
                </a:solidFill>
              </a:ln>
              <a:solidFill>
                <a:srgbClr val="292929"/>
              </a:solidFill>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Busy</a:t>
            </a:r>
          </a:p>
        </p:txBody>
      </p:sp>
    </p:spTree>
    <p:extLst>
      <p:ext uri="{BB962C8B-B14F-4D97-AF65-F5344CB8AC3E}">
        <p14:creationId xmlns:p14="http://schemas.microsoft.com/office/powerpoint/2010/main" val="2588183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224715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3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rgbClr val="FFFFFF">
                    <a:alpha val="99000"/>
                  </a:srgbClr>
                </a:solidFill>
                <a:latin typeface="Segoe UI Light" pitchFamily="34" charset="0"/>
              </a:rPr>
              <a:t>At runtime each Role will execute </a:t>
            </a:r>
            <a:r>
              <a:rPr lang="en-US" sz="3600" dirty="0" smtClean="0">
                <a:solidFill>
                  <a:srgbClr val="FFFFFF">
                    <a:alpha val="99000"/>
                  </a:srgbClr>
                </a:solidFill>
                <a:latin typeface="Segoe UI Light" pitchFamily="34" charset="0"/>
              </a:rPr>
              <a:t>on </a:t>
            </a:r>
            <a:r>
              <a:rPr lang="en-US" sz="3600" dirty="0">
                <a:solidFill>
                  <a:srgbClr val="FFFFFF">
                    <a:alpha val="99000"/>
                  </a:srgbClr>
                </a:solidFill>
                <a:latin typeface="Segoe UI Light" pitchFamily="34" charset="0"/>
              </a:rPr>
              <a:t>one or more instances </a:t>
            </a:r>
          </a:p>
          <a:p>
            <a:pPr marL="0" lvl="1"/>
            <a:endParaRPr lang="en-US" sz="800" dirty="0" smtClean="0">
              <a:solidFill>
                <a:srgbClr val="5F5F5F">
                  <a:alpha val="99000"/>
                </a:srgbClr>
              </a:solidFill>
            </a:endParaRPr>
          </a:p>
          <a:p>
            <a:pPr marL="0" lvl="1"/>
            <a:r>
              <a:rPr lang="en-US" sz="2000" dirty="0">
                <a:solidFill>
                  <a:srgbClr val="FFFFFF">
                    <a:alpha val="99000"/>
                  </a:srgbClr>
                </a:solidFill>
              </a:rPr>
              <a:t>A role instance is a set of code, configuration, and local data, deployed in a dedicated </a:t>
            </a:r>
            <a:r>
              <a:rPr lang="en-US" sz="2000" dirty="0" smtClean="0">
                <a:solidFill>
                  <a:srgbClr val="FFFFFF">
                    <a:alpha val="99000"/>
                  </a:srgbClr>
                </a:solidFill>
              </a:rPr>
              <a:t>VM</a:t>
            </a:r>
            <a:endParaRPr lang="en-US" sz="2000" dirty="0">
              <a:solidFill>
                <a:srgbClr val="FFFFFF">
                  <a:alpha val="99000"/>
                </a:srgb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rgbClr val="FFFFFF">
                    <a:alpha val="99000"/>
                  </a:srgbClr>
                </a:solidFill>
                <a:latin typeface="Segoe UI Light" pitchFamily="34" charset="0"/>
              </a:rPr>
              <a:t>Roles are defined in a Hosted Service</a:t>
            </a:r>
          </a:p>
          <a:p>
            <a:pPr marL="0" lvl="1"/>
            <a:endParaRPr lang="en-US" sz="800" dirty="0" smtClean="0">
              <a:solidFill>
                <a:srgbClr val="5F5F5F">
                  <a:alpha val="99000"/>
                </a:srgbClr>
              </a:solidFill>
            </a:endParaRPr>
          </a:p>
          <a:p>
            <a:pPr marL="0" lvl="1"/>
            <a:r>
              <a:rPr lang="en-US" sz="2000" b="1" dirty="0">
                <a:solidFill>
                  <a:srgbClr val="FFFFFF">
                    <a:alpha val="99000"/>
                  </a:srgbClr>
                </a:solidFill>
              </a:rPr>
              <a:t>A role definition </a:t>
            </a:r>
            <a:r>
              <a:rPr lang="en-US" sz="2000" b="1" dirty="0" smtClean="0">
                <a:solidFill>
                  <a:srgbClr val="FFFFFF">
                    <a:alpha val="99000"/>
                  </a:srgbClr>
                </a:solidFill>
              </a:rPr>
              <a:t>specifies:</a:t>
            </a:r>
            <a:endParaRPr lang="en-US" sz="2000" b="1" dirty="0">
              <a:solidFill>
                <a:srgbClr val="FFFFFF">
                  <a:alpha val="99000"/>
                </a:srgbClr>
              </a:solidFill>
            </a:endParaRPr>
          </a:p>
          <a:p>
            <a:pPr marL="0" lvl="1"/>
            <a:r>
              <a:rPr lang="en-US" sz="2000" dirty="0" smtClean="0">
                <a:solidFill>
                  <a:srgbClr val="FFFFFF">
                    <a:alpha val="99000"/>
                  </a:srgbClr>
                </a:solidFill>
              </a:rPr>
              <a:t>Virtual machine </a:t>
            </a:r>
            <a:r>
              <a:rPr lang="en-US" sz="2000" dirty="0">
                <a:solidFill>
                  <a:srgbClr val="FFFFFF">
                    <a:alpha val="99000"/>
                  </a:srgbClr>
                </a:solidFill>
              </a:rPr>
              <a:t>size</a:t>
            </a:r>
          </a:p>
          <a:p>
            <a:pPr marL="0" lvl="1"/>
            <a:r>
              <a:rPr lang="en-US" sz="2000" dirty="0">
                <a:solidFill>
                  <a:srgbClr val="FFFFFF">
                    <a:alpha val="99000"/>
                  </a:srgbClr>
                </a:solidFill>
              </a:rPr>
              <a:t>Communication </a:t>
            </a:r>
            <a:r>
              <a:rPr lang="en-US" sz="2000" dirty="0" smtClean="0">
                <a:solidFill>
                  <a:srgbClr val="FFFFFF">
                    <a:alpha val="99000"/>
                  </a:srgbClr>
                </a:solidFill>
              </a:rPr>
              <a:t>endpoints</a:t>
            </a:r>
            <a:endParaRPr lang="en-US" sz="2000" dirty="0">
              <a:solidFill>
                <a:srgbClr val="FFFFFF">
                  <a:alpha val="99000"/>
                </a:srgbClr>
              </a:solidFill>
            </a:endParaRPr>
          </a:p>
          <a:p>
            <a:pPr marL="0" lvl="1"/>
            <a:r>
              <a:rPr lang="en-US" sz="2000" dirty="0">
                <a:solidFill>
                  <a:srgbClr val="FFFFFF">
                    <a:alpha val="99000"/>
                  </a:srgbClr>
                </a:solidFill>
              </a:rPr>
              <a:t>Local storage resources</a:t>
            </a:r>
          </a:p>
          <a:p>
            <a:pPr marL="0" lvl="1"/>
            <a:r>
              <a:rPr lang="en-US" sz="2000" dirty="0">
                <a:solidFill>
                  <a:srgbClr val="FFFFFF">
                    <a:alpha val="99000"/>
                  </a:srgbClr>
                </a:solidFill>
              </a:rPr>
              <a:t>etc.</a:t>
            </a:r>
          </a:p>
        </p:txBody>
      </p:sp>
    </p:spTree>
    <p:extLst>
      <p:ext uri="{BB962C8B-B14F-4D97-AF65-F5344CB8AC3E}">
        <p14:creationId xmlns:p14="http://schemas.microsoft.com/office/powerpoint/2010/main" val="3718477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2600" y="2048366"/>
            <a:ext cx="5194319" cy="27050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Roles and Instances</a:t>
            </a:r>
          </a:p>
        </p:txBody>
      </p:sp>
      <p:sp>
        <p:nvSpPr>
          <p:cNvPr id="9" name="Rectangle 8"/>
          <p:cNvSpPr/>
          <p:nvPr/>
        </p:nvSpPr>
        <p:spPr bwMode="auto">
          <a:xfrm>
            <a:off x="726411" y="2817352"/>
            <a:ext cx="2406693" cy="187721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3232759" y="2817352"/>
            <a:ext cx="2409919" cy="187721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Content Placeholder 2"/>
          <p:cNvSpPr txBox="1">
            <a:spLocks/>
          </p:cNvSpPr>
          <p:nvPr>
            <p:custDataLst>
              <p:tags r:id="rId1"/>
            </p:custDataLst>
          </p:nvPr>
        </p:nvSpPr>
        <p:spPr>
          <a:xfrm>
            <a:off x="581790" y="2048366"/>
            <a:ext cx="5155129"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Cloud Service</a:t>
            </a:r>
            <a:endParaRPr lang="en-US" dirty="0" smtClean="0">
              <a:solidFill>
                <a:schemeClr val="tx2">
                  <a:alpha val="99000"/>
                </a:schemeClr>
              </a:solidFill>
              <a:latin typeface="Segoe UI Light" pitchFamily="34" charset="0"/>
            </a:endParaRPr>
          </a:p>
        </p:txBody>
      </p:sp>
      <p:sp>
        <p:nvSpPr>
          <p:cNvPr id="12" name="TextBox 11"/>
          <p:cNvSpPr txBox="1"/>
          <p:nvPr/>
        </p:nvSpPr>
        <p:spPr>
          <a:xfrm>
            <a:off x="726411" y="2817352"/>
            <a:ext cx="2406693"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bg1">
                    <a:alpha val="99000"/>
                  </a:schemeClr>
                </a:solidFill>
                <a:latin typeface="Segoe UI Light" pitchFamily="34" charset="0"/>
              </a:rPr>
              <a:t>Web Roles</a:t>
            </a:r>
            <a:endParaRPr lang="en-US" sz="2800" dirty="0">
              <a:solidFill>
                <a:schemeClr val="bg1">
                  <a:alpha val="99000"/>
                </a:schemeClr>
              </a:solidFill>
              <a:latin typeface="Segoe UI Light" pitchFamily="34" charset="0"/>
            </a:endParaRPr>
          </a:p>
        </p:txBody>
      </p:sp>
      <p:sp>
        <p:nvSpPr>
          <p:cNvPr id="13" name="TextBox 12"/>
          <p:cNvSpPr txBox="1"/>
          <p:nvPr/>
        </p:nvSpPr>
        <p:spPr>
          <a:xfrm>
            <a:off x="3232759" y="2817352"/>
            <a:ext cx="2409919"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bg1">
                    <a:alpha val="99000"/>
                  </a:schemeClr>
                </a:solidFill>
                <a:latin typeface="Segoe UI Light" pitchFamily="34" charset="0"/>
              </a:rPr>
              <a:t>Worker Roles</a:t>
            </a:r>
            <a:endParaRPr lang="en-US" sz="2800" dirty="0">
              <a:solidFill>
                <a:schemeClr val="bg1">
                  <a:alpha val="99000"/>
                </a:schemeClr>
              </a:solidFill>
              <a:latin typeface="Segoe UI Light" pitchFamily="34" charset="0"/>
            </a:endParaRPr>
          </a:p>
        </p:txBody>
      </p:sp>
      <p:sp>
        <p:nvSpPr>
          <p:cNvPr id="14" name="Freeform 62"/>
          <p:cNvSpPr>
            <a:spLocks noEditPoints="1"/>
          </p:cNvSpPr>
          <p:nvPr/>
        </p:nvSpPr>
        <p:spPr bwMode="black">
          <a:xfrm>
            <a:off x="1466750" y="3419563"/>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5" name="Group 14"/>
          <p:cNvGrpSpPr/>
          <p:nvPr/>
        </p:nvGrpSpPr>
        <p:grpSpPr bwMode="black">
          <a:xfrm>
            <a:off x="3885747" y="3419563"/>
            <a:ext cx="1103942" cy="898105"/>
            <a:chOff x="5184775" y="225425"/>
            <a:chExt cx="1500188" cy="1220788"/>
          </a:xfrm>
          <a:solidFill>
            <a:srgbClr val="FFFFFF"/>
          </a:solidFill>
        </p:grpSpPr>
        <p:sp>
          <p:nvSpPr>
            <p:cNvPr id="1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21" name="Freeform 30"/>
          <p:cNvSpPr>
            <a:spLocks/>
          </p:cNvSpPr>
          <p:nvPr/>
        </p:nvSpPr>
        <p:spPr bwMode="black">
          <a:xfrm>
            <a:off x="9003303" y="2161761"/>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2" name="Freeform 31"/>
          <p:cNvSpPr>
            <a:spLocks noEditPoints="1"/>
          </p:cNvSpPr>
          <p:nvPr/>
        </p:nvSpPr>
        <p:spPr bwMode="black">
          <a:xfrm>
            <a:off x="8995028" y="2292931"/>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5" name="Freeform 30"/>
          <p:cNvSpPr>
            <a:spLocks/>
          </p:cNvSpPr>
          <p:nvPr/>
        </p:nvSpPr>
        <p:spPr bwMode="black">
          <a:xfrm>
            <a:off x="9011578" y="2957781"/>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6" name="Freeform 31"/>
          <p:cNvSpPr>
            <a:spLocks noEditPoints="1"/>
          </p:cNvSpPr>
          <p:nvPr/>
        </p:nvSpPr>
        <p:spPr bwMode="black">
          <a:xfrm>
            <a:off x="9003303" y="3088951"/>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7" name="Freeform 30"/>
          <p:cNvSpPr>
            <a:spLocks/>
          </p:cNvSpPr>
          <p:nvPr/>
        </p:nvSpPr>
        <p:spPr bwMode="black">
          <a:xfrm>
            <a:off x="9019853" y="3751834"/>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8" name="Freeform 31"/>
          <p:cNvSpPr>
            <a:spLocks noEditPoints="1"/>
          </p:cNvSpPr>
          <p:nvPr/>
        </p:nvSpPr>
        <p:spPr bwMode="black">
          <a:xfrm>
            <a:off x="9011578" y="3883004"/>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9" name="Freeform 30"/>
          <p:cNvSpPr>
            <a:spLocks/>
          </p:cNvSpPr>
          <p:nvPr/>
        </p:nvSpPr>
        <p:spPr bwMode="black">
          <a:xfrm>
            <a:off x="9028128" y="4543011"/>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1"/>
          <p:cNvSpPr>
            <a:spLocks noEditPoints="1"/>
          </p:cNvSpPr>
          <p:nvPr/>
        </p:nvSpPr>
        <p:spPr bwMode="black">
          <a:xfrm>
            <a:off x="9019853" y="4674181"/>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grpSp>
        <p:nvGrpSpPr>
          <p:cNvPr id="35" name="Group 34"/>
          <p:cNvGrpSpPr/>
          <p:nvPr/>
        </p:nvGrpSpPr>
        <p:grpSpPr bwMode="black">
          <a:xfrm>
            <a:off x="4091272" y="3619798"/>
            <a:ext cx="600528" cy="505141"/>
            <a:chOff x="5184775" y="225425"/>
            <a:chExt cx="1500188" cy="1220788"/>
          </a:xfrm>
          <a:solidFill>
            <a:schemeClr val="accent6"/>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43" name="Group 42"/>
          <p:cNvGrpSpPr/>
          <p:nvPr/>
        </p:nvGrpSpPr>
        <p:grpSpPr bwMode="black">
          <a:xfrm>
            <a:off x="4091272" y="3610273"/>
            <a:ext cx="600528" cy="505141"/>
            <a:chOff x="5184775" y="225425"/>
            <a:chExt cx="1500188" cy="1220788"/>
          </a:xfrm>
          <a:solidFill>
            <a:schemeClr val="accent6"/>
          </a:solidFill>
        </p:grpSpPr>
        <p:sp>
          <p:nvSpPr>
            <p:cNvPr id="4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47" name="Freeform 30"/>
          <p:cNvSpPr>
            <a:spLocks/>
          </p:cNvSpPr>
          <p:nvPr/>
        </p:nvSpPr>
        <p:spPr bwMode="black">
          <a:xfrm>
            <a:off x="9003303" y="1364960"/>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8" name="Freeform 31"/>
          <p:cNvSpPr>
            <a:spLocks noEditPoints="1"/>
          </p:cNvSpPr>
          <p:nvPr/>
        </p:nvSpPr>
        <p:spPr bwMode="black">
          <a:xfrm>
            <a:off x="8995028" y="1496130"/>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grpSp>
        <p:nvGrpSpPr>
          <p:cNvPr id="49" name="Group 48"/>
          <p:cNvGrpSpPr/>
          <p:nvPr/>
        </p:nvGrpSpPr>
        <p:grpSpPr bwMode="black">
          <a:xfrm>
            <a:off x="4091272" y="3619798"/>
            <a:ext cx="600528" cy="505141"/>
            <a:chOff x="5184775" y="225425"/>
            <a:chExt cx="1500188" cy="1220788"/>
          </a:xfrm>
          <a:solidFill>
            <a:schemeClr val="accent6"/>
          </a:solidFill>
        </p:grpSpPr>
        <p:sp>
          <p:nvSpPr>
            <p:cNvPr id="5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53" name="Freeform 62"/>
          <p:cNvSpPr>
            <a:spLocks noEditPoints="1"/>
          </p:cNvSpPr>
          <p:nvPr/>
        </p:nvSpPr>
        <p:spPr bwMode="black">
          <a:xfrm>
            <a:off x="1715254" y="3679240"/>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4" name="Freeform 62"/>
          <p:cNvSpPr>
            <a:spLocks noEditPoints="1"/>
          </p:cNvSpPr>
          <p:nvPr/>
        </p:nvSpPr>
        <p:spPr bwMode="black">
          <a:xfrm>
            <a:off x="1715253" y="3679240"/>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 name="TextBox 2"/>
          <p:cNvSpPr txBox="1"/>
          <p:nvPr/>
        </p:nvSpPr>
        <p:spPr>
          <a:xfrm>
            <a:off x="10039350" y="4001170"/>
            <a:ext cx="1676400"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Web_instance_0</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6" name="TextBox 65"/>
          <p:cNvSpPr txBox="1"/>
          <p:nvPr/>
        </p:nvSpPr>
        <p:spPr>
          <a:xfrm>
            <a:off x="10039350" y="4850868"/>
            <a:ext cx="1676400"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Web_instance_1</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7" name="TextBox 66"/>
          <p:cNvSpPr txBox="1"/>
          <p:nvPr/>
        </p:nvSpPr>
        <p:spPr>
          <a:xfrm>
            <a:off x="10039349" y="3217541"/>
            <a:ext cx="1895475"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Worker_instance_2</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8" name="TextBox 67"/>
          <p:cNvSpPr txBox="1"/>
          <p:nvPr/>
        </p:nvSpPr>
        <p:spPr>
          <a:xfrm>
            <a:off x="10039348" y="2414620"/>
            <a:ext cx="1895475"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Worker_instance_1</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70" name="TextBox 69"/>
          <p:cNvSpPr txBox="1"/>
          <p:nvPr/>
        </p:nvSpPr>
        <p:spPr>
          <a:xfrm>
            <a:off x="10039347" y="1672817"/>
            <a:ext cx="1895475"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Worker_instance_0</a:t>
            </a:r>
            <a:endParaRPr lang="en-US"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540468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0" presetClass="path" presetSubtype="0" decel="100000" fill="hold" grpId="1" nodeType="afterEffect">
                                  <p:stCondLst>
                                    <p:cond delay="0"/>
                                  </p:stCondLst>
                                  <p:childTnLst>
                                    <p:animMotion origin="layout" path="M 0.00039 -0.00023 L 0.00039 0.2581 L 0.47474 0.24421 L 0.62149 0.05949 " pathEditMode="relative" rAng="0" ptsTypes="AAAA">
                                      <p:cBhvr>
                                        <p:cTn id="10" dur="1500" fill="hold"/>
                                        <p:tgtEl>
                                          <p:spTgt spid="53"/>
                                        </p:tgtEl>
                                        <p:attrNameLst>
                                          <p:attrName>ppt_x</p:attrName>
                                          <p:attrName>ppt_y</p:attrName>
                                        </p:attrNameLst>
                                      </p:cBhvr>
                                      <p:rCtr x="31055" y="12917"/>
                                    </p:animMotion>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par>
                          <p:cTn id="18" fill="hold">
                            <p:stCondLst>
                              <p:cond delay="3000"/>
                            </p:stCondLst>
                            <p:childTnLst>
                              <p:par>
                                <p:cTn id="19" presetID="0" presetClass="path" presetSubtype="0" decel="100000" fill="hold" grpId="1" nodeType="afterEffect">
                                  <p:stCondLst>
                                    <p:cond delay="0"/>
                                  </p:stCondLst>
                                  <p:childTnLst>
                                    <p:animMotion origin="layout" path="M -6.25E-7 -7.40741E-6 L -0.00078 0.26111 L 0.42422 0.25555 L 0.62266 0.17499 " pathEditMode="relative" ptsTypes="AAAA">
                                      <p:cBhvr>
                                        <p:cTn id="20" dur="1500" fill="hold"/>
                                        <p:tgtEl>
                                          <p:spTgt spid="54"/>
                                        </p:tgtEl>
                                        <p:attrNameLst>
                                          <p:attrName>ppt_x</p:attrName>
                                          <p:attrName>ppt_y</p:attrName>
                                        </p:attrNameLst>
                                      </p:cBhvr>
                                    </p:animMotion>
                                  </p:childTnLst>
                                </p:cTn>
                              </p:par>
                            </p:childTnLst>
                          </p:cTn>
                        </p:par>
                        <p:par>
                          <p:cTn id="21" fill="hold">
                            <p:stCondLst>
                              <p:cond delay="4500"/>
                            </p:stCondLst>
                            <p:childTnLst>
                              <p:par>
                                <p:cTn id="22" presetID="10" presetClass="entr" presetSubtype="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par>
                          <p:cTn id="28" fill="hold">
                            <p:stCondLst>
                              <p:cond delay="5000"/>
                            </p:stCondLst>
                            <p:childTnLst>
                              <p:par>
                                <p:cTn id="29" presetID="0" presetClass="path" presetSubtype="0" decel="100000" fill="hold" nodeType="afterEffect">
                                  <p:stCondLst>
                                    <p:cond delay="0"/>
                                  </p:stCondLst>
                                  <p:childTnLst>
                                    <p:animMotion origin="layout" path="M -2.5E-6 6.66667E-6 L 0.00156 0.22223 L 0.16875 0.20695 L 0.41875 -0.29999 " pathEditMode="relative" ptsTypes="AAAA">
                                      <p:cBhvr>
                                        <p:cTn id="30" dur="1500" fill="hold"/>
                                        <p:tgtEl>
                                          <p:spTgt spid="49"/>
                                        </p:tgtEl>
                                        <p:attrNameLst>
                                          <p:attrName>ppt_x</p:attrName>
                                          <p:attrName>ppt_y</p:attrName>
                                        </p:attrNameLst>
                                      </p:cBhvr>
                                    </p:animMotion>
                                  </p:childTnLst>
                                </p:cTn>
                              </p:par>
                            </p:childTnLst>
                          </p:cTn>
                        </p:par>
                        <p:par>
                          <p:cTn id="31" fill="hold">
                            <p:stCondLst>
                              <p:cond delay="6500"/>
                            </p:stCondLst>
                            <p:childTnLst>
                              <p:par>
                                <p:cTn id="32" presetID="10" presetClass="entr" presetSubtype="0"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10" presetClass="entr" presetSubtype="0" fill="hold" nodeType="withEffect">
                                  <p:stCondLst>
                                    <p:cond delay="5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par>
                          <p:cTn id="38" fill="hold">
                            <p:stCondLst>
                              <p:cond delay="7500"/>
                            </p:stCondLst>
                            <p:childTnLst>
                              <p:par>
                                <p:cTn id="39" presetID="0" presetClass="path" presetSubtype="0" decel="100000" fill="hold" nodeType="afterEffect">
                                  <p:stCondLst>
                                    <p:cond delay="0"/>
                                  </p:stCondLst>
                                  <p:childTnLst>
                                    <p:animMotion origin="layout" path="M 3.75E-6 -3.33333E-6 C 0.00026 0.00695 0.00052 0.01389 0.00078 0.02084 C 0.0013 0.03241 0.00234 0.05556 0.00234 0.05579 C 0.0026 0.11111 0.00312 0.16667 0.00312 0.22223 L 0.1763 0.20278 L 0.42031 -0.18611 " pathEditMode="relative" rAng="0" ptsTypes="fffAAA">
                                      <p:cBhvr>
                                        <p:cTn id="40" dur="1500" fill="hold"/>
                                        <p:tgtEl>
                                          <p:spTgt spid="35"/>
                                        </p:tgtEl>
                                        <p:attrNameLst>
                                          <p:attrName>ppt_x</p:attrName>
                                          <p:attrName>ppt_y</p:attrName>
                                        </p:attrNameLst>
                                      </p:cBhvr>
                                      <p:rCtr x="21016" y="1806"/>
                                    </p:animMotion>
                                  </p:childTnLst>
                                </p:cTn>
                              </p:par>
                            </p:childTnLst>
                          </p:cTn>
                        </p:par>
                        <p:par>
                          <p:cTn id="41" fill="hold">
                            <p:stCondLst>
                              <p:cond delay="9000"/>
                            </p:stCondLst>
                            <p:childTnLst>
                              <p:par>
                                <p:cTn id="42" presetID="10" presetClass="entr" presetSubtype="0" fill="hold" grpId="0" nodeType="after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par>
                          <p:cTn id="48" fill="hold">
                            <p:stCondLst>
                              <p:cond delay="10500"/>
                            </p:stCondLst>
                            <p:childTnLst>
                              <p:par>
                                <p:cTn id="49" presetID="0" presetClass="path" presetSubtype="0" decel="100000" fill="hold" nodeType="afterEffect">
                                  <p:stCondLst>
                                    <p:cond delay="0"/>
                                  </p:stCondLst>
                                  <p:childTnLst>
                                    <p:animMotion origin="layout" path="M 3.75E-6 3.7037E-7 L 0.00234 0.21898 L 0.18033 0.21181 L 0.41953 -0.0588 " pathEditMode="relative" rAng="0" ptsTypes="AAAA">
                                      <p:cBhvr>
                                        <p:cTn id="50" dur="1500" fill="hold"/>
                                        <p:tgtEl>
                                          <p:spTgt spid="43"/>
                                        </p:tgtEl>
                                        <p:attrNameLst>
                                          <p:attrName>ppt_x</p:attrName>
                                          <p:attrName>ppt_y</p:attrName>
                                        </p:attrNameLst>
                                      </p:cBhvr>
                                      <p:rCtr x="20977" y="8009"/>
                                    </p:animMotion>
                                  </p:childTnLst>
                                </p:cTn>
                              </p:par>
                            </p:childTnLst>
                          </p:cTn>
                        </p:par>
                        <p:par>
                          <p:cTn id="51" fill="hold">
                            <p:stCondLst>
                              <p:cond delay="12000"/>
                            </p:stCondLst>
                            <p:childTnLst>
                              <p:par>
                                <p:cTn id="52" presetID="10" presetClass="entr" presetSubtype="0" fill="hold" grpId="0"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3" grpId="0"/>
      <p:bldP spid="66" grpId="0"/>
      <p:bldP spid="67" grpId="0"/>
      <p:bldP spid="68"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53896906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2069681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77581125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78"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rgbClr val="FFFFFF">
                      <a:alpha val="0"/>
                    </a:srgb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rgbClr val="FFFFFF">
                      <a:alpha val="0"/>
                    </a:srgbClr>
                  </a:solidFill>
                </a:ln>
                <a:solidFill>
                  <a:srgbClr val="595959">
                    <a:alpha val="99000"/>
                  </a:srgbClr>
                </a:solidFill>
              </a:rPr>
              <a:t>Role</a:t>
            </a:r>
            <a:endParaRPr lang="en-US" sz="2400" cap="all" dirty="0">
              <a:ln>
                <a:solidFill>
                  <a:srgbClr val="FFFFFF">
                    <a:alpha val="0"/>
                  </a:srgb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rgbClr val="FFFFFF">
                      <a:alpha val="0"/>
                    </a:srgbClr>
                  </a:solidFill>
                </a:ln>
                <a:solidFill>
                  <a:srgbClr val="FFFFFF">
                    <a:alpha val="99000"/>
                  </a:srgb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smtClean="0">
                <a:ln>
                  <a:solidFill>
                    <a:srgbClr val="FFFFFF">
                      <a:alpha val="0"/>
                    </a:srgbClr>
                  </a:solidFill>
                </a:ln>
                <a:solidFill>
                  <a:srgbClr val="595959">
                    <a:alpha val="99000"/>
                  </a:srgbClr>
                </a:solidFill>
              </a:rPr>
              <a:t>5</a:t>
            </a:r>
            <a:endParaRPr lang="en-US" sz="2200" baseline="-25000" dirty="0">
              <a:ln>
                <a:solidFill>
                  <a:srgbClr val="FFFFFF">
                    <a:alpha val="0"/>
                  </a:srgb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rgbClr val="FFFFFF">
                      <a:alpha val="0"/>
                    </a:srgbClr>
                  </a:solidFill>
                </a:ln>
                <a:solidFill>
                  <a:srgbClr val="FFFFFF">
                    <a:alpha val="99000"/>
                  </a:srgb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smtClean="0">
                <a:ln>
                  <a:solidFill>
                    <a:srgbClr val="FFFFFF">
                      <a:alpha val="0"/>
                    </a:srgbClr>
                  </a:solidFill>
                </a:ln>
                <a:solidFill>
                  <a:srgbClr val="595959">
                    <a:alpha val="99000"/>
                  </a:srgbClr>
                </a:solidFill>
              </a:rPr>
              <a:t>4</a:t>
            </a:r>
            <a:endParaRPr lang="en-US" sz="2200" baseline="-25000" dirty="0">
              <a:ln>
                <a:solidFill>
                  <a:srgbClr val="FFFFFF">
                    <a:alpha val="0"/>
                  </a:srgb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smtClean="0">
                <a:ln>
                  <a:solidFill>
                    <a:srgbClr val="FFFFFF">
                      <a:alpha val="0"/>
                    </a:srgbClr>
                  </a:solidFill>
                </a:ln>
                <a:solidFill>
                  <a:srgbClr val="595959">
                    <a:alpha val="99000"/>
                  </a:srgbClr>
                </a:solidFill>
              </a:rPr>
              <a:t>9</a:t>
            </a:r>
            <a:endParaRPr lang="en-US" sz="2200" baseline="-25000" dirty="0">
              <a:ln>
                <a:solidFill>
                  <a:srgbClr val="FFFFFF">
                    <a:alpha val="0"/>
                  </a:srgb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rgbClr val="FFFFFF">
                      <a:alpha val="0"/>
                    </a:srgbClr>
                  </a:solidFill>
                </a:ln>
                <a:solidFill>
                  <a:srgbClr val="FFFFFF"/>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rgbClr val="FFFFFF">
                    <a:alpha val="0"/>
                  </a:srgb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8863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algn="ctr">
              <a:spcBef>
                <a:spcPts val="1200"/>
              </a:spcBef>
              <a:buSzPct val="80000"/>
            </a:pPr>
            <a:r>
              <a:rPr lang="en-US" sz="3200" dirty="0">
                <a:ln>
                  <a:solidFill>
                    <a:srgbClr val="FFFFFF">
                      <a:alpha val="0"/>
                    </a:srgbClr>
                  </a:solidFill>
                </a:ln>
                <a:solidFill>
                  <a:srgbClr val="FFFFFF">
                    <a:alpha val="99000"/>
                  </a:srgbClr>
                </a:solidFill>
                <a:latin typeface="Segoe UI Light" pitchFamily="34" charset="0"/>
              </a:rPr>
              <a:t>Logical unit, which determines how </a:t>
            </a:r>
            <a:r>
              <a:rPr lang="en-US" sz="3200" dirty="0" smtClean="0">
                <a:ln>
                  <a:solidFill>
                    <a:srgbClr val="FFFFFF">
                      <a:alpha val="0"/>
                    </a:srgbClr>
                  </a:solidFill>
                </a:ln>
                <a:solidFill>
                  <a:srgbClr val="FFFFFF">
                    <a:alpha val="99000"/>
                  </a:srgbClr>
                </a:solidFill>
                <a:latin typeface="Segoe UI Light" pitchFamily="34" charset="0"/>
              </a:rPr>
              <a:t/>
            </a:r>
            <a:br>
              <a:rPr lang="en-US" sz="3200" dirty="0" smtClean="0">
                <a:ln>
                  <a:solidFill>
                    <a:srgbClr val="FFFFFF">
                      <a:alpha val="0"/>
                    </a:srgbClr>
                  </a:solidFill>
                </a:ln>
                <a:solidFill>
                  <a:srgbClr val="FFFFFF">
                    <a:alpha val="99000"/>
                  </a:srgbClr>
                </a:solidFill>
                <a:latin typeface="Segoe UI Light" pitchFamily="34" charset="0"/>
              </a:rPr>
            </a:br>
            <a:r>
              <a:rPr lang="en-US" sz="3200" dirty="0" smtClean="0">
                <a:ln>
                  <a:solidFill>
                    <a:srgbClr val="FFFFFF">
                      <a:alpha val="0"/>
                    </a:srgbClr>
                  </a:solidFill>
                </a:ln>
                <a:solidFill>
                  <a:srgbClr val="FFFFFF">
                    <a:alpha val="99000"/>
                  </a:srgbClr>
                </a:solidFill>
                <a:latin typeface="Segoe UI Light" pitchFamily="34" charset="0"/>
              </a:rPr>
              <a:t>particular </a:t>
            </a:r>
            <a:r>
              <a:rPr lang="en-US" sz="3200" dirty="0">
                <a:ln>
                  <a:solidFill>
                    <a:srgbClr val="FFFFFF">
                      <a:alpha val="0"/>
                    </a:srgbClr>
                  </a:solidFill>
                </a:ln>
                <a:solidFill>
                  <a:srgbClr val="FFFFFF">
                    <a:alpha val="99000"/>
                  </a:srgb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rgbClr val="FFFFFF">
                    <a:alpha val="99000"/>
                  </a:srgbClr>
                </a:solidFill>
                <a:latin typeface="Segoe UI Light" pitchFamily="34" charset="0"/>
              </a:rPr>
              <a:t>Default number of upgrade domains </a:t>
            </a:r>
            <a:r>
              <a:rPr lang="en-US" sz="3200" dirty="0" smtClean="0">
                <a:ln>
                  <a:solidFill>
                    <a:srgbClr val="FFFFFF">
                      <a:alpha val="0"/>
                    </a:srgbClr>
                  </a:solidFill>
                </a:ln>
                <a:solidFill>
                  <a:srgbClr val="FFFFFF">
                    <a:alpha val="99000"/>
                  </a:srgbClr>
                </a:solidFill>
                <a:latin typeface="Segoe UI Light" pitchFamily="34" charset="0"/>
              </a:rPr>
              <a:t/>
            </a:r>
            <a:br>
              <a:rPr lang="en-US" sz="3200" dirty="0" smtClean="0">
                <a:ln>
                  <a:solidFill>
                    <a:srgbClr val="FFFFFF">
                      <a:alpha val="0"/>
                    </a:srgbClr>
                  </a:solidFill>
                </a:ln>
                <a:solidFill>
                  <a:srgbClr val="FFFFFF">
                    <a:alpha val="99000"/>
                  </a:srgbClr>
                </a:solidFill>
                <a:latin typeface="Segoe UI Light" pitchFamily="34" charset="0"/>
              </a:rPr>
            </a:br>
            <a:r>
              <a:rPr lang="en-US" sz="3200" dirty="0" smtClean="0">
                <a:ln>
                  <a:solidFill>
                    <a:srgbClr val="FFFFFF">
                      <a:alpha val="0"/>
                    </a:srgbClr>
                  </a:solidFill>
                </a:ln>
                <a:solidFill>
                  <a:srgbClr val="FFFFFF">
                    <a:alpha val="99000"/>
                  </a:srgbClr>
                </a:solidFill>
                <a:latin typeface="Segoe UI Light" pitchFamily="34" charset="0"/>
              </a:rPr>
              <a:t>that </a:t>
            </a:r>
            <a:r>
              <a:rPr lang="en-US" sz="3200" dirty="0">
                <a:ln>
                  <a:solidFill>
                    <a:srgbClr val="FFFFFF">
                      <a:alpha val="0"/>
                    </a:srgbClr>
                  </a:solidFill>
                </a:ln>
                <a:solidFill>
                  <a:srgbClr val="FFFFFF">
                    <a:alpha val="99000"/>
                  </a:srgbClr>
                </a:solidFill>
                <a:latin typeface="Segoe UI Light" pitchFamily="34" charset="0"/>
              </a:rPr>
              <a:t>are configured for your application is </a:t>
            </a:r>
            <a:r>
              <a:rPr lang="en-US" sz="3200" b="1" dirty="0">
                <a:ln>
                  <a:solidFill>
                    <a:srgbClr val="FFFFFF">
                      <a:alpha val="0"/>
                    </a:srgbClr>
                  </a:solidFill>
                </a:ln>
                <a:solidFill>
                  <a:srgbClr val="FFFFFF">
                    <a:alpha val="99000"/>
                  </a:srgbClr>
                </a:solidFill>
                <a:latin typeface="Segoe UI Light" pitchFamily="34" charset="0"/>
              </a:rPr>
              <a:t>5</a:t>
            </a:r>
            <a:r>
              <a:rPr lang="en-US" sz="3200" dirty="0">
                <a:ln>
                  <a:solidFill>
                    <a:srgbClr val="FFFFFF">
                      <a:alpha val="0"/>
                    </a:srgbClr>
                  </a:solidFill>
                </a:ln>
                <a:solidFill>
                  <a:srgbClr val="FFFFFF">
                    <a:alpha val="99000"/>
                  </a:srgb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rgbClr val="FFFFFF">
                    <a:alpha val="99000"/>
                  </a:srgbClr>
                </a:solidFill>
                <a:latin typeface="Segoe UI Light" pitchFamily="34" charset="0"/>
              </a:rPr>
              <a:t>You can control how many upgrade domains </a:t>
            </a:r>
            <a:r>
              <a:rPr lang="en-US" sz="3200" dirty="0" smtClean="0">
                <a:ln>
                  <a:solidFill>
                    <a:srgbClr val="FFFFFF">
                      <a:alpha val="0"/>
                    </a:srgbClr>
                  </a:solidFill>
                </a:ln>
                <a:solidFill>
                  <a:srgbClr val="FFFFFF">
                    <a:alpha val="99000"/>
                  </a:srgbClr>
                </a:solidFill>
                <a:latin typeface="Segoe UI Light" pitchFamily="34" charset="0"/>
              </a:rPr>
              <a:t/>
            </a:r>
            <a:br>
              <a:rPr lang="en-US" sz="3200" dirty="0" smtClean="0">
                <a:ln>
                  <a:solidFill>
                    <a:srgbClr val="FFFFFF">
                      <a:alpha val="0"/>
                    </a:srgbClr>
                  </a:solidFill>
                </a:ln>
                <a:solidFill>
                  <a:srgbClr val="FFFFFF">
                    <a:alpha val="99000"/>
                  </a:srgbClr>
                </a:solidFill>
                <a:latin typeface="Segoe UI Light" pitchFamily="34" charset="0"/>
              </a:rPr>
            </a:br>
            <a:r>
              <a:rPr lang="en-US" sz="3200" dirty="0" smtClean="0">
                <a:ln>
                  <a:solidFill>
                    <a:srgbClr val="FFFFFF">
                      <a:alpha val="0"/>
                    </a:srgbClr>
                  </a:solidFill>
                </a:ln>
                <a:solidFill>
                  <a:srgbClr val="FFFFFF">
                    <a:alpha val="99000"/>
                  </a:srgbClr>
                </a:solidFill>
                <a:latin typeface="Segoe UI Light" pitchFamily="34" charset="0"/>
              </a:rPr>
              <a:t>your </a:t>
            </a:r>
            <a:r>
              <a:rPr lang="en-US" sz="3200" dirty="0">
                <a:ln>
                  <a:solidFill>
                    <a:srgbClr val="FFFFFF">
                      <a:alpha val="0"/>
                    </a:srgbClr>
                  </a:solidFill>
                </a:ln>
                <a:solidFill>
                  <a:srgbClr val="FFFFFF">
                    <a:alpha val="99000"/>
                  </a:srgb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4672209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0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3395534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195" y="2796983"/>
            <a:ext cx="8251318" cy="2002536"/>
          </a:xfrm>
        </p:spPr>
        <p:txBody>
          <a:bodyPr/>
          <a:lstStyle/>
          <a:p>
            <a:r>
              <a:rPr lang="en-US" sz="5400" dirty="0"/>
              <a:t>Windows Azure Cloud </a:t>
            </a:r>
            <a:r>
              <a:rPr lang="en-US" sz="5400" dirty="0" smtClean="0"/>
              <a:t/>
            </a:r>
            <a:br>
              <a:rPr lang="en-US" sz="5400" dirty="0" smtClean="0"/>
            </a:br>
            <a:r>
              <a:rPr lang="en-US" sz="5400" smtClean="0"/>
              <a:t>&amp; Application Services</a:t>
            </a:r>
            <a:endParaRPr lang="en-US" sz="5400" dirty="0"/>
          </a:p>
        </p:txBody>
      </p:sp>
      <p:sp>
        <p:nvSpPr>
          <p:cNvPr id="2" name="Text Placeholder 1"/>
          <p:cNvSpPr>
            <a:spLocks noGrp="1"/>
          </p:cNvSpPr>
          <p:nvPr>
            <p:ph type="body" sz="quarter" idx="12"/>
          </p:nvPr>
        </p:nvSpPr>
        <p:spPr>
          <a:xfrm>
            <a:off x="371083" y="5331917"/>
            <a:ext cx="6483096" cy="858697"/>
          </a:xfrm>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66275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 </a:t>
            </a:r>
            <a:r>
              <a:rPr lang="en-US" sz="4800" dirty="0" smtClean="0"/>
              <a:t>inter-role communication</a:t>
            </a:r>
            <a:endParaRPr lang="en-US" sz="4800" dirty="0"/>
          </a:p>
        </p:txBody>
      </p:sp>
      <p:sp>
        <p:nvSpPr>
          <p:cNvPr id="21" name="Freeform 30"/>
          <p:cNvSpPr>
            <a:spLocks/>
          </p:cNvSpPr>
          <p:nvPr/>
        </p:nvSpPr>
        <p:spPr bwMode="black">
          <a:xfrm>
            <a:off x="4203444" y="2197256"/>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2" name="Freeform 31"/>
          <p:cNvSpPr>
            <a:spLocks noEditPoints="1"/>
          </p:cNvSpPr>
          <p:nvPr/>
        </p:nvSpPr>
        <p:spPr bwMode="black">
          <a:xfrm>
            <a:off x="4195169" y="2328426"/>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5" name="Freeform 30"/>
          <p:cNvSpPr>
            <a:spLocks/>
          </p:cNvSpPr>
          <p:nvPr/>
        </p:nvSpPr>
        <p:spPr bwMode="black">
          <a:xfrm>
            <a:off x="4211719" y="2993276"/>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6" name="Freeform 31"/>
          <p:cNvSpPr>
            <a:spLocks noEditPoints="1"/>
          </p:cNvSpPr>
          <p:nvPr/>
        </p:nvSpPr>
        <p:spPr bwMode="black">
          <a:xfrm>
            <a:off x="4203444" y="3124446"/>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7" name="Freeform 30"/>
          <p:cNvSpPr>
            <a:spLocks/>
          </p:cNvSpPr>
          <p:nvPr/>
        </p:nvSpPr>
        <p:spPr bwMode="black">
          <a:xfrm>
            <a:off x="4219994" y="4415979"/>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8" name="Freeform 31"/>
          <p:cNvSpPr>
            <a:spLocks noEditPoints="1"/>
          </p:cNvSpPr>
          <p:nvPr/>
        </p:nvSpPr>
        <p:spPr bwMode="black">
          <a:xfrm>
            <a:off x="4211719" y="4547149"/>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9" name="Freeform 30"/>
          <p:cNvSpPr>
            <a:spLocks/>
          </p:cNvSpPr>
          <p:nvPr/>
        </p:nvSpPr>
        <p:spPr bwMode="black">
          <a:xfrm>
            <a:off x="4228269" y="5207156"/>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1"/>
          <p:cNvSpPr>
            <a:spLocks noEditPoints="1"/>
          </p:cNvSpPr>
          <p:nvPr/>
        </p:nvSpPr>
        <p:spPr bwMode="black">
          <a:xfrm>
            <a:off x="4219994" y="5338326"/>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7" name="Freeform 30"/>
          <p:cNvSpPr>
            <a:spLocks/>
          </p:cNvSpPr>
          <p:nvPr/>
        </p:nvSpPr>
        <p:spPr bwMode="black">
          <a:xfrm>
            <a:off x="4203444" y="1400455"/>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8" name="Freeform 31"/>
          <p:cNvSpPr>
            <a:spLocks noEditPoints="1"/>
          </p:cNvSpPr>
          <p:nvPr/>
        </p:nvSpPr>
        <p:spPr bwMode="black">
          <a:xfrm>
            <a:off x="4195169" y="153162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55" name="Freeform 23"/>
          <p:cNvSpPr>
            <a:spLocks noEditPoints="1"/>
          </p:cNvSpPr>
          <p:nvPr/>
        </p:nvSpPr>
        <p:spPr bwMode="black">
          <a:xfrm>
            <a:off x="3037899" y="4981813"/>
            <a:ext cx="287232" cy="561315"/>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cxnSp>
        <p:nvCxnSpPr>
          <p:cNvPr id="57" name="Elbow Connector 56"/>
          <p:cNvCxnSpPr/>
          <p:nvPr/>
        </p:nvCxnSpPr>
        <p:spPr>
          <a:xfrm flipV="1">
            <a:off x="3325131" y="4848486"/>
            <a:ext cx="870038" cy="418937"/>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58" name="Elbow Connector 57"/>
          <p:cNvCxnSpPr/>
          <p:nvPr/>
        </p:nvCxnSpPr>
        <p:spPr>
          <a:xfrm>
            <a:off x="3325131" y="5262470"/>
            <a:ext cx="870038" cy="377193"/>
          </a:xfrm>
          <a:prstGeom prst="bentConnector3">
            <a:avLst/>
          </a:prstGeom>
          <a:ln w="28575"/>
        </p:spPr>
        <p:style>
          <a:lnRef idx="2">
            <a:schemeClr val="accent6"/>
          </a:lnRef>
          <a:fillRef idx="0">
            <a:schemeClr val="accent6"/>
          </a:fillRef>
          <a:effectRef idx="1">
            <a:schemeClr val="accent6"/>
          </a:effectRef>
          <a:fontRef idx="minor">
            <a:schemeClr val="tx1"/>
          </a:fontRef>
        </p:style>
      </p:cxnSp>
      <p:sp>
        <p:nvSpPr>
          <p:cNvPr id="41" name="Freeform 23"/>
          <p:cNvSpPr>
            <a:spLocks noEditPoints="1"/>
          </p:cNvSpPr>
          <p:nvPr/>
        </p:nvSpPr>
        <p:spPr bwMode="black">
          <a:xfrm>
            <a:off x="3037899" y="2362964"/>
            <a:ext cx="287232" cy="561315"/>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cxnSp>
        <p:nvCxnSpPr>
          <p:cNvPr id="42" name="Elbow Connector 41"/>
          <p:cNvCxnSpPr/>
          <p:nvPr/>
        </p:nvCxnSpPr>
        <p:spPr>
          <a:xfrm flipV="1">
            <a:off x="3322165" y="1832963"/>
            <a:ext cx="870038" cy="796800"/>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56" name="Elbow Connector 55"/>
          <p:cNvCxnSpPr/>
          <p:nvPr/>
        </p:nvCxnSpPr>
        <p:spPr>
          <a:xfrm>
            <a:off x="3322165" y="2643621"/>
            <a:ext cx="870038" cy="811437"/>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59" name="Elbow Connector 58"/>
          <p:cNvCxnSpPr/>
          <p:nvPr/>
        </p:nvCxnSpPr>
        <p:spPr>
          <a:xfrm>
            <a:off x="3325131" y="2629763"/>
            <a:ext cx="867072" cy="12700"/>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77" name="Straight Arrow Connector 76"/>
          <p:cNvCxnSpPr/>
          <p:nvPr/>
        </p:nvCxnSpPr>
        <p:spPr>
          <a:xfrm flipV="1">
            <a:off x="4552726" y="1607120"/>
            <a:ext cx="734390" cy="11000"/>
          </a:xfrm>
          <a:prstGeom prst="straightConnector1">
            <a:avLst/>
          </a:prstGeom>
          <a:ln w="28575">
            <a:tailEnd type="oval"/>
          </a:ln>
        </p:spPr>
        <p:style>
          <a:lnRef idx="2">
            <a:schemeClr val="accent5"/>
          </a:lnRef>
          <a:fillRef idx="0">
            <a:schemeClr val="accent5"/>
          </a:fillRef>
          <a:effectRef idx="1">
            <a:schemeClr val="accent5"/>
          </a:effectRef>
          <a:fontRef idx="minor">
            <a:schemeClr val="tx1"/>
          </a:fontRef>
        </p:style>
      </p:cxnSp>
      <p:cxnSp>
        <p:nvCxnSpPr>
          <p:cNvPr id="78" name="Straight Arrow Connector 77"/>
          <p:cNvCxnSpPr/>
          <p:nvPr/>
        </p:nvCxnSpPr>
        <p:spPr>
          <a:xfrm flipV="1">
            <a:off x="4542754" y="2391637"/>
            <a:ext cx="734390" cy="11000"/>
          </a:xfrm>
          <a:prstGeom prst="straightConnector1">
            <a:avLst/>
          </a:prstGeom>
          <a:ln w="28575">
            <a:tailEnd type="oval"/>
          </a:ln>
        </p:spPr>
        <p:style>
          <a:lnRef idx="2">
            <a:schemeClr val="accent5"/>
          </a:lnRef>
          <a:fillRef idx="0">
            <a:schemeClr val="accent5"/>
          </a:fillRef>
          <a:effectRef idx="1">
            <a:schemeClr val="accent5"/>
          </a:effectRef>
          <a:fontRef idx="minor">
            <a:schemeClr val="tx1"/>
          </a:fontRef>
        </p:style>
      </p:cxnSp>
      <p:cxnSp>
        <p:nvCxnSpPr>
          <p:cNvPr id="79" name="Straight Arrow Connector 78"/>
          <p:cNvCxnSpPr/>
          <p:nvPr/>
        </p:nvCxnSpPr>
        <p:spPr>
          <a:xfrm flipV="1">
            <a:off x="4543201" y="3178745"/>
            <a:ext cx="734390" cy="11000"/>
          </a:xfrm>
          <a:prstGeom prst="straightConnector1">
            <a:avLst/>
          </a:prstGeom>
          <a:ln w="28575">
            <a:tailEnd type="oval"/>
          </a:ln>
        </p:spPr>
        <p:style>
          <a:lnRef idx="2">
            <a:schemeClr val="accent5"/>
          </a:lnRef>
          <a:fillRef idx="0">
            <a:schemeClr val="accent5"/>
          </a:fillRef>
          <a:effectRef idx="1">
            <a:schemeClr val="accent5"/>
          </a:effectRef>
          <a:fontRef idx="minor">
            <a:schemeClr val="tx1"/>
          </a:fontRef>
        </p:style>
      </p:cxnSp>
      <p:cxnSp>
        <p:nvCxnSpPr>
          <p:cNvPr id="72" name="Curved Connector 71"/>
          <p:cNvCxnSpPr>
            <a:stCxn id="28" idx="29"/>
          </p:cNvCxnSpPr>
          <p:nvPr/>
        </p:nvCxnSpPr>
        <p:spPr>
          <a:xfrm flipV="1">
            <a:off x="4504898" y="3257552"/>
            <a:ext cx="782218" cy="1585354"/>
          </a:xfrm>
          <a:prstGeom prst="curvedConnector2">
            <a:avLst/>
          </a:prstGeom>
          <a:ln w="28575">
            <a:prstDash val="dash"/>
          </a:ln>
        </p:spPr>
        <p:style>
          <a:lnRef idx="2">
            <a:schemeClr val="accent5"/>
          </a:lnRef>
          <a:fillRef idx="0">
            <a:schemeClr val="accent5"/>
          </a:fillRef>
          <a:effectRef idx="1">
            <a:schemeClr val="accent5"/>
          </a:effectRef>
          <a:fontRef idx="minor">
            <a:schemeClr val="tx1"/>
          </a:fontRef>
        </p:style>
      </p:cxnSp>
      <p:sp>
        <p:nvSpPr>
          <p:cNvPr id="75" name="Freeform 62"/>
          <p:cNvSpPr>
            <a:spLocks noEditPoints="1"/>
          </p:cNvSpPr>
          <p:nvPr/>
        </p:nvSpPr>
        <p:spPr bwMode="black">
          <a:xfrm>
            <a:off x="4372791" y="4764203"/>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76" name="Freeform 62"/>
          <p:cNvSpPr>
            <a:spLocks noEditPoints="1"/>
          </p:cNvSpPr>
          <p:nvPr/>
        </p:nvSpPr>
        <p:spPr bwMode="black">
          <a:xfrm>
            <a:off x="4372791" y="5560950"/>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80" name="Group 79"/>
          <p:cNvGrpSpPr/>
          <p:nvPr/>
        </p:nvGrpSpPr>
        <p:grpSpPr bwMode="black">
          <a:xfrm>
            <a:off x="4341085" y="3329423"/>
            <a:ext cx="600528" cy="505141"/>
            <a:chOff x="5184775" y="225425"/>
            <a:chExt cx="1500188" cy="1220788"/>
          </a:xfrm>
          <a:solidFill>
            <a:schemeClr val="accent6"/>
          </a:solidFill>
        </p:grpSpPr>
        <p:sp>
          <p:nvSpPr>
            <p:cNvPr id="8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84" name="Group 83"/>
          <p:cNvGrpSpPr/>
          <p:nvPr/>
        </p:nvGrpSpPr>
        <p:grpSpPr bwMode="black">
          <a:xfrm>
            <a:off x="4339740" y="2558331"/>
            <a:ext cx="600528" cy="505141"/>
            <a:chOff x="5184775" y="225425"/>
            <a:chExt cx="1500188" cy="1220788"/>
          </a:xfrm>
          <a:solidFill>
            <a:schemeClr val="accent6"/>
          </a:solidFill>
        </p:grpSpPr>
        <p:sp>
          <p:nvSpPr>
            <p:cNvPr id="8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88" name="Group 87"/>
          <p:cNvGrpSpPr/>
          <p:nvPr/>
        </p:nvGrpSpPr>
        <p:grpSpPr bwMode="black">
          <a:xfrm>
            <a:off x="4338443" y="1760857"/>
            <a:ext cx="600528" cy="505141"/>
            <a:chOff x="5184775" y="225425"/>
            <a:chExt cx="1500188" cy="1220788"/>
          </a:xfrm>
          <a:solidFill>
            <a:schemeClr val="accent6"/>
          </a:solidFill>
        </p:grpSpPr>
        <p:sp>
          <p:nvSpPr>
            <p:cNvPr id="8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92" name="Freeform 16"/>
          <p:cNvSpPr>
            <a:spLocks noEditPoints="1"/>
          </p:cNvSpPr>
          <p:nvPr/>
        </p:nvSpPr>
        <p:spPr bwMode="auto">
          <a:xfrm>
            <a:off x="7213056" y="2144794"/>
            <a:ext cx="1309887" cy="383055"/>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noEditPoints="1"/>
          </p:cNvSpPr>
          <p:nvPr/>
        </p:nvSpPr>
        <p:spPr bwMode="black">
          <a:xfrm>
            <a:off x="7592586" y="3222429"/>
            <a:ext cx="550823" cy="635763"/>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94" name="Freeform 6"/>
          <p:cNvSpPr>
            <a:spLocks noEditPoints="1"/>
          </p:cNvSpPr>
          <p:nvPr/>
        </p:nvSpPr>
        <p:spPr bwMode="auto">
          <a:xfrm>
            <a:off x="7330012" y="4469617"/>
            <a:ext cx="1075973" cy="598626"/>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Left-Right Arrow 70"/>
          <p:cNvSpPr/>
          <p:nvPr/>
        </p:nvSpPr>
        <p:spPr bwMode="auto">
          <a:xfrm>
            <a:off x="6115050" y="3340811"/>
            <a:ext cx="771525" cy="398998"/>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extBox 2"/>
          <p:cNvSpPr txBox="1"/>
          <p:nvPr/>
        </p:nvSpPr>
        <p:spPr>
          <a:xfrm>
            <a:off x="455140" y="1212371"/>
            <a:ext cx="2867025" cy="98488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Input Endpoint</a:t>
            </a:r>
          </a:p>
          <a:p>
            <a:pPr marL="457200" indent="-457200">
              <a:lnSpc>
                <a:spcPct val="90000"/>
              </a:lnSpc>
              <a:spcBef>
                <a:spcPct val="20000"/>
              </a:spcBef>
              <a:buSzPct val="80000"/>
              <a:buFont typeface="Arial" pitchFamily="34" charset="0"/>
              <a:buChar char="•"/>
            </a:pPr>
            <a:r>
              <a:rPr lang="en-US" sz="1600" dirty="0" smtClean="0">
                <a:solidFill>
                  <a:schemeClr val="accent6"/>
                </a:solidFill>
              </a:rPr>
              <a:t>Load-balanced</a:t>
            </a:r>
          </a:p>
          <a:p>
            <a:pPr marL="457200" indent="-457200">
              <a:lnSpc>
                <a:spcPct val="90000"/>
              </a:lnSpc>
              <a:spcBef>
                <a:spcPct val="20000"/>
              </a:spcBef>
              <a:buSzPct val="80000"/>
              <a:buFont typeface="Arial" pitchFamily="34" charset="0"/>
              <a:buChar char="•"/>
            </a:pPr>
            <a:r>
              <a:rPr lang="en-US" sz="1600" dirty="0" smtClean="0">
                <a:solidFill>
                  <a:schemeClr val="accent6"/>
                </a:solidFill>
              </a:rPr>
              <a:t>HTTP/HTTPS/TCP/</a:t>
            </a:r>
            <a:r>
              <a:rPr lang="en-US" sz="1600" dirty="0" smtClean="0">
                <a:solidFill>
                  <a:schemeClr val="accent1"/>
                </a:solidFill>
              </a:rPr>
              <a:t>UDP</a:t>
            </a:r>
            <a:endParaRPr lang="en-US" sz="1600" dirty="0">
              <a:solidFill>
                <a:schemeClr val="accent1"/>
              </a:solidFill>
            </a:endParaRPr>
          </a:p>
        </p:txBody>
      </p:sp>
      <p:sp>
        <p:nvSpPr>
          <p:cNvPr id="49" name="TextBox 48"/>
          <p:cNvSpPr txBox="1"/>
          <p:nvPr/>
        </p:nvSpPr>
        <p:spPr>
          <a:xfrm>
            <a:off x="5538960" y="1053175"/>
            <a:ext cx="3681240" cy="98488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Internal Endpoint</a:t>
            </a:r>
          </a:p>
          <a:p>
            <a:pPr marL="457200" indent="-457200">
              <a:lnSpc>
                <a:spcPct val="90000"/>
              </a:lnSpc>
              <a:spcBef>
                <a:spcPct val="20000"/>
              </a:spcBef>
              <a:buSzPct val="80000"/>
              <a:buFont typeface="Arial" pitchFamily="34" charset="0"/>
              <a:buChar char="•"/>
            </a:pPr>
            <a:r>
              <a:rPr lang="en-US" sz="1600" dirty="0" smtClean="0">
                <a:solidFill>
                  <a:schemeClr val="accent6"/>
                </a:solidFill>
              </a:rPr>
              <a:t>Not load-balanced</a:t>
            </a:r>
          </a:p>
          <a:p>
            <a:pPr marL="457200" indent="-457200">
              <a:lnSpc>
                <a:spcPct val="90000"/>
              </a:lnSpc>
              <a:spcBef>
                <a:spcPct val="20000"/>
              </a:spcBef>
              <a:buSzPct val="80000"/>
              <a:buFont typeface="Arial" pitchFamily="34" charset="0"/>
              <a:buChar char="•"/>
            </a:pPr>
            <a:r>
              <a:rPr lang="en-US" sz="1600" dirty="0" smtClean="0">
                <a:solidFill>
                  <a:schemeClr val="accent6"/>
                </a:solidFill>
              </a:rPr>
              <a:t>HTTP/TCP/</a:t>
            </a:r>
            <a:r>
              <a:rPr lang="en-US" sz="1600" dirty="0" smtClean="0">
                <a:solidFill>
                  <a:schemeClr val="accent1"/>
                </a:solidFill>
              </a:rPr>
              <a:t>UDP</a:t>
            </a:r>
            <a:r>
              <a:rPr lang="en-US" sz="1600" dirty="0" smtClean="0">
                <a:solidFill>
                  <a:schemeClr val="accent2">
                    <a:lumMod val="50000"/>
                  </a:schemeClr>
                </a:solidFill>
              </a:rPr>
              <a:t>/</a:t>
            </a:r>
            <a:r>
              <a:rPr lang="en-US" sz="1600" dirty="0" smtClean="0">
                <a:solidFill>
                  <a:schemeClr val="accent1"/>
                </a:solidFill>
              </a:rPr>
              <a:t>ANY</a:t>
            </a:r>
            <a:endParaRPr lang="en-US" sz="1600" dirty="0">
              <a:solidFill>
                <a:schemeClr val="accent1"/>
              </a:solidFill>
            </a:endParaRPr>
          </a:p>
        </p:txBody>
      </p:sp>
      <p:sp>
        <p:nvSpPr>
          <p:cNvPr id="50" name="TextBox 49"/>
          <p:cNvSpPr txBox="1"/>
          <p:nvPr/>
        </p:nvSpPr>
        <p:spPr>
          <a:xfrm>
            <a:off x="5453061" y="5632834"/>
            <a:ext cx="6215064" cy="98488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Instance Input Endpoint</a:t>
            </a:r>
          </a:p>
          <a:p>
            <a:pPr marL="457200" indent="-457200">
              <a:lnSpc>
                <a:spcPct val="90000"/>
              </a:lnSpc>
              <a:spcBef>
                <a:spcPct val="20000"/>
              </a:spcBef>
              <a:buSzPct val="80000"/>
              <a:buFont typeface="Arial" pitchFamily="34" charset="0"/>
              <a:buChar char="•"/>
            </a:pPr>
            <a:r>
              <a:rPr lang="en-US" sz="1600" dirty="0" smtClean="0">
                <a:solidFill>
                  <a:schemeClr val="accent6"/>
                </a:solidFill>
              </a:rPr>
              <a:t>Route traffic to specific instance based on port</a:t>
            </a:r>
          </a:p>
          <a:p>
            <a:pPr marL="457200" indent="-457200">
              <a:lnSpc>
                <a:spcPct val="90000"/>
              </a:lnSpc>
              <a:spcBef>
                <a:spcPct val="20000"/>
              </a:spcBef>
              <a:buSzPct val="80000"/>
              <a:buFont typeface="Arial" pitchFamily="34" charset="0"/>
              <a:buChar char="•"/>
            </a:pPr>
            <a:r>
              <a:rPr lang="en-US" sz="1600" dirty="0" smtClean="0">
                <a:solidFill>
                  <a:schemeClr val="accent6"/>
                </a:solidFill>
              </a:rPr>
              <a:t>TCP/UPD</a:t>
            </a:r>
            <a:endParaRPr lang="en-US" sz="1600" dirty="0">
              <a:solidFill>
                <a:schemeClr val="accent2">
                  <a:lumMod val="50000"/>
                </a:schemeClr>
              </a:solidFill>
            </a:endParaRPr>
          </a:p>
        </p:txBody>
      </p:sp>
      <p:sp>
        <p:nvSpPr>
          <p:cNvPr id="51" name="TextBox 50"/>
          <p:cNvSpPr txBox="1"/>
          <p:nvPr/>
        </p:nvSpPr>
        <p:spPr>
          <a:xfrm>
            <a:off x="9220200" y="2777024"/>
            <a:ext cx="2802645" cy="1526572"/>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Other options</a:t>
            </a:r>
          </a:p>
          <a:p>
            <a:pPr marL="457200" indent="-457200">
              <a:lnSpc>
                <a:spcPct val="90000"/>
              </a:lnSpc>
              <a:spcBef>
                <a:spcPct val="20000"/>
              </a:spcBef>
              <a:buSzPct val="80000"/>
              <a:buFont typeface="Arial" pitchFamily="34" charset="0"/>
              <a:buChar char="•"/>
            </a:pPr>
            <a:r>
              <a:rPr lang="en-US" sz="1600" dirty="0" smtClean="0">
                <a:solidFill>
                  <a:schemeClr val="accent6"/>
                </a:solidFill>
              </a:rPr>
              <a:t>Queue</a:t>
            </a:r>
          </a:p>
          <a:p>
            <a:pPr marL="457200" indent="-457200">
              <a:lnSpc>
                <a:spcPct val="90000"/>
              </a:lnSpc>
              <a:spcBef>
                <a:spcPct val="20000"/>
              </a:spcBef>
              <a:buSzPct val="80000"/>
              <a:buFont typeface="Arial" pitchFamily="34" charset="0"/>
              <a:buChar char="•"/>
            </a:pPr>
            <a:r>
              <a:rPr lang="en-US" sz="1600" dirty="0" smtClean="0">
                <a:solidFill>
                  <a:schemeClr val="accent6"/>
                </a:solidFill>
              </a:rPr>
              <a:t>Storage</a:t>
            </a:r>
          </a:p>
          <a:p>
            <a:pPr marL="457200" indent="-457200">
              <a:lnSpc>
                <a:spcPct val="90000"/>
              </a:lnSpc>
              <a:spcBef>
                <a:spcPct val="20000"/>
              </a:spcBef>
              <a:buSzPct val="80000"/>
              <a:buFont typeface="Arial" pitchFamily="34" charset="0"/>
              <a:buChar char="•"/>
            </a:pPr>
            <a:r>
              <a:rPr lang="en-US" sz="1600" dirty="0" smtClean="0">
                <a:solidFill>
                  <a:schemeClr val="accent6"/>
                </a:solidFill>
              </a:rPr>
              <a:t>Database</a:t>
            </a:r>
          </a:p>
          <a:p>
            <a:pPr marL="457200" indent="-457200">
              <a:lnSpc>
                <a:spcPct val="90000"/>
              </a:lnSpc>
              <a:spcBef>
                <a:spcPct val="20000"/>
              </a:spcBef>
              <a:buSzPct val="80000"/>
              <a:buFont typeface="Arial" pitchFamily="34" charset="0"/>
              <a:buChar char="•"/>
            </a:pPr>
            <a:r>
              <a:rPr lang="en-US" sz="1600" dirty="0" smtClean="0">
                <a:solidFill>
                  <a:schemeClr val="accent6"/>
                </a:solidFill>
              </a:rPr>
              <a:t>…</a:t>
            </a:r>
            <a:endParaRPr lang="en-US" sz="1600" dirty="0">
              <a:solidFill>
                <a:schemeClr val="accent2">
                  <a:lumMod val="50000"/>
                </a:schemeClr>
              </a:solidFill>
            </a:endParaRPr>
          </a:p>
        </p:txBody>
      </p:sp>
      <p:cxnSp>
        <p:nvCxnSpPr>
          <p:cNvPr id="46" name="Straight Arrow Connector 45"/>
          <p:cNvCxnSpPr/>
          <p:nvPr/>
        </p:nvCxnSpPr>
        <p:spPr>
          <a:xfrm flipV="1">
            <a:off x="4552726" y="4664645"/>
            <a:ext cx="734390" cy="11000"/>
          </a:xfrm>
          <a:prstGeom prst="straightConnector1">
            <a:avLst/>
          </a:prstGeom>
          <a:ln w="28575">
            <a:tailEnd type="oval"/>
          </a:ln>
        </p:spPr>
        <p:style>
          <a:lnRef idx="2">
            <a:schemeClr val="accent3"/>
          </a:lnRef>
          <a:fillRef idx="0">
            <a:schemeClr val="accent3"/>
          </a:fillRef>
          <a:effectRef idx="1">
            <a:schemeClr val="accent3"/>
          </a:effectRef>
          <a:fontRef idx="minor">
            <a:schemeClr val="tx1"/>
          </a:fontRef>
        </p:style>
      </p:cxnSp>
      <p:cxnSp>
        <p:nvCxnSpPr>
          <p:cNvPr id="52" name="Straight Arrow Connector 51"/>
          <p:cNvCxnSpPr/>
          <p:nvPr/>
        </p:nvCxnSpPr>
        <p:spPr>
          <a:xfrm flipV="1">
            <a:off x="4552726" y="5440066"/>
            <a:ext cx="734390" cy="11000"/>
          </a:xfrm>
          <a:prstGeom prst="straightConnector1">
            <a:avLst/>
          </a:prstGeom>
          <a:ln w="28575">
            <a:tailEnd type="oval"/>
          </a:ln>
        </p:spPr>
        <p:style>
          <a:lnRef idx="2">
            <a:schemeClr val="accent3"/>
          </a:lnRef>
          <a:fillRef idx="0">
            <a:schemeClr val="accent3"/>
          </a:fillRef>
          <a:effectRef idx="1">
            <a:schemeClr val="accent3"/>
          </a:effectRef>
          <a:fontRef idx="minor">
            <a:schemeClr val="tx1"/>
          </a:fontRef>
        </p:style>
      </p:cxnSp>
      <p:sp>
        <p:nvSpPr>
          <p:cNvPr id="7" name="Arc 6"/>
          <p:cNvSpPr/>
          <p:nvPr/>
        </p:nvSpPr>
        <p:spPr>
          <a:xfrm rot="21112541">
            <a:off x="971468" y="4212138"/>
            <a:ext cx="4342249" cy="1608075"/>
          </a:xfrm>
          <a:prstGeom prst="arc">
            <a:avLst>
              <a:gd name="adj1" fmla="val 16251971"/>
              <a:gd name="adj2" fmla="val 21317300"/>
            </a:avLst>
          </a:prstGeom>
          <a:ln w="28575">
            <a:prstDash val="dash"/>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60" name="Arc 59"/>
          <p:cNvSpPr/>
          <p:nvPr/>
        </p:nvSpPr>
        <p:spPr>
          <a:xfrm rot="21386702" flipV="1">
            <a:off x="932256" y="4825110"/>
            <a:ext cx="4352528" cy="1605849"/>
          </a:xfrm>
          <a:prstGeom prst="arc">
            <a:avLst>
              <a:gd name="adj1" fmla="val 16101216"/>
              <a:gd name="adj2" fmla="val 21520414"/>
            </a:avLst>
          </a:prstGeom>
          <a:ln w="28575">
            <a:prstDash val="dash"/>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718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22" presetClass="entr" presetSubtype="8"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par>
                                <p:cTn id="16" presetID="22" presetClass="entr" presetSubtype="8"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left)">
                                      <p:cBhvr>
                                        <p:cTn id="18" dur="500"/>
                                        <p:tgtEl>
                                          <p:spTgt spid="5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22" presetClass="entr" presetSubtype="8"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500"/>
                                        <p:tgtEl>
                                          <p:spTgt spid="42"/>
                                        </p:tgtEl>
                                      </p:cBhvr>
                                    </p:animEffect>
                                  </p:childTnLst>
                                </p:cTn>
                              </p:par>
                              <p:par>
                                <p:cTn id="25" presetID="22" presetClass="entr" presetSubtype="8"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par>
                                <p:cTn id="28" presetID="22" presetClass="entr" presetSubtype="8" fill="hold"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par>
                                <p:cTn id="41" presetID="22" presetClass="entr" presetSubtype="8"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left)">
                                      <p:cBhvr>
                                        <p:cTn id="43" dur="500"/>
                                        <p:tgtEl>
                                          <p:spTgt spid="78"/>
                                        </p:tgtEl>
                                      </p:cBhvr>
                                    </p:animEffect>
                                  </p:childTnLst>
                                </p:cTn>
                              </p:par>
                              <p:par>
                                <p:cTn id="44" presetID="22" presetClass="entr" presetSubtype="8"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left)">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down)">
                                      <p:cBhvr>
                                        <p:cTn id="51" dur="500"/>
                                        <p:tgtEl>
                                          <p:spTgt spid="7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22" presetClass="entr" presetSubtype="8"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left)">
                                      <p:cBhvr>
                                        <p:cTn id="59" dur="500"/>
                                        <p:tgtEl>
                                          <p:spTgt spid="46"/>
                                        </p:tgtEl>
                                      </p:cBhvr>
                                    </p:animEffect>
                                  </p:childTnLst>
                                </p:cTn>
                              </p:par>
                              <p:par>
                                <p:cTn id="60" presetID="22" presetClass="entr" presetSubtype="8" fill="hold"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left)">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500"/>
                                        <p:tgtEl>
                                          <p:spTgt spid="7"/>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left)">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wipe(left)">
                                      <p:cBhvr>
                                        <p:cTn id="79" dur="500"/>
                                        <p:tgtEl>
                                          <p:spTgt spid="7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fade">
                                      <p:cBhvr>
                                        <p:cTn id="86" dur="500"/>
                                        <p:tgtEl>
                                          <p:spTgt spid="9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4"/>
                                        </p:tgtEl>
                                        <p:attrNameLst>
                                          <p:attrName>style.visibility</p:attrName>
                                        </p:attrNameLst>
                                      </p:cBhvr>
                                      <p:to>
                                        <p:strVal val="visible"/>
                                      </p:to>
                                    </p:set>
                                    <p:animEffect transition="in" filter="fade">
                                      <p:cBhvr>
                                        <p:cTn id="8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41" grpId="0" animBg="1"/>
      <p:bldP spid="92" grpId="0" animBg="1"/>
      <p:bldP spid="93" grpId="0" animBg="1"/>
      <p:bldP spid="94" grpId="0" animBg="1"/>
      <p:bldP spid="71" grpId="0" animBg="1"/>
      <p:bldP spid="3" grpId="0"/>
      <p:bldP spid="49" grpId="0"/>
      <p:bldP spid="50" grpId="0"/>
      <p:bldP spid="51" grpId="0"/>
      <p:bldP spid="7" grpId="0" animBg="1"/>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653582"/>
          </a:xfrm>
        </p:spPr>
        <p:txBody>
          <a:bodyPr/>
          <a:lstStyle/>
          <a:p>
            <a:r>
              <a:rPr lang="en-US" dirty="0" smtClean="0"/>
              <a:t>Create a new cloud service project</a:t>
            </a:r>
          </a:p>
          <a:p>
            <a:r>
              <a:rPr lang="en-US" dirty="0" smtClean="0"/>
              <a:t>Add a web role and a worker role</a:t>
            </a:r>
          </a:p>
          <a:p>
            <a:r>
              <a:rPr lang="en-US" dirty="0" smtClean="0"/>
              <a:t>Add a </a:t>
            </a:r>
            <a:r>
              <a:rPr lang="en-US" dirty="0" err="1" smtClean="0"/>
              <a:t>HttpListener</a:t>
            </a:r>
            <a:r>
              <a:rPr lang="en-US" dirty="0" smtClean="0"/>
              <a:t> to worker role</a:t>
            </a:r>
          </a:p>
          <a:p>
            <a:r>
              <a:rPr lang="en-US" dirty="0" smtClean="0"/>
              <a:t>Define Internal endpoint on worker role</a:t>
            </a:r>
          </a:p>
          <a:p>
            <a:r>
              <a:rPr lang="en-US" dirty="0" smtClean="0"/>
              <a:t>Send requests from web role to specific instance</a:t>
            </a:r>
          </a:p>
          <a:p>
            <a:r>
              <a:rPr lang="en-US" dirty="0" smtClean="0"/>
              <a:t>Show how to define </a:t>
            </a:r>
            <a:r>
              <a:rPr lang="en-US" dirty="0" err="1" smtClean="0"/>
              <a:t>InstanceInput</a:t>
            </a:r>
            <a:r>
              <a:rPr lang="en-US" dirty="0" smtClean="0"/>
              <a:t> endpoint</a:t>
            </a:r>
          </a:p>
          <a:p>
            <a:r>
              <a:rPr lang="en-US" dirty="0" smtClean="0"/>
              <a:t>Demonstrate addressing instance using a deployed service (doesn’t work on local emulator)</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435847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560507"/>
            <a:ext cx="10237787" cy="1994392"/>
          </a:xfrm>
        </p:spPr>
        <p:txBody>
          <a:bodyPr/>
          <a:lstStyle/>
          <a:p>
            <a:r>
              <a:rPr lang="en-US" dirty="0">
                <a:gradFill>
                  <a:gsLst>
                    <a:gs pos="1250">
                      <a:srgbClr val="FFFFFF"/>
                    </a:gs>
                    <a:gs pos="100000">
                      <a:srgbClr val="FFFFFF"/>
                    </a:gs>
                  </a:gsLst>
                  <a:lin ang="5400000" scaled="0"/>
                </a:gradFill>
              </a:rPr>
              <a:t>Inter-role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communication</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0246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764381"/>
          </a:xfrm>
        </p:spPr>
        <p:txBody>
          <a:bodyPr/>
          <a:lstStyle/>
          <a:p>
            <a:r>
              <a:rPr lang="en-US" dirty="0" smtClean="0"/>
              <a:t>Create a new website, publish, change, publish again</a:t>
            </a:r>
          </a:p>
          <a:p>
            <a:r>
              <a:rPr lang="en-US" dirty="0" smtClean="0"/>
              <a:t>Add a cloud service project </a:t>
            </a:r>
          </a:p>
          <a:p>
            <a:r>
              <a:rPr lang="en-US" dirty="0" smtClean="0"/>
              <a:t>Add a worker role</a:t>
            </a:r>
          </a:p>
          <a:p>
            <a:r>
              <a:rPr lang="en-US" dirty="0" smtClean="0"/>
              <a:t>Scale the roles</a:t>
            </a:r>
          </a:p>
          <a:p>
            <a:r>
              <a:rPr lang="en-US" dirty="0" smtClean="0"/>
              <a:t>Publish (enabled RDC)</a:t>
            </a:r>
          </a:p>
          <a:p>
            <a:r>
              <a:rPr lang="en-US" dirty="0" smtClean="0"/>
              <a:t>Show existing deployment</a:t>
            </a:r>
          </a:p>
          <a:p>
            <a:r>
              <a:rPr lang="en-US" dirty="0" smtClean="0"/>
              <a:t>Examine service definition file</a:t>
            </a:r>
          </a:p>
          <a:p>
            <a:r>
              <a:rPr lang="en-US" dirty="0" smtClean="0"/>
              <a:t>RDC to role instance</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455587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6599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982248"/>
            <a:ext cx="8386763" cy="747897"/>
          </a:xfrm>
        </p:spPr>
        <p:txBody>
          <a:bodyPr/>
          <a:lstStyle/>
          <a:p>
            <a:r>
              <a:rPr lang="en-US" sz="5400" dirty="0" smtClean="0"/>
              <a:t>Cloud Service Lifecycle</a:t>
            </a:r>
            <a:endParaRPr lang="en-US" sz="5400" dirty="0"/>
          </a:p>
        </p:txBody>
      </p:sp>
    </p:spTree>
    <p:extLst>
      <p:ext uri="{BB962C8B-B14F-4D97-AF65-F5344CB8AC3E}">
        <p14:creationId xmlns:p14="http://schemas.microsoft.com/office/powerpoint/2010/main" val="179880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89557981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2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3748719"/>
          </a:xfrm>
        </p:spPr>
        <p:txBody>
          <a:bodyPr/>
          <a:lstStyle/>
          <a:p>
            <a:r>
              <a:rPr lang="en-US" dirty="0" smtClean="0">
                <a:solidFill>
                  <a:schemeClr val="accent2">
                    <a:alpha val="99000"/>
                  </a:schemeClr>
                </a:solidFill>
                <a:latin typeface="Segoe UI Light" pitchFamily="34" charset="0"/>
              </a:rPr>
              <a:t>Windows Azure Services are described by two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20944952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9112" y="1447799"/>
            <a:ext cx="11149013" cy="5121402"/>
          </a:xfrm>
        </p:spPr>
        <p:txBody>
          <a:bodyPr/>
          <a:lstStyle/>
          <a:p>
            <a:r>
              <a:rPr lang="en-US" dirty="0" smtClean="0"/>
              <a:t>Startup tasks</a:t>
            </a:r>
          </a:p>
          <a:p>
            <a:pPr lvl="1"/>
            <a:r>
              <a:rPr lang="en-US" dirty="0" smtClean="0"/>
              <a:t>Install software and features</a:t>
            </a:r>
          </a:p>
          <a:p>
            <a:pPr lvl="1"/>
            <a:r>
              <a:rPr lang="en-US" dirty="0" smtClean="0"/>
              <a:t>Configure host environment</a:t>
            </a:r>
          </a:p>
          <a:p>
            <a:pPr lvl="1"/>
            <a:r>
              <a:rPr lang="en-US" dirty="0" smtClean="0"/>
              <a:t>Start processes</a:t>
            </a:r>
          </a:p>
          <a:p>
            <a:r>
              <a:rPr lang="en-US" dirty="0" smtClean="0"/>
              <a:t>Remote Desktop support</a:t>
            </a:r>
          </a:p>
          <a:p>
            <a:pPr lvl="1"/>
            <a:r>
              <a:rPr lang="en-US" dirty="0" smtClean="0"/>
              <a:t>Certificate used to enable remote desktop access</a:t>
            </a:r>
          </a:p>
          <a:p>
            <a:r>
              <a:rPr lang="en-US" dirty="0" smtClean="0"/>
              <a:t>Endpoints</a:t>
            </a:r>
          </a:p>
          <a:p>
            <a:pPr lvl="1"/>
            <a:r>
              <a:rPr lang="en-US" dirty="0" smtClean="0"/>
              <a:t>Public endpoints</a:t>
            </a:r>
          </a:p>
          <a:p>
            <a:pPr lvl="1"/>
            <a:r>
              <a:rPr lang="en-US" dirty="0" smtClean="0"/>
              <a:t>Internal endpoints</a:t>
            </a:r>
          </a:p>
          <a:p>
            <a:pPr lvl="1"/>
            <a:r>
              <a:rPr lang="en-US" dirty="0" err="1" smtClean="0"/>
              <a:t>InstanceInput</a:t>
            </a:r>
            <a:r>
              <a:rPr lang="en-US" dirty="0" smtClean="0"/>
              <a:t> endpoints</a:t>
            </a:r>
            <a:endParaRPr lang="en-US" dirty="0"/>
          </a:p>
        </p:txBody>
      </p:sp>
      <p:sp>
        <p:nvSpPr>
          <p:cNvPr id="17" name="Title 16"/>
          <p:cNvSpPr>
            <a:spLocks noGrp="1"/>
          </p:cNvSpPr>
          <p:nvPr>
            <p:ph type="title"/>
          </p:nvPr>
        </p:nvSpPr>
        <p:spPr/>
        <p:txBody>
          <a:bodyPr/>
          <a:lstStyle/>
          <a:p>
            <a:r>
              <a:rPr lang="en-US" dirty="0" smtClean="0"/>
              <a:t>Runtime </a:t>
            </a:r>
            <a:r>
              <a:rPr lang="en-US" dirty="0"/>
              <a:t>S</a:t>
            </a:r>
            <a:r>
              <a:rPr lang="en-US" dirty="0" smtClean="0"/>
              <a:t>ettings</a:t>
            </a:r>
            <a:endParaRPr lang="en-US" dirty="0"/>
          </a:p>
        </p:txBody>
      </p:sp>
    </p:spTree>
    <p:extLst>
      <p:ext uri="{BB962C8B-B14F-4D97-AF65-F5344CB8AC3E}">
        <p14:creationId xmlns:p14="http://schemas.microsoft.com/office/powerpoint/2010/main" val="421096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11" name="Group 10"/>
          <p:cNvGrpSpPr/>
          <p:nvPr/>
        </p:nvGrpSpPr>
        <p:grpSpPr>
          <a:xfrm>
            <a:off x="6516219" y="1548621"/>
            <a:ext cx="1955978" cy="1838390"/>
            <a:chOff x="1131065" y="4083307"/>
            <a:chExt cx="2447161" cy="2300046"/>
          </a:xfrm>
        </p:grpSpPr>
        <p:sp>
          <p:nvSpPr>
            <p:cNvPr id="87" name="Freeform 23"/>
            <p:cNvSpPr>
              <a:spLocks noEditPoints="1"/>
            </p:cNvSpPr>
            <p:nvPr/>
          </p:nvSpPr>
          <p:spPr bwMode="black">
            <a:xfrm>
              <a:off x="1334277" y="4945081"/>
              <a:ext cx="1438640" cy="143827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3" name="TextBox 92"/>
            <p:cNvSpPr txBox="1"/>
            <p:nvPr/>
          </p:nvSpPr>
          <p:spPr>
            <a:xfrm>
              <a:off x="1131065" y="4083307"/>
              <a:ext cx="2447161" cy="770131"/>
            </a:xfrm>
            <a:prstGeom prst="rect">
              <a:avLst/>
            </a:prstGeom>
            <a:noFill/>
          </p:spPr>
          <p:txBody>
            <a:bodyPr wrap="square" lIns="0" tIns="0" rIns="0" bIns="0" rtlCol="0">
              <a:spAutoFit/>
            </a:bodyPr>
            <a:lstStyle/>
            <a:p>
              <a:r>
                <a:rPr lang="en-NZ" sz="2000" dirty="0" smtClean="0">
                  <a:ln>
                    <a:solidFill>
                      <a:schemeClr val="bg1">
                        <a:alpha val="0"/>
                      </a:schemeClr>
                    </a:solidFill>
                  </a:ln>
                  <a:solidFill>
                    <a:srgbClr val="595959"/>
                  </a:solidFill>
                </a:rPr>
                <a:t>Upload to </a:t>
              </a:r>
              <a:br>
                <a:rPr lang="en-NZ" sz="2000" dirty="0" smtClean="0">
                  <a:ln>
                    <a:solidFill>
                      <a:schemeClr val="bg1">
                        <a:alpha val="0"/>
                      </a:schemeClr>
                    </a:solidFill>
                  </a:ln>
                  <a:solidFill>
                    <a:srgbClr val="595959"/>
                  </a:solidFill>
                </a:rPr>
              </a:br>
              <a:r>
                <a:rPr lang="en-NZ" sz="2000" dirty="0" smtClean="0">
                  <a:ln>
                    <a:solidFill>
                      <a:schemeClr val="bg1">
                        <a:alpha val="0"/>
                      </a:schemeClr>
                    </a:solidFill>
                  </a:ln>
                  <a:solidFill>
                    <a:srgbClr val="595959"/>
                  </a:solidFill>
                </a:rPr>
                <a:t>Windows Azure</a:t>
              </a:r>
            </a:p>
          </p:txBody>
        </p:sp>
      </p:grpSp>
      <p:grpSp>
        <p:nvGrpSpPr>
          <p:cNvPr id="10" name="Group 9"/>
          <p:cNvGrpSpPr/>
          <p:nvPr/>
        </p:nvGrpSpPr>
        <p:grpSpPr>
          <a:xfrm>
            <a:off x="6517940" y="4370015"/>
            <a:ext cx="2580904" cy="1729830"/>
            <a:chOff x="1336340" y="4370015"/>
            <a:chExt cx="2580904" cy="1729830"/>
          </a:xfrm>
        </p:grpSpPr>
        <p:sp>
          <p:nvSpPr>
            <p:cNvPr id="82" name="Freeform 6"/>
            <p:cNvSpPr>
              <a:spLocks/>
            </p:cNvSpPr>
            <p:nvPr/>
          </p:nvSpPr>
          <p:spPr bwMode="auto">
            <a:xfrm>
              <a:off x="1336340" y="4370015"/>
              <a:ext cx="2580904" cy="172983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 name="Freeform 29"/>
            <p:cNvSpPr>
              <a:spLocks noEditPoints="1"/>
            </p:cNvSpPr>
            <p:nvPr/>
          </p:nvSpPr>
          <p:spPr bwMode="auto">
            <a:xfrm>
              <a:off x="1638771" y="5339644"/>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29"/>
            <p:cNvSpPr>
              <a:spLocks noEditPoints="1"/>
            </p:cNvSpPr>
            <p:nvPr/>
          </p:nvSpPr>
          <p:spPr bwMode="auto">
            <a:xfrm>
              <a:off x="2045171" y="4876800"/>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noEditPoints="1"/>
            </p:cNvSpPr>
            <p:nvPr/>
          </p:nvSpPr>
          <p:spPr bwMode="auto">
            <a:xfrm>
              <a:off x="24515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29"/>
            <p:cNvSpPr>
              <a:spLocks noEditPoints="1"/>
            </p:cNvSpPr>
            <p:nvPr/>
          </p:nvSpPr>
          <p:spPr bwMode="auto">
            <a:xfrm>
              <a:off x="32643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29"/>
            <p:cNvSpPr>
              <a:spLocks noEditPoints="1"/>
            </p:cNvSpPr>
            <p:nvPr/>
          </p:nvSpPr>
          <p:spPr bwMode="auto">
            <a:xfrm>
              <a:off x="2857971" y="4888089"/>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517444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52"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50" cy="158750"/>
                      </a:xfrm>
                      <a:prstGeom prst="rect">
                        <a:avLst/>
                      </a:prstGeom>
                    </p:spPr>
                  </p:pic>
                </p:oleObj>
              </mc:Fallback>
            </mc:AlternateContent>
          </a:graphicData>
        </a:graphic>
      </p:graphicFrame>
      <p:sp>
        <p:nvSpPr>
          <p:cNvPr id="54" name="Rectangle 53"/>
          <p:cNvSpPr/>
          <p:nvPr>
            <p:custDataLst>
              <p:tags r:id="rId3"/>
            </p:custDataLst>
          </p:nvPr>
        </p:nvSpPr>
        <p:spPr bwMode="auto">
          <a:xfrm>
            <a:off x="9294071" y="2220686"/>
            <a:ext cx="2011238" cy="1005582"/>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rgbClr val="FFFFFF"/>
                </a:solidFill>
              </a:rPr>
              <a:t>Windows Azure </a:t>
            </a:r>
            <a:r>
              <a:rPr lang="en-NZ" sz="2000" dirty="0" smtClean="0">
                <a:ln>
                  <a:solidFill>
                    <a:schemeClr val="bg1">
                      <a:alpha val="0"/>
                    </a:schemeClr>
                  </a:solidFill>
                </a:ln>
                <a:solidFill>
                  <a:srgbClr val="FFFFFF"/>
                </a:solidFill>
              </a:rPr>
              <a:t>Compute Controller</a:t>
            </a:r>
            <a:endParaRPr lang="en-NZ" sz="2000" dirty="0">
              <a:ln>
                <a:solidFill>
                  <a:schemeClr val="bg1">
                    <a:alpha val="0"/>
                  </a:schemeClr>
                </a:solidFill>
              </a:ln>
              <a:solidFill>
                <a:srgbClr val="FFFFFF"/>
              </a:solidFill>
            </a:endParaRPr>
          </a:p>
        </p:txBody>
      </p:sp>
      <p:sp>
        <p:nvSpPr>
          <p:cNvPr id="65" name="Oval 64"/>
          <p:cNvSpPr/>
          <p:nvPr>
            <p:custDataLst>
              <p:tags r:id="rId4"/>
            </p:custDataLst>
          </p:nvPr>
        </p:nvSpPr>
        <p:spPr bwMode="auto">
          <a:xfrm>
            <a:off x="7110896" y="4108577"/>
            <a:ext cx="403472" cy="403472"/>
          </a:xfrm>
          <a:prstGeom prst="ellipse">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r>
              <a:rPr lang="en-NZ" dirty="0">
                <a:ln>
                  <a:solidFill>
                    <a:schemeClr val="bg1">
                      <a:alpha val="0"/>
                    </a:schemeClr>
                  </a:solidFill>
                </a:ln>
                <a:solidFill>
                  <a:srgbClr val="FFFFFF"/>
                </a:solidFill>
              </a:rPr>
              <a:t>LB</a:t>
            </a:r>
          </a:p>
        </p:txBody>
      </p:sp>
      <p:sp>
        <p:nvSpPr>
          <p:cNvPr id="66" name="Right Arrow 65"/>
          <p:cNvSpPr/>
          <p:nvPr>
            <p:custDataLst>
              <p:tags r:id="rId5"/>
            </p:custDataLst>
          </p:nvPr>
        </p:nvSpPr>
        <p:spPr bwMode="auto">
          <a:xfrm rot="5400000">
            <a:off x="7038312" y="3664448"/>
            <a:ext cx="548640"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69" name="Group 68"/>
          <p:cNvGrpSpPr/>
          <p:nvPr>
            <p:custDataLst>
              <p:tags r:id="rId6"/>
            </p:custDataLst>
          </p:nvPr>
        </p:nvGrpSpPr>
        <p:grpSpPr>
          <a:xfrm>
            <a:off x="6683943" y="4877006"/>
            <a:ext cx="2274678" cy="1084666"/>
            <a:chOff x="1823761" y="4733681"/>
            <a:chExt cx="2274678" cy="1084666"/>
          </a:xfrm>
        </p:grpSpPr>
        <p:sp>
          <p:nvSpPr>
            <p:cNvPr id="68" name="Rectangle 67"/>
            <p:cNvSpPr/>
            <p:nvPr>
              <p:custDataLst>
                <p:tags r:id="rId17"/>
              </p:custDataLst>
            </p:nvPr>
          </p:nvSpPr>
          <p:spPr bwMode="auto">
            <a:xfrm>
              <a:off x="1823761" y="4903947"/>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sp>
          <p:nvSpPr>
            <p:cNvPr id="67" name="Rectangle 66"/>
            <p:cNvSpPr/>
            <p:nvPr>
              <p:custDataLst>
                <p:tags r:id="rId18"/>
              </p:custDataLst>
            </p:nvPr>
          </p:nvSpPr>
          <p:spPr bwMode="auto">
            <a:xfrm>
              <a:off x="1995319" y="4733681"/>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grpSp>
      <p:sp>
        <p:nvSpPr>
          <p:cNvPr id="3" name="Title 2"/>
          <p:cNvSpPr>
            <a:spLocks noGrp="1"/>
          </p:cNvSpPr>
          <p:nvPr>
            <p:ph type="title"/>
            <p:custDataLst>
              <p:tags r:id="rId7"/>
            </p:custDataLst>
          </p:nvPr>
        </p:nvSpPr>
        <p:spPr/>
        <p:txBody>
          <a:bodyPr/>
          <a:lstStyle/>
          <a:p>
            <a:r>
              <a:rPr lang="en-US" dirty="0"/>
              <a:t>Packaging &amp; Deployment</a:t>
            </a:r>
          </a:p>
        </p:txBody>
      </p:sp>
      <p:sp>
        <p:nvSpPr>
          <p:cNvPr id="42" name="Rectangle 41"/>
          <p:cNvSpPr/>
          <p:nvPr>
            <p:custDataLst>
              <p:tags r:id="rId8"/>
            </p:custDataLst>
          </p:nvPr>
        </p:nvSpPr>
        <p:spPr bwMode="auto">
          <a:xfrm>
            <a:off x="3573823" y="1537299"/>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Service Artefacts</a:t>
            </a:r>
          </a:p>
        </p:txBody>
      </p:sp>
      <p:sp>
        <p:nvSpPr>
          <p:cNvPr id="43" name="Rectangle 42"/>
          <p:cNvSpPr/>
          <p:nvPr>
            <p:custDataLst>
              <p:tags r:id="rId9"/>
            </p:custDataLst>
          </p:nvPr>
        </p:nvSpPr>
        <p:spPr bwMode="auto">
          <a:xfrm>
            <a:off x="3573823" y="2340922"/>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Model</a:t>
            </a:r>
          </a:p>
        </p:txBody>
      </p:sp>
      <p:sp>
        <p:nvSpPr>
          <p:cNvPr id="45" name="Rectangle 44"/>
          <p:cNvSpPr/>
          <p:nvPr>
            <p:custDataLst>
              <p:tags r:id="rId10"/>
            </p:custDataLst>
          </p:nvPr>
        </p:nvSpPr>
        <p:spPr bwMode="auto">
          <a:xfrm>
            <a:off x="3573823" y="3144545"/>
            <a:ext cx="1772618" cy="718328"/>
          </a:xfrm>
          <a:prstGeom prst="rect">
            <a:avLst/>
          </a:prstGeom>
          <a:solidFill>
            <a:schemeClr val="accent2"/>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Config</a:t>
            </a:r>
          </a:p>
          <a:p>
            <a:pPr defTabSz="914099"/>
            <a:r>
              <a:rPr lang="en-NZ" sz="2000" dirty="0">
                <a:ln>
                  <a:solidFill>
                    <a:schemeClr val="bg1">
                      <a:alpha val="0"/>
                    </a:schemeClr>
                  </a:solidFill>
                </a:ln>
                <a:solidFill>
                  <a:schemeClr val="bg1"/>
                </a:solidFill>
              </a:rPr>
              <a:t>*.cscfg</a:t>
            </a:r>
          </a:p>
        </p:txBody>
      </p:sp>
      <p:sp>
        <p:nvSpPr>
          <p:cNvPr id="48" name="Right Arrow 47"/>
          <p:cNvSpPr/>
          <p:nvPr>
            <p:custDataLst>
              <p:tags r:id="rId11"/>
            </p:custDataLst>
          </p:nvPr>
        </p:nvSpPr>
        <p:spPr bwMode="auto">
          <a:xfrm>
            <a:off x="2527559" y="2656619"/>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12"/>
            </p:custDataLst>
          </p:nvPr>
        </p:nvSpPr>
        <p:spPr bwMode="auto">
          <a:xfrm>
            <a:off x="5600027"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13"/>
            </p:custDataLst>
          </p:nvPr>
        </p:nvSpPr>
        <p:spPr bwMode="auto">
          <a:xfrm>
            <a:off x="8433115"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Rectangle 43"/>
          <p:cNvSpPr/>
          <p:nvPr>
            <p:custDataLst>
              <p:tags r:id="rId14"/>
            </p:custDataLst>
          </p:nvPr>
        </p:nvSpPr>
        <p:spPr bwMode="auto">
          <a:xfrm>
            <a:off x="3573823" y="1849319"/>
            <a:ext cx="1772618" cy="89791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*.cspkg</a:t>
            </a:r>
          </a:p>
        </p:txBody>
      </p:sp>
      <p:sp>
        <p:nvSpPr>
          <p:cNvPr id="70" name="Rectangle 69"/>
          <p:cNvSpPr/>
          <p:nvPr>
            <p:custDataLst>
              <p:tags r:id="rId15"/>
            </p:custDataLst>
          </p:nvPr>
        </p:nvSpPr>
        <p:spPr bwMode="auto">
          <a:xfrm>
            <a:off x="1106103" y="4889889"/>
            <a:ext cx="5577840"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Visual Studio Tools for Windows Azure now supports one-click deployment. </a:t>
            </a:r>
            <a:br>
              <a:rPr lang="en-US" sz="2000" dirty="0">
                <a:ln>
                  <a:solidFill>
                    <a:schemeClr val="bg1">
                      <a:alpha val="0"/>
                    </a:schemeClr>
                  </a:solidFill>
                </a:ln>
                <a:solidFill>
                  <a:schemeClr val="bg1"/>
                </a:solidFill>
              </a:rPr>
            </a:br>
            <a:r>
              <a:rPr lang="en-US" sz="2000" dirty="0">
                <a:ln>
                  <a:solidFill>
                    <a:schemeClr val="bg1">
                      <a:alpha val="0"/>
                    </a:schemeClr>
                  </a:solidFill>
                </a:ln>
                <a:solidFill>
                  <a:schemeClr val="bg1"/>
                </a:solidFill>
              </a:rPr>
              <a:t>Aimed at rapid build/deploy/test/fix scenarios.</a:t>
            </a:r>
          </a:p>
        </p:txBody>
      </p:sp>
      <p:grpSp>
        <p:nvGrpSpPr>
          <p:cNvPr id="2" name="Group 1"/>
          <p:cNvGrpSpPr/>
          <p:nvPr/>
        </p:nvGrpSpPr>
        <p:grpSpPr>
          <a:xfrm>
            <a:off x="711459" y="1871849"/>
            <a:ext cx="1645921" cy="1403355"/>
            <a:chOff x="609859" y="4864095"/>
            <a:chExt cx="1645921" cy="1403355"/>
          </a:xfrm>
        </p:grpSpPr>
        <p:sp>
          <p:nvSpPr>
            <p:cNvPr id="38" name="TextBox 37"/>
            <p:cNvSpPr txBox="1"/>
            <p:nvPr/>
          </p:nvSpPr>
          <p:spPr>
            <a:xfrm>
              <a:off x="619300" y="4864095"/>
              <a:ext cx="1627039" cy="553998"/>
            </a:xfrm>
            <a:prstGeom prst="rect">
              <a:avLst/>
            </a:prstGeom>
            <a:noFill/>
          </p:spPr>
          <p:txBody>
            <a:bodyPr wrap="square" lIns="0" tIns="0" rIns="0" bIns="0" rtlCol="0">
              <a:spAutoFit/>
            </a:bodyPr>
            <a:lstStyle/>
            <a:p>
              <a:pPr algn="ctr"/>
              <a:r>
                <a:rPr lang="en-NZ" dirty="0" smtClean="0">
                  <a:ln>
                    <a:solidFill>
                      <a:schemeClr val="bg1">
                        <a:alpha val="0"/>
                      </a:schemeClr>
                    </a:solidFill>
                  </a:ln>
                  <a:solidFill>
                    <a:srgbClr val="595959"/>
                  </a:solidFill>
                </a:rPr>
                <a:t>Microsoft </a:t>
              </a:r>
              <a:br>
                <a:rPr lang="en-NZ" dirty="0" smtClean="0">
                  <a:ln>
                    <a:solidFill>
                      <a:schemeClr val="bg1">
                        <a:alpha val="0"/>
                      </a:schemeClr>
                    </a:solidFill>
                  </a:ln>
                  <a:solidFill>
                    <a:srgbClr val="595959"/>
                  </a:solidFill>
                </a:rPr>
              </a:br>
              <a:r>
                <a:rPr lang="en-NZ" dirty="0" smtClean="0">
                  <a:ln>
                    <a:solidFill>
                      <a:schemeClr val="bg1">
                        <a:alpha val="0"/>
                      </a:schemeClr>
                    </a:solidFill>
                  </a:ln>
                  <a:solidFill>
                    <a:srgbClr val="595959"/>
                  </a:solidFill>
                </a:rPr>
                <a:t>Visual Studio</a:t>
              </a:r>
            </a:p>
          </p:txBody>
        </p:sp>
        <p:sp>
          <p:nvSpPr>
            <p:cNvPr id="41" name="Rectangle 40"/>
            <p:cNvSpPr/>
            <p:nvPr/>
          </p:nvSpPr>
          <p:spPr bwMode="auto">
            <a:xfrm>
              <a:off x="609859" y="5467778"/>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Web Role</a:t>
              </a:r>
            </a:p>
          </p:txBody>
        </p:sp>
        <p:sp>
          <p:nvSpPr>
            <p:cNvPr id="46" name="Rectangle 45"/>
            <p:cNvSpPr/>
            <p:nvPr/>
          </p:nvSpPr>
          <p:spPr bwMode="auto">
            <a:xfrm>
              <a:off x="609859" y="5901690"/>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Worker Role</a:t>
              </a:r>
            </a:p>
          </p:txBody>
        </p:sp>
      </p:grpSp>
      <p:sp>
        <p:nvSpPr>
          <p:cNvPr id="33" name="Rectangle 32"/>
          <p:cNvSpPr/>
          <p:nvPr>
            <p:custDataLst>
              <p:tags r:id="rId16"/>
            </p:custDataLst>
          </p:nvPr>
        </p:nvSpPr>
        <p:spPr bwMode="auto">
          <a:xfrm>
            <a:off x="6820371" y="4876800"/>
            <a:ext cx="4484938"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ln>
                  <a:solidFill>
                    <a:schemeClr val="bg1">
                      <a:alpha val="0"/>
                    </a:schemeClr>
                  </a:solidFill>
                </a:ln>
                <a:solidFill>
                  <a:schemeClr val="bg1"/>
                </a:solidFill>
              </a:rPr>
              <a:t>You can also integrate with source control such as TFS and deploy via continuous integration</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462475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childTnLst>
                                </p:cTn>
                              </p:par>
                              <p:par>
                                <p:cTn id="29" presetID="10" presetClass="exit" presetSubtype="0" fill="hold" grpId="1" nodeType="withEffect">
                                  <p:stCondLst>
                                    <p:cond delay="0"/>
                                  </p:stCondLst>
                                  <p:childTnLst>
                                    <p:animEffect transition="out" filter="fade">
                                      <p:cBhvr>
                                        <p:cTn id="30" dur="2000"/>
                                        <p:tgtEl>
                                          <p:spTgt spid="43"/>
                                        </p:tgtEl>
                                      </p:cBhvr>
                                    </p:animEffect>
                                    <p:set>
                                      <p:cBhvr>
                                        <p:cTn id="31" dur="1" fill="hold">
                                          <p:stCondLst>
                                            <p:cond delay="1999"/>
                                          </p:stCondLst>
                                        </p:cTn>
                                        <p:tgtEl>
                                          <p:spTgt spid="4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2"/>
                                        </p:tgtEl>
                                      </p:cBhvr>
                                    </p:animEffect>
                                    <p:set>
                                      <p:cBhvr>
                                        <p:cTn id="34" dur="1" fill="hold">
                                          <p:stCondLst>
                                            <p:cond delay="1999"/>
                                          </p:stCondLst>
                                        </p:cTn>
                                        <p:tgtEl>
                                          <p:spTgt spid="4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44" presetClass="path" presetSubtype="0" accel="50000" decel="50000" fill="hold" grpId="1" nodeType="afterEffect">
                                  <p:stCondLst>
                                    <p:cond delay="0"/>
                                  </p:stCondLst>
                                  <p:childTnLst>
                                    <p:animMotion origin="layout" path="M -7.76446E-7 -7.40741E-7 L 0.06683 -0.03264 C 0.08077 -0.04028 0.10123 -0.04097 0.12194 -0.03611 C 0.14539 -0.03032 0.16402 -0.0206 0.17653 -0.00648 L 0.23619 0.05741 " pathEditMode="relative" rAng="468394" ptsTypes="FffFF">
                                      <p:cBhvr>
                                        <p:cTn id="46" dur="2000" fill="hold"/>
                                        <p:tgtEl>
                                          <p:spTgt spid="44"/>
                                        </p:tgtEl>
                                        <p:attrNameLst>
                                          <p:attrName>ppt_x</p:attrName>
                                          <p:attrName>ppt_y</p:attrName>
                                        </p:attrNameLst>
                                      </p:cBhvr>
                                      <p:rCtr x="12051" y="-347"/>
                                    </p:animMotion>
                                  </p:childTnLst>
                                </p:cTn>
                              </p:par>
                              <p:par>
                                <p:cTn id="47" presetID="37" presetClass="path" presetSubtype="0" accel="50000" decel="50000" fill="hold" grpId="2" nodeType="withEffect">
                                  <p:stCondLst>
                                    <p:cond delay="0"/>
                                  </p:stCondLst>
                                  <p:childTnLst>
                                    <p:animMotion origin="layout" path="M 2.81397E-6 -2.22222E-6 L 0.06123 0.04653 C 0.07425 0.05648 0.09432 0.06343 0.1149 0.06597 C 0.13861 0.06806 0.1575 0.06528 0.17118 0.05764 L 0.23632 0.02477 " pathEditMode="relative" rAng="205053" ptsTypes="FffFF">
                                      <p:cBhvr>
                                        <p:cTn id="48" dur="2000" fill="hold"/>
                                        <p:tgtEl>
                                          <p:spTgt spid="45"/>
                                        </p:tgtEl>
                                        <p:attrNameLst>
                                          <p:attrName>ppt_x</p:attrName>
                                          <p:attrName>ppt_y</p:attrName>
                                        </p:attrNameLst>
                                      </p:cBhvr>
                                      <p:rCtr x="11725" y="391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500"/>
                            </p:stCondLst>
                            <p:childTnLst>
                              <p:par>
                                <p:cTn id="67" presetID="37" presetClass="path" presetSubtype="0" accel="50000" decel="50000" fill="hold" grpId="1" nodeType="afterEffect">
                                  <p:stCondLst>
                                    <p:cond delay="0"/>
                                  </p:stCondLst>
                                  <p:childTnLst>
                                    <p:animMotion origin="layout" path="M 0.23632 0.02477 L 0.29924 0.09051 C 0.31201 0.10556 0.33246 0.1162 0.35409 0.12037 C 0.37897 0.125 0.39929 0.12199 0.41362 0.11227 L 0.48358 0.07199 " pathEditMode="relative" rAng="371034" ptsTypes="FffFF">
                                      <p:cBhvr>
                                        <p:cTn id="68" dur="2000" fill="hold"/>
                                        <p:tgtEl>
                                          <p:spTgt spid="45"/>
                                        </p:tgtEl>
                                        <p:attrNameLst>
                                          <p:attrName>ppt_x</p:attrName>
                                          <p:attrName>ppt_y</p:attrName>
                                        </p:attrNameLst>
                                      </p:cBhvr>
                                      <p:rCtr x="12142" y="5972"/>
                                    </p:animMotion>
                                  </p:childTnLst>
                                </p:cTn>
                              </p:par>
                            </p:childTnLst>
                          </p:cTn>
                        </p:par>
                        <p:par>
                          <p:cTn id="69" fill="hold">
                            <p:stCondLst>
                              <p:cond delay="2500"/>
                            </p:stCondLst>
                            <p:childTnLst>
                              <p:par>
                                <p:cTn id="70" presetID="50" presetClass="path" presetSubtype="0" accel="50000" decel="50000" fill="hold" grpId="2" nodeType="afterEffect">
                                  <p:stCondLst>
                                    <p:cond delay="0"/>
                                  </p:stCondLst>
                                  <p:childTnLst>
                                    <p:animMotion origin="layout" path="M 0.23619 0.05741 L 0.26719 0.05741 C 0.28113 0.05741 0.29859 0.15764 0.29859 0.23935 L 0.29859 0.42199 " pathEditMode="relative" rAng="0" ptsTypes="FfFF">
                                      <p:cBhvr>
                                        <p:cTn id="71" dur="2000" fill="hold"/>
                                        <p:tgtEl>
                                          <p:spTgt spid="44"/>
                                        </p:tgtEl>
                                        <p:attrNameLst>
                                          <p:attrName>ppt_x</p:attrName>
                                          <p:attrName>ppt_y</p:attrName>
                                        </p:attrNameLst>
                                      </p:cBhvr>
                                      <p:rCtr x="3114" y="18218"/>
                                    </p:animMotion>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5" grpId="0" animBg="1"/>
      <p:bldP spid="66" grpId="0" animBg="1"/>
      <p:bldP spid="42" grpId="0" animBg="1"/>
      <p:bldP spid="42" grpId="1" animBg="1"/>
      <p:bldP spid="43" grpId="0" animBg="1"/>
      <p:bldP spid="43" grpId="1" animBg="1"/>
      <p:bldP spid="45" grpId="0" animBg="1"/>
      <p:bldP spid="45" grpId="1" animBg="1"/>
      <p:bldP spid="45" grpId="2" animBg="1"/>
      <p:bldP spid="48" grpId="0" animBg="1"/>
      <p:bldP spid="49" grpId="0" animBg="1"/>
      <p:bldP spid="53" grpId="0" animBg="1"/>
      <p:bldP spid="44" grpId="0" animBg="1"/>
      <p:bldP spid="44" grpId="1" animBg="1"/>
      <p:bldP spid="44" grpId="2" animBg="1"/>
      <p:bldP spid="70" grpId="0" animBg="1"/>
      <p:bldP spid="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Upgrade Strategies</a:t>
            </a:r>
            <a:endParaRPr lang="en-US" dirty="0"/>
          </a:p>
        </p:txBody>
      </p:sp>
      <p:sp>
        <p:nvSpPr>
          <p:cNvPr id="22" name="Text Placeholder 4"/>
          <p:cNvSpPr txBox="1">
            <a:spLocks/>
          </p:cNvSpPr>
          <p:nvPr/>
        </p:nvSpPr>
        <p:spPr>
          <a:xfrm>
            <a:off x="520700" y="1437512"/>
            <a:ext cx="11668125" cy="1603376"/>
          </a:xfrm>
          <a:prstGeom prst="rect">
            <a:avLst/>
          </a:prstGeom>
          <a:solidFill>
            <a:schemeClr val="tx1">
              <a:alpha val="5000"/>
            </a:schemeClr>
          </a:solidFill>
        </p:spPr>
        <p:txBody>
          <a:bodyPr lIns="137160" tIns="0" rIns="18288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400"/>
              </a:spcBef>
            </a:pPr>
            <a:r>
              <a:rPr lang="en-US" sz="3200" spc="-70" dirty="0">
                <a:solidFill>
                  <a:schemeClr val="tx2">
                    <a:alpha val="99000"/>
                  </a:schemeClr>
                </a:solidFill>
                <a:latin typeface="+mj-lt"/>
              </a:rPr>
              <a:t>Staging vs. Production</a:t>
            </a:r>
          </a:p>
          <a:p>
            <a:pPr>
              <a:lnSpc>
                <a:spcPct val="100000"/>
              </a:lnSpc>
              <a:spcBef>
                <a:spcPts val="0"/>
              </a:spcBef>
              <a:buSzTx/>
            </a:pPr>
            <a:r>
              <a:rPr lang="en-US" sz="2000" spc="-70" dirty="0" smtClean="0">
                <a:gradFill>
                  <a:gsLst>
                    <a:gs pos="0">
                      <a:schemeClr val="tx1"/>
                    </a:gs>
                    <a:gs pos="100000">
                      <a:schemeClr val="tx1"/>
                    </a:gs>
                  </a:gsLst>
                  <a:lin ang="5400000" scaled="0"/>
                </a:gradFill>
                <a:latin typeface="Segoe UI"/>
              </a:rPr>
              <a:t>Deploy to staging for testing and validation;  Promote to production using VIP swap</a:t>
            </a:r>
            <a:endParaRPr lang="en-US" sz="2000" spc="-70" dirty="0">
              <a:gradFill>
                <a:gsLst>
                  <a:gs pos="0">
                    <a:schemeClr val="tx1"/>
                  </a:gs>
                  <a:gs pos="100000">
                    <a:schemeClr val="tx1"/>
                  </a:gs>
                </a:gsLst>
                <a:lin ang="5400000" scaled="0"/>
              </a:gradFill>
              <a:latin typeface="Segoe UI"/>
            </a:endParaRPr>
          </a:p>
        </p:txBody>
      </p:sp>
      <p:sp>
        <p:nvSpPr>
          <p:cNvPr id="40" name="Text Placeholder 4"/>
          <p:cNvSpPr txBox="1">
            <a:spLocks/>
          </p:cNvSpPr>
          <p:nvPr/>
        </p:nvSpPr>
        <p:spPr>
          <a:xfrm>
            <a:off x="520700" y="3133709"/>
            <a:ext cx="11668125" cy="1603377"/>
          </a:xfrm>
          <a:prstGeom prst="rect">
            <a:avLst/>
          </a:prstGeom>
          <a:solidFill>
            <a:schemeClr val="tx1">
              <a:alpha val="5000"/>
            </a:schemeClr>
          </a:solidFill>
        </p:spPr>
        <p:txBody>
          <a:bodyPr lIns="137160" tIns="0" rIns="18288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400"/>
              </a:spcBef>
            </a:pPr>
            <a:r>
              <a:rPr lang="en-US" sz="3200" spc="-70" dirty="0">
                <a:solidFill>
                  <a:schemeClr val="tx2">
                    <a:alpha val="99000"/>
                  </a:schemeClr>
                </a:solidFill>
                <a:latin typeface="+mj-lt"/>
              </a:rPr>
              <a:t>In-place upgrade</a:t>
            </a:r>
          </a:p>
          <a:p>
            <a:pPr>
              <a:lnSpc>
                <a:spcPct val="100000"/>
              </a:lnSpc>
              <a:spcBef>
                <a:spcPts val="0"/>
              </a:spcBef>
              <a:buSzTx/>
            </a:pPr>
            <a:r>
              <a:rPr lang="en-US" sz="2000" spc="-70" dirty="0" smtClean="0">
                <a:gradFill>
                  <a:gsLst>
                    <a:gs pos="0">
                      <a:schemeClr val="tx1"/>
                    </a:gs>
                    <a:gs pos="100000">
                      <a:schemeClr val="tx1"/>
                    </a:gs>
                  </a:gsLst>
                  <a:lin ang="5400000" scaled="0"/>
                </a:gradFill>
                <a:latin typeface="Segoe UI"/>
              </a:rPr>
              <a:t>Replace an old deployment with a new deployment</a:t>
            </a:r>
            <a:endParaRPr lang="en-US" sz="2000" spc="-70" dirty="0">
              <a:gradFill>
                <a:gsLst>
                  <a:gs pos="0">
                    <a:schemeClr val="tx1"/>
                  </a:gs>
                  <a:gs pos="100000">
                    <a:schemeClr val="tx1"/>
                  </a:gs>
                </a:gsLst>
                <a:lin ang="5400000" scaled="0"/>
              </a:gradFill>
              <a:latin typeface="Segoe UI"/>
            </a:endParaRPr>
          </a:p>
        </p:txBody>
      </p:sp>
    </p:spTree>
    <p:extLst>
      <p:ext uri="{BB962C8B-B14F-4D97-AF65-F5344CB8AC3E}">
        <p14:creationId xmlns:p14="http://schemas.microsoft.com/office/powerpoint/2010/main" val="38613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474719" y="1677924"/>
            <a:ext cx="8307705" cy="4727448"/>
          </a:xfrm>
        </p:spPr>
        <p:txBody>
          <a:bodyPr/>
          <a:lstStyle/>
          <a:p>
            <a:pPr>
              <a:buFont typeface="Arial" pitchFamily="34" charset="0"/>
              <a:buChar char="•"/>
            </a:pPr>
            <a:r>
              <a:rPr lang="en-US" sz="3600" dirty="0"/>
              <a:t>A brief review of Cloud Service</a:t>
            </a:r>
          </a:p>
          <a:p>
            <a:pPr>
              <a:buFont typeface="Arial" pitchFamily="34" charset="0"/>
              <a:buChar char="•"/>
            </a:pPr>
            <a:r>
              <a:rPr lang="en-US" sz="3600" dirty="0"/>
              <a:t>Inter-role communication</a:t>
            </a:r>
          </a:p>
          <a:p>
            <a:pPr>
              <a:buFont typeface="Arial" pitchFamily="34" charset="0"/>
              <a:buChar char="•"/>
            </a:pPr>
            <a:r>
              <a:rPr lang="en-US" sz="3600" dirty="0"/>
              <a:t>Windows Azure Cloud Service Lifecycle</a:t>
            </a:r>
          </a:p>
          <a:p>
            <a:pPr>
              <a:buFont typeface="Arial" pitchFamily="34" charset="0"/>
              <a:buChar char="•"/>
            </a:pPr>
            <a:r>
              <a:rPr lang="en-US" sz="3600" dirty="0"/>
              <a:t>Dedicated cache</a:t>
            </a:r>
          </a:p>
          <a:p>
            <a:pPr>
              <a:buFont typeface="Arial" pitchFamily="34" charset="0"/>
              <a:buChar char="•"/>
            </a:pPr>
            <a:r>
              <a:rPr lang="en-US" sz="3600" dirty="0"/>
              <a:t>Windows Azure Service Bus</a:t>
            </a:r>
          </a:p>
          <a:p>
            <a:pPr>
              <a:buFont typeface="Arial" pitchFamily="34" charset="0"/>
              <a:buChar char="•"/>
            </a:pPr>
            <a:r>
              <a:rPr lang="en-US" sz="3600" dirty="0"/>
              <a:t>Windows Azure Access Control Service</a:t>
            </a:r>
          </a:p>
        </p:txBody>
      </p:sp>
      <p:sp>
        <p:nvSpPr>
          <p:cNvPr id="3" name="Text Placeholder 2"/>
          <p:cNvSpPr>
            <a:spLocks noGrp="1"/>
          </p:cNvSpPr>
          <p:nvPr>
            <p:ph type="body" sz="quarter" idx="11"/>
          </p:nvPr>
        </p:nvSpPr>
        <p:spPr/>
        <p:txBody>
          <a:bodyPr/>
          <a:lstStyle/>
          <a:p>
            <a:r>
              <a:rPr lang="en-US" smtClean="0"/>
              <a:t>Agenda</a:t>
            </a:r>
            <a:endParaRPr lang="en-US" dirty="0"/>
          </a:p>
        </p:txBody>
      </p:sp>
    </p:spTree>
    <p:extLst>
      <p:ext uri="{BB962C8B-B14F-4D97-AF65-F5344CB8AC3E}">
        <p14:creationId xmlns:p14="http://schemas.microsoft.com/office/powerpoint/2010/main" val="683024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764381"/>
          </a:xfrm>
        </p:spPr>
        <p:txBody>
          <a:bodyPr/>
          <a:lstStyle/>
          <a:p>
            <a:r>
              <a:rPr lang="en-US" dirty="0" smtClean="0"/>
              <a:t>Create a new website, publish, change, publish again</a:t>
            </a:r>
          </a:p>
          <a:p>
            <a:r>
              <a:rPr lang="en-US" dirty="0" smtClean="0"/>
              <a:t>Add a cloud service project </a:t>
            </a:r>
          </a:p>
          <a:p>
            <a:r>
              <a:rPr lang="en-US" dirty="0" smtClean="0"/>
              <a:t>Add a worker role</a:t>
            </a:r>
          </a:p>
          <a:p>
            <a:r>
              <a:rPr lang="en-US" dirty="0" smtClean="0"/>
              <a:t>Scale the roles</a:t>
            </a:r>
          </a:p>
          <a:p>
            <a:r>
              <a:rPr lang="en-US" dirty="0" smtClean="0"/>
              <a:t>Publish (enabled RDC)</a:t>
            </a:r>
          </a:p>
          <a:p>
            <a:r>
              <a:rPr lang="en-US" dirty="0" smtClean="0"/>
              <a:t>Show existing deployment</a:t>
            </a:r>
          </a:p>
          <a:p>
            <a:r>
              <a:rPr lang="en-US" dirty="0" smtClean="0"/>
              <a:t>Examine service definition file</a:t>
            </a:r>
          </a:p>
          <a:p>
            <a:r>
              <a:rPr lang="en-US" dirty="0" smtClean="0"/>
              <a:t>RDC to role instance</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3339987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a:gradFill>
                  <a:gsLst>
                    <a:gs pos="1250">
                      <a:srgbClr val="FFFFFF"/>
                    </a:gs>
                    <a:gs pos="100000">
                      <a:srgbClr val="FFFFFF"/>
                    </a:gs>
                  </a:gsLst>
                  <a:lin ang="5400000" scaled="0"/>
                </a:gradFill>
              </a:rPr>
              <a:t>Service </a:t>
            </a:r>
            <a:r>
              <a:rPr lang="en-US" dirty="0" smtClean="0">
                <a:gradFill>
                  <a:gsLst>
                    <a:gs pos="1250">
                      <a:srgbClr val="FFFFFF"/>
                    </a:gs>
                    <a:gs pos="100000">
                      <a:srgbClr val="FFFFFF"/>
                    </a:gs>
                  </a:gsLst>
                  <a:lin ang="5400000" scaled="0"/>
                </a:gradFill>
              </a:rPr>
              <a:t>Management</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069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366102" y="2872193"/>
            <a:ext cx="1319861" cy="1190054"/>
            <a:chOff x="3550717" y="2230855"/>
            <a:chExt cx="1319861" cy="1190054"/>
          </a:xfrm>
        </p:grpSpPr>
        <p:sp>
          <p:nvSpPr>
            <p:cNvPr id="40" name="Rounded Rectangle 39"/>
            <p:cNvSpPr/>
            <p:nvPr/>
          </p:nvSpPr>
          <p:spPr bwMode="auto">
            <a:xfrm>
              <a:off x="3550717" y="2230855"/>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Package</a:t>
              </a:r>
            </a:p>
          </p:txBody>
        </p:sp>
        <p:sp>
          <p:nvSpPr>
            <p:cNvPr id="87" name="Freeform 23"/>
            <p:cNvSpPr>
              <a:spLocks noEditPoints="1"/>
            </p:cNvSpPr>
            <p:nvPr/>
          </p:nvSpPr>
          <p:spPr bwMode="black">
            <a:xfrm>
              <a:off x="3854268" y="2418083"/>
              <a:ext cx="712757" cy="531050"/>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11660774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53"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Cloud service lifecycle – Simplistic view</a:t>
            </a:r>
            <a:endParaRPr lang="en-US" dirty="0"/>
          </a:p>
        </p:txBody>
      </p:sp>
      <p:sp>
        <p:nvSpPr>
          <p:cNvPr id="48" name="Right Arrow 47"/>
          <p:cNvSpPr/>
          <p:nvPr>
            <p:custDataLst>
              <p:tags r:id="rId4"/>
            </p:custDataLst>
          </p:nvPr>
        </p:nvSpPr>
        <p:spPr bwMode="auto">
          <a:xfrm>
            <a:off x="3618820" y="3349328"/>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5"/>
            </p:custDataLst>
          </p:nvPr>
        </p:nvSpPr>
        <p:spPr bwMode="auto">
          <a:xfrm>
            <a:off x="5800860" y="3349328"/>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6"/>
            </p:custDataLst>
          </p:nvPr>
        </p:nvSpPr>
        <p:spPr bwMode="auto">
          <a:xfrm>
            <a:off x="7956490" y="3349328"/>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5" name="Rounded Rectangle 54"/>
          <p:cNvSpPr/>
          <p:nvPr/>
        </p:nvSpPr>
        <p:spPr bwMode="auto">
          <a:xfrm>
            <a:off x="6540293" y="2872193"/>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Upload</a:t>
            </a:r>
          </a:p>
        </p:txBody>
      </p:sp>
      <p:sp>
        <p:nvSpPr>
          <p:cNvPr id="59" name="Freeform 99"/>
          <p:cNvSpPr>
            <a:spLocks/>
          </p:cNvSpPr>
          <p:nvPr/>
        </p:nvSpPr>
        <p:spPr bwMode="black">
          <a:xfrm rot="16200000">
            <a:off x="6999493" y="3145554"/>
            <a:ext cx="463108" cy="491366"/>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0" name="Group 59"/>
          <p:cNvGrpSpPr/>
          <p:nvPr/>
        </p:nvGrpSpPr>
        <p:grpSpPr>
          <a:xfrm>
            <a:off x="8801889" y="2872193"/>
            <a:ext cx="1319861" cy="1190054"/>
            <a:chOff x="5621805" y="3831773"/>
            <a:chExt cx="1319861" cy="1190054"/>
          </a:xfrm>
        </p:grpSpPr>
        <p:sp>
          <p:nvSpPr>
            <p:cNvPr id="61" name="Rounded Rectangle 60"/>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Deploy</a:t>
              </a:r>
            </a:p>
          </p:txBody>
        </p:sp>
        <p:sp>
          <p:nvSpPr>
            <p:cNvPr id="6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6" name="U-Turn Arrow 5"/>
          <p:cNvSpPr/>
          <p:nvPr/>
        </p:nvSpPr>
        <p:spPr bwMode="auto">
          <a:xfrm rot="10800000">
            <a:off x="2603439" y="4143374"/>
            <a:ext cx="7007285" cy="619125"/>
          </a:xfrm>
          <a:prstGeom prst="uturnArrow">
            <a:avLst>
              <a:gd name="adj1" fmla="val 25000"/>
              <a:gd name="adj2" fmla="val 25000"/>
              <a:gd name="adj3" fmla="val 25000"/>
              <a:gd name="adj4" fmla="val 43750"/>
              <a:gd name="adj5" fmla="val 10000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 name="Group 14"/>
          <p:cNvGrpSpPr/>
          <p:nvPr/>
        </p:nvGrpSpPr>
        <p:grpSpPr>
          <a:xfrm>
            <a:off x="2210966" y="2872193"/>
            <a:ext cx="1316609" cy="1190054"/>
            <a:chOff x="2210966" y="2872193"/>
            <a:chExt cx="1316609" cy="1190054"/>
          </a:xfrm>
        </p:grpSpPr>
        <p:sp>
          <p:nvSpPr>
            <p:cNvPr id="35" name="Rounded Rectangle 34"/>
            <p:cNvSpPr/>
            <p:nvPr/>
          </p:nvSpPr>
          <p:spPr bwMode="auto">
            <a:xfrm>
              <a:off x="2210966" y="2872193"/>
              <a:ext cx="1316609" cy="1190054"/>
            </a:xfrm>
            <a:prstGeom prst="roundRect">
              <a:avLst>
                <a:gd name="adj" fmla="val 0"/>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Code</a:t>
              </a:r>
              <a:endParaRPr lang="en-US" sz="2000" dirty="0">
                <a:gradFill>
                  <a:gsLst>
                    <a:gs pos="0">
                      <a:srgbClr val="FFFFFF"/>
                    </a:gs>
                    <a:gs pos="100000">
                      <a:srgbClr val="FFFFFF"/>
                    </a:gs>
                  </a:gsLst>
                  <a:lin ang="5400000" scaled="0"/>
                </a:gradFill>
              </a:endParaRPr>
            </a:p>
          </p:txBody>
        </p:sp>
        <p:grpSp>
          <p:nvGrpSpPr>
            <p:cNvPr id="7" name="Group 4"/>
            <p:cNvGrpSpPr>
              <a:grpSpLocks noChangeAspect="1"/>
            </p:cNvGrpSpPr>
            <p:nvPr/>
          </p:nvGrpSpPr>
          <p:grpSpPr bwMode="auto">
            <a:xfrm>
              <a:off x="2431120" y="3124200"/>
              <a:ext cx="876300" cy="457200"/>
              <a:chOff x="1531" y="1968"/>
              <a:chExt cx="552" cy="288"/>
            </a:xfrm>
          </p:grpSpPr>
          <p:sp>
            <p:nvSpPr>
              <p:cNvPr id="8" name="AutoShape 3"/>
              <p:cNvSpPr>
                <a:spLocks noChangeAspect="1" noChangeArrowheads="1" noTextEdit="1"/>
              </p:cNvSpPr>
              <p:nvPr/>
            </p:nvSpPr>
            <p:spPr bwMode="auto">
              <a:xfrm>
                <a:off x="1531" y="1968"/>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1534" y="1973"/>
                <a:ext cx="544" cy="267"/>
              </a:xfrm>
              <a:custGeom>
                <a:avLst/>
                <a:gdLst>
                  <a:gd name="T0" fmla="*/ 2510 w 3261"/>
                  <a:gd name="T1" fmla="*/ 9 h 1603"/>
                  <a:gd name="T2" fmla="*/ 2692 w 3261"/>
                  <a:gd name="T3" fmla="*/ 47 h 1603"/>
                  <a:gd name="T4" fmla="*/ 2861 w 3261"/>
                  <a:gd name="T5" fmla="*/ 117 h 1603"/>
                  <a:gd name="T6" fmla="*/ 3009 w 3261"/>
                  <a:gd name="T7" fmla="*/ 218 h 1603"/>
                  <a:gd name="T8" fmla="*/ 3115 w 3261"/>
                  <a:gd name="T9" fmla="*/ 339 h 1603"/>
                  <a:gd name="T10" fmla="*/ 3194 w 3261"/>
                  <a:gd name="T11" fmla="*/ 479 h 1603"/>
                  <a:gd name="T12" fmla="*/ 3225 w 3261"/>
                  <a:gd name="T13" fmla="*/ 583 h 1603"/>
                  <a:gd name="T14" fmla="*/ 3248 w 3261"/>
                  <a:gd name="T15" fmla="*/ 668 h 1603"/>
                  <a:gd name="T16" fmla="*/ 3201 w 3261"/>
                  <a:gd name="T17" fmla="*/ 620 h 1603"/>
                  <a:gd name="T18" fmla="*/ 3093 w 3261"/>
                  <a:gd name="T19" fmla="*/ 536 h 1603"/>
                  <a:gd name="T20" fmla="*/ 2970 w 3261"/>
                  <a:gd name="T21" fmla="*/ 483 h 1603"/>
                  <a:gd name="T22" fmla="*/ 2835 w 3261"/>
                  <a:gd name="T23" fmla="*/ 455 h 1603"/>
                  <a:gd name="T24" fmla="*/ 2783 w 3261"/>
                  <a:gd name="T25" fmla="*/ 450 h 1603"/>
                  <a:gd name="T26" fmla="*/ 2758 w 3261"/>
                  <a:gd name="T27" fmla="*/ 451 h 1603"/>
                  <a:gd name="T28" fmla="*/ 2710 w 3261"/>
                  <a:gd name="T29" fmla="*/ 460 h 1603"/>
                  <a:gd name="T30" fmla="*/ 2640 w 3261"/>
                  <a:gd name="T31" fmla="*/ 479 h 1603"/>
                  <a:gd name="T32" fmla="*/ 2546 w 3261"/>
                  <a:gd name="T33" fmla="*/ 515 h 1603"/>
                  <a:gd name="T34" fmla="*/ 2429 w 3261"/>
                  <a:gd name="T35" fmla="*/ 572 h 1603"/>
                  <a:gd name="T36" fmla="*/ 2288 w 3261"/>
                  <a:gd name="T37" fmla="*/ 657 h 1603"/>
                  <a:gd name="T38" fmla="*/ 2125 w 3261"/>
                  <a:gd name="T39" fmla="*/ 771 h 1603"/>
                  <a:gd name="T40" fmla="*/ 1936 w 3261"/>
                  <a:gd name="T41" fmla="*/ 923 h 1603"/>
                  <a:gd name="T42" fmla="*/ 1733 w 3261"/>
                  <a:gd name="T43" fmla="*/ 1103 h 1603"/>
                  <a:gd name="T44" fmla="*/ 1538 w 3261"/>
                  <a:gd name="T45" fmla="*/ 1267 h 1603"/>
                  <a:gd name="T46" fmla="*/ 1326 w 3261"/>
                  <a:gd name="T47" fmla="*/ 1412 h 1603"/>
                  <a:gd name="T48" fmla="*/ 1097 w 3261"/>
                  <a:gd name="T49" fmla="*/ 1526 h 1603"/>
                  <a:gd name="T50" fmla="*/ 905 w 3261"/>
                  <a:gd name="T51" fmla="*/ 1584 h 1603"/>
                  <a:gd name="T52" fmla="*/ 736 w 3261"/>
                  <a:gd name="T53" fmla="*/ 1603 h 1603"/>
                  <a:gd name="T54" fmla="*/ 568 w 3261"/>
                  <a:gd name="T55" fmla="*/ 1590 h 1603"/>
                  <a:gd name="T56" fmla="*/ 409 w 3261"/>
                  <a:gd name="T57" fmla="*/ 1542 h 1603"/>
                  <a:gd name="T58" fmla="*/ 264 w 3261"/>
                  <a:gd name="T59" fmla="*/ 1458 h 1603"/>
                  <a:gd name="T60" fmla="*/ 142 w 3261"/>
                  <a:gd name="T61" fmla="*/ 1334 h 1603"/>
                  <a:gd name="T62" fmla="*/ 74 w 3261"/>
                  <a:gd name="T63" fmla="*/ 1213 h 1603"/>
                  <a:gd name="T64" fmla="*/ 21 w 3261"/>
                  <a:gd name="T65" fmla="*/ 1087 h 1603"/>
                  <a:gd name="T66" fmla="*/ 5 w 3261"/>
                  <a:gd name="T67" fmla="*/ 1052 h 1603"/>
                  <a:gd name="T68" fmla="*/ 28 w 3261"/>
                  <a:gd name="T69" fmla="*/ 1084 h 1603"/>
                  <a:gd name="T70" fmla="*/ 76 w 3261"/>
                  <a:gd name="T71" fmla="*/ 1129 h 1603"/>
                  <a:gd name="T72" fmla="*/ 150 w 3261"/>
                  <a:gd name="T73" fmla="*/ 1178 h 1603"/>
                  <a:gd name="T74" fmla="*/ 253 w 3261"/>
                  <a:gd name="T75" fmla="*/ 1221 h 1603"/>
                  <a:gd name="T76" fmla="*/ 387 w 3261"/>
                  <a:gd name="T77" fmla="*/ 1247 h 1603"/>
                  <a:gd name="T78" fmla="*/ 447 w 3261"/>
                  <a:gd name="T79" fmla="*/ 1251 h 1603"/>
                  <a:gd name="T80" fmla="*/ 480 w 3261"/>
                  <a:gd name="T81" fmla="*/ 1252 h 1603"/>
                  <a:gd name="T82" fmla="*/ 539 w 3261"/>
                  <a:gd name="T83" fmla="*/ 1247 h 1603"/>
                  <a:gd name="T84" fmla="*/ 621 w 3261"/>
                  <a:gd name="T85" fmla="*/ 1228 h 1603"/>
                  <a:gd name="T86" fmla="*/ 727 w 3261"/>
                  <a:gd name="T87" fmla="*/ 1187 h 1603"/>
                  <a:gd name="T88" fmla="*/ 852 w 3261"/>
                  <a:gd name="T89" fmla="*/ 1119 h 1603"/>
                  <a:gd name="T90" fmla="*/ 995 w 3261"/>
                  <a:gd name="T91" fmla="*/ 1014 h 1603"/>
                  <a:gd name="T92" fmla="*/ 1154 w 3261"/>
                  <a:gd name="T93" fmla="*/ 868 h 1603"/>
                  <a:gd name="T94" fmla="*/ 1309 w 3261"/>
                  <a:gd name="T95" fmla="*/ 695 h 1603"/>
                  <a:gd name="T96" fmla="*/ 1432 w 3261"/>
                  <a:gd name="T97" fmla="*/ 547 h 1603"/>
                  <a:gd name="T98" fmla="*/ 1563 w 3261"/>
                  <a:gd name="T99" fmla="*/ 401 h 1603"/>
                  <a:gd name="T100" fmla="*/ 1704 w 3261"/>
                  <a:gd name="T101" fmla="*/ 263 h 1603"/>
                  <a:gd name="T102" fmla="*/ 1858 w 3261"/>
                  <a:gd name="T103" fmla="*/ 146 h 1603"/>
                  <a:gd name="T104" fmla="*/ 2027 w 3261"/>
                  <a:gd name="T105" fmla="*/ 58 h 1603"/>
                  <a:gd name="T106" fmla="*/ 2208 w 3261"/>
                  <a:gd name="T107" fmla="*/ 12 h 1603"/>
                  <a:gd name="T108" fmla="*/ 2387 w 3261"/>
                  <a:gd name="T109" fmla="*/ 0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1" h="1603">
                    <a:moveTo>
                      <a:pt x="2387" y="0"/>
                    </a:moveTo>
                    <a:lnTo>
                      <a:pt x="2448" y="3"/>
                    </a:lnTo>
                    <a:lnTo>
                      <a:pt x="2510" y="9"/>
                    </a:lnTo>
                    <a:lnTo>
                      <a:pt x="2571" y="18"/>
                    </a:lnTo>
                    <a:lnTo>
                      <a:pt x="2632" y="31"/>
                    </a:lnTo>
                    <a:lnTo>
                      <a:pt x="2692" y="47"/>
                    </a:lnTo>
                    <a:lnTo>
                      <a:pt x="2750" y="66"/>
                    </a:lnTo>
                    <a:lnTo>
                      <a:pt x="2807" y="89"/>
                    </a:lnTo>
                    <a:lnTo>
                      <a:pt x="2861" y="117"/>
                    </a:lnTo>
                    <a:lnTo>
                      <a:pt x="2914" y="147"/>
                    </a:lnTo>
                    <a:lnTo>
                      <a:pt x="2963" y="181"/>
                    </a:lnTo>
                    <a:lnTo>
                      <a:pt x="3009" y="218"/>
                    </a:lnTo>
                    <a:lnTo>
                      <a:pt x="3051" y="260"/>
                    </a:lnTo>
                    <a:lnTo>
                      <a:pt x="3083" y="297"/>
                    </a:lnTo>
                    <a:lnTo>
                      <a:pt x="3115" y="339"/>
                    </a:lnTo>
                    <a:lnTo>
                      <a:pt x="3144" y="385"/>
                    </a:lnTo>
                    <a:lnTo>
                      <a:pt x="3171" y="432"/>
                    </a:lnTo>
                    <a:lnTo>
                      <a:pt x="3194" y="479"/>
                    </a:lnTo>
                    <a:lnTo>
                      <a:pt x="3211" y="526"/>
                    </a:lnTo>
                    <a:lnTo>
                      <a:pt x="3219" y="554"/>
                    </a:lnTo>
                    <a:lnTo>
                      <a:pt x="3225" y="583"/>
                    </a:lnTo>
                    <a:lnTo>
                      <a:pt x="3231" y="612"/>
                    </a:lnTo>
                    <a:lnTo>
                      <a:pt x="3238" y="641"/>
                    </a:lnTo>
                    <a:lnTo>
                      <a:pt x="3248" y="668"/>
                    </a:lnTo>
                    <a:lnTo>
                      <a:pt x="3261" y="694"/>
                    </a:lnTo>
                    <a:lnTo>
                      <a:pt x="3232" y="655"/>
                    </a:lnTo>
                    <a:lnTo>
                      <a:pt x="3201" y="620"/>
                    </a:lnTo>
                    <a:lnTo>
                      <a:pt x="3168" y="589"/>
                    </a:lnTo>
                    <a:lnTo>
                      <a:pt x="3131" y="561"/>
                    </a:lnTo>
                    <a:lnTo>
                      <a:pt x="3093" y="536"/>
                    </a:lnTo>
                    <a:lnTo>
                      <a:pt x="3054" y="516"/>
                    </a:lnTo>
                    <a:lnTo>
                      <a:pt x="3013" y="498"/>
                    </a:lnTo>
                    <a:lnTo>
                      <a:pt x="2970" y="483"/>
                    </a:lnTo>
                    <a:lnTo>
                      <a:pt x="2926" y="471"/>
                    </a:lnTo>
                    <a:lnTo>
                      <a:pt x="2881" y="461"/>
                    </a:lnTo>
                    <a:lnTo>
                      <a:pt x="2835" y="455"/>
                    </a:lnTo>
                    <a:lnTo>
                      <a:pt x="2788" y="450"/>
                    </a:lnTo>
                    <a:lnTo>
                      <a:pt x="2787" y="450"/>
                    </a:lnTo>
                    <a:lnTo>
                      <a:pt x="2783" y="450"/>
                    </a:lnTo>
                    <a:lnTo>
                      <a:pt x="2777" y="450"/>
                    </a:lnTo>
                    <a:lnTo>
                      <a:pt x="2769" y="450"/>
                    </a:lnTo>
                    <a:lnTo>
                      <a:pt x="2758" y="451"/>
                    </a:lnTo>
                    <a:lnTo>
                      <a:pt x="2744" y="453"/>
                    </a:lnTo>
                    <a:lnTo>
                      <a:pt x="2729" y="456"/>
                    </a:lnTo>
                    <a:lnTo>
                      <a:pt x="2710" y="460"/>
                    </a:lnTo>
                    <a:lnTo>
                      <a:pt x="2689" y="465"/>
                    </a:lnTo>
                    <a:lnTo>
                      <a:pt x="2666" y="471"/>
                    </a:lnTo>
                    <a:lnTo>
                      <a:pt x="2640" y="479"/>
                    </a:lnTo>
                    <a:lnTo>
                      <a:pt x="2611" y="489"/>
                    </a:lnTo>
                    <a:lnTo>
                      <a:pt x="2579" y="501"/>
                    </a:lnTo>
                    <a:lnTo>
                      <a:pt x="2546" y="515"/>
                    </a:lnTo>
                    <a:lnTo>
                      <a:pt x="2509" y="532"/>
                    </a:lnTo>
                    <a:lnTo>
                      <a:pt x="2471" y="551"/>
                    </a:lnTo>
                    <a:lnTo>
                      <a:pt x="2429" y="572"/>
                    </a:lnTo>
                    <a:lnTo>
                      <a:pt x="2385" y="598"/>
                    </a:lnTo>
                    <a:lnTo>
                      <a:pt x="2339" y="626"/>
                    </a:lnTo>
                    <a:lnTo>
                      <a:pt x="2288" y="657"/>
                    </a:lnTo>
                    <a:lnTo>
                      <a:pt x="2236" y="691"/>
                    </a:lnTo>
                    <a:lnTo>
                      <a:pt x="2182" y="729"/>
                    </a:lnTo>
                    <a:lnTo>
                      <a:pt x="2125" y="771"/>
                    </a:lnTo>
                    <a:lnTo>
                      <a:pt x="2065" y="817"/>
                    </a:lnTo>
                    <a:lnTo>
                      <a:pt x="2001" y="868"/>
                    </a:lnTo>
                    <a:lnTo>
                      <a:pt x="1936" y="923"/>
                    </a:lnTo>
                    <a:lnTo>
                      <a:pt x="1868" y="982"/>
                    </a:lnTo>
                    <a:lnTo>
                      <a:pt x="1797" y="1046"/>
                    </a:lnTo>
                    <a:lnTo>
                      <a:pt x="1733" y="1103"/>
                    </a:lnTo>
                    <a:lnTo>
                      <a:pt x="1670" y="1159"/>
                    </a:lnTo>
                    <a:lnTo>
                      <a:pt x="1604" y="1214"/>
                    </a:lnTo>
                    <a:lnTo>
                      <a:pt x="1538" y="1267"/>
                    </a:lnTo>
                    <a:lnTo>
                      <a:pt x="1468" y="1318"/>
                    </a:lnTo>
                    <a:lnTo>
                      <a:pt x="1398" y="1367"/>
                    </a:lnTo>
                    <a:lnTo>
                      <a:pt x="1326" y="1412"/>
                    </a:lnTo>
                    <a:lnTo>
                      <a:pt x="1252" y="1454"/>
                    </a:lnTo>
                    <a:lnTo>
                      <a:pt x="1175" y="1492"/>
                    </a:lnTo>
                    <a:lnTo>
                      <a:pt x="1097" y="1526"/>
                    </a:lnTo>
                    <a:lnTo>
                      <a:pt x="1017" y="1554"/>
                    </a:lnTo>
                    <a:lnTo>
                      <a:pt x="962" y="1570"/>
                    </a:lnTo>
                    <a:lnTo>
                      <a:pt x="905" y="1584"/>
                    </a:lnTo>
                    <a:lnTo>
                      <a:pt x="849" y="1594"/>
                    </a:lnTo>
                    <a:lnTo>
                      <a:pt x="792" y="1600"/>
                    </a:lnTo>
                    <a:lnTo>
                      <a:pt x="736" y="1603"/>
                    </a:lnTo>
                    <a:lnTo>
                      <a:pt x="680" y="1603"/>
                    </a:lnTo>
                    <a:lnTo>
                      <a:pt x="623" y="1598"/>
                    </a:lnTo>
                    <a:lnTo>
                      <a:pt x="568" y="1590"/>
                    </a:lnTo>
                    <a:lnTo>
                      <a:pt x="514" y="1579"/>
                    </a:lnTo>
                    <a:lnTo>
                      <a:pt x="461" y="1562"/>
                    </a:lnTo>
                    <a:lnTo>
                      <a:pt x="409" y="1542"/>
                    </a:lnTo>
                    <a:lnTo>
                      <a:pt x="358" y="1518"/>
                    </a:lnTo>
                    <a:lnTo>
                      <a:pt x="310" y="1490"/>
                    </a:lnTo>
                    <a:lnTo>
                      <a:pt x="264" y="1458"/>
                    </a:lnTo>
                    <a:lnTo>
                      <a:pt x="221" y="1421"/>
                    </a:lnTo>
                    <a:lnTo>
                      <a:pt x="180" y="1380"/>
                    </a:lnTo>
                    <a:lnTo>
                      <a:pt x="142" y="1334"/>
                    </a:lnTo>
                    <a:lnTo>
                      <a:pt x="115" y="1294"/>
                    </a:lnTo>
                    <a:lnTo>
                      <a:pt x="93" y="1254"/>
                    </a:lnTo>
                    <a:lnTo>
                      <a:pt x="74" y="1213"/>
                    </a:lnTo>
                    <a:lnTo>
                      <a:pt x="57" y="1171"/>
                    </a:lnTo>
                    <a:lnTo>
                      <a:pt x="40" y="1129"/>
                    </a:lnTo>
                    <a:lnTo>
                      <a:pt x="21" y="1087"/>
                    </a:lnTo>
                    <a:lnTo>
                      <a:pt x="0" y="1046"/>
                    </a:lnTo>
                    <a:lnTo>
                      <a:pt x="1" y="1047"/>
                    </a:lnTo>
                    <a:lnTo>
                      <a:pt x="5" y="1052"/>
                    </a:lnTo>
                    <a:lnTo>
                      <a:pt x="10" y="1060"/>
                    </a:lnTo>
                    <a:lnTo>
                      <a:pt x="18" y="1070"/>
                    </a:lnTo>
                    <a:lnTo>
                      <a:pt x="28" y="1084"/>
                    </a:lnTo>
                    <a:lnTo>
                      <a:pt x="41" y="1098"/>
                    </a:lnTo>
                    <a:lnTo>
                      <a:pt x="57" y="1113"/>
                    </a:lnTo>
                    <a:lnTo>
                      <a:pt x="76" y="1129"/>
                    </a:lnTo>
                    <a:lnTo>
                      <a:pt x="97" y="1145"/>
                    </a:lnTo>
                    <a:lnTo>
                      <a:pt x="122" y="1162"/>
                    </a:lnTo>
                    <a:lnTo>
                      <a:pt x="150" y="1178"/>
                    </a:lnTo>
                    <a:lnTo>
                      <a:pt x="181" y="1194"/>
                    </a:lnTo>
                    <a:lnTo>
                      <a:pt x="215" y="1208"/>
                    </a:lnTo>
                    <a:lnTo>
                      <a:pt x="253" y="1221"/>
                    </a:lnTo>
                    <a:lnTo>
                      <a:pt x="294" y="1232"/>
                    </a:lnTo>
                    <a:lnTo>
                      <a:pt x="339" y="1241"/>
                    </a:lnTo>
                    <a:lnTo>
                      <a:pt x="387" y="1247"/>
                    </a:lnTo>
                    <a:lnTo>
                      <a:pt x="441" y="1250"/>
                    </a:lnTo>
                    <a:lnTo>
                      <a:pt x="442" y="1250"/>
                    </a:lnTo>
                    <a:lnTo>
                      <a:pt x="447" y="1251"/>
                    </a:lnTo>
                    <a:lnTo>
                      <a:pt x="455" y="1251"/>
                    </a:lnTo>
                    <a:lnTo>
                      <a:pt x="466" y="1252"/>
                    </a:lnTo>
                    <a:lnTo>
                      <a:pt x="480" y="1252"/>
                    </a:lnTo>
                    <a:lnTo>
                      <a:pt x="497" y="1251"/>
                    </a:lnTo>
                    <a:lnTo>
                      <a:pt x="516" y="1250"/>
                    </a:lnTo>
                    <a:lnTo>
                      <a:pt x="539" y="1247"/>
                    </a:lnTo>
                    <a:lnTo>
                      <a:pt x="564" y="1242"/>
                    </a:lnTo>
                    <a:lnTo>
                      <a:pt x="591" y="1236"/>
                    </a:lnTo>
                    <a:lnTo>
                      <a:pt x="621" y="1228"/>
                    </a:lnTo>
                    <a:lnTo>
                      <a:pt x="654" y="1217"/>
                    </a:lnTo>
                    <a:lnTo>
                      <a:pt x="690" y="1204"/>
                    </a:lnTo>
                    <a:lnTo>
                      <a:pt x="727" y="1187"/>
                    </a:lnTo>
                    <a:lnTo>
                      <a:pt x="766" y="1168"/>
                    </a:lnTo>
                    <a:lnTo>
                      <a:pt x="808" y="1145"/>
                    </a:lnTo>
                    <a:lnTo>
                      <a:pt x="852" y="1119"/>
                    </a:lnTo>
                    <a:lnTo>
                      <a:pt x="897" y="1089"/>
                    </a:lnTo>
                    <a:lnTo>
                      <a:pt x="945" y="1053"/>
                    </a:lnTo>
                    <a:lnTo>
                      <a:pt x="995" y="1014"/>
                    </a:lnTo>
                    <a:lnTo>
                      <a:pt x="1046" y="971"/>
                    </a:lnTo>
                    <a:lnTo>
                      <a:pt x="1099" y="922"/>
                    </a:lnTo>
                    <a:lnTo>
                      <a:pt x="1154" y="868"/>
                    </a:lnTo>
                    <a:lnTo>
                      <a:pt x="1210" y="807"/>
                    </a:lnTo>
                    <a:lnTo>
                      <a:pt x="1269" y="742"/>
                    </a:lnTo>
                    <a:lnTo>
                      <a:pt x="1309" y="695"/>
                    </a:lnTo>
                    <a:lnTo>
                      <a:pt x="1349" y="647"/>
                    </a:lnTo>
                    <a:lnTo>
                      <a:pt x="1390" y="598"/>
                    </a:lnTo>
                    <a:lnTo>
                      <a:pt x="1432" y="547"/>
                    </a:lnTo>
                    <a:lnTo>
                      <a:pt x="1474" y="498"/>
                    </a:lnTo>
                    <a:lnTo>
                      <a:pt x="1519" y="449"/>
                    </a:lnTo>
                    <a:lnTo>
                      <a:pt x="1563" y="401"/>
                    </a:lnTo>
                    <a:lnTo>
                      <a:pt x="1609" y="353"/>
                    </a:lnTo>
                    <a:lnTo>
                      <a:pt x="1656" y="307"/>
                    </a:lnTo>
                    <a:lnTo>
                      <a:pt x="1704" y="263"/>
                    </a:lnTo>
                    <a:lnTo>
                      <a:pt x="1753" y="221"/>
                    </a:lnTo>
                    <a:lnTo>
                      <a:pt x="1806" y="182"/>
                    </a:lnTo>
                    <a:lnTo>
                      <a:pt x="1858" y="146"/>
                    </a:lnTo>
                    <a:lnTo>
                      <a:pt x="1913" y="113"/>
                    </a:lnTo>
                    <a:lnTo>
                      <a:pt x="1969" y="83"/>
                    </a:lnTo>
                    <a:lnTo>
                      <a:pt x="2027" y="58"/>
                    </a:lnTo>
                    <a:lnTo>
                      <a:pt x="2089" y="37"/>
                    </a:lnTo>
                    <a:lnTo>
                      <a:pt x="2151" y="22"/>
                    </a:lnTo>
                    <a:lnTo>
                      <a:pt x="2208" y="12"/>
                    </a:lnTo>
                    <a:lnTo>
                      <a:pt x="2266" y="5"/>
                    </a:lnTo>
                    <a:lnTo>
                      <a:pt x="2325" y="1"/>
                    </a:lnTo>
                    <a:lnTo>
                      <a:pt x="238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1531" y="2015"/>
                <a:ext cx="217" cy="151"/>
              </a:xfrm>
              <a:custGeom>
                <a:avLst/>
                <a:gdLst>
                  <a:gd name="T0" fmla="*/ 692 w 1303"/>
                  <a:gd name="T1" fmla="*/ 3 h 907"/>
                  <a:gd name="T2" fmla="*/ 789 w 1303"/>
                  <a:gd name="T3" fmla="*/ 19 h 907"/>
                  <a:gd name="T4" fmla="*/ 883 w 1303"/>
                  <a:gd name="T5" fmla="*/ 49 h 907"/>
                  <a:gd name="T6" fmla="*/ 1001 w 1303"/>
                  <a:gd name="T7" fmla="*/ 108 h 907"/>
                  <a:gd name="T8" fmla="*/ 1109 w 1303"/>
                  <a:gd name="T9" fmla="*/ 181 h 907"/>
                  <a:gd name="T10" fmla="*/ 1165 w 1303"/>
                  <a:gd name="T11" fmla="*/ 228 h 907"/>
                  <a:gd name="T12" fmla="*/ 1186 w 1303"/>
                  <a:gd name="T13" fmla="*/ 245 h 907"/>
                  <a:gd name="T14" fmla="*/ 1215 w 1303"/>
                  <a:gd name="T15" fmla="*/ 269 h 907"/>
                  <a:gd name="T16" fmla="*/ 1247 w 1303"/>
                  <a:gd name="T17" fmla="*/ 298 h 907"/>
                  <a:gd name="T18" fmla="*/ 1276 w 1303"/>
                  <a:gd name="T19" fmla="*/ 329 h 907"/>
                  <a:gd name="T20" fmla="*/ 1297 w 1303"/>
                  <a:gd name="T21" fmla="*/ 358 h 907"/>
                  <a:gd name="T22" fmla="*/ 1303 w 1303"/>
                  <a:gd name="T23" fmla="*/ 381 h 907"/>
                  <a:gd name="T24" fmla="*/ 1298 w 1303"/>
                  <a:gd name="T25" fmla="*/ 392 h 907"/>
                  <a:gd name="T26" fmla="*/ 1286 w 1303"/>
                  <a:gd name="T27" fmla="*/ 405 h 907"/>
                  <a:gd name="T28" fmla="*/ 1267 w 1303"/>
                  <a:gd name="T29" fmla="*/ 429 h 907"/>
                  <a:gd name="T30" fmla="*/ 1241 w 1303"/>
                  <a:gd name="T31" fmla="*/ 457 h 907"/>
                  <a:gd name="T32" fmla="*/ 1216 w 1303"/>
                  <a:gd name="T33" fmla="*/ 486 h 907"/>
                  <a:gd name="T34" fmla="*/ 1194 w 1303"/>
                  <a:gd name="T35" fmla="*/ 513 h 907"/>
                  <a:gd name="T36" fmla="*/ 1177 w 1303"/>
                  <a:gd name="T37" fmla="*/ 531 h 907"/>
                  <a:gd name="T38" fmla="*/ 1171 w 1303"/>
                  <a:gd name="T39" fmla="*/ 539 h 907"/>
                  <a:gd name="T40" fmla="*/ 1100 w 1303"/>
                  <a:gd name="T41" fmla="*/ 478 h 907"/>
                  <a:gd name="T42" fmla="*/ 1023 w 1303"/>
                  <a:gd name="T43" fmla="*/ 436 h 907"/>
                  <a:gd name="T44" fmla="*/ 945 w 1303"/>
                  <a:gd name="T45" fmla="*/ 410 h 907"/>
                  <a:gd name="T46" fmla="*/ 869 w 1303"/>
                  <a:gd name="T47" fmla="*/ 395 h 907"/>
                  <a:gd name="T48" fmla="*/ 799 w 1303"/>
                  <a:gd name="T49" fmla="*/ 390 h 907"/>
                  <a:gd name="T50" fmla="*/ 738 w 1303"/>
                  <a:gd name="T51" fmla="*/ 391 h 907"/>
                  <a:gd name="T52" fmla="*/ 691 w 1303"/>
                  <a:gd name="T53" fmla="*/ 396 h 907"/>
                  <a:gd name="T54" fmla="*/ 658 w 1303"/>
                  <a:gd name="T55" fmla="*/ 401 h 907"/>
                  <a:gd name="T56" fmla="*/ 647 w 1303"/>
                  <a:gd name="T57" fmla="*/ 403 h 907"/>
                  <a:gd name="T58" fmla="*/ 555 w 1303"/>
                  <a:gd name="T59" fmla="*/ 432 h 907"/>
                  <a:gd name="T60" fmla="*/ 480 w 1303"/>
                  <a:gd name="T61" fmla="*/ 470 h 907"/>
                  <a:gd name="T62" fmla="*/ 420 w 1303"/>
                  <a:gd name="T63" fmla="*/ 516 h 907"/>
                  <a:gd name="T64" fmla="*/ 372 w 1303"/>
                  <a:gd name="T65" fmla="*/ 567 h 907"/>
                  <a:gd name="T66" fmla="*/ 336 w 1303"/>
                  <a:gd name="T67" fmla="*/ 622 h 907"/>
                  <a:gd name="T68" fmla="*/ 311 w 1303"/>
                  <a:gd name="T69" fmla="*/ 677 h 907"/>
                  <a:gd name="T70" fmla="*/ 294 w 1303"/>
                  <a:gd name="T71" fmla="*/ 731 h 907"/>
                  <a:gd name="T72" fmla="*/ 284 w 1303"/>
                  <a:gd name="T73" fmla="*/ 782 h 907"/>
                  <a:gd name="T74" fmla="*/ 279 w 1303"/>
                  <a:gd name="T75" fmla="*/ 826 h 907"/>
                  <a:gd name="T76" fmla="*/ 277 w 1303"/>
                  <a:gd name="T77" fmla="*/ 864 h 907"/>
                  <a:gd name="T78" fmla="*/ 278 w 1303"/>
                  <a:gd name="T79" fmla="*/ 891 h 907"/>
                  <a:gd name="T80" fmla="*/ 279 w 1303"/>
                  <a:gd name="T81" fmla="*/ 905 h 907"/>
                  <a:gd name="T82" fmla="*/ 276 w 1303"/>
                  <a:gd name="T83" fmla="*/ 903 h 907"/>
                  <a:gd name="T84" fmla="*/ 257 w 1303"/>
                  <a:gd name="T85" fmla="*/ 890 h 907"/>
                  <a:gd name="T86" fmla="*/ 227 w 1303"/>
                  <a:gd name="T87" fmla="*/ 872 h 907"/>
                  <a:gd name="T88" fmla="*/ 194 w 1303"/>
                  <a:gd name="T89" fmla="*/ 854 h 907"/>
                  <a:gd name="T90" fmla="*/ 164 w 1303"/>
                  <a:gd name="T91" fmla="*/ 837 h 907"/>
                  <a:gd name="T92" fmla="*/ 147 w 1303"/>
                  <a:gd name="T93" fmla="*/ 825 h 907"/>
                  <a:gd name="T94" fmla="*/ 92 w 1303"/>
                  <a:gd name="T95" fmla="*/ 769 h 907"/>
                  <a:gd name="T96" fmla="*/ 50 w 1303"/>
                  <a:gd name="T97" fmla="*/ 702 h 907"/>
                  <a:gd name="T98" fmla="*/ 20 w 1303"/>
                  <a:gd name="T99" fmla="*/ 628 h 907"/>
                  <a:gd name="T100" fmla="*/ 3 w 1303"/>
                  <a:gd name="T101" fmla="*/ 550 h 907"/>
                  <a:gd name="T102" fmla="*/ 2 w 1303"/>
                  <a:gd name="T103" fmla="*/ 457 h 907"/>
                  <a:gd name="T104" fmla="*/ 22 w 1303"/>
                  <a:gd name="T105" fmla="*/ 371 h 907"/>
                  <a:gd name="T106" fmla="*/ 60 w 1303"/>
                  <a:gd name="T107" fmla="*/ 292 h 907"/>
                  <a:gd name="T108" fmla="*/ 113 w 1303"/>
                  <a:gd name="T109" fmla="*/ 222 h 907"/>
                  <a:gd name="T110" fmla="*/ 180 w 1303"/>
                  <a:gd name="T111" fmla="*/ 161 h 907"/>
                  <a:gd name="T112" fmla="*/ 255 w 1303"/>
                  <a:gd name="T113" fmla="*/ 108 h 907"/>
                  <a:gd name="T114" fmla="*/ 338 w 1303"/>
                  <a:gd name="T115" fmla="*/ 65 h 907"/>
                  <a:gd name="T116" fmla="*/ 425 w 1303"/>
                  <a:gd name="T117" fmla="*/ 32 h 907"/>
                  <a:gd name="T118" fmla="*/ 513 w 1303"/>
                  <a:gd name="T119" fmla="*/ 11 h 907"/>
                  <a:gd name="T120" fmla="*/ 600 w 1303"/>
                  <a:gd name="T121" fmla="*/ 1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3" h="907">
                    <a:moveTo>
                      <a:pt x="642" y="0"/>
                    </a:moveTo>
                    <a:lnTo>
                      <a:pt x="692" y="3"/>
                    </a:lnTo>
                    <a:lnTo>
                      <a:pt x="741" y="9"/>
                    </a:lnTo>
                    <a:lnTo>
                      <a:pt x="789" y="19"/>
                    </a:lnTo>
                    <a:lnTo>
                      <a:pt x="837" y="32"/>
                    </a:lnTo>
                    <a:lnTo>
                      <a:pt x="883" y="49"/>
                    </a:lnTo>
                    <a:lnTo>
                      <a:pt x="943" y="76"/>
                    </a:lnTo>
                    <a:lnTo>
                      <a:pt x="1001" y="108"/>
                    </a:lnTo>
                    <a:lnTo>
                      <a:pt x="1056" y="142"/>
                    </a:lnTo>
                    <a:lnTo>
                      <a:pt x="1109" y="181"/>
                    </a:lnTo>
                    <a:lnTo>
                      <a:pt x="1159" y="223"/>
                    </a:lnTo>
                    <a:lnTo>
                      <a:pt x="1165" y="228"/>
                    </a:lnTo>
                    <a:lnTo>
                      <a:pt x="1174" y="235"/>
                    </a:lnTo>
                    <a:lnTo>
                      <a:pt x="1186" y="245"/>
                    </a:lnTo>
                    <a:lnTo>
                      <a:pt x="1200" y="256"/>
                    </a:lnTo>
                    <a:lnTo>
                      <a:pt x="1215" y="269"/>
                    </a:lnTo>
                    <a:lnTo>
                      <a:pt x="1231" y="284"/>
                    </a:lnTo>
                    <a:lnTo>
                      <a:pt x="1247" y="298"/>
                    </a:lnTo>
                    <a:lnTo>
                      <a:pt x="1262" y="314"/>
                    </a:lnTo>
                    <a:lnTo>
                      <a:pt x="1276" y="329"/>
                    </a:lnTo>
                    <a:lnTo>
                      <a:pt x="1288" y="344"/>
                    </a:lnTo>
                    <a:lnTo>
                      <a:pt x="1297" y="358"/>
                    </a:lnTo>
                    <a:lnTo>
                      <a:pt x="1302" y="370"/>
                    </a:lnTo>
                    <a:lnTo>
                      <a:pt x="1303" y="381"/>
                    </a:lnTo>
                    <a:lnTo>
                      <a:pt x="1300" y="390"/>
                    </a:lnTo>
                    <a:lnTo>
                      <a:pt x="1298" y="392"/>
                    </a:lnTo>
                    <a:lnTo>
                      <a:pt x="1294" y="397"/>
                    </a:lnTo>
                    <a:lnTo>
                      <a:pt x="1286" y="405"/>
                    </a:lnTo>
                    <a:lnTo>
                      <a:pt x="1277" y="416"/>
                    </a:lnTo>
                    <a:lnTo>
                      <a:pt x="1267" y="429"/>
                    </a:lnTo>
                    <a:lnTo>
                      <a:pt x="1255" y="442"/>
                    </a:lnTo>
                    <a:lnTo>
                      <a:pt x="1241" y="457"/>
                    </a:lnTo>
                    <a:lnTo>
                      <a:pt x="1229" y="472"/>
                    </a:lnTo>
                    <a:lnTo>
                      <a:pt x="1216" y="486"/>
                    </a:lnTo>
                    <a:lnTo>
                      <a:pt x="1204" y="500"/>
                    </a:lnTo>
                    <a:lnTo>
                      <a:pt x="1194" y="513"/>
                    </a:lnTo>
                    <a:lnTo>
                      <a:pt x="1184" y="523"/>
                    </a:lnTo>
                    <a:lnTo>
                      <a:pt x="1177" y="531"/>
                    </a:lnTo>
                    <a:lnTo>
                      <a:pt x="1173" y="537"/>
                    </a:lnTo>
                    <a:lnTo>
                      <a:pt x="1171" y="539"/>
                    </a:lnTo>
                    <a:lnTo>
                      <a:pt x="1136" y="506"/>
                    </a:lnTo>
                    <a:lnTo>
                      <a:pt x="1100" y="478"/>
                    </a:lnTo>
                    <a:lnTo>
                      <a:pt x="1062" y="455"/>
                    </a:lnTo>
                    <a:lnTo>
                      <a:pt x="1023" y="436"/>
                    </a:lnTo>
                    <a:lnTo>
                      <a:pt x="984" y="421"/>
                    </a:lnTo>
                    <a:lnTo>
                      <a:pt x="945" y="410"/>
                    </a:lnTo>
                    <a:lnTo>
                      <a:pt x="906" y="401"/>
                    </a:lnTo>
                    <a:lnTo>
                      <a:pt x="869" y="395"/>
                    </a:lnTo>
                    <a:lnTo>
                      <a:pt x="833" y="392"/>
                    </a:lnTo>
                    <a:lnTo>
                      <a:pt x="799" y="390"/>
                    </a:lnTo>
                    <a:lnTo>
                      <a:pt x="767" y="390"/>
                    </a:lnTo>
                    <a:lnTo>
                      <a:pt x="738" y="391"/>
                    </a:lnTo>
                    <a:lnTo>
                      <a:pt x="713" y="393"/>
                    </a:lnTo>
                    <a:lnTo>
                      <a:pt x="691" y="396"/>
                    </a:lnTo>
                    <a:lnTo>
                      <a:pt x="672" y="398"/>
                    </a:lnTo>
                    <a:lnTo>
                      <a:pt x="658" y="401"/>
                    </a:lnTo>
                    <a:lnTo>
                      <a:pt x="650" y="402"/>
                    </a:lnTo>
                    <a:lnTo>
                      <a:pt x="647" y="403"/>
                    </a:lnTo>
                    <a:lnTo>
                      <a:pt x="599" y="416"/>
                    </a:lnTo>
                    <a:lnTo>
                      <a:pt x="555" y="432"/>
                    </a:lnTo>
                    <a:lnTo>
                      <a:pt x="516" y="450"/>
                    </a:lnTo>
                    <a:lnTo>
                      <a:pt x="480" y="470"/>
                    </a:lnTo>
                    <a:lnTo>
                      <a:pt x="448" y="492"/>
                    </a:lnTo>
                    <a:lnTo>
                      <a:pt x="420" y="516"/>
                    </a:lnTo>
                    <a:lnTo>
                      <a:pt x="394" y="541"/>
                    </a:lnTo>
                    <a:lnTo>
                      <a:pt x="372" y="567"/>
                    </a:lnTo>
                    <a:lnTo>
                      <a:pt x="353" y="595"/>
                    </a:lnTo>
                    <a:lnTo>
                      <a:pt x="336" y="622"/>
                    </a:lnTo>
                    <a:lnTo>
                      <a:pt x="322" y="650"/>
                    </a:lnTo>
                    <a:lnTo>
                      <a:pt x="311" y="677"/>
                    </a:lnTo>
                    <a:lnTo>
                      <a:pt x="301" y="705"/>
                    </a:lnTo>
                    <a:lnTo>
                      <a:pt x="294" y="731"/>
                    </a:lnTo>
                    <a:lnTo>
                      <a:pt x="288" y="757"/>
                    </a:lnTo>
                    <a:lnTo>
                      <a:pt x="284" y="782"/>
                    </a:lnTo>
                    <a:lnTo>
                      <a:pt x="281" y="805"/>
                    </a:lnTo>
                    <a:lnTo>
                      <a:pt x="279" y="826"/>
                    </a:lnTo>
                    <a:lnTo>
                      <a:pt x="278" y="847"/>
                    </a:lnTo>
                    <a:lnTo>
                      <a:pt x="277" y="864"/>
                    </a:lnTo>
                    <a:lnTo>
                      <a:pt x="278" y="879"/>
                    </a:lnTo>
                    <a:lnTo>
                      <a:pt x="278" y="891"/>
                    </a:lnTo>
                    <a:lnTo>
                      <a:pt x="279" y="900"/>
                    </a:lnTo>
                    <a:lnTo>
                      <a:pt x="279" y="905"/>
                    </a:lnTo>
                    <a:lnTo>
                      <a:pt x="279" y="907"/>
                    </a:lnTo>
                    <a:lnTo>
                      <a:pt x="276" y="903"/>
                    </a:lnTo>
                    <a:lnTo>
                      <a:pt x="269" y="897"/>
                    </a:lnTo>
                    <a:lnTo>
                      <a:pt x="257" y="890"/>
                    </a:lnTo>
                    <a:lnTo>
                      <a:pt x="243" y="881"/>
                    </a:lnTo>
                    <a:lnTo>
                      <a:pt x="227" y="872"/>
                    </a:lnTo>
                    <a:lnTo>
                      <a:pt x="210" y="863"/>
                    </a:lnTo>
                    <a:lnTo>
                      <a:pt x="194" y="854"/>
                    </a:lnTo>
                    <a:lnTo>
                      <a:pt x="178" y="845"/>
                    </a:lnTo>
                    <a:lnTo>
                      <a:pt x="164" y="837"/>
                    </a:lnTo>
                    <a:lnTo>
                      <a:pt x="154" y="830"/>
                    </a:lnTo>
                    <a:lnTo>
                      <a:pt x="147" y="825"/>
                    </a:lnTo>
                    <a:lnTo>
                      <a:pt x="117" y="799"/>
                    </a:lnTo>
                    <a:lnTo>
                      <a:pt x="92" y="769"/>
                    </a:lnTo>
                    <a:lnTo>
                      <a:pt x="69" y="737"/>
                    </a:lnTo>
                    <a:lnTo>
                      <a:pt x="50" y="702"/>
                    </a:lnTo>
                    <a:lnTo>
                      <a:pt x="33" y="665"/>
                    </a:lnTo>
                    <a:lnTo>
                      <a:pt x="20" y="628"/>
                    </a:lnTo>
                    <a:lnTo>
                      <a:pt x="10" y="590"/>
                    </a:lnTo>
                    <a:lnTo>
                      <a:pt x="3" y="550"/>
                    </a:lnTo>
                    <a:lnTo>
                      <a:pt x="0" y="503"/>
                    </a:lnTo>
                    <a:lnTo>
                      <a:pt x="2" y="457"/>
                    </a:lnTo>
                    <a:lnTo>
                      <a:pt x="10" y="413"/>
                    </a:lnTo>
                    <a:lnTo>
                      <a:pt x="22" y="371"/>
                    </a:lnTo>
                    <a:lnTo>
                      <a:pt x="39" y="330"/>
                    </a:lnTo>
                    <a:lnTo>
                      <a:pt x="60" y="292"/>
                    </a:lnTo>
                    <a:lnTo>
                      <a:pt x="85" y="256"/>
                    </a:lnTo>
                    <a:lnTo>
                      <a:pt x="113" y="222"/>
                    </a:lnTo>
                    <a:lnTo>
                      <a:pt x="146" y="190"/>
                    </a:lnTo>
                    <a:lnTo>
                      <a:pt x="180" y="161"/>
                    </a:lnTo>
                    <a:lnTo>
                      <a:pt x="216" y="133"/>
                    </a:lnTo>
                    <a:lnTo>
                      <a:pt x="255" y="108"/>
                    </a:lnTo>
                    <a:lnTo>
                      <a:pt x="296" y="85"/>
                    </a:lnTo>
                    <a:lnTo>
                      <a:pt x="338" y="65"/>
                    </a:lnTo>
                    <a:lnTo>
                      <a:pt x="381" y="47"/>
                    </a:lnTo>
                    <a:lnTo>
                      <a:pt x="425" y="32"/>
                    </a:lnTo>
                    <a:lnTo>
                      <a:pt x="469" y="20"/>
                    </a:lnTo>
                    <a:lnTo>
                      <a:pt x="513" y="11"/>
                    </a:lnTo>
                    <a:lnTo>
                      <a:pt x="557" y="4"/>
                    </a:lnTo>
                    <a:lnTo>
                      <a:pt x="600" y="1"/>
                    </a:lnTo>
                    <a:lnTo>
                      <a:pt x="64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798" y="2169"/>
                <a:ext cx="252" cy="87"/>
              </a:xfrm>
              <a:custGeom>
                <a:avLst/>
                <a:gdLst>
                  <a:gd name="T0" fmla="*/ 137 w 1511"/>
                  <a:gd name="T1" fmla="*/ 2 h 521"/>
                  <a:gd name="T2" fmla="*/ 154 w 1511"/>
                  <a:gd name="T3" fmla="*/ 15 h 521"/>
                  <a:gd name="T4" fmla="*/ 186 w 1511"/>
                  <a:gd name="T5" fmla="*/ 40 h 521"/>
                  <a:gd name="T6" fmla="*/ 235 w 1511"/>
                  <a:gd name="T7" fmla="*/ 72 h 521"/>
                  <a:gd name="T8" fmla="*/ 299 w 1511"/>
                  <a:gd name="T9" fmla="*/ 109 h 521"/>
                  <a:gd name="T10" fmla="*/ 379 w 1511"/>
                  <a:gd name="T11" fmla="*/ 149 h 521"/>
                  <a:gd name="T12" fmla="*/ 474 w 1511"/>
                  <a:gd name="T13" fmla="*/ 189 h 521"/>
                  <a:gd name="T14" fmla="*/ 583 w 1511"/>
                  <a:gd name="T15" fmla="*/ 225 h 521"/>
                  <a:gd name="T16" fmla="*/ 707 w 1511"/>
                  <a:gd name="T17" fmla="*/ 254 h 521"/>
                  <a:gd name="T18" fmla="*/ 847 w 1511"/>
                  <a:gd name="T19" fmla="*/ 275 h 521"/>
                  <a:gd name="T20" fmla="*/ 999 w 1511"/>
                  <a:gd name="T21" fmla="*/ 284 h 521"/>
                  <a:gd name="T22" fmla="*/ 1012 w 1511"/>
                  <a:gd name="T23" fmla="*/ 283 h 521"/>
                  <a:gd name="T24" fmla="*/ 1048 w 1511"/>
                  <a:gd name="T25" fmla="*/ 281 h 521"/>
                  <a:gd name="T26" fmla="*/ 1101 w 1511"/>
                  <a:gd name="T27" fmla="*/ 275 h 521"/>
                  <a:gd name="T28" fmla="*/ 1167 w 1511"/>
                  <a:gd name="T29" fmla="*/ 266 h 521"/>
                  <a:gd name="T30" fmla="*/ 1240 w 1511"/>
                  <a:gd name="T31" fmla="*/ 253 h 521"/>
                  <a:gd name="T32" fmla="*/ 1317 w 1511"/>
                  <a:gd name="T33" fmla="*/ 235 h 521"/>
                  <a:gd name="T34" fmla="*/ 1391 w 1511"/>
                  <a:gd name="T35" fmla="*/ 211 h 521"/>
                  <a:gd name="T36" fmla="*/ 1457 w 1511"/>
                  <a:gd name="T37" fmla="*/ 181 h 521"/>
                  <a:gd name="T38" fmla="*/ 1511 w 1511"/>
                  <a:gd name="T39" fmla="*/ 142 h 521"/>
                  <a:gd name="T40" fmla="*/ 1506 w 1511"/>
                  <a:gd name="T41" fmla="*/ 149 h 521"/>
                  <a:gd name="T42" fmla="*/ 1490 w 1511"/>
                  <a:gd name="T43" fmla="*/ 172 h 521"/>
                  <a:gd name="T44" fmla="*/ 1464 w 1511"/>
                  <a:gd name="T45" fmla="*/ 204 h 521"/>
                  <a:gd name="T46" fmla="*/ 1425 w 1511"/>
                  <a:gd name="T47" fmla="*/ 245 h 521"/>
                  <a:gd name="T48" fmla="*/ 1375 w 1511"/>
                  <a:gd name="T49" fmla="*/ 291 h 521"/>
                  <a:gd name="T50" fmla="*/ 1312 w 1511"/>
                  <a:gd name="T51" fmla="*/ 339 h 521"/>
                  <a:gd name="T52" fmla="*/ 1236 w 1511"/>
                  <a:gd name="T53" fmla="*/ 387 h 521"/>
                  <a:gd name="T54" fmla="*/ 1146 w 1511"/>
                  <a:gd name="T55" fmla="*/ 433 h 521"/>
                  <a:gd name="T56" fmla="*/ 1043 w 1511"/>
                  <a:gd name="T57" fmla="*/ 471 h 521"/>
                  <a:gd name="T58" fmla="*/ 924 w 1511"/>
                  <a:gd name="T59" fmla="*/ 502 h 521"/>
                  <a:gd name="T60" fmla="*/ 792 w 1511"/>
                  <a:gd name="T61" fmla="*/ 520 h 521"/>
                  <a:gd name="T62" fmla="*/ 782 w 1511"/>
                  <a:gd name="T63" fmla="*/ 521 h 521"/>
                  <a:gd name="T64" fmla="*/ 755 w 1511"/>
                  <a:gd name="T65" fmla="*/ 520 h 521"/>
                  <a:gd name="T66" fmla="*/ 710 w 1511"/>
                  <a:gd name="T67" fmla="*/ 517 h 521"/>
                  <a:gd name="T68" fmla="*/ 652 w 1511"/>
                  <a:gd name="T69" fmla="*/ 507 h 521"/>
                  <a:gd name="T70" fmla="*/ 579 w 1511"/>
                  <a:gd name="T71" fmla="*/ 489 h 521"/>
                  <a:gd name="T72" fmla="*/ 495 w 1511"/>
                  <a:gd name="T73" fmla="*/ 460 h 521"/>
                  <a:gd name="T74" fmla="*/ 399 w 1511"/>
                  <a:gd name="T75" fmla="*/ 418 h 521"/>
                  <a:gd name="T76" fmla="*/ 294 w 1511"/>
                  <a:gd name="T77" fmla="*/ 358 h 521"/>
                  <a:gd name="T78" fmla="*/ 180 w 1511"/>
                  <a:gd name="T79" fmla="*/ 281 h 521"/>
                  <a:gd name="T80" fmla="*/ 61 w 1511"/>
                  <a:gd name="T81" fmla="*/ 183 h 521"/>
                  <a:gd name="T82" fmla="*/ 135 w 1511"/>
                  <a:gd name="T8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1" h="521">
                    <a:moveTo>
                      <a:pt x="135" y="0"/>
                    </a:moveTo>
                    <a:lnTo>
                      <a:pt x="137" y="2"/>
                    </a:lnTo>
                    <a:lnTo>
                      <a:pt x="143" y="7"/>
                    </a:lnTo>
                    <a:lnTo>
                      <a:pt x="154" y="15"/>
                    </a:lnTo>
                    <a:lnTo>
                      <a:pt x="168" y="26"/>
                    </a:lnTo>
                    <a:lnTo>
                      <a:pt x="186" y="40"/>
                    </a:lnTo>
                    <a:lnTo>
                      <a:pt x="209" y="55"/>
                    </a:lnTo>
                    <a:lnTo>
                      <a:pt x="235" y="72"/>
                    </a:lnTo>
                    <a:lnTo>
                      <a:pt x="265" y="90"/>
                    </a:lnTo>
                    <a:lnTo>
                      <a:pt x="299" y="109"/>
                    </a:lnTo>
                    <a:lnTo>
                      <a:pt x="337" y="129"/>
                    </a:lnTo>
                    <a:lnTo>
                      <a:pt x="379" y="149"/>
                    </a:lnTo>
                    <a:lnTo>
                      <a:pt x="424" y="169"/>
                    </a:lnTo>
                    <a:lnTo>
                      <a:pt x="474" y="189"/>
                    </a:lnTo>
                    <a:lnTo>
                      <a:pt x="527" y="207"/>
                    </a:lnTo>
                    <a:lnTo>
                      <a:pt x="583" y="225"/>
                    </a:lnTo>
                    <a:lnTo>
                      <a:pt x="643" y="240"/>
                    </a:lnTo>
                    <a:lnTo>
                      <a:pt x="707" y="254"/>
                    </a:lnTo>
                    <a:lnTo>
                      <a:pt x="776" y="266"/>
                    </a:lnTo>
                    <a:lnTo>
                      <a:pt x="847" y="275"/>
                    </a:lnTo>
                    <a:lnTo>
                      <a:pt x="921" y="281"/>
                    </a:lnTo>
                    <a:lnTo>
                      <a:pt x="999" y="284"/>
                    </a:lnTo>
                    <a:lnTo>
                      <a:pt x="1002" y="284"/>
                    </a:lnTo>
                    <a:lnTo>
                      <a:pt x="1012" y="283"/>
                    </a:lnTo>
                    <a:lnTo>
                      <a:pt x="1028" y="282"/>
                    </a:lnTo>
                    <a:lnTo>
                      <a:pt x="1048" y="281"/>
                    </a:lnTo>
                    <a:lnTo>
                      <a:pt x="1073" y="278"/>
                    </a:lnTo>
                    <a:lnTo>
                      <a:pt x="1101" y="275"/>
                    </a:lnTo>
                    <a:lnTo>
                      <a:pt x="1133" y="271"/>
                    </a:lnTo>
                    <a:lnTo>
                      <a:pt x="1167" y="266"/>
                    </a:lnTo>
                    <a:lnTo>
                      <a:pt x="1203" y="260"/>
                    </a:lnTo>
                    <a:lnTo>
                      <a:pt x="1240" y="253"/>
                    </a:lnTo>
                    <a:lnTo>
                      <a:pt x="1278" y="245"/>
                    </a:lnTo>
                    <a:lnTo>
                      <a:pt x="1317" y="235"/>
                    </a:lnTo>
                    <a:lnTo>
                      <a:pt x="1354" y="224"/>
                    </a:lnTo>
                    <a:lnTo>
                      <a:pt x="1391" y="211"/>
                    </a:lnTo>
                    <a:lnTo>
                      <a:pt x="1425" y="197"/>
                    </a:lnTo>
                    <a:lnTo>
                      <a:pt x="1457" y="181"/>
                    </a:lnTo>
                    <a:lnTo>
                      <a:pt x="1486" y="163"/>
                    </a:lnTo>
                    <a:lnTo>
                      <a:pt x="1511" y="142"/>
                    </a:lnTo>
                    <a:lnTo>
                      <a:pt x="1510" y="144"/>
                    </a:lnTo>
                    <a:lnTo>
                      <a:pt x="1506" y="149"/>
                    </a:lnTo>
                    <a:lnTo>
                      <a:pt x="1500" y="160"/>
                    </a:lnTo>
                    <a:lnTo>
                      <a:pt x="1490" y="172"/>
                    </a:lnTo>
                    <a:lnTo>
                      <a:pt x="1478" y="187"/>
                    </a:lnTo>
                    <a:lnTo>
                      <a:pt x="1464" y="204"/>
                    </a:lnTo>
                    <a:lnTo>
                      <a:pt x="1446" y="224"/>
                    </a:lnTo>
                    <a:lnTo>
                      <a:pt x="1425" y="245"/>
                    </a:lnTo>
                    <a:lnTo>
                      <a:pt x="1402" y="267"/>
                    </a:lnTo>
                    <a:lnTo>
                      <a:pt x="1375" y="291"/>
                    </a:lnTo>
                    <a:lnTo>
                      <a:pt x="1345" y="315"/>
                    </a:lnTo>
                    <a:lnTo>
                      <a:pt x="1312" y="339"/>
                    </a:lnTo>
                    <a:lnTo>
                      <a:pt x="1275" y="363"/>
                    </a:lnTo>
                    <a:lnTo>
                      <a:pt x="1236" y="387"/>
                    </a:lnTo>
                    <a:lnTo>
                      <a:pt x="1193" y="411"/>
                    </a:lnTo>
                    <a:lnTo>
                      <a:pt x="1146" y="433"/>
                    </a:lnTo>
                    <a:lnTo>
                      <a:pt x="1096" y="453"/>
                    </a:lnTo>
                    <a:lnTo>
                      <a:pt x="1043" y="471"/>
                    </a:lnTo>
                    <a:lnTo>
                      <a:pt x="985" y="488"/>
                    </a:lnTo>
                    <a:lnTo>
                      <a:pt x="924" y="502"/>
                    </a:lnTo>
                    <a:lnTo>
                      <a:pt x="860" y="513"/>
                    </a:lnTo>
                    <a:lnTo>
                      <a:pt x="792" y="520"/>
                    </a:lnTo>
                    <a:lnTo>
                      <a:pt x="789" y="520"/>
                    </a:lnTo>
                    <a:lnTo>
                      <a:pt x="782" y="521"/>
                    </a:lnTo>
                    <a:lnTo>
                      <a:pt x="771" y="521"/>
                    </a:lnTo>
                    <a:lnTo>
                      <a:pt x="755" y="520"/>
                    </a:lnTo>
                    <a:lnTo>
                      <a:pt x="734" y="519"/>
                    </a:lnTo>
                    <a:lnTo>
                      <a:pt x="710" y="517"/>
                    </a:lnTo>
                    <a:lnTo>
                      <a:pt x="683" y="513"/>
                    </a:lnTo>
                    <a:lnTo>
                      <a:pt x="652" y="507"/>
                    </a:lnTo>
                    <a:lnTo>
                      <a:pt x="617" y="499"/>
                    </a:lnTo>
                    <a:lnTo>
                      <a:pt x="579" y="489"/>
                    </a:lnTo>
                    <a:lnTo>
                      <a:pt x="539" y="476"/>
                    </a:lnTo>
                    <a:lnTo>
                      <a:pt x="495" y="460"/>
                    </a:lnTo>
                    <a:lnTo>
                      <a:pt x="447" y="441"/>
                    </a:lnTo>
                    <a:lnTo>
                      <a:pt x="399" y="418"/>
                    </a:lnTo>
                    <a:lnTo>
                      <a:pt x="347" y="390"/>
                    </a:lnTo>
                    <a:lnTo>
                      <a:pt x="294" y="358"/>
                    </a:lnTo>
                    <a:lnTo>
                      <a:pt x="238" y="322"/>
                    </a:lnTo>
                    <a:lnTo>
                      <a:pt x="180" y="281"/>
                    </a:lnTo>
                    <a:lnTo>
                      <a:pt x="121" y="235"/>
                    </a:lnTo>
                    <a:lnTo>
                      <a:pt x="61" y="183"/>
                    </a:lnTo>
                    <a:lnTo>
                      <a:pt x="0" y="124"/>
                    </a:lnTo>
                    <a:lnTo>
                      <a:pt x="1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942" y="2059"/>
                <a:ext cx="133" cy="145"/>
              </a:xfrm>
              <a:custGeom>
                <a:avLst/>
                <a:gdLst>
                  <a:gd name="T0" fmla="*/ 416 w 798"/>
                  <a:gd name="T1" fmla="*/ 1 h 875"/>
                  <a:gd name="T2" fmla="*/ 501 w 798"/>
                  <a:gd name="T3" fmla="*/ 14 h 875"/>
                  <a:gd name="T4" fmla="*/ 581 w 798"/>
                  <a:gd name="T5" fmla="*/ 42 h 875"/>
                  <a:gd name="T6" fmla="*/ 653 w 798"/>
                  <a:gd name="T7" fmla="*/ 87 h 875"/>
                  <a:gd name="T8" fmla="*/ 715 w 798"/>
                  <a:gd name="T9" fmla="*/ 144 h 875"/>
                  <a:gd name="T10" fmla="*/ 763 w 798"/>
                  <a:gd name="T11" fmla="*/ 216 h 875"/>
                  <a:gd name="T12" fmla="*/ 788 w 798"/>
                  <a:gd name="T13" fmla="*/ 284 h 875"/>
                  <a:gd name="T14" fmla="*/ 798 w 798"/>
                  <a:gd name="T15" fmla="*/ 357 h 875"/>
                  <a:gd name="T16" fmla="*/ 797 w 798"/>
                  <a:gd name="T17" fmla="*/ 430 h 875"/>
                  <a:gd name="T18" fmla="*/ 787 w 798"/>
                  <a:gd name="T19" fmla="*/ 503 h 875"/>
                  <a:gd name="T20" fmla="*/ 769 w 798"/>
                  <a:gd name="T21" fmla="*/ 574 h 875"/>
                  <a:gd name="T22" fmla="*/ 738 w 798"/>
                  <a:gd name="T23" fmla="*/ 638 h 875"/>
                  <a:gd name="T24" fmla="*/ 693 w 798"/>
                  <a:gd name="T25" fmla="*/ 694 h 875"/>
                  <a:gd name="T26" fmla="*/ 619 w 798"/>
                  <a:gd name="T27" fmla="*/ 748 h 875"/>
                  <a:gd name="T28" fmla="*/ 526 w 798"/>
                  <a:gd name="T29" fmla="*/ 801 h 875"/>
                  <a:gd name="T30" fmla="*/ 427 w 798"/>
                  <a:gd name="T31" fmla="*/ 842 h 875"/>
                  <a:gd name="T32" fmla="*/ 321 w 798"/>
                  <a:gd name="T33" fmla="*/ 865 h 875"/>
                  <a:gd name="T34" fmla="*/ 170 w 798"/>
                  <a:gd name="T35" fmla="*/ 875 h 875"/>
                  <a:gd name="T36" fmla="*/ 145 w 798"/>
                  <a:gd name="T37" fmla="*/ 874 h 875"/>
                  <a:gd name="T38" fmla="*/ 110 w 798"/>
                  <a:gd name="T39" fmla="*/ 871 h 875"/>
                  <a:gd name="T40" fmla="*/ 71 w 798"/>
                  <a:gd name="T41" fmla="*/ 868 h 875"/>
                  <a:gd name="T42" fmla="*/ 34 w 798"/>
                  <a:gd name="T43" fmla="*/ 868 h 875"/>
                  <a:gd name="T44" fmla="*/ 7 w 798"/>
                  <a:gd name="T45" fmla="*/ 872 h 875"/>
                  <a:gd name="T46" fmla="*/ 1 w 798"/>
                  <a:gd name="T47" fmla="*/ 874 h 875"/>
                  <a:gd name="T48" fmla="*/ 15 w 798"/>
                  <a:gd name="T49" fmla="*/ 860 h 875"/>
                  <a:gd name="T50" fmla="*/ 38 w 798"/>
                  <a:gd name="T51" fmla="*/ 834 h 875"/>
                  <a:gd name="T52" fmla="*/ 68 w 798"/>
                  <a:gd name="T53" fmla="*/ 795 h 875"/>
                  <a:gd name="T54" fmla="*/ 102 w 798"/>
                  <a:gd name="T55" fmla="*/ 745 h 875"/>
                  <a:gd name="T56" fmla="*/ 136 w 798"/>
                  <a:gd name="T57" fmla="*/ 684 h 875"/>
                  <a:gd name="T58" fmla="*/ 167 w 798"/>
                  <a:gd name="T59" fmla="*/ 612 h 875"/>
                  <a:gd name="T60" fmla="*/ 191 w 798"/>
                  <a:gd name="T61" fmla="*/ 530 h 875"/>
                  <a:gd name="T62" fmla="*/ 205 w 798"/>
                  <a:gd name="T63" fmla="*/ 439 h 875"/>
                  <a:gd name="T64" fmla="*/ 206 w 798"/>
                  <a:gd name="T65" fmla="*/ 340 h 875"/>
                  <a:gd name="T66" fmla="*/ 190 w 798"/>
                  <a:gd name="T67" fmla="*/ 231 h 875"/>
                  <a:gd name="T68" fmla="*/ 153 w 798"/>
                  <a:gd name="T69" fmla="*/ 116 h 875"/>
                  <a:gd name="T70" fmla="*/ 129 w 798"/>
                  <a:gd name="T71" fmla="*/ 52 h 875"/>
                  <a:gd name="T72" fmla="*/ 149 w 798"/>
                  <a:gd name="T73" fmla="*/ 44 h 875"/>
                  <a:gd name="T74" fmla="*/ 186 w 798"/>
                  <a:gd name="T75" fmla="*/ 35 h 875"/>
                  <a:gd name="T76" fmla="*/ 231 w 798"/>
                  <a:gd name="T77" fmla="*/ 25 h 875"/>
                  <a:gd name="T78" fmla="*/ 279 w 798"/>
                  <a:gd name="T79" fmla="*/ 16 h 875"/>
                  <a:gd name="T80" fmla="*/ 323 w 798"/>
                  <a:gd name="T81" fmla="*/ 8 h 875"/>
                  <a:gd name="T82" fmla="*/ 357 w 798"/>
                  <a:gd name="T83" fmla="*/ 3 h 875"/>
                  <a:gd name="T84" fmla="*/ 373 w 798"/>
                  <a:gd name="T8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8" h="875">
                    <a:moveTo>
                      <a:pt x="373" y="0"/>
                    </a:moveTo>
                    <a:lnTo>
                      <a:pt x="416" y="1"/>
                    </a:lnTo>
                    <a:lnTo>
                      <a:pt x="459" y="5"/>
                    </a:lnTo>
                    <a:lnTo>
                      <a:pt x="501" y="14"/>
                    </a:lnTo>
                    <a:lnTo>
                      <a:pt x="542" y="26"/>
                    </a:lnTo>
                    <a:lnTo>
                      <a:pt x="581" y="42"/>
                    </a:lnTo>
                    <a:lnTo>
                      <a:pt x="618" y="62"/>
                    </a:lnTo>
                    <a:lnTo>
                      <a:pt x="653" y="87"/>
                    </a:lnTo>
                    <a:lnTo>
                      <a:pt x="685" y="114"/>
                    </a:lnTo>
                    <a:lnTo>
                      <a:pt x="715" y="144"/>
                    </a:lnTo>
                    <a:lnTo>
                      <a:pt x="741" y="178"/>
                    </a:lnTo>
                    <a:lnTo>
                      <a:pt x="763" y="216"/>
                    </a:lnTo>
                    <a:lnTo>
                      <a:pt x="777" y="249"/>
                    </a:lnTo>
                    <a:lnTo>
                      <a:pt x="788" y="284"/>
                    </a:lnTo>
                    <a:lnTo>
                      <a:pt x="795" y="321"/>
                    </a:lnTo>
                    <a:lnTo>
                      <a:pt x="798" y="357"/>
                    </a:lnTo>
                    <a:lnTo>
                      <a:pt x="798" y="393"/>
                    </a:lnTo>
                    <a:lnTo>
                      <a:pt x="797" y="430"/>
                    </a:lnTo>
                    <a:lnTo>
                      <a:pt x="793" y="466"/>
                    </a:lnTo>
                    <a:lnTo>
                      <a:pt x="787" y="503"/>
                    </a:lnTo>
                    <a:lnTo>
                      <a:pt x="779" y="538"/>
                    </a:lnTo>
                    <a:lnTo>
                      <a:pt x="769" y="574"/>
                    </a:lnTo>
                    <a:lnTo>
                      <a:pt x="755" y="607"/>
                    </a:lnTo>
                    <a:lnTo>
                      <a:pt x="738" y="638"/>
                    </a:lnTo>
                    <a:lnTo>
                      <a:pt x="718" y="667"/>
                    </a:lnTo>
                    <a:lnTo>
                      <a:pt x="693" y="694"/>
                    </a:lnTo>
                    <a:lnTo>
                      <a:pt x="664" y="717"/>
                    </a:lnTo>
                    <a:lnTo>
                      <a:pt x="619" y="748"/>
                    </a:lnTo>
                    <a:lnTo>
                      <a:pt x="573" y="776"/>
                    </a:lnTo>
                    <a:lnTo>
                      <a:pt x="526" y="801"/>
                    </a:lnTo>
                    <a:lnTo>
                      <a:pt x="478" y="824"/>
                    </a:lnTo>
                    <a:lnTo>
                      <a:pt x="427" y="842"/>
                    </a:lnTo>
                    <a:lnTo>
                      <a:pt x="375" y="856"/>
                    </a:lnTo>
                    <a:lnTo>
                      <a:pt x="321" y="865"/>
                    </a:lnTo>
                    <a:lnTo>
                      <a:pt x="245" y="872"/>
                    </a:lnTo>
                    <a:lnTo>
                      <a:pt x="170" y="875"/>
                    </a:lnTo>
                    <a:lnTo>
                      <a:pt x="160" y="875"/>
                    </a:lnTo>
                    <a:lnTo>
                      <a:pt x="145" y="874"/>
                    </a:lnTo>
                    <a:lnTo>
                      <a:pt x="128" y="873"/>
                    </a:lnTo>
                    <a:lnTo>
                      <a:pt x="110" y="871"/>
                    </a:lnTo>
                    <a:lnTo>
                      <a:pt x="90" y="870"/>
                    </a:lnTo>
                    <a:lnTo>
                      <a:pt x="71" y="868"/>
                    </a:lnTo>
                    <a:lnTo>
                      <a:pt x="52" y="868"/>
                    </a:lnTo>
                    <a:lnTo>
                      <a:pt x="34" y="868"/>
                    </a:lnTo>
                    <a:lnTo>
                      <a:pt x="19" y="869"/>
                    </a:lnTo>
                    <a:lnTo>
                      <a:pt x="7" y="872"/>
                    </a:lnTo>
                    <a:lnTo>
                      <a:pt x="0" y="875"/>
                    </a:lnTo>
                    <a:lnTo>
                      <a:pt x="1" y="874"/>
                    </a:lnTo>
                    <a:lnTo>
                      <a:pt x="7" y="869"/>
                    </a:lnTo>
                    <a:lnTo>
                      <a:pt x="15" y="860"/>
                    </a:lnTo>
                    <a:lnTo>
                      <a:pt x="25" y="849"/>
                    </a:lnTo>
                    <a:lnTo>
                      <a:pt x="38" y="834"/>
                    </a:lnTo>
                    <a:lnTo>
                      <a:pt x="53" y="816"/>
                    </a:lnTo>
                    <a:lnTo>
                      <a:pt x="68" y="795"/>
                    </a:lnTo>
                    <a:lnTo>
                      <a:pt x="85" y="771"/>
                    </a:lnTo>
                    <a:lnTo>
                      <a:pt x="102" y="745"/>
                    </a:lnTo>
                    <a:lnTo>
                      <a:pt x="119" y="716"/>
                    </a:lnTo>
                    <a:lnTo>
                      <a:pt x="136" y="684"/>
                    </a:lnTo>
                    <a:lnTo>
                      <a:pt x="152" y="649"/>
                    </a:lnTo>
                    <a:lnTo>
                      <a:pt x="167" y="612"/>
                    </a:lnTo>
                    <a:lnTo>
                      <a:pt x="180" y="573"/>
                    </a:lnTo>
                    <a:lnTo>
                      <a:pt x="191" y="530"/>
                    </a:lnTo>
                    <a:lnTo>
                      <a:pt x="200" y="486"/>
                    </a:lnTo>
                    <a:lnTo>
                      <a:pt x="205" y="439"/>
                    </a:lnTo>
                    <a:lnTo>
                      <a:pt x="207" y="391"/>
                    </a:lnTo>
                    <a:lnTo>
                      <a:pt x="206" y="340"/>
                    </a:lnTo>
                    <a:lnTo>
                      <a:pt x="200" y="286"/>
                    </a:lnTo>
                    <a:lnTo>
                      <a:pt x="190" y="231"/>
                    </a:lnTo>
                    <a:lnTo>
                      <a:pt x="175" y="174"/>
                    </a:lnTo>
                    <a:lnTo>
                      <a:pt x="153" y="116"/>
                    </a:lnTo>
                    <a:lnTo>
                      <a:pt x="127" y="54"/>
                    </a:lnTo>
                    <a:lnTo>
                      <a:pt x="129" y="52"/>
                    </a:lnTo>
                    <a:lnTo>
                      <a:pt x="137" y="48"/>
                    </a:lnTo>
                    <a:lnTo>
                      <a:pt x="149" y="44"/>
                    </a:lnTo>
                    <a:lnTo>
                      <a:pt x="166" y="40"/>
                    </a:lnTo>
                    <a:lnTo>
                      <a:pt x="186" y="35"/>
                    </a:lnTo>
                    <a:lnTo>
                      <a:pt x="208" y="30"/>
                    </a:lnTo>
                    <a:lnTo>
                      <a:pt x="231" y="25"/>
                    </a:lnTo>
                    <a:lnTo>
                      <a:pt x="255" y="21"/>
                    </a:lnTo>
                    <a:lnTo>
                      <a:pt x="279" y="16"/>
                    </a:lnTo>
                    <a:lnTo>
                      <a:pt x="302" y="12"/>
                    </a:lnTo>
                    <a:lnTo>
                      <a:pt x="323" y="8"/>
                    </a:lnTo>
                    <a:lnTo>
                      <a:pt x="342" y="5"/>
                    </a:lnTo>
                    <a:lnTo>
                      <a:pt x="357" y="3"/>
                    </a:lnTo>
                    <a:lnTo>
                      <a:pt x="367" y="1"/>
                    </a:lnTo>
                    <a:lnTo>
                      <a:pt x="37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Rectangle 27"/>
            <p:cNvSpPr/>
            <p:nvPr/>
          </p:nvSpPr>
          <p:spPr>
            <a:xfrm>
              <a:off x="3164893" y="3461102"/>
              <a:ext cx="296876" cy="246221"/>
            </a:xfrm>
            <a:prstGeom prst="rect">
              <a:avLst/>
            </a:prstGeom>
          </p:spPr>
          <p:txBody>
            <a:bodyPr wrap="none">
              <a:spAutoFit/>
            </a:bodyPr>
            <a:lstStyle/>
            <a:p>
              <a:pPr defTabSz="914099" fontAlgn="base">
                <a:spcBef>
                  <a:spcPct val="0"/>
                </a:spcBef>
                <a:spcAft>
                  <a:spcPct val="0"/>
                </a:spcAft>
              </a:pPr>
              <a:r>
                <a:rPr lang="en-US" sz="1000" b="1" dirty="0" smtClean="0">
                  <a:gradFill>
                    <a:gsLst>
                      <a:gs pos="0">
                        <a:srgbClr val="FFFFFF"/>
                      </a:gs>
                      <a:gs pos="100000">
                        <a:srgbClr val="FFFFFF"/>
                      </a:gs>
                    </a:gsLst>
                    <a:lin ang="5400000" scaled="0"/>
                  </a:gradFill>
                </a:rPr>
                <a:t>©</a:t>
              </a:r>
              <a:endParaRPr lang="en-US" sz="10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441235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3" grpId="0" animBg="1"/>
      <p:bldP spid="5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bwMode="auto">
          <a:xfrm>
            <a:off x="4419601" y="3019425"/>
            <a:ext cx="3829050" cy="2647950"/>
          </a:xfrm>
          <a:custGeom>
            <a:avLst/>
            <a:gdLst>
              <a:gd name="connsiteX0" fmla="*/ 85725 w 3819525"/>
              <a:gd name="connsiteY0" fmla="*/ 0 h 2647950"/>
              <a:gd name="connsiteX1" fmla="*/ 752475 w 3819525"/>
              <a:gd name="connsiteY1" fmla="*/ 114300 h 2647950"/>
              <a:gd name="connsiteX2" fmla="*/ 1724025 w 3819525"/>
              <a:gd name="connsiteY2" fmla="*/ 895350 h 2647950"/>
              <a:gd name="connsiteX3" fmla="*/ 2095500 w 3819525"/>
              <a:gd name="connsiteY3" fmla="*/ 847725 h 2647950"/>
              <a:gd name="connsiteX4" fmla="*/ 2724150 w 3819525"/>
              <a:gd name="connsiteY4" fmla="*/ 1485900 h 2647950"/>
              <a:gd name="connsiteX5" fmla="*/ 3333750 w 3819525"/>
              <a:gd name="connsiteY5" fmla="*/ 1533525 h 2647950"/>
              <a:gd name="connsiteX6" fmla="*/ 3790950 w 3819525"/>
              <a:gd name="connsiteY6" fmla="*/ 1952625 h 2647950"/>
              <a:gd name="connsiteX7" fmla="*/ 3819525 w 3819525"/>
              <a:gd name="connsiteY7" fmla="*/ 2047875 h 2647950"/>
              <a:gd name="connsiteX8" fmla="*/ 3238500 w 3819525"/>
              <a:gd name="connsiteY8" fmla="*/ 2447925 h 2647950"/>
              <a:gd name="connsiteX9" fmla="*/ 2466975 w 3819525"/>
              <a:gd name="connsiteY9" fmla="*/ 2647950 h 2647950"/>
              <a:gd name="connsiteX10" fmla="*/ 1838325 w 3819525"/>
              <a:gd name="connsiteY10" fmla="*/ 2619375 h 2647950"/>
              <a:gd name="connsiteX11" fmla="*/ 1076325 w 3819525"/>
              <a:gd name="connsiteY11" fmla="*/ 2352675 h 2647950"/>
              <a:gd name="connsiteX12" fmla="*/ 409575 w 3819525"/>
              <a:gd name="connsiteY12" fmla="*/ 1771650 h 2647950"/>
              <a:gd name="connsiteX13" fmla="*/ 47625 w 3819525"/>
              <a:gd name="connsiteY13" fmla="*/ 1009650 h 2647950"/>
              <a:gd name="connsiteX14" fmla="*/ 0 w 3819525"/>
              <a:gd name="connsiteY14" fmla="*/ 619125 h 2647950"/>
              <a:gd name="connsiteX15" fmla="*/ 85725 w 3819525"/>
              <a:gd name="connsiteY15" fmla="*/ 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9525" h="2647950">
                <a:moveTo>
                  <a:pt x="85725" y="0"/>
                </a:moveTo>
                <a:lnTo>
                  <a:pt x="752475" y="114300"/>
                </a:lnTo>
                <a:lnTo>
                  <a:pt x="1724025" y="895350"/>
                </a:lnTo>
                <a:lnTo>
                  <a:pt x="2095500" y="847725"/>
                </a:lnTo>
                <a:lnTo>
                  <a:pt x="2724150" y="1485900"/>
                </a:lnTo>
                <a:lnTo>
                  <a:pt x="3333750" y="1533525"/>
                </a:lnTo>
                <a:lnTo>
                  <a:pt x="3790950" y="1952625"/>
                </a:lnTo>
                <a:lnTo>
                  <a:pt x="3819525" y="2047875"/>
                </a:lnTo>
                <a:lnTo>
                  <a:pt x="3238500" y="2447925"/>
                </a:lnTo>
                <a:lnTo>
                  <a:pt x="2466975" y="2647950"/>
                </a:lnTo>
                <a:lnTo>
                  <a:pt x="1838325" y="2619375"/>
                </a:lnTo>
                <a:lnTo>
                  <a:pt x="1076325" y="2352675"/>
                </a:lnTo>
                <a:lnTo>
                  <a:pt x="409575" y="1771650"/>
                </a:lnTo>
                <a:lnTo>
                  <a:pt x="47625" y="1009650"/>
                </a:lnTo>
                <a:lnTo>
                  <a:pt x="0" y="619125"/>
                </a:lnTo>
                <a:lnTo>
                  <a:pt x="85725"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Oval 13"/>
          <p:cNvSpPr/>
          <p:nvPr/>
        </p:nvSpPr>
        <p:spPr bwMode="auto">
          <a:xfrm>
            <a:off x="866775" y="2989323"/>
            <a:ext cx="3024188" cy="2895600"/>
          </a:xfrm>
          <a:prstGeom prst="ellipse">
            <a:avLst/>
          </a:prstGeom>
          <a:no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723901" y="5664964"/>
            <a:ext cx="2171700" cy="392936"/>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00661994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Cloud service lifecycle - Agile</a:t>
            </a:r>
            <a:endParaRPr lang="en-US" dirty="0"/>
          </a:p>
        </p:txBody>
      </p:sp>
      <p:cxnSp>
        <p:nvCxnSpPr>
          <p:cNvPr id="12" name="Straight Arrow Connector 11"/>
          <p:cNvCxnSpPr>
            <a:stCxn id="10" idx="4"/>
          </p:cNvCxnSpPr>
          <p:nvPr/>
        </p:nvCxnSpPr>
        <p:spPr>
          <a:xfrm>
            <a:off x="6700838" y="5676900"/>
            <a:ext cx="3290887" cy="0"/>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Diamond 12"/>
          <p:cNvSpPr/>
          <p:nvPr/>
        </p:nvSpPr>
        <p:spPr bwMode="auto">
          <a:xfrm>
            <a:off x="8820150" y="5272029"/>
            <a:ext cx="1619250" cy="785871"/>
          </a:xfrm>
          <a:prstGeom prst="diamond">
            <a:avLst/>
          </a:prstGeom>
          <a:solidFill>
            <a:schemeClr val="bg1"/>
          </a:solidFill>
          <a:ln w="76200">
            <a:solidFill>
              <a:schemeClr val="accent4"/>
            </a:solidFill>
            <a:headEnd type="none" w="med" len="med"/>
            <a:tailEnd type="none" w="med" len="med"/>
          </a:ln>
          <a:effectLst>
            <a:glow rad="1016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Freeform 23"/>
          <p:cNvSpPr>
            <a:spLocks noEditPoints="1"/>
          </p:cNvSpPr>
          <p:nvPr/>
        </p:nvSpPr>
        <p:spPr bwMode="black">
          <a:xfrm>
            <a:off x="9064358" y="4782960"/>
            <a:ext cx="1149883" cy="1149588"/>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6" name="Rectangle 35"/>
          <p:cNvSpPr/>
          <p:nvPr/>
        </p:nvSpPr>
        <p:spPr bwMode="auto">
          <a:xfrm rot="19933208">
            <a:off x="2850143" y="5554853"/>
            <a:ext cx="866774" cy="24409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8" name="Straight Arrow Connector 7"/>
          <p:cNvCxnSpPr/>
          <p:nvPr/>
        </p:nvCxnSpPr>
        <p:spPr>
          <a:xfrm>
            <a:off x="838200" y="5657850"/>
            <a:ext cx="2057400" cy="0"/>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3190449" y="2266950"/>
            <a:ext cx="1305352" cy="1299399"/>
          </a:xfrm>
          <a:prstGeom prst="ellipse">
            <a:avLst/>
          </a:prstGeom>
          <a:no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Arc 25"/>
          <p:cNvSpPr/>
          <p:nvPr/>
        </p:nvSpPr>
        <p:spPr>
          <a:xfrm>
            <a:off x="3200400" y="2247900"/>
            <a:ext cx="1323976" cy="1363132"/>
          </a:xfrm>
          <a:prstGeom prst="arc">
            <a:avLst>
              <a:gd name="adj1" fmla="val 7268896"/>
              <a:gd name="adj2" fmla="val 70278"/>
            </a:avLst>
          </a:prstGeom>
          <a:ln w="76200">
            <a:solidFill>
              <a:srgbClr val="92D050"/>
            </a:solidFill>
            <a:headEnd type="none"/>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3063497">
            <a:off x="6969853" y="1680506"/>
            <a:ext cx="1570118" cy="1524000"/>
          </a:xfrm>
          <a:prstGeom prst="arc">
            <a:avLst>
              <a:gd name="adj1" fmla="val 16200000"/>
              <a:gd name="adj2" fmla="val 16155970"/>
            </a:avLst>
          </a:prstGeom>
          <a:ln w="76200">
            <a:solidFill>
              <a:srgbClr val="92D050"/>
            </a:solidFill>
            <a:headEnd type="arrow"/>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p:cNvCxnSpPr/>
          <p:nvPr/>
        </p:nvCxnSpPr>
        <p:spPr>
          <a:xfrm>
            <a:off x="6668806" y="5667375"/>
            <a:ext cx="313019" cy="0"/>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835090" y="3905250"/>
            <a:ext cx="78255" cy="295275"/>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3906" y="2556342"/>
            <a:ext cx="1976436" cy="553998"/>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Product</a:t>
            </a:r>
            <a:r>
              <a:rPr lang="en-US" dirty="0" smtClean="0">
                <a:gradFill>
                  <a:gsLst>
                    <a:gs pos="0">
                      <a:srgbClr val="292929">
                        <a:lumMod val="90000"/>
                        <a:lumOff val="10000"/>
                      </a:srgbClr>
                    </a:gs>
                    <a:gs pos="86000">
                      <a:srgbClr val="292929">
                        <a:lumMod val="90000"/>
                        <a:lumOff val="10000"/>
                      </a:srgbClr>
                    </a:gs>
                  </a:gsLst>
                  <a:lin ang="5400000" scaled="0"/>
                </a:gradFill>
              </a:rPr>
              <a:t> </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planning</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50" name="TextBox 49"/>
          <p:cNvSpPr txBox="1"/>
          <p:nvPr/>
        </p:nvSpPr>
        <p:spPr>
          <a:xfrm>
            <a:off x="3110567" y="1603842"/>
            <a:ext cx="1385234" cy="553998"/>
          </a:xfrm>
          <a:prstGeom prst="rect">
            <a:avLst/>
          </a:prstGeom>
          <a:noFill/>
        </p:spPr>
        <p:txBody>
          <a:bodyPr wrap="square" lIns="0" tIns="0" rIns="0" bIns="0" rtlCol="0">
            <a:spAutoFit/>
          </a:bodyPr>
          <a:lstStyle/>
          <a:p>
            <a:pPr algn="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Sprint</a:t>
            </a:r>
          </a:p>
          <a:p>
            <a:pPr algn="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planning</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51" name="TextBox 50"/>
          <p:cNvSpPr txBox="1"/>
          <p:nvPr/>
        </p:nvSpPr>
        <p:spPr>
          <a:xfrm>
            <a:off x="6103797" y="3213567"/>
            <a:ext cx="721518" cy="249299"/>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Sprint</a:t>
            </a:r>
          </a:p>
        </p:txBody>
      </p:sp>
      <p:sp>
        <p:nvSpPr>
          <p:cNvPr id="52" name="TextBox 51"/>
          <p:cNvSpPr txBox="1"/>
          <p:nvPr/>
        </p:nvSpPr>
        <p:spPr>
          <a:xfrm>
            <a:off x="9751872" y="4179642"/>
            <a:ext cx="1976436" cy="553998"/>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Shippable</a:t>
            </a:r>
            <a:r>
              <a:rPr lang="en-US" dirty="0" smtClean="0">
                <a:gradFill>
                  <a:gsLst>
                    <a:gs pos="0">
                      <a:srgbClr val="292929">
                        <a:lumMod val="90000"/>
                        <a:lumOff val="10000"/>
                      </a:srgbClr>
                    </a:gs>
                    <a:gs pos="86000">
                      <a:srgbClr val="292929">
                        <a:lumMod val="90000"/>
                        <a:lumOff val="10000"/>
                      </a:srgbClr>
                    </a:gs>
                  </a:gsLst>
                  <a:lin ang="5400000" scaled="0"/>
                </a:gradFill>
              </a:rPr>
              <a:t> </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increment</a:t>
            </a:r>
          </a:p>
        </p:txBody>
      </p:sp>
      <p:sp>
        <p:nvSpPr>
          <p:cNvPr id="54" name="TextBox 53"/>
          <p:cNvSpPr txBox="1"/>
          <p:nvPr/>
        </p:nvSpPr>
        <p:spPr>
          <a:xfrm>
            <a:off x="6435981" y="1517343"/>
            <a:ext cx="1976436" cy="553998"/>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Daily</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scrum</a:t>
            </a:r>
          </a:p>
        </p:txBody>
      </p:sp>
      <p:cxnSp>
        <p:nvCxnSpPr>
          <p:cNvPr id="30" name="Straight Connector 29"/>
          <p:cNvCxnSpPr/>
          <p:nvPr/>
        </p:nvCxnSpPr>
        <p:spPr>
          <a:xfrm>
            <a:off x="4533901" y="2958041"/>
            <a:ext cx="3821905" cy="1956859"/>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963831" y="4886325"/>
            <a:ext cx="246344" cy="238125"/>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4438650" y="1257300"/>
            <a:ext cx="4524375" cy="4419600"/>
          </a:xfrm>
          <a:prstGeom prst="ellipse">
            <a:avLst/>
          </a:prstGeom>
          <a:noFill/>
          <a:ln w="76200">
            <a:solidFill>
              <a:srgbClr val="92D050"/>
            </a:solidFill>
            <a:headEnd type="none" w="med" len="med"/>
            <a:tailEnd type="none" w="med" len="med"/>
          </a:ln>
          <a:effectLst>
            <a:glow rad="1016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Arc 8"/>
          <p:cNvSpPr/>
          <p:nvPr/>
        </p:nvSpPr>
        <p:spPr>
          <a:xfrm>
            <a:off x="1762124" y="3255433"/>
            <a:ext cx="2162175" cy="2402417"/>
          </a:xfrm>
          <a:prstGeom prst="arc">
            <a:avLst>
              <a:gd name="adj1" fmla="val 18242894"/>
              <a:gd name="adj2" fmla="val 5669885"/>
            </a:avLst>
          </a:prstGeom>
          <a:ln w="76200">
            <a:solidFill>
              <a:srgbClr val="92D050"/>
            </a:solidFill>
            <a:headEnd type="arrow"/>
            <a:tailEnd type="non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3" name="Group 62"/>
          <p:cNvGrpSpPr/>
          <p:nvPr/>
        </p:nvGrpSpPr>
        <p:grpSpPr>
          <a:xfrm>
            <a:off x="8013275" y="5282478"/>
            <a:ext cx="863450" cy="728965"/>
            <a:chOff x="5621805" y="3831773"/>
            <a:chExt cx="1319861" cy="1190054"/>
          </a:xfrm>
        </p:grpSpPr>
        <p:sp>
          <p:nvSpPr>
            <p:cNvPr id="64" name="Rounded Rectangle 63"/>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5"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4" name="Group 3"/>
          <p:cNvGrpSpPr/>
          <p:nvPr/>
        </p:nvGrpSpPr>
        <p:grpSpPr>
          <a:xfrm>
            <a:off x="7468547" y="1794342"/>
            <a:ext cx="802668" cy="725513"/>
            <a:chOff x="2210966" y="2872193"/>
            <a:chExt cx="1316609" cy="1190054"/>
          </a:xfrm>
        </p:grpSpPr>
        <p:sp>
          <p:nvSpPr>
            <p:cNvPr id="34" name="Rounded Rectangle 33"/>
            <p:cNvSpPr/>
            <p:nvPr/>
          </p:nvSpPr>
          <p:spPr bwMode="auto">
            <a:xfrm>
              <a:off x="2210966" y="2872193"/>
              <a:ext cx="1316609" cy="1190054"/>
            </a:xfrm>
            <a:prstGeom prst="roundRect">
              <a:avLst>
                <a:gd name="adj" fmla="val 0"/>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 name="Group 1"/>
            <p:cNvGrpSpPr/>
            <p:nvPr/>
          </p:nvGrpSpPr>
          <p:grpSpPr>
            <a:xfrm>
              <a:off x="2431120" y="3175659"/>
              <a:ext cx="1030649" cy="583123"/>
              <a:chOff x="2431120" y="3124200"/>
              <a:chExt cx="1030649" cy="583123"/>
            </a:xfrm>
          </p:grpSpPr>
          <p:grpSp>
            <p:nvGrpSpPr>
              <p:cNvPr id="35" name="Group 4"/>
              <p:cNvGrpSpPr>
                <a:grpSpLocks noChangeAspect="1"/>
              </p:cNvGrpSpPr>
              <p:nvPr/>
            </p:nvGrpSpPr>
            <p:grpSpPr bwMode="auto">
              <a:xfrm>
                <a:off x="2431120" y="3124200"/>
                <a:ext cx="876300" cy="457200"/>
                <a:chOff x="1531" y="1968"/>
                <a:chExt cx="552" cy="288"/>
              </a:xfrm>
            </p:grpSpPr>
            <p:sp>
              <p:nvSpPr>
                <p:cNvPr id="40" name="AutoShape 3"/>
                <p:cNvSpPr>
                  <a:spLocks noChangeAspect="1" noChangeArrowheads="1" noTextEdit="1"/>
                </p:cNvSpPr>
                <p:nvPr/>
              </p:nvSpPr>
              <p:spPr bwMode="auto">
                <a:xfrm>
                  <a:off x="1531" y="1968"/>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6"/>
                <p:cNvSpPr>
                  <a:spLocks/>
                </p:cNvSpPr>
                <p:nvPr/>
              </p:nvSpPr>
              <p:spPr bwMode="auto">
                <a:xfrm>
                  <a:off x="1534" y="1973"/>
                  <a:ext cx="544" cy="267"/>
                </a:xfrm>
                <a:custGeom>
                  <a:avLst/>
                  <a:gdLst>
                    <a:gd name="T0" fmla="*/ 2510 w 3261"/>
                    <a:gd name="T1" fmla="*/ 9 h 1603"/>
                    <a:gd name="T2" fmla="*/ 2692 w 3261"/>
                    <a:gd name="T3" fmla="*/ 47 h 1603"/>
                    <a:gd name="T4" fmla="*/ 2861 w 3261"/>
                    <a:gd name="T5" fmla="*/ 117 h 1603"/>
                    <a:gd name="T6" fmla="*/ 3009 w 3261"/>
                    <a:gd name="T7" fmla="*/ 218 h 1603"/>
                    <a:gd name="T8" fmla="*/ 3115 w 3261"/>
                    <a:gd name="T9" fmla="*/ 339 h 1603"/>
                    <a:gd name="T10" fmla="*/ 3194 w 3261"/>
                    <a:gd name="T11" fmla="*/ 479 h 1603"/>
                    <a:gd name="T12" fmla="*/ 3225 w 3261"/>
                    <a:gd name="T13" fmla="*/ 583 h 1603"/>
                    <a:gd name="T14" fmla="*/ 3248 w 3261"/>
                    <a:gd name="T15" fmla="*/ 668 h 1603"/>
                    <a:gd name="T16" fmla="*/ 3201 w 3261"/>
                    <a:gd name="T17" fmla="*/ 620 h 1603"/>
                    <a:gd name="T18" fmla="*/ 3093 w 3261"/>
                    <a:gd name="T19" fmla="*/ 536 h 1603"/>
                    <a:gd name="T20" fmla="*/ 2970 w 3261"/>
                    <a:gd name="T21" fmla="*/ 483 h 1603"/>
                    <a:gd name="T22" fmla="*/ 2835 w 3261"/>
                    <a:gd name="T23" fmla="*/ 455 h 1603"/>
                    <a:gd name="T24" fmla="*/ 2783 w 3261"/>
                    <a:gd name="T25" fmla="*/ 450 h 1603"/>
                    <a:gd name="T26" fmla="*/ 2758 w 3261"/>
                    <a:gd name="T27" fmla="*/ 451 h 1603"/>
                    <a:gd name="T28" fmla="*/ 2710 w 3261"/>
                    <a:gd name="T29" fmla="*/ 460 h 1603"/>
                    <a:gd name="T30" fmla="*/ 2640 w 3261"/>
                    <a:gd name="T31" fmla="*/ 479 h 1603"/>
                    <a:gd name="T32" fmla="*/ 2546 w 3261"/>
                    <a:gd name="T33" fmla="*/ 515 h 1603"/>
                    <a:gd name="T34" fmla="*/ 2429 w 3261"/>
                    <a:gd name="T35" fmla="*/ 572 h 1603"/>
                    <a:gd name="T36" fmla="*/ 2288 w 3261"/>
                    <a:gd name="T37" fmla="*/ 657 h 1603"/>
                    <a:gd name="T38" fmla="*/ 2125 w 3261"/>
                    <a:gd name="T39" fmla="*/ 771 h 1603"/>
                    <a:gd name="T40" fmla="*/ 1936 w 3261"/>
                    <a:gd name="T41" fmla="*/ 923 h 1603"/>
                    <a:gd name="T42" fmla="*/ 1733 w 3261"/>
                    <a:gd name="T43" fmla="*/ 1103 h 1603"/>
                    <a:gd name="T44" fmla="*/ 1538 w 3261"/>
                    <a:gd name="T45" fmla="*/ 1267 h 1603"/>
                    <a:gd name="T46" fmla="*/ 1326 w 3261"/>
                    <a:gd name="T47" fmla="*/ 1412 h 1603"/>
                    <a:gd name="T48" fmla="*/ 1097 w 3261"/>
                    <a:gd name="T49" fmla="*/ 1526 h 1603"/>
                    <a:gd name="T50" fmla="*/ 905 w 3261"/>
                    <a:gd name="T51" fmla="*/ 1584 h 1603"/>
                    <a:gd name="T52" fmla="*/ 736 w 3261"/>
                    <a:gd name="T53" fmla="*/ 1603 h 1603"/>
                    <a:gd name="T54" fmla="*/ 568 w 3261"/>
                    <a:gd name="T55" fmla="*/ 1590 h 1603"/>
                    <a:gd name="T56" fmla="*/ 409 w 3261"/>
                    <a:gd name="T57" fmla="*/ 1542 h 1603"/>
                    <a:gd name="T58" fmla="*/ 264 w 3261"/>
                    <a:gd name="T59" fmla="*/ 1458 h 1603"/>
                    <a:gd name="T60" fmla="*/ 142 w 3261"/>
                    <a:gd name="T61" fmla="*/ 1334 h 1603"/>
                    <a:gd name="T62" fmla="*/ 74 w 3261"/>
                    <a:gd name="T63" fmla="*/ 1213 h 1603"/>
                    <a:gd name="T64" fmla="*/ 21 w 3261"/>
                    <a:gd name="T65" fmla="*/ 1087 h 1603"/>
                    <a:gd name="T66" fmla="*/ 5 w 3261"/>
                    <a:gd name="T67" fmla="*/ 1052 h 1603"/>
                    <a:gd name="T68" fmla="*/ 28 w 3261"/>
                    <a:gd name="T69" fmla="*/ 1084 h 1603"/>
                    <a:gd name="T70" fmla="*/ 76 w 3261"/>
                    <a:gd name="T71" fmla="*/ 1129 h 1603"/>
                    <a:gd name="T72" fmla="*/ 150 w 3261"/>
                    <a:gd name="T73" fmla="*/ 1178 h 1603"/>
                    <a:gd name="T74" fmla="*/ 253 w 3261"/>
                    <a:gd name="T75" fmla="*/ 1221 h 1603"/>
                    <a:gd name="T76" fmla="*/ 387 w 3261"/>
                    <a:gd name="T77" fmla="*/ 1247 h 1603"/>
                    <a:gd name="T78" fmla="*/ 447 w 3261"/>
                    <a:gd name="T79" fmla="*/ 1251 h 1603"/>
                    <a:gd name="T80" fmla="*/ 480 w 3261"/>
                    <a:gd name="T81" fmla="*/ 1252 h 1603"/>
                    <a:gd name="T82" fmla="*/ 539 w 3261"/>
                    <a:gd name="T83" fmla="*/ 1247 h 1603"/>
                    <a:gd name="T84" fmla="*/ 621 w 3261"/>
                    <a:gd name="T85" fmla="*/ 1228 h 1603"/>
                    <a:gd name="T86" fmla="*/ 727 w 3261"/>
                    <a:gd name="T87" fmla="*/ 1187 h 1603"/>
                    <a:gd name="T88" fmla="*/ 852 w 3261"/>
                    <a:gd name="T89" fmla="*/ 1119 h 1603"/>
                    <a:gd name="T90" fmla="*/ 995 w 3261"/>
                    <a:gd name="T91" fmla="*/ 1014 h 1603"/>
                    <a:gd name="T92" fmla="*/ 1154 w 3261"/>
                    <a:gd name="T93" fmla="*/ 868 h 1603"/>
                    <a:gd name="T94" fmla="*/ 1309 w 3261"/>
                    <a:gd name="T95" fmla="*/ 695 h 1603"/>
                    <a:gd name="T96" fmla="*/ 1432 w 3261"/>
                    <a:gd name="T97" fmla="*/ 547 h 1603"/>
                    <a:gd name="T98" fmla="*/ 1563 w 3261"/>
                    <a:gd name="T99" fmla="*/ 401 h 1603"/>
                    <a:gd name="T100" fmla="*/ 1704 w 3261"/>
                    <a:gd name="T101" fmla="*/ 263 h 1603"/>
                    <a:gd name="T102" fmla="*/ 1858 w 3261"/>
                    <a:gd name="T103" fmla="*/ 146 h 1603"/>
                    <a:gd name="T104" fmla="*/ 2027 w 3261"/>
                    <a:gd name="T105" fmla="*/ 58 h 1603"/>
                    <a:gd name="T106" fmla="*/ 2208 w 3261"/>
                    <a:gd name="T107" fmla="*/ 12 h 1603"/>
                    <a:gd name="T108" fmla="*/ 2387 w 3261"/>
                    <a:gd name="T109" fmla="*/ 0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1" h="1603">
                      <a:moveTo>
                        <a:pt x="2387" y="0"/>
                      </a:moveTo>
                      <a:lnTo>
                        <a:pt x="2448" y="3"/>
                      </a:lnTo>
                      <a:lnTo>
                        <a:pt x="2510" y="9"/>
                      </a:lnTo>
                      <a:lnTo>
                        <a:pt x="2571" y="18"/>
                      </a:lnTo>
                      <a:lnTo>
                        <a:pt x="2632" y="31"/>
                      </a:lnTo>
                      <a:lnTo>
                        <a:pt x="2692" y="47"/>
                      </a:lnTo>
                      <a:lnTo>
                        <a:pt x="2750" y="66"/>
                      </a:lnTo>
                      <a:lnTo>
                        <a:pt x="2807" y="89"/>
                      </a:lnTo>
                      <a:lnTo>
                        <a:pt x="2861" y="117"/>
                      </a:lnTo>
                      <a:lnTo>
                        <a:pt x="2914" y="147"/>
                      </a:lnTo>
                      <a:lnTo>
                        <a:pt x="2963" y="181"/>
                      </a:lnTo>
                      <a:lnTo>
                        <a:pt x="3009" y="218"/>
                      </a:lnTo>
                      <a:lnTo>
                        <a:pt x="3051" y="260"/>
                      </a:lnTo>
                      <a:lnTo>
                        <a:pt x="3083" y="297"/>
                      </a:lnTo>
                      <a:lnTo>
                        <a:pt x="3115" y="339"/>
                      </a:lnTo>
                      <a:lnTo>
                        <a:pt x="3144" y="385"/>
                      </a:lnTo>
                      <a:lnTo>
                        <a:pt x="3171" y="432"/>
                      </a:lnTo>
                      <a:lnTo>
                        <a:pt x="3194" y="479"/>
                      </a:lnTo>
                      <a:lnTo>
                        <a:pt x="3211" y="526"/>
                      </a:lnTo>
                      <a:lnTo>
                        <a:pt x="3219" y="554"/>
                      </a:lnTo>
                      <a:lnTo>
                        <a:pt x="3225" y="583"/>
                      </a:lnTo>
                      <a:lnTo>
                        <a:pt x="3231" y="612"/>
                      </a:lnTo>
                      <a:lnTo>
                        <a:pt x="3238" y="641"/>
                      </a:lnTo>
                      <a:lnTo>
                        <a:pt x="3248" y="668"/>
                      </a:lnTo>
                      <a:lnTo>
                        <a:pt x="3261" y="694"/>
                      </a:lnTo>
                      <a:lnTo>
                        <a:pt x="3232" y="655"/>
                      </a:lnTo>
                      <a:lnTo>
                        <a:pt x="3201" y="620"/>
                      </a:lnTo>
                      <a:lnTo>
                        <a:pt x="3168" y="589"/>
                      </a:lnTo>
                      <a:lnTo>
                        <a:pt x="3131" y="561"/>
                      </a:lnTo>
                      <a:lnTo>
                        <a:pt x="3093" y="536"/>
                      </a:lnTo>
                      <a:lnTo>
                        <a:pt x="3054" y="516"/>
                      </a:lnTo>
                      <a:lnTo>
                        <a:pt x="3013" y="498"/>
                      </a:lnTo>
                      <a:lnTo>
                        <a:pt x="2970" y="483"/>
                      </a:lnTo>
                      <a:lnTo>
                        <a:pt x="2926" y="471"/>
                      </a:lnTo>
                      <a:lnTo>
                        <a:pt x="2881" y="461"/>
                      </a:lnTo>
                      <a:lnTo>
                        <a:pt x="2835" y="455"/>
                      </a:lnTo>
                      <a:lnTo>
                        <a:pt x="2788" y="450"/>
                      </a:lnTo>
                      <a:lnTo>
                        <a:pt x="2787" y="450"/>
                      </a:lnTo>
                      <a:lnTo>
                        <a:pt x="2783" y="450"/>
                      </a:lnTo>
                      <a:lnTo>
                        <a:pt x="2777" y="450"/>
                      </a:lnTo>
                      <a:lnTo>
                        <a:pt x="2769" y="450"/>
                      </a:lnTo>
                      <a:lnTo>
                        <a:pt x="2758" y="451"/>
                      </a:lnTo>
                      <a:lnTo>
                        <a:pt x="2744" y="453"/>
                      </a:lnTo>
                      <a:lnTo>
                        <a:pt x="2729" y="456"/>
                      </a:lnTo>
                      <a:lnTo>
                        <a:pt x="2710" y="460"/>
                      </a:lnTo>
                      <a:lnTo>
                        <a:pt x="2689" y="465"/>
                      </a:lnTo>
                      <a:lnTo>
                        <a:pt x="2666" y="471"/>
                      </a:lnTo>
                      <a:lnTo>
                        <a:pt x="2640" y="479"/>
                      </a:lnTo>
                      <a:lnTo>
                        <a:pt x="2611" y="489"/>
                      </a:lnTo>
                      <a:lnTo>
                        <a:pt x="2579" y="501"/>
                      </a:lnTo>
                      <a:lnTo>
                        <a:pt x="2546" y="515"/>
                      </a:lnTo>
                      <a:lnTo>
                        <a:pt x="2509" y="532"/>
                      </a:lnTo>
                      <a:lnTo>
                        <a:pt x="2471" y="551"/>
                      </a:lnTo>
                      <a:lnTo>
                        <a:pt x="2429" y="572"/>
                      </a:lnTo>
                      <a:lnTo>
                        <a:pt x="2385" y="598"/>
                      </a:lnTo>
                      <a:lnTo>
                        <a:pt x="2339" y="626"/>
                      </a:lnTo>
                      <a:lnTo>
                        <a:pt x="2288" y="657"/>
                      </a:lnTo>
                      <a:lnTo>
                        <a:pt x="2236" y="691"/>
                      </a:lnTo>
                      <a:lnTo>
                        <a:pt x="2182" y="729"/>
                      </a:lnTo>
                      <a:lnTo>
                        <a:pt x="2125" y="771"/>
                      </a:lnTo>
                      <a:lnTo>
                        <a:pt x="2065" y="817"/>
                      </a:lnTo>
                      <a:lnTo>
                        <a:pt x="2001" y="868"/>
                      </a:lnTo>
                      <a:lnTo>
                        <a:pt x="1936" y="923"/>
                      </a:lnTo>
                      <a:lnTo>
                        <a:pt x="1868" y="982"/>
                      </a:lnTo>
                      <a:lnTo>
                        <a:pt x="1797" y="1046"/>
                      </a:lnTo>
                      <a:lnTo>
                        <a:pt x="1733" y="1103"/>
                      </a:lnTo>
                      <a:lnTo>
                        <a:pt x="1670" y="1159"/>
                      </a:lnTo>
                      <a:lnTo>
                        <a:pt x="1604" y="1214"/>
                      </a:lnTo>
                      <a:lnTo>
                        <a:pt x="1538" y="1267"/>
                      </a:lnTo>
                      <a:lnTo>
                        <a:pt x="1468" y="1318"/>
                      </a:lnTo>
                      <a:lnTo>
                        <a:pt x="1398" y="1367"/>
                      </a:lnTo>
                      <a:lnTo>
                        <a:pt x="1326" y="1412"/>
                      </a:lnTo>
                      <a:lnTo>
                        <a:pt x="1252" y="1454"/>
                      </a:lnTo>
                      <a:lnTo>
                        <a:pt x="1175" y="1492"/>
                      </a:lnTo>
                      <a:lnTo>
                        <a:pt x="1097" y="1526"/>
                      </a:lnTo>
                      <a:lnTo>
                        <a:pt x="1017" y="1554"/>
                      </a:lnTo>
                      <a:lnTo>
                        <a:pt x="962" y="1570"/>
                      </a:lnTo>
                      <a:lnTo>
                        <a:pt x="905" y="1584"/>
                      </a:lnTo>
                      <a:lnTo>
                        <a:pt x="849" y="1594"/>
                      </a:lnTo>
                      <a:lnTo>
                        <a:pt x="792" y="1600"/>
                      </a:lnTo>
                      <a:lnTo>
                        <a:pt x="736" y="1603"/>
                      </a:lnTo>
                      <a:lnTo>
                        <a:pt x="680" y="1603"/>
                      </a:lnTo>
                      <a:lnTo>
                        <a:pt x="623" y="1598"/>
                      </a:lnTo>
                      <a:lnTo>
                        <a:pt x="568" y="1590"/>
                      </a:lnTo>
                      <a:lnTo>
                        <a:pt x="514" y="1579"/>
                      </a:lnTo>
                      <a:lnTo>
                        <a:pt x="461" y="1562"/>
                      </a:lnTo>
                      <a:lnTo>
                        <a:pt x="409" y="1542"/>
                      </a:lnTo>
                      <a:lnTo>
                        <a:pt x="358" y="1518"/>
                      </a:lnTo>
                      <a:lnTo>
                        <a:pt x="310" y="1490"/>
                      </a:lnTo>
                      <a:lnTo>
                        <a:pt x="264" y="1458"/>
                      </a:lnTo>
                      <a:lnTo>
                        <a:pt x="221" y="1421"/>
                      </a:lnTo>
                      <a:lnTo>
                        <a:pt x="180" y="1380"/>
                      </a:lnTo>
                      <a:lnTo>
                        <a:pt x="142" y="1334"/>
                      </a:lnTo>
                      <a:lnTo>
                        <a:pt x="115" y="1294"/>
                      </a:lnTo>
                      <a:lnTo>
                        <a:pt x="93" y="1254"/>
                      </a:lnTo>
                      <a:lnTo>
                        <a:pt x="74" y="1213"/>
                      </a:lnTo>
                      <a:lnTo>
                        <a:pt x="57" y="1171"/>
                      </a:lnTo>
                      <a:lnTo>
                        <a:pt x="40" y="1129"/>
                      </a:lnTo>
                      <a:lnTo>
                        <a:pt x="21" y="1087"/>
                      </a:lnTo>
                      <a:lnTo>
                        <a:pt x="0" y="1046"/>
                      </a:lnTo>
                      <a:lnTo>
                        <a:pt x="1" y="1047"/>
                      </a:lnTo>
                      <a:lnTo>
                        <a:pt x="5" y="1052"/>
                      </a:lnTo>
                      <a:lnTo>
                        <a:pt x="10" y="1060"/>
                      </a:lnTo>
                      <a:lnTo>
                        <a:pt x="18" y="1070"/>
                      </a:lnTo>
                      <a:lnTo>
                        <a:pt x="28" y="1084"/>
                      </a:lnTo>
                      <a:lnTo>
                        <a:pt x="41" y="1098"/>
                      </a:lnTo>
                      <a:lnTo>
                        <a:pt x="57" y="1113"/>
                      </a:lnTo>
                      <a:lnTo>
                        <a:pt x="76" y="1129"/>
                      </a:lnTo>
                      <a:lnTo>
                        <a:pt x="97" y="1145"/>
                      </a:lnTo>
                      <a:lnTo>
                        <a:pt x="122" y="1162"/>
                      </a:lnTo>
                      <a:lnTo>
                        <a:pt x="150" y="1178"/>
                      </a:lnTo>
                      <a:lnTo>
                        <a:pt x="181" y="1194"/>
                      </a:lnTo>
                      <a:lnTo>
                        <a:pt x="215" y="1208"/>
                      </a:lnTo>
                      <a:lnTo>
                        <a:pt x="253" y="1221"/>
                      </a:lnTo>
                      <a:lnTo>
                        <a:pt x="294" y="1232"/>
                      </a:lnTo>
                      <a:lnTo>
                        <a:pt x="339" y="1241"/>
                      </a:lnTo>
                      <a:lnTo>
                        <a:pt x="387" y="1247"/>
                      </a:lnTo>
                      <a:lnTo>
                        <a:pt x="441" y="1250"/>
                      </a:lnTo>
                      <a:lnTo>
                        <a:pt x="442" y="1250"/>
                      </a:lnTo>
                      <a:lnTo>
                        <a:pt x="447" y="1251"/>
                      </a:lnTo>
                      <a:lnTo>
                        <a:pt x="455" y="1251"/>
                      </a:lnTo>
                      <a:lnTo>
                        <a:pt x="466" y="1252"/>
                      </a:lnTo>
                      <a:lnTo>
                        <a:pt x="480" y="1252"/>
                      </a:lnTo>
                      <a:lnTo>
                        <a:pt x="497" y="1251"/>
                      </a:lnTo>
                      <a:lnTo>
                        <a:pt x="516" y="1250"/>
                      </a:lnTo>
                      <a:lnTo>
                        <a:pt x="539" y="1247"/>
                      </a:lnTo>
                      <a:lnTo>
                        <a:pt x="564" y="1242"/>
                      </a:lnTo>
                      <a:lnTo>
                        <a:pt x="591" y="1236"/>
                      </a:lnTo>
                      <a:lnTo>
                        <a:pt x="621" y="1228"/>
                      </a:lnTo>
                      <a:lnTo>
                        <a:pt x="654" y="1217"/>
                      </a:lnTo>
                      <a:lnTo>
                        <a:pt x="690" y="1204"/>
                      </a:lnTo>
                      <a:lnTo>
                        <a:pt x="727" y="1187"/>
                      </a:lnTo>
                      <a:lnTo>
                        <a:pt x="766" y="1168"/>
                      </a:lnTo>
                      <a:lnTo>
                        <a:pt x="808" y="1145"/>
                      </a:lnTo>
                      <a:lnTo>
                        <a:pt x="852" y="1119"/>
                      </a:lnTo>
                      <a:lnTo>
                        <a:pt x="897" y="1089"/>
                      </a:lnTo>
                      <a:lnTo>
                        <a:pt x="945" y="1053"/>
                      </a:lnTo>
                      <a:lnTo>
                        <a:pt x="995" y="1014"/>
                      </a:lnTo>
                      <a:lnTo>
                        <a:pt x="1046" y="971"/>
                      </a:lnTo>
                      <a:lnTo>
                        <a:pt x="1099" y="922"/>
                      </a:lnTo>
                      <a:lnTo>
                        <a:pt x="1154" y="868"/>
                      </a:lnTo>
                      <a:lnTo>
                        <a:pt x="1210" y="807"/>
                      </a:lnTo>
                      <a:lnTo>
                        <a:pt x="1269" y="742"/>
                      </a:lnTo>
                      <a:lnTo>
                        <a:pt x="1309" y="695"/>
                      </a:lnTo>
                      <a:lnTo>
                        <a:pt x="1349" y="647"/>
                      </a:lnTo>
                      <a:lnTo>
                        <a:pt x="1390" y="598"/>
                      </a:lnTo>
                      <a:lnTo>
                        <a:pt x="1432" y="547"/>
                      </a:lnTo>
                      <a:lnTo>
                        <a:pt x="1474" y="498"/>
                      </a:lnTo>
                      <a:lnTo>
                        <a:pt x="1519" y="449"/>
                      </a:lnTo>
                      <a:lnTo>
                        <a:pt x="1563" y="401"/>
                      </a:lnTo>
                      <a:lnTo>
                        <a:pt x="1609" y="353"/>
                      </a:lnTo>
                      <a:lnTo>
                        <a:pt x="1656" y="307"/>
                      </a:lnTo>
                      <a:lnTo>
                        <a:pt x="1704" y="263"/>
                      </a:lnTo>
                      <a:lnTo>
                        <a:pt x="1753" y="221"/>
                      </a:lnTo>
                      <a:lnTo>
                        <a:pt x="1806" y="182"/>
                      </a:lnTo>
                      <a:lnTo>
                        <a:pt x="1858" y="146"/>
                      </a:lnTo>
                      <a:lnTo>
                        <a:pt x="1913" y="113"/>
                      </a:lnTo>
                      <a:lnTo>
                        <a:pt x="1969" y="83"/>
                      </a:lnTo>
                      <a:lnTo>
                        <a:pt x="2027" y="58"/>
                      </a:lnTo>
                      <a:lnTo>
                        <a:pt x="2089" y="37"/>
                      </a:lnTo>
                      <a:lnTo>
                        <a:pt x="2151" y="22"/>
                      </a:lnTo>
                      <a:lnTo>
                        <a:pt x="2208" y="12"/>
                      </a:lnTo>
                      <a:lnTo>
                        <a:pt x="2266" y="5"/>
                      </a:lnTo>
                      <a:lnTo>
                        <a:pt x="2325" y="1"/>
                      </a:lnTo>
                      <a:lnTo>
                        <a:pt x="238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1531" y="2015"/>
                  <a:ext cx="217" cy="151"/>
                </a:xfrm>
                <a:custGeom>
                  <a:avLst/>
                  <a:gdLst>
                    <a:gd name="T0" fmla="*/ 692 w 1303"/>
                    <a:gd name="T1" fmla="*/ 3 h 907"/>
                    <a:gd name="T2" fmla="*/ 789 w 1303"/>
                    <a:gd name="T3" fmla="*/ 19 h 907"/>
                    <a:gd name="T4" fmla="*/ 883 w 1303"/>
                    <a:gd name="T5" fmla="*/ 49 h 907"/>
                    <a:gd name="T6" fmla="*/ 1001 w 1303"/>
                    <a:gd name="T7" fmla="*/ 108 h 907"/>
                    <a:gd name="T8" fmla="*/ 1109 w 1303"/>
                    <a:gd name="T9" fmla="*/ 181 h 907"/>
                    <a:gd name="T10" fmla="*/ 1165 w 1303"/>
                    <a:gd name="T11" fmla="*/ 228 h 907"/>
                    <a:gd name="T12" fmla="*/ 1186 w 1303"/>
                    <a:gd name="T13" fmla="*/ 245 h 907"/>
                    <a:gd name="T14" fmla="*/ 1215 w 1303"/>
                    <a:gd name="T15" fmla="*/ 269 h 907"/>
                    <a:gd name="T16" fmla="*/ 1247 w 1303"/>
                    <a:gd name="T17" fmla="*/ 298 h 907"/>
                    <a:gd name="T18" fmla="*/ 1276 w 1303"/>
                    <a:gd name="T19" fmla="*/ 329 h 907"/>
                    <a:gd name="T20" fmla="*/ 1297 w 1303"/>
                    <a:gd name="T21" fmla="*/ 358 h 907"/>
                    <a:gd name="T22" fmla="*/ 1303 w 1303"/>
                    <a:gd name="T23" fmla="*/ 381 h 907"/>
                    <a:gd name="T24" fmla="*/ 1298 w 1303"/>
                    <a:gd name="T25" fmla="*/ 392 h 907"/>
                    <a:gd name="T26" fmla="*/ 1286 w 1303"/>
                    <a:gd name="T27" fmla="*/ 405 h 907"/>
                    <a:gd name="T28" fmla="*/ 1267 w 1303"/>
                    <a:gd name="T29" fmla="*/ 429 h 907"/>
                    <a:gd name="T30" fmla="*/ 1241 w 1303"/>
                    <a:gd name="T31" fmla="*/ 457 h 907"/>
                    <a:gd name="T32" fmla="*/ 1216 w 1303"/>
                    <a:gd name="T33" fmla="*/ 486 h 907"/>
                    <a:gd name="T34" fmla="*/ 1194 w 1303"/>
                    <a:gd name="T35" fmla="*/ 513 h 907"/>
                    <a:gd name="T36" fmla="*/ 1177 w 1303"/>
                    <a:gd name="T37" fmla="*/ 531 h 907"/>
                    <a:gd name="T38" fmla="*/ 1171 w 1303"/>
                    <a:gd name="T39" fmla="*/ 539 h 907"/>
                    <a:gd name="T40" fmla="*/ 1100 w 1303"/>
                    <a:gd name="T41" fmla="*/ 478 h 907"/>
                    <a:gd name="T42" fmla="*/ 1023 w 1303"/>
                    <a:gd name="T43" fmla="*/ 436 h 907"/>
                    <a:gd name="T44" fmla="*/ 945 w 1303"/>
                    <a:gd name="T45" fmla="*/ 410 h 907"/>
                    <a:gd name="T46" fmla="*/ 869 w 1303"/>
                    <a:gd name="T47" fmla="*/ 395 h 907"/>
                    <a:gd name="T48" fmla="*/ 799 w 1303"/>
                    <a:gd name="T49" fmla="*/ 390 h 907"/>
                    <a:gd name="T50" fmla="*/ 738 w 1303"/>
                    <a:gd name="T51" fmla="*/ 391 h 907"/>
                    <a:gd name="T52" fmla="*/ 691 w 1303"/>
                    <a:gd name="T53" fmla="*/ 396 h 907"/>
                    <a:gd name="T54" fmla="*/ 658 w 1303"/>
                    <a:gd name="T55" fmla="*/ 401 h 907"/>
                    <a:gd name="T56" fmla="*/ 647 w 1303"/>
                    <a:gd name="T57" fmla="*/ 403 h 907"/>
                    <a:gd name="T58" fmla="*/ 555 w 1303"/>
                    <a:gd name="T59" fmla="*/ 432 h 907"/>
                    <a:gd name="T60" fmla="*/ 480 w 1303"/>
                    <a:gd name="T61" fmla="*/ 470 h 907"/>
                    <a:gd name="T62" fmla="*/ 420 w 1303"/>
                    <a:gd name="T63" fmla="*/ 516 h 907"/>
                    <a:gd name="T64" fmla="*/ 372 w 1303"/>
                    <a:gd name="T65" fmla="*/ 567 h 907"/>
                    <a:gd name="T66" fmla="*/ 336 w 1303"/>
                    <a:gd name="T67" fmla="*/ 622 h 907"/>
                    <a:gd name="T68" fmla="*/ 311 w 1303"/>
                    <a:gd name="T69" fmla="*/ 677 h 907"/>
                    <a:gd name="T70" fmla="*/ 294 w 1303"/>
                    <a:gd name="T71" fmla="*/ 731 h 907"/>
                    <a:gd name="T72" fmla="*/ 284 w 1303"/>
                    <a:gd name="T73" fmla="*/ 782 h 907"/>
                    <a:gd name="T74" fmla="*/ 279 w 1303"/>
                    <a:gd name="T75" fmla="*/ 826 h 907"/>
                    <a:gd name="T76" fmla="*/ 277 w 1303"/>
                    <a:gd name="T77" fmla="*/ 864 h 907"/>
                    <a:gd name="T78" fmla="*/ 278 w 1303"/>
                    <a:gd name="T79" fmla="*/ 891 h 907"/>
                    <a:gd name="T80" fmla="*/ 279 w 1303"/>
                    <a:gd name="T81" fmla="*/ 905 h 907"/>
                    <a:gd name="T82" fmla="*/ 276 w 1303"/>
                    <a:gd name="T83" fmla="*/ 903 h 907"/>
                    <a:gd name="T84" fmla="*/ 257 w 1303"/>
                    <a:gd name="T85" fmla="*/ 890 h 907"/>
                    <a:gd name="T86" fmla="*/ 227 w 1303"/>
                    <a:gd name="T87" fmla="*/ 872 h 907"/>
                    <a:gd name="T88" fmla="*/ 194 w 1303"/>
                    <a:gd name="T89" fmla="*/ 854 h 907"/>
                    <a:gd name="T90" fmla="*/ 164 w 1303"/>
                    <a:gd name="T91" fmla="*/ 837 h 907"/>
                    <a:gd name="T92" fmla="*/ 147 w 1303"/>
                    <a:gd name="T93" fmla="*/ 825 h 907"/>
                    <a:gd name="T94" fmla="*/ 92 w 1303"/>
                    <a:gd name="T95" fmla="*/ 769 h 907"/>
                    <a:gd name="T96" fmla="*/ 50 w 1303"/>
                    <a:gd name="T97" fmla="*/ 702 h 907"/>
                    <a:gd name="T98" fmla="*/ 20 w 1303"/>
                    <a:gd name="T99" fmla="*/ 628 h 907"/>
                    <a:gd name="T100" fmla="*/ 3 w 1303"/>
                    <a:gd name="T101" fmla="*/ 550 h 907"/>
                    <a:gd name="T102" fmla="*/ 2 w 1303"/>
                    <a:gd name="T103" fmla="*/ 457 h 907"/>
                    <a:gd name="T104" fmla="*/ 22 w 1303"/>
                    <a:gd name="T105" fmla="*/ 371 h 907"/>
                    <a:gd name="T106" fmla="*/ 60 w 1303"/>
                    <a:gd name="T107" fmla="*/ 292 h 907"/>
                    <a:gd name="T108" fmla="*/ 113 w 1303"/>
                    <a:gd name="T109" fmla="*/ 222 h 907"/>
                    <a:gd name="T110" fmla="*/ 180 w 1303"/>
                    <a:gd name="T111" fmla="*/ 161 h 907"/>
                    <a:gd name="T112" fmla="*/ 255 w 1303"/>
                    <a:gd name="T113" fmla="*/ 108 h 907"/>
                    <a:gd name="T114" fmla="*/ 338 w 1303"/>
                    <a:gd name="T115" fmla="*/ 65 h 907"/>
                    <a:gd name="T116" fmla="*/ 425 w 1303"/>
                    <a:gd name="T117" fmla="*/ 32 h 907"/>
                    <a:gd name="T118" fmla="*/ 513 w 1303"/>
                    <a:gd name="T119" fmla="*/ 11 h 907"/>
                    <a:gd name="T120" fmla="*/ 600 w 1303"/>
                    <a:gd name="T121" fmla="*/ 1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3" h="907">
                      <a:moveTo>
                        <a:pt x="642" y="0"/>
                      </a:moveTo>
                      <a:lnTo>
                        <a:pt x="692" y="3"/>
                      </a:lnTo>
                      <a:lnTo>
                        <a:pt x="741" y="9"/>
                      </a:lnTo>
                      <a:lnTo>
                        <a:pt x="789" y="19"/>
                      </a:lnTo>
                      <a:lnTo>
                        <a:pt x="837" y="32"/>
                      </a:lnTo>
                      <a:lnTo>
                        <a:pt x="883" y="49"/>
                      </a:lnTo>
                      <a:lnTo>
                        <a:pt x="943" y="76"/>
                      </a:lnTo>
                      <a:lnTo>
                        <a:pt x="1001" y="108"/>
                      </a:lnTo>
                      <a:lnTo>
                        <a:pt x="1056" y="142"/>
                      </a:lnTo>
                      <a:lnTo>
                        <a:pt x="1109" y="181"/>
                      </a:lnTo>
                      <a:lnTo>
                        <a:pt x="1159" y="223"/>
                      </a:lnTo>
                      <a:lnTo>
                        <a:pt x="1165" y="228"/>
                      </a:lnTo>
                      <a:lnTo>
                        <a:pt x="1174" y="235"/>
                      </a:lnTo>
                      <a:lnTo>
                        <a:pt x="1186" y="245"/>
                      </a:lnTo>
                      <a:lnTo>
                        <a:pt x="1200" y="256"/>
                      </a:lnTo>
                      <a:lnTo>
                        <a:pt x="1215" y="269"/>
                      </a:lnTo>
                      <a:lnTo>
                        <a:pt x="1231" y="284"/>
                      </a:lnTo>
                      <a:lnTo>
                        <a:pt x="1247" y="298"/>
                      </a:lnTo>
                      <a:lnTo>
                        <a:pt x="1262" y="314"/>
                      </a:lnTo>
                      <a:lnTo>
                        <a:pt x="1276" y="329"/>
                      </a:lnTo>
                      <a:lnTo>
                        <a:pt x="1288" y="344"/>
                      </a:lnTo>
                      <a:lnTo>
                        <a:pt x="1297" y="358"/>
                      </a:lnTo>
                      <a:lnTo>
                        <a:pt x="1302" y="370"/>
                      </a:lnTo>
                      <a:lnTo>
                        <a:pt x="1303" y="381"/>
                      </a:lnTo>
                      <a:lnTo>
                        <a:pt x="1300" y="390"/>
                      </a:lnTo>
                      <a:lnTo>
                        <a:pt x="1298" y="392"/>
                      </a:lnTo>
                      <a:lnTo>
                        <a:pt x="1294" y="397"/>
                      </a:lnTo>
                      <a:lnTo>
                        <a:pt x="1286" y="405"/>
                      </a:lnTo>
                      <a:lnTo>
                        <a:pt x="1277" y="416"/>
                      </a:lnTo>
                      <a:lnTo>
                        <a:pt x="1267" y="429"/>
                      </a:lnTo>
                      <a:lnTo>
                        <a:pt x="1255" y="442"/>
                      </a:lnTo>
                      <a:lnTo>
                        <a:pt x="1241" y="457"/>
                      </a:lnTo>
                      <a:lnTo>
                        <a:pt x="1229" y="472"/>
                      </a:lnTo>
                      <a:lnTo>
                        <a:pt x="1216" y="486"/>
                      </a:lnTo>
                      <a:lnTo>
                        <a:pt x="1204" y="500"/>
                      </a:lnTo>
                      <a:lnTo>
                        <a:pt x="1194" y="513"/>
                      </a:lnTo>
                      <a:lnTo>
                        <a:pt x="1184" y="523"/>
                      </a:lnTo>
                      <a:lnTo>
                        <a:pt x="1177" y="531"/>
                      </a:lnTo>
                      <a:lnTo>
                        <a:pt x="1173" y="537"/>
                      </a:lnTo>
                      <a:lnTo>
                        <a:pt x="1171" y="539"/>
                      </a:lnTo>
                      <a:lnTo>
                        <a:pt x="1136" y="506"/>
                      </a:lnTo>
                      <a:lnTo>
                        <a:pt x="1100" y="478"/>
                      </a:lnTo>
                      <a:lnTo>
                        <a:pt x="1062" y="455"/>
                      </a:lnTo>
                      <a:lnTo>
                        <a:pt x="1023" y="436"/>
                      </a:lnTo>
                      <a:lnTo>
                        <a:pt x="984" y="421"/>
                      </a:lnTo>
                      <a:lnTo>
                        <a:pt x="945" y="410"/>
                      </a:lnTo>
                      <a:lnTo>
                        <a:pt x="906" y="401"/>
                      </a:lnTo>
                      <a:lnTo>
                        <a:pt x="869" y="395"/>
                      </a:lnTo>
                      <a:lnTo>
                        <a:pt x="833" y="392"/>
                      </a:lnTo>
                      <a:lnTo>
                        <a:pt x="799" y="390"/>
                      </a:lnTo>
                      <a:lnTo>
                        <a:pt x="767" y="390"/>
                      </a:lnTo>
                      <a:lnTo>
                        <a:pt x="738" y="391"/>
                      </a:lnTo>
                      <a:lnTo>
                        <a:pt x="713" y="393"/>
                      </a:lnTo>
                      <a:lnTo>
                        <a:pt x="691" y="396"/>
                      </a:lnTo>
                      <a:lnTo>
                        <a:pt x="672" y="398"/>
                      </a:lnTo>
                      <a:lnTo>
                        <a:pt x="658" y="401"/>
                      </a:lnTo>
                      <a:lnTo>
                        <a:pt x="650" y="402"/>
                      </a:lnTo>
                      <a:lnTo>
                        <a:pt x="647" y="403"/>
                      </a:lnTo>
                      <a:lnTo>
                        <a:pt x="599" y="416"/>
                      </a:lnTo>
                      <a:lnTo>
                        <a:pt x="555" y="432"/>
                      </a:lnTo>
                      <a:lnTo>
                        <a:pt x="516" y="450"/>
                      </a:lnTo>
                      <a:lnTo>
                        <a:pt x="480" y="470"/>
                      </a:lnTo>
                      <a:lnTo>
                        <a:pt x="448" y="492"/>
                      </a:lnTo>
                      <a:lnTo>
                        <a:pt x="420" y="516"/>
                      </a:lnTo>
                      <a:lnTo>
                        <a:pt x="394" y="541"/>
                      </a:lnTo>
                      <a:lnTo>
                        <a:pt x="372" y="567"/>
                      </a:lnTo>
                      <a:lnTo>
                        <a:pt x="353" y="595"/>
                      </a:lnTo>
                      <a:lnTo>
                        <a:pt x="336" y="622"/>
                      </a:lnTo>
                      <a:lnTo>
                        <a:pt x="322" y="650"/>
                      </a:lnTo>
                      <a:lnTo>
                        <a:pt x="311" y="677"/>
                      </a:lnTo>
                      <a:lnTo>
                        <a:pt x="301" y="705"/>
                      </a:lnTo>
                      <a:lnTo>
                        <a:pt x="294" y="731"/>
                      </a:lnTo>
                      <a:lnTo>
                        <a:pt x="288" y="757"/>
                      </a:lnTo>
                      <a:lnTo>
                        <a:pt x="284" y="782"/>
                      </a:lnTo>
                      <a:lnTo>
                        <a:pt x="281" y="805"/>
                      </a:lnTo>
                      <a:lnTo>
                        <a:pt x="279" y="826"/>
                      </a:lnTo>
                      <a:lnTo>
                        <a:pt x="278" y="847"/>
                      </a:lnTo>
                      <a:lnTo>
                        <a:pt x="277" y="864"/>
                      </a:lnTo>
                      <a:lnTo>
                        <a:pt x="278" y="879"/>
                      </a:lnTo>
                      <a:lnTo>
                        <a:pt x="278" y="891"/>
                      </a:lnTo>
                      <a:lnTo>
                        <a:pt x="279" y="900"/>
                      </a:lnTo>
                      <a:lnTo>
                        <a:pt x="279" y="905"/>
                      </a:lnTo>
                      <a:lnTo>
                        <a:pt x="279" y="907"/>
                      </a:lnTo>
                      <a:lnTo>
                        <a:pt x="276" y="903"/>
                      </a:lnTo>
                      <a:lnTo>
                        <a:pt x="269" y="897"/>
                      </a:lnTo>
                      <a:lnTo>
                        <a:pt x="257" y="890"/>
                      </a:lnTo>
                      <a:lnTo>
                        <a:pt x="243" y="881"/>
                      </a:lnTo>
                      <a:lnTo>
                        <a:pt x="227" y="872"/>
                      </a:lnTo>
                      <a:lnTo>
                        <a:pt x="210" y="863"/>
                      </a:lnTo>
                      <a:lnTo>
                        <a:pt x="194" y="854"/>
                      </a:lnTo>
                      <a:lnTo>
                        <a:pt x="178" y="845"/>
                      </a:lnTo>
                      <a:lnTo>
                        <a:pt x="164" y="837"/>
                      </a:lnTo>
                      <a:lnTo>
                        <a:pt x="154" y="830"/>
                      </a:lnTo>
                      <a:lnTo>
                        <a:pt x="147" y="825"/>
                      </a:lnTo>
                      <a:lnTo>
                        <a:pt x="117" y="799"/>
                      </a:lnTo>
                      <a:lnTo>
                        <a:pt x="92" y="769"/>
                      </a:lnTo>
                      <a:lnTo>
                        <a:pt x="69" y="737"/>
                      </a:lnTo>
                      <a:lnTo>
                        <a:pt x="50" y="702"/>
                      </a:lnTo>
                      <a:lnTo>
                        <a:pt x="33" y="665"/>
                      </a:lnTo>
                      <a:lnTo>
                        <a:pt x="20" y="628"/>
                      </a:lnTo>
                      <a:lnTo>
                        <a:pt x="10" y="590"/>
                      </a:lnTo>
                      <a:lnTo>
                        <a:pt x="3" y="550"/>
                      </a:lnTo>
                      <a:lnTo>
                        <a:pt x="0" y="503"/>
                      </a:lnTo>
                      <a:lnTo>
                        <a:pt x="2" y="457"/>
                      </a:lnTo>
                      <a:lnTo>
                        <a:pt x="10" y="413"/>
                      </a:lnTo>
                      <a:lnTo>
                        <a:pt x="22" y="371"/>
                      </a:lnTo>
                      <a:lnTo>
                        <a:pt x="39" y="330"/>
                      </a:lnTo>
                      <a:lnTo>
                        <a:pt x="60" y="292"/>
                      </a:lnTo>
                      <a:lnTo>
                        <a:pt x="85" y="256"/>
                      </a:lnTo>
                      <a:lnTo>
                        <a:pt x="113" y="222"/>
                      </a:lnTo>
                      <a:lnTo>
                        <a:pt x="146" y="190"/>
                      </a:lnTo>
                      <a:lnTo>
                        <a:pt x="180" y="161"/>
                      </a:lnTo>
                      <a:lnTo>
                        <a:pt x="216" y="133"/>
                      </a:lnTo>
                      <a:lnTo>
                        <a:pt x="255" y="108"/>
                      </a:lnTo>
                      <a:lnTo>
                        <a:pt x="296" y="85"/>
                      </a:lnTo>
                      <a:lnTo>
                        <a:pt x="338" y="65"/>
                      </a:lnTo>
                      <a:lnTo>
                        <a:pt x="381" y="47"/>
                      </a:lnTo>
                      <a:lnTo>
                        <a:pt x="425" y="32"/>
                      </a:lnTo>
                      <a:lnTo>
                        <a:pt x="469" y="20"/>
                      </a:lnTo>
                      <a:lnTo>
                        <a:pt x="513" y="11"/>
                      </a:lnTo>
                      <a:lnTo>
                        <a:pt x="557" y="4"/>
                      </a:lnTo>
                      <a:lnTo>
                        <a:pt x="600" y="1"/>
                      </a:lnTo>
                      <a:lnTo>
                        <a:pt x="64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8"/>
                <p:cNvSpPr>
                  <a:spLocks/>
                </p:cNvSpPr>
                <p:nvPr/>
              </p:nvSpPr>
              <p:spPr bwMode="auto">
                <a:xfrm>
                  <a:off x="1798" y="2169"/>
                  <a:ext cx="252" cy="87"/>
                </a:xfrm>
                <a:custGeom>
                  <a:avLst/>
                  <a:gdLst>
                    <a:gd name="T0" fmla="*/ 137 w 1511"/>
                    <a:gd name="T1" fmla="*/ 2 h 521"/>
                    <a:gd name="T2" fmla="*/ 154 w 1511"/>
                    <a:gd name="T3" fmla="*/ 15 h 521"/>
                    <a:gd name="T4" fmla="*/ 186 w 1511"/>
                    <a:gd name="T5" fmla="*/ 40 h 521"/>
                    <a:gd name="T6" fmla="*/ 235 w 1511"/>
                    <a:gd name="T7" fmla="*/ 72 h 521"/>
                    <a:gd name="T8" fmla="*/ 299 w 1511"/>
                    <a:gd name="T9" fmla="*/ 109 h 521"/>
                    <a:gd name="T10" fmla="*/ 379 w 1511"/>
                    <a:gd name="T11" fmla="*/ 149 h 521"/>
                    <a:gd name="T12" fmla="*/ 474 w 1511"/>
                    <a:gd name="T13" fmla="*/ 189 h 521"/>
                    <a:gd name="T14" fmla="*/ 583 w 1511"/>
                    <a:gd name="T15" fmla="*/ 225 h 521"/>
                    <a:gd name="T16" fmla="*/ 707 w 1511"/>
                    <a:gd name="T17" fmla="*/ 254 h 521"/>
                    <a:gd name="T18" fmla="*/ 847 w 1511"/>
                    <a:gd name="T19" fmla="*/ 275 h 521"/>
                    <a:gd name="T20" fmla="*/ 999 w 1511"/>
                    <a:gd name="T21" fmla="*/ 284 h 521"/>
                    <a:gd name="T22" fmla="*/ 1012 w 1511"/>
                    <a:gd name="T23" fmla="*/ 283 h 521"/>
                    <a:gd name="T24" fmla="*/ 1048 w 1511"/>
                    <a:gd name="T25" fmla="*/ 281 h 521"/>
                    <a:gd name="T26" fmla="*/ 1101 w 1511"/>
                    <a:gd name="T27" fmla="*/ 275 h 521"/>
                    <a:gd name="T28" fmla="*/ 1167 w 1511"/>
                    <a:gd name="T29" fmla="*/ 266 h 521"/>
                    <a:gd name="T30" fmla="*/ 1240 w 1511"/>
                    <a:gd name="T31" fmla="*/ 253 h 521"/>
                    <a:gd name="T32" fmla="*/ 1317 w 1511"/>
                    <a:gd name="T33" fmla="*/ 235 h 521"/>
                    <a:gd name="T34" fmla="*/ 1391 w 1511"/>
                    <a:gd name="T35" fmla="*/ 211 h 521"/>
                    <a:gd name="T36" fmla="*/ 1457 w 1511"/>
                    <a:gd name="T37" fmla="*/ 181 h 521"/>
                    <a:gd name="T38" fmla="*/ 1511 w 1511"/>
                    <a:gd name="T39" fmla="*/ 142 h 521"/>
                    <a:gd name="T40" fmla="*/ 1506 w 1511"/>
                    <a:gd name="T41" fmla="*/ 149 h 521"/>
                    <a:gd name="T42" fmla="*/ 1490 w 1511"/>
                    <a:gd name="T43" fmla="*/ 172 h 521"/>
                    <a:gd name="T44" fmla="*/ 1464 w 1511"/>
                    <a:gd name="T45" fmla="*/ 204 h 521"/>
                    <a:gd name="T46" fmla="*/ 1425 w 1511"/>
                    <a:gd name="T47" fmla="*/ 245 h 521"/>
                    <a:gd name="T48" fmla="*/ 1375 w 1511"/>
                    <a:gd name="T49" fmla="*/ 291 h 521"/>
                    <a:gd name="T50" fmla="*/ 1312 w 1511"/>
                    <a:gd name="T51" fmla="*/ 339 h 521"/>
                    <a:gd name="T52" fmla="*/ 1236 w 1511"/>
                    <a:gd name="T53" fmla="*/ 387 h 521"/>
                    <a:gd name="T54" fmla="*/ 1146 w 1511"/>
                    <a:gd name="T55" fmla="*/ 433 h 521"/>
                    <a:gd name="T56" fmla="*/ 1043 w 1511"/>
                    <a:gd name="T57" fmla="*/ 471 h 521"/>
                    <a:gd name="T58" fmla="*/ 924 w 1511"/>
                    <a:gd name="T59" fmla="*/ 502 h 521"/>
                    <a:gd name="T60" fmla="*/ 792 w 1511"/>
                    <a:gd name="T61" fmla="*/ 520 h 521"/>
                    <a:gd name="T62" fmla="*/ 782 w 1511"/>
                    <a:gd name="T63" fmla="*/ 521 h 521"/>
                    <a:gd name="T64" fmla="*/ 755 w 1511"/>
                    <a:gd name="T65" fmla="*/ 520 h 521"/>
                    <a:gd name="T66" fmla="*/ 710 w 1511"/>
                    <a:gd name="T67" fmla="*/ 517 h 521"/>
                    <a:gd name="T68" fmla="*/ 652 w 1511"/>
                    <a:gd name="T69" fmla="*/ 507 h 521"/>
                    <a:gd name="T70" fmla="*/ 579 w 1511"/>
                    <a:gd name="T71" fmla="*/ 489 h 521"/>
                    <a:gd name="T72" fmla="*/ 495 w 1511"/>
                    <a:gd name="T73" fmla="*/ 460 h 521"/>
                    <a:gd name="T74" fmla="*/ 399 w 1511"/>
                    <a:gd name="T75" fmla="*/ 418 h 521"/>
                    <a:gd name="T76" fmla="*/ 294 w 1511"/>
                    <a:gd name="T77" fmla="*/ 358 h 521"/>
                    <a:gd name="T78" fmla="*/ 180 w 1511"/>
                    <a:gd name="T79" fmla="*/ 281 h 521"/>
                    <a:gd name="T80" fmla="*/ 61 w 1511"/>
                    <a:gd name="T81" fmla="*/ 183 h 521"/>
                    <a:gd name="T82" fmla="*/ 135 w 1511"/>
                    <a:gd name="T8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1" h="521">
                      <a:moveTo>
                        <a:pt x="135" y="0"/>
                      </a:moveTo>
                      <a:lnTo>
                        <a:pt x="137" y="2"/>
                      </a:lnTo>
                      <a:lnTo>
                        <a:pt x="143" y="7"/>
                      </a:lnTo>
                      <a:lnTo>
                        <a:pt x="154" y="15"/>
                      </a:lnTo>
                      <a:lnTo>
                        <a:pt x="168" y="26"/>
                      </a:lnTo>
                      <a:lnTo>
                        <a:pt x="186" y="40"/>
                      </a:lnTo>
                      <a:lnTo>
                        <a:pt x="209" y="55"/>
                      </a:lnTo>
                      <a:lnTo>
                        <a:pt x="235" y="72"/>
                      </a:lnTo>
                      <a:lnTo>
                        <a:pt x="265" y="90"/>
                      </a:lnTo>
                      <a:lnTo>
                        <a:pt x="299" y="109"/>
                      </a:lnTo>
                      <a:lnTo>
                        <a:pt x="337" y="129"/>
                      </a:lnTo>
                      <a:lnTo>
                        <a:pt x="379" y="149"/>
                      </a:lnTo>
                      <a:lnTo>
                        <a:pt x="424" y="169"/>
                      </a:lnTo>
                      <a:lnTo>
                        <a:pt x="474" y="189"/>
                      </a:lnTo>
                      <a:lnTo>
                        <a:pt x="527" y="207"/>
                      </a:lnTo>
                      <a:lnTo>
                        <a:pt x="583" y="225"/>
                      </a:lnTo>
                      <a:lnTo>
                        <a:pt x="643" y="240"/>
                      </a:lnTo>
                      <a:lnTo>
                        <a:pt x="707" y="254"/>
                      </a:lnTo>
                      <a:lnTo>
                        <a:pt x="776" y="266"/>
                      </a:lnTo>
                      <a:lnTo>
                        <a:pt x="847" y="275"/>
                      </a:lnTo>
                      <a:lnTo>
                        <a:pt x="921" y="281"/>
                      </a:lnTo>
                      <a:lnTo>
                        <a:pt x="999" y="284"/>
                      </a:lnTo>
                      <a:lnTo>
                        <a:pt x="1002" y="284"/>
                      </a:lnTo>
                      <a:lnTo>
                        <a:pt x="1012" y="283"/>
                      </a:lnTo>
                      <a:lnTo>
                        <a:pt x="1028" y="282"/>
                      </a:lnTo>
                      <a:lnTo>
                        <a:pt x="1048" y="281"/>
                      </a:lnTo>
                      <a:lnTo>
                        <a:pt x="1073" y="278"/>
                      </a:lnTo>
                      <a:lnTo>
                        <a:pt x="1101" y="275"/>
                      </a:lnTo>
                      <a:lnTo>
                        <a:pt x="1133" y="271"/>
                      </a:lnTo>
                      <a:lnTo>
                        <a:pt x="1167" y="266"/>
                      </a:lnTo>
                      <a:lnTo>
                        <a:pt x="1203" y="260"/>
                      </a:lnTo>
                      <a:lnTo>
                        <a:pt x="1240" y="253"/>
                      </a:lnTo>
                      <a:lnTo>
                        <a:pt x="1278" y="245"/>
                      </a:lnTo>
                      <a:lnTo>
                        <a:pt x="1317" y="235"/>
                      </a:lnTo>
                      <a:lnTo>
                        <a:pt x="1354" y="224"/>
                      </a:lnTo>
                      <a:lnTo>
                        <a:pt x="1391" y="211"/>
                      </a:lnTo>
                      <a:lnTo>
                        <a:pt x="1425" y="197"/>
                      </a:lnTo>
                      <a:lnTo>
                        <a:pt x="1457" y="181"/>
                      </a:lnTo>
                      <a:lnTo>
                        <a:pt x="1486" y="163"/>
                      </a:lnTo>
                      <a:lnTo>
                        <a:pt x="1511" y="142"/>
                      </a:lnTo>
                      <a:lnTo>
                        <a:pt x="1510" y="144"/>
                      </a:lnTo>
                      <a:lnTo>
                        <a:pt x="1506" y="149"/>
                      </a:lnTo>
                      <a:lnTo>
                        <a:pt x="1500" y="160"/>
                      </a:lnTo>
                      <a:lnTo>
                        <a:pt x="1490" y="172"/>
                      </a:lnTo>
                      <a:lnTo>
                        <a:pt x="1478" y="187"/>
                      </a:lnTo>
                      <a:lnTo>
                        <a:pt x="1464" y="204"/>
                      </a:lnTo>
                      <a:lnTo>
                        <a:pt x="1446" y="224"/>
                      </a:lnTo>
                      <a:lnTo>
                        <a:pt x="1425" y="245"/>
                      </a:lnTo>
                      <a:lnTo>
                        <a:pt x="1402" y="267"/>
                      </a:lnTo>
                      <a:lnTo>
                        <a:pt x="1375" y="291"/>
                      </a:lnTo>
                      <a:lnTo>
                        <a:pt x="1345" y="315"/>
                      </a:lnTo>
                      <a:lnTo>
                        <a:pt x="1312" y="339"/>
                      </a:lnTo>
                      <a:lnTo>
                        <a:pt x="1275" y="363"/>
                      </a:lnTo>
                      <a:lnTo>
                        <a:pt x="1236" y="387"/>
                      </a:lnTo>
                      <a:lnTo>
                        <a:pt x="1193" y="411"/>
                      </a:lnTo>
                      <a:lnTo>
                        <a:pt x="1146" y="433"/>
                      </a:lnTo>
                      <a:lnTo>
                        <a:pt x="1096" y="453"/>
                      </a:lnTo>
                      <a:lnTo>
                        <a:pt x="1043" y="471"/>
                      </a:lnTo>
                      <a:lnTo>
                        <a:pt x="985" y="488"/>
                      </a:lnTo>
                      <a:lnTo>
                        <a:pt x="924" y="502"/>
                      </a:lnTo>
                      <a:lnTo>
                        <a:pt x="860" y="513"/>
                      </a:lnTo>
                      <a:lnTo>
                        <a:pt x="792" y="520"/>
                      </a:lnTo>
                      <a:lnTo>
                        <a:pt x="789" y="520"/>
                      </a:lnTo>
                      <a:lnTo>
                        <a:pt x="782" y="521"/>
                      </a:lnTo>
                      <a:lnTo>
                        <a:pt x="771" y="521"/>
                      </a:lnTo>
                      <a:lnTo>
                        <a:pt x="755" y="520"/>
                      </a:lnTo>
                      <a:lnTo>
                        <a:pt x="734" y="519"/>
                      </a:lnTo>
                      <a:lnTo>
                        <a:pt x="710" y="517"/>
                      </a:lnTo>
                      <a:lnTo>
                        <a:pt x="683" y="513"/>
                      </a:lnTo>
                      <a:lnTo>
                        <a:pt x="652" y="507"/>
                      </a:lnTo>
                      <a:lnTo>
                        <a:pt x="617" y="499"/>
                      </a:lnTo>
                      <a:lnTo>
                        <a:pt x="579" y="489"/>
                      </a:lnTo>
                      <a:lnTo>
                        <a:pt x="539" y="476"/>
                      </a:lnTo>
                      <a:lnTo>
                        <a:pt x="495" y="460"/>
                      </a:lnTo>
                      <a:lnTo>
                        <a:pt x="447" y="441"/>
                      </a:lnTo>
                      <a:lnTo>
                        <a:pt x="399" y="418"/>
                      </a:lnTo>
                      <a:lnTo>
                        <a:pt x="347" y="390"/>
                      </a:lnTo>
                      <a:lnTo>
                        <a:pt x="294" y="358"/>
                      </a:lnTo>
                      <a:lnTo>
                        <a:pt x="238" y="322"/>
                      </a:lnTo>
                      <a:lnTo>
                        <a:pt x="180" y="281"/>
                      </a:lnTo>
                      <a:lnTo>
                        <a:pt x="121" y="235"/>
                      </a:lnTo>
                      <a:lnTo>
                        <a:pt x="61" y="183"/>
                      </a:lnTo>
                      <a:lnTo>
                        <a:pt x="0" y="124"/>
                      </a:lnTo>
                      <a:lnTo>
                        <a:pt x="1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9"/>
                <p:cNvSpPr>
                  <a:spLocks/>
                </p:cNvSpPr>
                <p:nvPr/>
              </p:nvSpPr>
              <p:spPr bwMode="auto">
                <a:xfrm>
                  <a:off x="1942" y="2059"/>
                  <a:ext cx="133" cy="145"/>
                </a:xfrm>
                <a:custGeom>
                  <a:avLst/>
                  <a:gdLst>
                    <a:gd name="T0" fmla="*/ 416 w 798"/>
                    <a:gd name="T1" fmla="*/ 1 h 875"/>
                    <a:gd name="T2" fmla="*/ 501 w 798"/>
                    <a:gd name="T3" fmla="*/ 14 h 875"/>
                    <a:gd name="T4" fmla="*/ 581 w 798"/>
                    <a:gd name="T5" fmla="*/ 42 h 875"/>
                    <a:gd name="T6" fmla="*/ 653 w 798"/>
                    <a:gd name="T7" fmla="*/ 87 h 875"/>
                    <a:gd name="T8" fmla="*/ 715 w 798"/>
                    <a:gd name="T9" fmla="*/ 144 h 875"/>
                    <a:gd name="T10" fmla="*/ 763 w 798"/>
                    <a:gd name="T11" fmla="*/ 216 h 875"/>
                    <a:gd name="T12" fmla="*/ 788 w 798"/>
                    <a:gd name="T13" fmla="*/ 284 h 875"/>
                    <a:gd name="T14" fmla="*/ 798 w 798"/>
                    <a:gd name="T15" fmla="*/ 357 h 875"/>
                    <a:gd name="T16" fmla="*/ 797 w 798"/>
                    <a:gd name="T17" fmla="*/ 430 h 875"/>
                    <a:gd name="T18" fmla="*/ 787 w 798"/>
                    <a:gd name="T19" fmla="*/ 503 h 875"/>
                    <a:gd name="T20" fmla="*/ 769 w 798"/>
                    <a:gd name="T21" fmla="*/ 574 h 875"/>
                    <a:gd name="T22" fmla="*/ 738 w 798"/>
                    <a:gd name="T23" fmla="*/ 638 h 875"/>
                    <a:gd name="T24" fmla="*/ 693 w 798"/>
                    <a:gd name="T25" fmla="*/ 694 h 875"/>
                    <a:gd name="T26" fmla="*/ 619 w 798"/>
                    <a:gd name="T27" fmla="*/ 748 h 875"/>
                    <a:gd name="T28" fmla="*/ 526 w 798"/>
                    <a:gd name="T29" fmla="*/ 801 h 875"/>
                    <a:gd name="T30" fmla="*/ 427 w 798"/>
                    <a:gd name="T31" fmla="*/ 842 h 875"/>
                    <a:gd name="T32" fmla="*/ 321 w 798"/>
                    <a:gd name="T33" fmla="*/ 865 h 875"/>
                    <a:gd name="T34" fmla="*/ 170 w 798"/>
                    <a:gd name="T35" fmla="*/ 875 h 875"/>
                    <a:gd name="T36" fmla="*/ 145 w 798"/>
                    <a:gd name="T37" fmla="*/ 874 h 875"/>
                    <a:gd name="T38" fmla="*/ 110 w 798"/>
                    <a:gd name="T39" fmla="*/ 871 h 875"/>
                    <a:gd name="T40" fmla="*/ 71 w 798"/>
                    <a:gd name="T41" fmla="*/ 868 h 875"/>
                    <a:gd name="T42" fmla="*/ 34 w 798"/>
                    <a:gd name="T43" fmla="*/ 868 h 875"/>
                    <a:gd name="T44" fmla="*/ 7 w 798"/>
                    <a:gd name="T45" fmla="*/ 872 h 875"/>
                    <a:gd name="T46" fmla="*/ 1 w 798"/>
                    <a:gd name="T47" fmla="*/ 874 h 875"/>
                    <a:gd name="T48" fmla="*/ 15 w 798"/>
                    <a:gd name="T49" fmla="*/ 860 h 875"/>
                    <a:gd name="T50" fmla="*/ 38 w 798"/>
                    <a:gd name="T51" fmla="*/ 834 h 875"/>
                    <a:gd name="T52" fmla="*/ 68 w 798"/>
                    <a:gd name="T53" fmla="*/ 795 h 875"/>
                    <a:gd name="T54" fmla="*/ 102 w 798"/>
                    <a:gd name="T55" fmla="*/ 745 h 875"/>
                    <a:gd name="T56" fmla="*/ 136 w 798"/>
                    <a:gd name="T57" fmla="*/ 684 h 875"/>
                    <a:gd name="T58" fmla="*/ 167 w 798"/>
                    <a:gd name="T59" fmla="*/ 612 h 875"/>
                    <a:gd name="T60" fmla="*/ 191 w 798"/>
                    <a:gd name="T61" fmla="*/ 530 h 875"/>
                    <a:gd name="T62" fmla="*/ 205 w 798"/>
                    <a:gd name="T63" fmla="*/ 439 h 875"/>
                    <a:gd name="T64" fmla="*/ 206 w 798"/>
                    <a:gd name="T65" fmla="*/ 340 h 875"/>
                    <a:gd name="T66" fmla="*/ 190 w 798"/>
                    <a:gd name="T67" fmla="*/ 231 h 875"/>
                    <a:gd name="T68" fmla="*/ 153 w 798"/>
                    <a:gd name="T69" fmla="*/ 116 h 875"/>
                    <a:gd name="T70" fmla="*/ 129 w 798"/>
                    <a:gd name="T71" fmla="*/ 52 h 875"/>
                    <a:gd name="T72" fmla="*/ 149 w 798"/>
                    <a:gd name="T73" fmla="*/ 44 h 875"/>
                    <a:gd name="T74" fmla="*/ 186 w 798"/>
                    <a:gd name="T75" fmla="*/ 35 h 875"/>
                    <a:gd name="T76" fmla="*/ 231 w 798"/>
                    <a:gd name="T77" fmla="*/ 25 h 875"/>
                    <a:gd name="T78" fmla="*/ 279 w 798"/>
                    <a:gd name="T79" fmla="*/ 16 h 875"/>
                    <a:gd name="T80" fmla="*/ 323 w 798"/>
                    <a:gd name="T81" fmla="*/ 8 h 875"/>
                    <a:gd name="T82" fmla="*/ 357 w 798"/>
                    <a:gd name="T83" fmla="*/ 3 h 875"/>
                    <a:gd name="T84" fmla="*/ 373 w 798"/>
                    <a:gd name="T8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8" h="875">
                      <a:moveTo>
                        <a:pt x="373" y="0"/>
                      </a:moveTo>
                      <a:lnTo>
                        <a:pt x="416" y="1"/>
                      </a:lnTo>
                      <a:lnTo>
                        <a:pt x="459" y="5"/>
                      </a:lnTo>
                      <a:lnTo>
                        <a:pt x="501" y="14"/>
                      </a:lnTo>
                      <a:lnTo>
                        <a:pt x="542" y="26"/>
                      </a:lnTo>
                      <a:lnTo>
                        <a:pt x="581" y="42"/>
                      </a:lnTo>
                      <a:lnTo>
                        <a:pt x="618" y="62"/>
                      </a:lnTo>
                      <a:lnTo>
                        <a:pt x="653" y="87"/>
                      </a:lnTo>
                      <a:lnTo>
                        <a:pt x="685" y="114"/>
                      </a:lnTo>
                      <a:lnTo>
                        <a:pt x="715" y="144"/>
                      </a:lnTo>
                      <a:lnTo>
                        <a:pt x="741" y="178"/>
                      </a:lnTo>
                      <a:lnTo>
                        <a:pt x="763" y="216"/>
                      </a:lnTo>
                      <a:lnTo>
                        <a:pt x="777" y="249"/>
                      </a:lnTo>
                      <a:lnTo>
                        <a:pt x="788" y="284"/>
                      </a:lnTo>
                      <a:lnTo>
                        <a:pt x="795" y="321"/>
                      </a:lnTo>
                      <a:lnTo>
                        <a:pt x="798" y="357"/>
                      </a:lnTo>
                      <a:lnTo>
                        <a:pt x="798" y="393"/>
                      </a:lnTo>
                      <a:lnTo>
                        <a:pt x="797" y="430"/>
                      </a:lnTo>
                      <a:lnTo>
                        <a:pt x="793" y="466"/>
                      </a:lnTo>
                      <a:lnTo>
                        <a:pt x="787" y="503"/>
                      </a:lnTo>
                      <a:lnTo>
                        <a:pt x="779" y="538"/>
                      </a:lnTo>
                      <a:lnTo>
                        <a:pt x="769" y="574"/>
                      </a:lnTo>
                      <a:lnTo>
                        <a:pt x="755" y="607"/>
                      </a:lnTo>
                      <a:lnTo>
                        <a:pt x="738" y="638"/>
                      </a:lnTo>
                      <a:lnTo>
                        <a:pt x="718" y="667"/>
                      </a:lnTo>
                      <a:lnTo>
                        <a:pt x="693" y="694"/>
                      </a:lnTo>
                      <a:lnTo>
                        <a:pt x="664" y="717"/>
                      </a:lnTo>
                      <a:lnTo>
                        <a:pt x="619" y="748"/>
                      </a:lnTo>
                      <a:lnTo>
                        <a:pt x="573" y="776"/>
                      </a:lnTo>
                      <a:lnTo>
                        <a:pt x="526" y="801"/>
                      </a:lnTo>
                      <a:lnTo>
                        <a:pt x="478" y="824"/>
                      </a:lnTo>
                      <a:lnTo>
                        <a:pt x="427" y="842"/>
                      </a:lnTo>
                      <a:lnTo>
                        <a:pt x="375" y="856"/>
                      </a:lnTo>
                      <a:lnTo>
                        <a:pt x="321" y="865"/>
                      </a:lnTo>
                      <a:lnTo>
                        <a:pt x="245" y="872"/>
                      </a:lnTo>
                      <a:lnTo>
                        <a:pt x="170" y="875"/>
                      </a:lnTo>
                      <a:lnTo>
                        <a:pt x="160" y="875"/>
                      </a:lnTo>
                      <a:lnTo>
                        <a:pt x="145" y="874"/>
                      </a:lnTo>
                      <a:lnTo>
                        <a:pt x="128" y="873"/>
                      </a:lnTo>
                      <a:lnTo>
                        <a:pt x="110" y="871"/>
                      </a:lnTo>
                      <a:lnTo>
                        <a:pt x="90" y="870"/>
                      </a:lnTo>
                      <a:lnTo>
                        <a:pt x="71" y="868"/>
                      </a:lnTo>
                      <a:lnTo>
                        <a:pt x="52" y="868"/>
                      </a:lnTo>
                      <a:lnTo>
                        <a:pt x="34" y="868"/>
                      </a:lnTo>
                      <a:lnTo>
                        <a:pt x="19" y="869"/>
                      </a:lnTo>
                      <a:lnTo>
                        <a:pt x="7" y="872"/>
                      </a:lnTo>
                      <a:lnTo>
                        <a:pt x="0" y="875"/>
                      </a:lnTo>
                      <a:lnTo>
                        <a:pt x="1" y="874"/>
                      </a:lnTo>
                      <a:lnTo>
                        <a:pt x="7" y="869"/>
                      </a:lnTo>
                      <a:lnTo>
                        <a:pt x="15" y="860"/>
                      </a:lnTo>
                      <a:lnTo>
                        <a:pt x="25" y="849"/>
                      </a:lnTo>
                      <a:lnTo>
                        <a:pt x="38" y="834"/>
                      </a:lnTo>
                      <a:lnTo>
                        <a:pt x="53" y="816"/>
                      </a:lnTo>
                      <a:lnTo>
                        <a:pt x="68" y="795"/>
                      </a:lnTo>
                      <a:lnTo>
                        <a:pt x="85" y="771"/>
                      </a:lnTo>
                      <a:lnTo>
                        <a:pt x="102" y="745"/>
                      </a:lnTo>
                      <a:lnTo>
                        <a:pt x="119" y="716"/>
                      </a:lnTo>
                      <a:lnTo>
                        <a:pt x="136" y="684"/>
                      </a:lnTo>
                      <a:lnTo>
                        <a:pt x="152" y="649"/>
                      </a:lnTo>
                      <a:lnTo>
                        <a:pt x="167" y="612"/>
                      </a:lnTo>
                      <a:lnTo>
                        <a:pt x="180" y="573"/>
                      </a:lnTo>
                      <a:lnTo>
                        <a:pt x="191" y="530"/>
                      </a:lnTo>
                      <a:lnTo>
                        <a:pt x="200" y="486"/>
                      </a:lnTo>
                      <a:lnTo>
                        <a:pt x="205" y="439"/>
                      </a:lnTo>
                      <a:lnTo>
                        <a:pt x="207" y="391"/>
                      </a:lnTo>
                      <a:lnTo>
                        <a:pt x="206" y="340"/>
                      </a:lnTo>
                      <a:lnTo>
                        <a:pt x="200" y="286"/>
                      </a:lnTo>
                      <a:lnTo>
                        <a:pt x="190" y="231"/>
                      </a:lnTo>
                      <a:lnTo>
                        <a:pt x="175" y="174"/>
                      </a:lnTo>
                      <a:lnTo>
                        <a:pt x="153" y="116"/>
                      </a:lnTo>
                      <a:lnTo>
                        <a:pt x="127" y="54"/>
                      </a:lnTo>
                      <a:lnTo>
                        <a:pt x="129" y="52"/>
                      </a:lnTo>
                      <a:lnTo>
                        <a:pt x="137" y="48"/>
                      </a:lnTo>
                      <a:lnTo>
                        <a:pt x="149" y="44"/>
                      </a:lnTo>
                      <a:lnTo>
                        <a:pt x="166" y="40"/>
                      </a:lnTo>
                      <a:lnTo>
                        <a:pt x="186" y="35"/>
                      </a:lnTo>
                      <a:lnTo>
                        <a:pt x="208" y="30"/>
                      </a:lnTo>
                      <a:lnTo>
                        <a:pt x="231" y="25"/>
                      </a:lnTo>
                      <a:lnTo>
                        <a:pt x="255" y="21"/>
                      </a:lnTo>
                      <a:lnTo>
                        <a:pt x="279" y="16"/>
                      </a:lnTo>
                      <a:lnTo>
                        <a:pt x="302" y="12"/>
                      </a:lnTo>
                      <a:lnTo>
                        <a:pt x="323" y="8"/>
                      </a:lnTo>
                      <a:lnTo>
                        <a:pt x="342" y="5"/>
                      </a:lnTo>
                      <a:lnTo>
                        <a:pt x="357" y="3"/>
                      </a:lnTo>
                      <a:lnTo>
                        <a:pt x="367" y="1"/>
                      </a:lnTo>
                      <a:lnTo>
                        <a:pt x="37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Rectangle 38"/>
              <p:cNvSpPr/>
              <p:nvPr/>
            </p:nvSpPr>
            <p:spPr>
              <a:xfrm>
                <a:off x="3164893" y="3461102"/>
                <a:ext cx="296876" cy="246221"/>
              </a:xfrm>
              <a:prstGeom prst="rect">
                <a:avLst/>
              </a:prstGeom>
            </p:spPr>
            <p:txBody>
              <a:bodyPr wrap="none">
                <a:spAutoFit/>
              </a:bodyPr>
              <a:lstStyle/>
              <a:p>
                <a:pPr defTabSz="914099" fontAlgn="base">
                  <a:spcBef>
                    <a:spcPct val="0"/>
                  </a:spcBef>
                  <a:spcAft>
                    <a:spcPct val="0"/>
                  </a:spcAft>
                </a:pPr>
                <a:r>
                  <a:rPr lang="en-US" sz="1000" b="1" dirty="0" smtClean="0">
                    <a:gradFill>
                      <a:gsLst>
                        <a:gs pos="0">
                          <a:srgbClr val="FFFFFF"/>
                        </a:gs>
                        <a:gs pos="100000">
                          <a:srgbClr val="FFFFFF"/>
                        </a:gs>
                      </a:gsLst>
                      <a:lin ang="5400000" scaled="0"/>
                    </a:gradFill>
                  </a:rPr>
                  <a:t>©</a:t>
                </a:r>
                <a:endParaRPr lang="en-US" sz="1000" b="1"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1319925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Foundation Service</a:t>
            </a:r>
            <a:endParaRPr lang="en-US" dirty="0"/>
          </a:p>
        </p:txBody>
      </p:sp>
      <p:sp>
        <p:nvSpPr>
          <p:cNvPr id="3" name="Text Placeholder 2"/>
          <p:cNvSpPr>
            <a:spLocks noGrp="1"/>
          </p:cNvSpPr>
          <p:nvPr>
            <p:ph type="body" sz="quarter" idx="10"/>
          </p:nvPr>
        </p:nvSpPr>
        <p:spPr>
          <a:xfrm>
            <a:off x="519112" y="1447799"/>
            <a:ext cx="11149013" cy="4231928"/>
          </a:xfrm>
        </p:spPr>
        <p:txBody>
          <a:bodyPr/>
          <a:lstStyle/>
          <a:p>
            <a:pPr marL="574675" indent="-571500">
              <a:spcAft>
                <a:spcPts val="700"/>
              </a:spcAft>
              <a:buFont typeface="Arial" pitchFamily="34" charset="0"/>
              <a:buChar char="•"/>
            </a:pPr>
            <a:r>
              <a:rPr lang="en-US" sz="3200" dirty="0" smtClean="0"/>
              <a:t>Governance/Guidance over complete software lifecycle</a:t>
            </a:r>
          </a:p>
          <a:p>
            <a:pPr marL="574675" indent="-571500">
              <a:spcAft>
                <a:spcPts val="700"/>
              </a:spcAft>
              <a:buFont typeface="Arial" pitchFamily="34" charset="0"/>
              <a:buChar char="•"/>
            </a:pPr>
            <a:r>
              <a:rPr lang="en-US" sz="3200" dirty="0" smtClean="0"/>
              <a:t>Integrated with Visual Studio, and now Azure Management Portal</a:t>
            </a:r>
          </a:p>
          <a:p>
            <a:pPr marL="574675" indent="-571500">
              <a:spcAft>
                <a:spcPts val="700"/>
              </a:spcAft>
              <a:buFont typeface="Arial" pitchFamily="34" charset="0"/>
              <a:buChar char="•"/>
            </a:pPr>
            <a:r>
              <a:rPr lang="en-US" sz="3200" dirty="0" smtClean="0"/>
              <a:t>Support different methodologies and processes</a:t>
            </a:r>
          </a:p>
          <a:p>
            <a:pPr marL="574675" indent="-571500">
              <a:spcAft>
                <a:spcPts val="700"/>
              </a:spcAft>
              <a:buFont typeface="Arial" pitchFamily="34" charset="0"/>
              <a:buChar char="•"/>
            </a:pPr>
            <a:r>
              <a:rPr lang="en-US" sz="3200" dirty="0" smtClean="0"/>
              <a:t>Source repository with gated check-in</a:t>
            </a:r>
          </a:p>
          <a:p>
            <a:pPr marL="574675" indent="-571500">
              <a:spcAft>
                <a:spcPts val="700"/>
              </a:spcAft>
              <a:buFont typeface="Arial" pitchFamily="34" charset="0"/>
              <a:buChar char="•"/>
            </a:pPr>
            <a:r>
              <a:rPr lang="en-US" sz="3200" dirty="0" smtClean="0"/>
              <a:t>Continuous integration with auto-build</a:t>
            </a:r>
          </a:p>
          <a:p>
            <a:pPr marL="574675" indent="-571500">
              <a:spcAft>
                <a:spcPts val="700"/>
              </a:spcAft>
              <a:buFont typeface="Arial" pitchFamily="34" charset="0"/>
              <a:buChar char="•"/>
            </a:pPr>
            <a:r>
              <a:rPr lang="en-US" sz="3200" dirty="0" smtClean="0"/>
              <a:t>Integrated bug tracking</a:t>
            </a:r>
          </a:p>
          <a:p>
            <a:pPr marL="574675" indent="-571500">
              <a:buFont typeface="Arial" pitchFamily="34" charset="0"/>
              <a:buChar char="•"/>
            </a:pPr>
            <a:endParaRPr lang="en-US" sz="3200" dirty="0" smtClean="0"/>
          </a:p>
        </p:txBody>
      </p:sp>
    </p:spTree>
    <p:extLst>
      <p:ext uri="{BB962C8B-B14F-4D97-AF65-F5344CB8AC3E}">
        <p14:creationId xmlns:p14="http://schemas.microsoft.com/office/powerpoint/2010/main" val="133258782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2936188"/>
          </a:xfrm>
        </p:spPr>
        <p:txBody>
          <a:bodyPr/>
          <a:lstStyle/>
          <a:p>
            <a:r>
              <a:rPr lang="en-US" dirty="0" smtClean="0"/>
              <a:t>Demonstrate TFS enablement process on portal</a:t>
            </a:r>
          </a:p>
          <a:p>
            <a:r>
              <a:rPr lang="en-US" dirty="0" smtClean="0"/>
              <a:t>Demonstrate connecting to TFS from VS</a:t>
            </a:r>
          </a:p>
          <a:p>
            <a:r>
              <a:rPr lang="en-US" dirty="0" smtClean="0"/>
              <a:t>Map to local folder</a:t>
            </a:r>
          </a:p>
          <a:p>
            <a:r>
              <a:rPr lang="en-US" dirty="0" smtClean="0"/>
              <a:t>Initiate a commit</a:t>
            </a:r>
          </a:p>
          <a:p>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599301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76099"/>
            <a:ext cx="10237787" cy="1994392"/>
          </a:xfrm>
        </p:spPr>
        <p:txBody>
          <a:bodyPr/>
          <a:lstStyle/>
          <a:p>
            <a:r>
              <a:rPr lang="en-US" dirty="0">
                <a:gradFill>
                  <a:gsLst>
                    <a:gs pos="1250">
                      <a:srgbClr val="FFFFFF"/>
                    </a:gs>
                    <a:gs pos="100000">
                      <a:srgbClr val="FFFFFF"/>
                    </a:gs>
                  </a:gsLst>
                  <a:lin ang="5400000" scaled="0"/>
                </a:gradFill>
              </a:rPr>
              <a:t>TFS Continuous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Integration</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2668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Windows Azure Diagnostics</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1514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76099"/>
            <a:ext cx="10237787" cy="1994392"/>
          </a:xfrm>
        </p:spPr>
        <p:txBody>
          <a:bodyPr/>
          <a:lstStyle/>
          <a:p>
            <a:r>
              <a:rPr lang="en-US" dirty="0">
                <a:gradFill>
                  <a:gsLst>
                    <a:gs pos="1250">
                      <a:srgbClr val="FFFFFF"/>
                    </a:gs>
                    <a:gs pos="100000">
                      <a:srgbClr val="FFFFFF"/>
                    </a:gs>
                  </a:gsLst>
                  <a:lin ang="5400000" scaled="0"/>
                </a:gradFill>
              </a:rPr>
              <a:t>Windows Azure </a:t>
            </a:r>
            <a:br>
              <a:rPr lang="en-US" dirty="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Diagnostics</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2361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1" y="2606040"/>
            <a:ext cx="4439768"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017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38" name="Freeform 137"/>
          <p:cNvSpPr/>
          <p:nvPr/>
        </p:nvSpPr>
        <p:spPr bwMode="auto">
          <a:xfrm>
            <a:off x="2771775" y="2957213"/>
            <a:ext cx="4398167" cy="1814812"/>
          </a:xfrm>
          <a:custGeom>
            <a:avLst/>
            <a:gdLst>
              <a:gd name="connsiteX0" fmla="*/ 0 w 4419600"/>
              <a:gd name="connsiteY0" fmla="*/ 3048000 h 3048000"/>
              <a:gd name="connsiteX1" fmla="*/ 2238375 w 4419600"/>
              <a:gd name="connsiteY1" fmla="*/ 2105025 h 3048000"/>
              <a:gd name="connsiteX2" fmla="*/ 4419600 w 4419600"/>
              <a:gd name="connsiteY2" fmla="*/ 0 h 3048000"/>
            </a:gdLst>
            <a:ahLst/>
            <a:cxnLst>
              <a:cxn ang="0">
                <a:pos x="connsiteX0" y="connsiteY0"/>
              </a:cxn>
              <a:cxn ang="0">
                <a:pos x="connsiteX1" y="connsiteY1"/>
              </a:cxn>
              <a:cxn ang="0">
                <a:pos x="connsiteX2" y="connsiteY2"/>
              </a:cxn>
            </a:cxnLst>
            <a:rect l="l" t="t" r="r" b="b"/>
            <a:pathLst>
              <a:path w="4419600" h="3048000">
                <a:moveTo>
                  <a:pt x="0" y="3048000"/>
                </a:moveTo>
                <a:cubicBezTo>
                  <a:pt x="750887" y="2830512"/>
                  <a:pt x="1501775" y="2613025"/>
                  <a:pt x="2238375" y="2105025"/>
                </a:cubicBezTo>
                <a:cubicBezTo>
                  <a:pt x="2974975" y="1597025"/>
                  <a:pt x="3697287" y="798512"/>
                  <a:pt x="4419600" y="0"/>
                </a:cubicBezTo>
              </a:path>
            </a:pathLst>
          </a:cu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1" name="Freeform 130"/>
          <p:cNvSpPr/>
          <p:nvPr/>
        </p:nvSpPr>
        <p:spPr bwMode="auto">
          <a:xfrm>
            <a:off x="2762251" y="1657993"/>
            <a:ext cx="4426742" cy="2984182"/>
          </a:xfrm>
          <a:custGeom>
            <a:avLst/>
            <a:gdLst>
              <a:gd name="connsiteX0" fmla="*/ 0 w 4419600"/>
              <a:gd name="connsiteY0" fmla="*/ 3048000 h 3048000"/>
              <a:gd name="connsiteX1" fmla="*/ 2238375 w 4419600"/>
              <a:gd name="connsiteY1" fmla="*/ 2105025 h 3048000"/>
              <a:gd name="connsiteX2" fmla="*/ 4419600 w 4419600"/>
              <a:gd name="connsiteY2" fmla="*/ 0 h 3048000"/>
            </a:gdLst>
            <a:ahLst/>
            <a:cxnLst>
              <a:cxn ang="0">
                <a:pos x="connsiteX0" y="connsiteY0"/>
              </a:cxn>
              <a:cxn ang="0">
                <a:pos x="connsiteX1" y="connsiteY1"/>
              </a:cxn>
              <a:cxn ang="0">
                <a:pos x="connsiteX2" y="connsiteY2"/>
              </a:cxn>
            </a:cxnLst>
            <a:rect l="l" t="t" r="r" b="b"/>
            <a:pathLst>
              <a:path w="4419600" h="3048000">
                <a:moveTo>
                  <a:pt x="0" y="3048000"/>
                </a:moveTo>
                <a:cubicBezTo>
                  <a:pt x="750887" y="2830512"/>
                  <a:pt x="1501775" y="2613025"/>
                  <a:pt x="2238375" y="2105025"/>
                </a:cubicBezTo>
                <a:cubicBezTo>
                  <a:pt x="2974975" y="1597025"/>
                  <a:pt x="3697287" y="798512"/>
                  <a:pt x="4419600" y="0"/>
                </a:cubicBezTo>
              </a:path>
            </a:pathLst>
          </a:custGeom>
          <a:ln w="38100">
            <a:solidFill>
              <a:schemeClr val="accent4"/>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4" name="Straight Arrow Connector 3"/>
          <p:cNvCxnSpPr/>
          <p:nvPr/>
        </p:nvCxnSpPr>
        <p:spPr>
          <a:xfrm flipV="1">
            <a:off x="2762250" y="4762500"/>
            <a:ext cx="6705600" cy="9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762250" y="1276350"/>
            <a:ext cx="0" cy="34956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14562" y="4886324"/>
            <a:ext cx="1095375"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Web Sites</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9" name="TextBox 8"/>
          <p:cNvSpPr txBox="1"/>
          <p:nvPr/>
        </p:nvSpPr>
        <p:spPr>
          <a:xfrm>
            <a:off x="3976687" y="4886323"/>
            <a:ext cx="1814513"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Cloud Services</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300786" y="4914073"/>
            <a:ext cx="1814513"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Virtual Machines</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13" name="Freeform 12"/>
          <p:cNvSpPr/>
          <p:nvPr/>
        </p:nvSpPr>
        <p:spPr bwMode="auto">
          <a:xfrm>
            <a:off x="2762250" y="1394861"/>
            <a:ext cx="4419600" cy="3107236"/>
          </a:xfrm>
          <a:custGeom>
            <a:avLst/>
            <a:gdLst>
              <a:gd name="connsiteX0" fmla="*/ 0 w 4419600"/>
              <a:gd name="connsiteY0" fmla="*/ 3048000 h 3048000"/>
              <a:gd name="connsiteX1" fmla="*/ 2238375 w 4419600"/>
              <a:gd name="connsiteY1" fmla="*/ 2105025 h 3048000"/>
              <a:gd name="connsiteX2" fmla="*/ 4419600 w 4419600"/>
              <a:gd name="connsiteY2" fmla="*/ 0 h 3048000"/>
            </a:gdLst>
            <a:ahLst/>
            <a:cxnLst>
              <a:cxn ang="0">
                <a:pos x="connsiteX0" y="connsiteY0"/>
              </a:cxn>
              <a:cxn ang="0">
                <a:pos x="connsiteX1" y="connsiteY1"/>
              </a:cxn>
              <a:cxn ang="0">
                <a:pos x="connsiteX2" y="connsiteY2"/>
              </a:cxn>
            </a:cxnLst>
            <a:rect l="l" t="t" r="r" b="b"/>
            <a:pathLst>
              <a:path w="4419600" h="3048000">
                <a:moveTo>
                  <a:pt x="0" y="3048000"/>
                </a:moveTo>
                <a:cubicBezTo>
                  <a:pt x="750887" y="2830512"/>
                  <a:pt x="1501775" y="2613025"/>
                  <a:pt x="2238375" y="2105025"/>
                </a:cubicBezTo>
                <a:cubicBezTo>
                  <a:pt x="2974975" y="1597025"/>
                  <a:pt x="3697287" y="798512"/>
                  <a:pt x="4419600" y="0"/>
                </a:cubicBezTo>
              </a:path>
            </a:pathLst>
          </a:custGeom>
          <a:ln w="38100">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15" name="Straight Connector 14"/>
          <p:cNvCxnSpPr/>
          <p:nvPr/>
        </p:nvCxnSpPr>
        <p:spPr>
          <a:xfrm>
            <a:off x="7188992" y="1276350"/>
            <a:ext cx="0" cy="347662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p:grpSpPr>
        <p:sp>
          <p:nvSpPr>
            <p:cNvPr id="26" name="Rounded Rectangle 25"/>
            <p:cNvSpPr/>
            <p:nvPr/>
          </p:nvSpPr>
          <p:spPr bwMode="auto">
            <a:xfrm>
              <a:off x="1724025" y="2140553"/>
              <a:ext cx="1316609" cy="1190054"/>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Gallery</a:t>
              </a:r>
              <a:endParaRPr lang="en-US" sz="2000" dirty="0">
                <a:gradFill>
                  <a:gsLst>
                    <a:gs pos="0">
                      <a:srgbClr val="FFFFFF"/>
                    </a:gs>
                    <a:gs pos="100000">
                      <a:srgbClr val="FFFFFF"/>
                    </a:gs>
                  </a:gsLst>
                  <a:lin ang="5400000" scaled="0"/>
                </a:gra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1742068" y="3920860"/>
            <a:ext cx="1319861" cy="1190054"/>
            <a:chOff x="2714052" y="2691701"/>
            <a:chExt cx="1319861" cy="1190054"/>
          </a:xfrm>
        </p:grpSpPr>
        <p:sp>
          <p:nvSpPr>
            <p:cNvPr id="28" name="Rounded Rectangle 27"/>
            <p:cNvSpPr/>
            <p:nvPr/>
          </p:nvSpPr>
          <p:spPr bwMode="auto">
            <a:xfrm>
              <a:off x="2714052" y="2691701"/>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3093517" y="2692432"/>
            <a:ext cx="1319861" cy="1190054"/>
            <a:chOff x="3705641" y="1278826"/>
            <a:chExt cx="1319861" cy="1190054"/>
          </a:xfrm>
        </p:grpSpPr>
        <p:sp>
          <p:nvSpPr>
            <p:cNvPr id="31" name="Rounded Rectangle 30"/>
            <p:cNvSpPr/>
            <p:nvPr/>
          </p:nvSpPr>
          <p:spPr bwMode="auto">
            <a:xfrm>
              <a:off x="3705641" y="1278826"/>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p:grpSpPr>
        <p:sp>
          <p:nvSpPr>
            <p:cNvPr id="45" name="Rounded Rectangle 44"/>
            <p:cNvSpPr/>
            <p:nvPr/>
          </p:nvSpPr>
          <p:spPr bwMode="auto">
            <a:xfrm>
              <a:off x="4531437" y="1876010"/>
              <a:ext cx="1319861" cy="1184894"/>
            </a:xfrm>
            <a:prstGeom prst="roundRect">
              <a:avLst>
                <a:gd name="adj" fmla="val 0"/>
              </a:avLst>
            </a:prstGeom>
            <a:solidFill>
              <a:schemeClr val="accent5"/>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4" name="Group 23"/>
          <p:cNvGrpSpPr/>
          <p:nvPr/>
        </p:nvGrpSpPr>
        <p:grpSpPr>
          <a:xfrm>
            <a:off x="3097186" y="3920860"/>
            <a:ext cx="1319861" cy="1184894"/>
            <a:chOff x="3703067" y="3458178"/>
            <a:chExt cx="1319861" cy="1184894"/>
          </a:xfrm>
        </p:grpSpPr>
        <p:sp>
          <p:nvSpPr>
            <p:cNvPr id="37" name="Rounded Rectangle 36"/>
            <p:cNvSpPr/>
            <p:nvPr/>
          </p:nvSpPr>
          <p:spPr bwMode="auto">
            <a:xfrm>
              <a:off x="3703067" y="3458178"/>
              <a:ext cx="1319861" cy="1184894"/>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gradFill>
                    <a:gsLst>
                      <a:gs pos="0">
                        <a:srgbClr val="FFFFFF"/>
                      </a:gs>
                      <a:gs pos="100000">
                        <a:srgbClr val="FFFFFF"/>
                      </a:gs>
                    </a:gsLst>
                    <a:lin ang="5400000" scaled="0"/>
                  </a:gra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p:grpSpPr>
        <p:sp>
          <p:nvSpPr>
            <p:cNvPr id="47" name="Rounded Rectangle 46"/>
            <p:cNvSpPr/>
            <p:nvPr/>
          </p:nvSpPr>
          <p:spPr bwMode="auto">
            <a:xfrm>
              <a:off x="5081397" y="3123854"/>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LOB</a:t>
              </a:r>
            </a:p>
          </p:txBody>
        </p:sp>
        <p:grpSp>
          <p:nvGrpSpPr>
            <p:cNvPr id="49" name="Group 48"/>
            <p:cNvGrpSpPr/>
            <p:nvPr/>
          </p:nvGrpSpPr>
          <p:grpSpPr bwMode="black">
            <a:xfrm>
              <a:off x="5415723" y="3329409"/>
              <a:ext cx="617601" cy="574245"/>
              <a:chOff x="776699" y="4336814"/>
              <a:chExt cx="478309" cy="370027"/>
            </a:xfrm>
            <a:solidFill>
              <a:schemeClr val="bg1"/>
            </a:solid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34" name="Group 33"/>
          <p:cNvGrpSpPr/>
          <p:nvPr/>
        </p:nvGrpSpPr>
        <p:grpSpPr>
          <a:xfrm>
            <a:off x="4452304" y="3920860"/>
            <a:ext cx="1316609" cy="1190054"/>
            <a:chOff x="3600631" y="4098206"/>
            <a:chExt cx="1316609" cy="1190054"/>
          </a:xfrm>
        </p:grpSpPr>
        <p:sp>
          <p:nvSpPr>
            <p:cNvPr id="53" name="Rounded Rectangle 52"/>
            <p:cNvSpPr/>
            <p:nvPr/>
          </p:nvSpPr>
          <p:spPr bwMode="auto">
            <a:xfrm>
              <a:off x="3600631" y="4098206"/>
              <a:ext cx="1316609" cy="1190054"/>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grpSp>
          <p:nvGrpSpPr>
            <p:cNvPr id="58" name="Group 57"/>
            <p:cNvGrpSpPr/>
            <p:nvPr/>
          </p:nvGrpSpPr>
          <p:grpSpPr>
            <a:xfrm>
              <a:off x="3996245" y="4292863"/>
              <a:ext cx="588159" cy="489430"/>
              <a:chOff x="5818217" y="2711842"/>
              <a:chExt cx="536216" cy="415924"/>
            </a:xfrm>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 34"/>
          <p:cNvGrpSpPr/>
          <p:nvPr/>
        </p:nvGrpSpPr>
        <p:grpSpPr>
          <a:xfrm>
            <a:off x="7158501" y="3931879"/>
            <a:ext cx="1319861" cy="1184894"/>
            <a:chOff x="7632702" y="3889967"/>
            <a:chExt cx="1319861" cy="1184894"/>
          </a:xfrm>
        </p:grpSpPr>
        <p:sp>
          <p:nvSpPr>
            <p:cNvPr id="70" name="Rounded Rectangle 69"/>
            <p:cNvSpPr/>
            <p:nvPr/>
          </p:nvSpPr>
          <p:spPr bwMode="auto">
            <a:xfrm>
              <a:off x="7632702" y="3889967"/>
              <a:ext cx="1319861" cy="1184894"/>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gradFill>
                    <a:gsLst>
                      <a:gs pos="0">
                        <a:srgbClr val="FFFFFF"/>
                      </a:gs>
                      <a:gs pos="100000">
                        <a:srgbClr val="FFFFFF"/>
                      </a:gs>
                    </a:gsLst>
                    <a:lin ang="5400000" scaled="0"/>
                  </a:gra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p:grpSpPr>
        <p:sp>
          <p:nvSpPr>
            <p:cNvPr id="66" name="Rounded Rectangle 65"/>
            <p:cNvSpPr/>
            <p:nvPr/>
          </p:nvSpPr>
          <p:spPr bwMode="auto">
            <a:xfrm>
              <a:off x="6802534" y="2165921"/>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Legacy</a:t>
              </a:r>
            </a:p>
          </p:txBody>
        </p:sp>
        <p:grpSp>
          <p:nvGrpSpPr>
            <p:cNvPr id="79" name="Group 78"/>
            <p:cNvGrpSpPr/>
            <p:nvPr/>
          </p:nvGrpSpPr>
          <p:grpSpPr bwMode="black">
            <a:xfrm>
              <a:off x="7217567" y="2280935"/>
              <a:ext cx="462760" cy="725390"/>
              <a:chOff x="2593975" y="2552700"/>
              <a:chExt cx="469901" cy="949325"/>
            </a:xfrm>
            <a:solidFill>
              <a:schemeClr val="bg1"/>
            </a:solid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36" name="Group 35"/>
          <p:cNvGrpSpPr/>
          <p:nvPr/>
        </p:nvGrpSpPr>
        <p:grpSpPr>
          <a:xfrm>
            <a:off x="5801889" y="3920860"/>
            <a:ext cx="1319861" cy="1190054"/>
            <a:chOff x="5621805" y="3831773"/>
            <a:chExt cx="1319861" cy="1190054"/>
          </a:xfrm>
        </p:grpSpPr>
        <p:sp>
          <p:nvSpPr>
            <p:cNvPr id="63" name="Rounded Rectangle 62"/>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p:grpSpPr>
        <p:sp>
          <p:nvSpPr>
            <p:cNvPr id="99" name="Rectangle 98"/>
            <p:cNvSpPr/>
            <p:nvPr/>
          </p:nvSpPr>
          <p:spPr>
            <a:xfrm>
              <a:off x="7924086"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p:grpSpPr>
          <p:sp>
            <p:nvSpPr>
              <p:cNvPr id="101" name="TextBox 100"/>
              <p:cNvSpPr txBox="1"/>
              <p:nvPr/>
            </p:nvSpPr>
            <p:spPr>
              <a:xfrm>
                <a:off x="1617935" y="4852291"/>
                <a:ext cx="2269709" cy="443198"/>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p:spPr>
          </p:pic>
        </p:grpSp>
      </p:grpSp>
      <p:grpSp>
        <p:nvGrpSpPr>
          <p:cNvPr id="103" name="Group 102"/>
          <p:cNvGrpSpPr/>
          <p:nvPr/>
        </p:nvGrpSpPr>
        <p:grpSpPr>
          <a:xfrm>
            <a:off x="7259619" y="5163372"/>
            <a:ext cx="1763651" cy="628883"/>
            <a:chOff x="924005" y="2899122"/>
            <a:chExt cx="3340453" cy="1139507"/>
          </a:xfrm>
        </p:grpSpPr>
        <p:sp>
          <p:nvSpPr>
            <p:cNvPr id="104" name="Rectangle 103"/>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p:grpSpPr>
        <p:sp>
          <p:nvSpPr>
            <p:cNvPr id="108" name="Rectangle 107"/>
            <p:cNvSpPr/>
            <p:nvPr/>
          </p:nvSpPr>
          <p:spPr>
            <a:xfrm>
              <a:off x="4426568" y="2899121"/>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solidFill>
              <a:srgbClr val="FFFFFF"/>
            </a:solid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p:grpSpPr>
        <p:sp>
          <p:nvSpPr>
            <p:cNvPr id="117" name="Rectangle 116"/>
            <p:cNvSpPr/>
            <p:nvPr/>
          </p:nvSpPr>
          <p:spPr>
            <a:xfrm>
              <a:off x="792408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p:grpSpPr>
        <p:sp>
          <p:nvSpPr>
            <p:cNvPr id="121" name="Rectangle 120"/>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p:grpSpPr>
        <p:sp>
          <p:nvSpPr>
            <p:cNvPr id="127" name="Rounded Rectangle 126"/>
            <p:cNvSpPr/>
            <p:nvPr/>
          </p:nvSpPr>
          <p:spPr bwMode="auto">
            <a:xfrm>
              <a:off x="8796337" y="2143180"/>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On-</a:t>
              </a:r>
              <a:r>
                <a:rPr lang="en-US" sz="2000" dirty="0" err="1" smtClean="0">
                  <a:gradFill>
                    <a:gsLst>
                      <a:gs pos="0">
                        <a:srgbClr val="FFFFFF"/>
                      </a:gs>
                      <a:gs pos="100000">
                        <a:srgbClr val="FFFFFF"/>
                      </a:gs>
                    </a:gsLst>
                    <a:lin ang="5400000" scaled="0"/>
                  </a:gradFill>
                </a:rPr>
                <a:t>prem</a:t>
              </a:r>
              <a:endParaRPr lang="en-US" sz="2000" dirty="0" smtClean="0">
                <a:gradFill>
                  <a:gsLst>
                    <a:gs pos="0">
                      <a:srgbClr val="FFFFFF"/>
                    </a:gs>
                    <a:gs pos="100000">
                      <a:srgbClr val="FFFFFF"/>
                    </a:gs>
                  </a:gsLst>
                  <a:lin ang="5400000" scaled="0"/>
                </a:gra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2" name="Group 121"/>
          <p:cNvGrpSpPr/>
          <p:nvPr/>
        </p:nvGrpSpPr>
        <p:grpSpPr>
          <a:xfrm>
            <a:off x="8180107" y="5825754"/>
            <a:ext cx="1756715" cy="623904"/>
            <a:chOff x="932025" y="1623782"/>
            <a:chExt cx="3340453" cy="1139507"/>
          </a:xfrm>
        </p:grpSpPr>
        <p:sp>
          <p:nvSpPr>
            <p:cNvPr id="124" name="Rectangle 123"/>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smtClean="0">
                <a:solidFill>
                  <a:schemeClr val="accent1"/>
                </a:solidFill>
              </a:rPr>
              <a:t>.</a:t>
            </a:r>
            <a:endParaRPr lang="en-US" sz="5400" dirty="0">
              <a:solidFill>
                <a:schemeClr val="accent1"/>
              </a:solidFill>
            </a:endParaRP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387201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wipe(left)">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7"/>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wipe(left)">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22" presetClass="entr" presetSubtype="8" fill="hold" grpId="0" nodeType="withEffect">
                                  <p:stCondLst>
                                    <p:cond delay="0"/>
                                  </p:stCondLst>
                                  <p:childTnLst>
                                    <p:set>
                                      <p:cBhvr>
                                        <p:cTn id="22" dur="1" fill="hold">
                                          <p:stCondLst>
                                            <p:cond delay="0"/>
                                          </p:stCondLst>
                                        </p:cTn>
                                        <p:tgtEl>
                                          <p:spTgt spid="138"/>
                                        </p:tgtEl>
                                        <p:attrNameLst>
                                          <p:attrName>style.visibility</p:attrName>
                                        </p:attrNameLst>
                                      </p:cBhvr>
                                      <p:to>
                                        <p:strVal val="visible"/>
                                      </p:to>
                                    </p:set>
                                    <p:animEffect transition="in" filter="wipe(left)">
                                      <p:cBhvr>
                                        <p:cTn id="23" dur="500"/>
                                        <p:tgtEl>
                                          <p:spTgt spid="1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25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50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25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50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25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par>
                                <p:cTn id="59" presetID="10" presetClass="entr" presetSubtype="0" fill="hold" nodeType="withEffect">
                                  <p:stCondLst>
                                    <p:cond delay="50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75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9"/>
                                        </p:tgtEl>
                                        <p:attrNameLst>
                                          <p:attrName>style.visibility</p:attrName>
                                        </p:attrNameLst>
                                      </p:cBhvr>
                                      <p:to>
                                        <p:strVal val="visible"/>
                                      </p:to>
                                    </p:set>
                                    <p:animEffect transition="in" filter="fade">
                                      <p:cBhvr>
                                        <p:cTn id="69" dur="500"/>
                                        <p:tgtEl>
                                          <p:spTgt spid="149"/>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157"/>
                                        </p:tgtEl>
                                        <p:attrNameLst>
                                          <p:attrName>style.visibility</p:attrName>
                                        </p:attrNameLst>
                                      </p:cBhvr>
                                      <p:to>
                                        <p:strVal val="visible"/>
                                      </p:to>
                                    </p:set>
                                    <p:animEffect transition="in" filter="fade">
                                      <p:cBhvr>
                                        <p:cTn id="72" dur="500"/>
                                        <p:tgtEl>
                                          <p:spTgt spid="157"/>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153"/>
                                        </p:tgtEl>
                                        <p:attrNameLst>
                                          <p:attrName>style.visibility</p:attrName>
                                        </p:attrNameLst>
                                      </p:cBhvr>
                                      <p:to>
                                        <p:strVal val="visible"/>
                                      </p:to>
                                    </p:set>
                                    <p:animEffect transition="in" filter="fade">
                                      <p:cBhvr>
                                        <p:cTn id="75" dur="500"/>
                                        <p:tgtEl>
                                          <p:spTgt spid="153"/>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155"/>
                                        </p:tgtEl>
                                        <p:attrNameLst>
                                          <p:attrName>style.visibility</p:attrName>
                                        </p:attrNameLst>
                                      </p:cBhvr>
                                      <p:to>
                                        <p:strVal val="visible"/>
                                      </p:to>
                                    </p:set>
                                    <p:animEffect transition="in" filter="fade">
                                      <p:cBhvr>
                                        <p:cTn id="78" dur="500"/>
                                        <p:tgtEl>
                                          <p:spTgt spid="155"/>
                                        </p:tgtEl>
                                      </p:cBhvr>
                                    </p:animEffect>
                                  </p:childTnLst>
                                </p:cTn>
                              </p:par>
                              <p:par>
                                <p:cTn id="79" presetID="10" presetClass="entr" presetSubtype="0" fill="hold" grpId="0" nodeType="withEffect">
                                  <p:stCondLst>
                                    <p:cond delay="750"/>
                                  </p:stCondLst>
                                  <p:childTnLst>
                                    <p:set>
                                      <p:cBhvr>
                                        <p:cTn id="80" dur="1" fill="hold">
                                          <p:stCondLst>
                                            <p:cond delay="0"/>
                                          </p:stCondLst>
                                        </p:cTn>
                                        <p:tgtEl>
                                          <p:spTgt spid="152"/>
                                        </p:tgtEl>
                                        <p:attrNameLst>
                                          <p:attrName>style.visibility</p:attrName>
                                        </p:attrNameLst>
                                      </p:cBhvr>
                                      <p:to>
                                        <p:strVal val="visible"/>
                                      </p:to>
                                    </p:set>
                                    <p:animEffect transition="in" filter="fade">
                                      <p:cBhvr>
                                        <p:cTn id="81" dur="500"/>
                                        <p:tgtEl>
                                          <p:spTgt spid="152"/>
                                        </p:tgtEl>
                                      </p:cBhvr>
                                    </p:animEffect>
                                  </p:childTnLst>
                                </p:cTn>
                              </p:par>
                              <p:par>
                                <p:cTn id="82" presetID="10" presetClass="entr" presetSubtype="0" fill="hold" grpId="0" nodeType="withEffect">
                                  <p:stCondLst>
                                    <p:cond delay="1000"/>
                                  </p:stCondLst>
                                  <p:childTnLst>
                                    <p:set>
                                      <p:cBhvr>
                                        <p:cTn id="83" dur="1" fill="hold">
                                          <p:stCondLst>
                                            <p:cond delay="0"/>
                                          </p:stCondLst>
                                        </p:cTn>
                                        <p:tgtEl>
                                          <p:spTgt spid="156"/>
                                        </p:tgtEl>
                                        <p:attrNameLst>
                                          <p:attrName>style.visibility</p:attrName>
                                        </p:attrNameLst>
                                      </p:cBhvr>
                                      <p:to>
                                        <p:strVal val="visible"/>
                                      </p:to>
                                    </p:set>
                                    <p:animEffect transition="in" filter="fade">
                                      <p:cBhvr>
                                        <p:cTn id="84" dur="500"/>
                                        <p:tgtEl>
                                          <p:spTgt spid="156"/>
                                        </p:tgtEl>
                                      </p:cBhvr>
                                    </p:animEffect>
                                  </p:childTnLst>
                                </p:cTn>
                              </p:par>
                              <p:par>
                                <p:cTn id="85" presetID="10" presetClass="entr" presetSubtype="0" fill="hold" grpId="0" nodeType="withEffect">
                                  <p:stCondLst>
                                    <p:cond delay="500"/>
                                  </p:stCondLst>
                                  <p:childTnLst>
                                    <p:set>
                                      <p:cBhvr>
                                        <p:cTn id="86" dur="1" fill="hold">
                                          <p:stCondLst>
                                            <p:cond delay="0"/>
                                          </p:stCondLst>
                                        </p:cTn>
                                        <p:tgtEl>
                                          <p:spTgt spid="154"/>
                                        </p:tgtEl>
                                        <p:attrNameLst>
                                          <p:attrName>style.visibility</p:attrName>
                                        </p:attrNameLst>
                                      </p:cBhvr>
                                      <p:to>
                                        <p:strVal val="visible"/>
                                      </p:to>
                                    </p:set>
                                    <p:animEffect transition="in" filter="fade">
                                      <p:cBhvr>
                                        <p:cTn id="87" dur="500"/>
                                        <p:tgtEl>
                                          <p:spTgt spid="154"/>
                                        </p:tgtEl>
                                      </p:cBhvr>
                                    </p:animEffect>
                                  </p:childTnLst>
                                </p:cTn>
                              </p:par>
                              <p:par>
                                <p:cTn id="88" presetID="10" presetClass="entr" presetSubtype="0" fill="hold" grpId="0" nodeType="withEffect">
                                  <p:stCondLst>
                                    <p:cond delay="750"/>
                                  </p:stCondLst>
                                  <p:childTnLst>
                                    <p:set>
                                      <p:cBhvr>
                                        <p:cTn id="89" dur="1" fill="hold">
                                          <p:stCondLst>
                                            <p:cond delay="0"/>
                                          </p:stCondLst>
                                        </p:cTn>
                                        <p:tgtEl>
                                          <p:spTgt spid="159"/>
                                        </p:tgtEl>
                                        <p:attrNameLst>
                                          <p:attrName>style.visibility</p:attrName>
                                        </p:attrNameLst>
                                      </p:cBhvr>
                                      <p:to>
                                        <p:strVal val="visible"/>
                                      </p:to>
                                    </p:set>
                                    <p:animEffect transition="in" filter="fade">
                                      <p:cBhvr>
                                        <p:cTn id="90" dur="500"/>
                                        <p:tgtEl>
                                          <p:spTgt spid="159"/>
                                        </p:tgtEl>
                                      </p:cBhvr>
                                    </p:animEffect>
                                  </p:childTnLst>
                                </p:cTn>
                              </p:par>
                              <p:par>
                                <p:cTn id="91" presetID="10" presetClass="entr" presetSubtype="0" fill="hold" grpId="0" nodeType="withEffect">
                                  <p:stCondLst>
                                    <p:cond delay="1000"/>
                                  </p:stCondLst>
                                  <p:childTnLst>
                                    <p:set>
                                      <p:cBhvr>
                                        <p:cTn id="92" dur="1" fill="hold">
                                          <p:stCondLst>
                                            <p:cond delay="0"/>
                                          </p:stCondLst>
                                        </p:cTn>
                                        <p:tgtEl>
                                          <p:spTgt spid="158"/>
                                        </p:tgtEl>
                                        <p:attrNameLst>
                                          <p:attrName>style.visibility</p:attrName>
                                        </p:attrNameLst>
                                      </p:cBhvr>
                                      <p:to>
                                        <p:strVal val="visible"/>
                                      </p:to>
                                    </p:set>
                                    <p:animEffect transition="in" filter="fade">
                                      <p:cBhvr>
                                        <p:cTn id="93" dur="500"/>
                                        <p:tgtEl>
                                          <p:spTgt spid="158"/>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nodeType="clickEffect">
                                  <p:stCondLst>
                                    <p:cond delay="0"/>
                                  </p:stCondLst>
                                  <p:childTnLst>
                                    <p:set>
                                      <p:cBhvr>
                                        <p:cTn id="97" dur="1" fill="hold">
                                          <p:stCondLst>
                                            <p:cond delay="0"/>
                                          </p:stCondLst>
                                        </p:cTn>
                                        <p:tgtEl>
                                          <p:spTgt spid="87"/>
                                        </p:tgtEl>
                                        <p:attrNameLst>
                                          <p:attrName>style.visibility</p:attrName>
                                        </p:attrNameLst>
                                      </p:cBhvr>
                                      <p:to>
                                        <p:strVal val="visible"/>
                                      </p:to>
                                    </p:set>
                                    <p:anim calcmode="lin" valueType="num">
                                      <p:cBhvr additive="base">
                                        <p:cTn id="98" dur="500" fill="hold"/>
                                        <p:tgtEl>
                                          <p:spTgt spid="87"/>
                                        </p:tgtEl>
                                        <p:attrNameLst>
                                          <p:attrName>ppt_x</p:attrName>
                                        </p:attrNameLst>
                                      </p:cBhvr>
                                      <p:tavLst>
                                        <p:tav tm="0">
                                          <p:val>
                                            <p:strVal val="1+#ppt_w/2"/>
                                          </p:val>
                                        </p:tav>
                                        <p:tav tm="100000">
                                          <p:val>
                                            <p:strVal val="#ppt_x"/>
                                          </p:val>
                                        </p:tav>
                                      </p:tavLst>
                                    </p:anim>
                                    <p:anim calcmode="lin" valueType="num">
                                      <p:cBhvr additive="base">
                                        <p:cTn id="99" dur="500" fill="hold"/>
                                        <p:tgtEl>
                                          <p:spTgt spid="87"/>
                                        </p:tgtEl>
                                        <p:attrNameLst>
                                          <p:attrName>ppt_y</p:attrName>
                                        </p:attrNameLst>
                                      </p:cBhvr>
                                      <p:tavLst>
                                        <p:tav tm="0">
                                          <p:val>
                                            <p:strVal val="#ppt_y"/>
                                          </p:val>
                                        </p:tav>
                                        <p:tav tm="100000">
                                          <p:val>
                                            <p:strVal val="#ppt_y"/>
                                          </p:val>
                                        </p:tav>
                                      </p:tavLst>
                                    </p:anim>
                                  </p:childTnLst>
                                </p:cTn>
                              </p:par>
                              <p:par>
                                <p:cTn id="100" presetID="2" presetClass="entr" presetSubtype="2"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additive="base">
                                        <p:cTn id="102" dur="500" fill="hold"/>
                                        <p:tgtEl>
                                          <p:spTgt spid="92"/>
                                        </p:tgtEl>
                                        <p:attrNameLst>
                                          <p:attrName>ppt_x</p:attrName>
                                        </p:attrNameLst>
                                      </p:cBhvr>
                                      <p:tavLst>
                                        <p:tav tm="0">
                                          <p:val>
                                            <p:strVal val="1+#ppt_w/2"/>
                                          </p:val>
                                        </p:tav>
                                        <p:tav tm="100000">
                                          <p:val>
                                            <p:strVal val="#ppt_x"/>
                                          </p:val>
                                        </p:tav>
                                      </p:tavLst>
                                    </p:anim>
                                    <p:anim calcmode="lin" valueType="num">
                                      <p:cBhvr additive="base">
                                        <p:cTn id="103" dur="500" fill="hold"/>
                                        <p:tgtEl>
                                          <p:spTgt spid="92"/>
                                        </p:tgtEl>
                                        <p:attrNameLst>
                                          <p:attrName>ppt_y</p:attrName>
                                        </p:attrNameLst>
                                      </p:cBhvr>
                                      <p:tavLst>
                                        <p:tav tm="0">
                                          <p:val>
                                            <p:strVal val="#ppt_y"/>
                                          </p:val>
                                        </p:tav>
                                        <p:tav tm="100000">
                                          <p:val>
                                            <p:strVal val="#ppt_y"/>
                                          </p:val>
                                        </p:tav>
                                      </p:tavLst>
                                    </p:anim>
                                  </p:childTnLst>
                                </p:cTn>
                              </p:par>
                              <p:par>
                                <p:cTn id="104" presetID="2" presetClass="entr" presetSubtype="2" fill="hold" nodeType="withEffect">
                                  <p:stCondLst>
                                    <p:cond delay="0"/>
                                  </p:stCondLst>
                                  <p:childTnLst>
                                    <p:set>
                                      <p:cBhvr>
                                        <p:cTn id="105" dur="1" fill="hold">
                                          <p:stCondLst>
                                            <p:cond delay="0"/>
                                          </p:stCondLst>
                                        </p:cTn>
                                        <p:tgtEl>
                                          <p:spTgt spid="98"/>
                                        </p:tgtEl>
                                        <p:attrNameLst>
                                          <p:attrName>style.visibility</p:attrName>
                                        </p:attrNameLst>
                                      </p:cBhvr>
                                      <p:to>
                                        <p:strVal val="visible"/>
                                      </p:to>
                                    </p:set>
                                    <p:anim calcmode="lin" valueType="num">
                                      <p:cBhvr additive="base">
                                        <p:cTn id="106" dur="500" fill="hold"/>
                                        <p:tgtEl>
                                          <p:spTgt spid="98"/>
                                        </p:tgtEl>
                                        <p:attrNameLst>
                                          <p:attrName>ppt_x</p:attrName>
                                        </p:attrNameLst>
                                      </p:cBhvr>
                                      <p:tavLst>
                                        <p:tav tm="0">
                                          <p:val>
                                            <p:strVal val="1+#ppt_w/2"/>
                                          </p:val>
                                        </p:tav>
                                        <p:tav tm="100000">
                                          <p:val>
                                            <p:strVal val="#ppt_x"/>
                                          </p:val>
                                        </p:tav>
                                      </p:tavLst>
                                    </p:anim>
                                    <p:anim calcmode="lin" valueType="num">
                                      <p:cBhvr additive="base">
                                        <p:cTn id="107" dur="500" fill="hold"/>
                                        <p:tgtEl>
                                          <p:spTgt spid="98"/>
                                        </p:tgtEl>
                                        <p:attrNameLst>
                                          <p:attrName>ppt_y</p:attrName>
                                        </p:attrNameLst>
                                      </p:cBhvr>
                                      <p:tavLst>
                                        <p:tav tm="0">
                                          <p:val>
                                            <p:strVal val="#ppt_y"/>
                                          </p:val>
                                        </p:tav>
                                        <p:tav tm="100000">
                                          <p:val>
                                            <p:strVal val="#ppt_y"/>
                                          </p:val>
                                        </p:tav>
                                      </p:tavLst>
                                    </p:anim>
                                  </p:childTnLst>
                                </p:cTn>
                              </p:par>
                              <p:par>
                                <p:cTn id="108" presetID="2" presetClass="entr" presetSubtype="2" fill="hold" nodeType="withEffect">
                                  <p:stCondLst>
                                    <p:cond delay="0"/>
                                  </p:stCondLst>
                                  <p:childTnLst>
                                    <p:set>
                                      <p:cBhvr>
                                        <p:cTn id="109" dur="1" fill="hold">
                                          <p:stCondLst>
                                            <p:cond delay="0"/>
                                          </p:stCondLst>
                                        </p:cTn>
                                        <p:tgtEl>
                                          <p:spTgt spid="103"/>
                                        </p:tgtEl>
                                        <p:attrNameLst>
                                          <p:attrName>style.visibility</p:attrName>
                                        </p:attrNameLst>
                                      </p:cBhvr>
                                      <p:to>
                                        <p:strVal val="visible"/>
                                      </p:to>
                                    </p:set>
                                    <p:anim calcmode="lin" valueType="num">
                                      <p:cBhvr additive="base">
                                        <p:cTn id="110" dur="500" fill="hold"/>
                                        <p:tgtEl>
                                          <p:spTgt spid="103"/>
                                        </p:tgtEl>
                                        <p:attrNameLst>
                                          <p:attrName>ppt_x</p:attrName>
                                        </p:attrNameLst>
                                      </p:cBhvr>
                                      <p:tavLst>
                                        <p:tav tm="0">
                                          <p:val>
                                            <p:strVal val="1+#ppt_w/2"/>
                                          </p:val>
                                        </p:tav>
                                        <p:tav tm="100000">
                                          <p:val>
                                            <p:strVal val="#ppt_x"/>
                                          </p:val>
                                        </p:tav>
                                      </p:tavLst>
                                    </p:anim>
                                    <p:anim calcmode="lin" valueType="num">
                                      <p:cBhvr additive="base">
                                        <p:cTn id="111" dur="500" fill="hold"/>
                                        <p:tgtEl>
                                          <p:spTgt spid="103"/>
                                        </p:tgtEl>
                                        <p:attrNameLst>
                                          <p:attrName>ppt_y</p:attrName>
                                        </p:attrNameLst>
                                      </p:cBhvr>
                                      <p:tavLst>
                                        <p:tav tm="0">
                                          <p:val>
                                            <p:strVal val="#ppt_y"/>
                                          </p:val>
                                        </p:tav>
                                        <p:tav tm="100000">
                                          <p:val>
                                            <p:strVal val="#ppt_y"/>
                                          </p:val>
                                        </p:tav>
                                      </p:tavLst>
                                    </p:anim>
                                  </p:childTnLst>
                                </p:cTn>
                              </p:par>
                              <p:par>
                                <p:cTn id="112" presetID="2" presetClass="entr" presetSubtype="2" fill="hold" nodeType="withEffect">
                                  <p:stCondLst>
                                    <p:cond delay="0"/>
                                  </p:stCondLst>
                                  <p:childTnLst>
                                    <p:set>
                                      <p:cBhvr>
                                        <p:cTn id="113" dur="1" fill="hold">
                                          <p:stCondLst>
                                            <p:cond delay="0"/>
                                          </p:stCondLst>
                                        </p:cTn>
                                        <p:tgtEl>
                                          <p:spTgt spid="107"/>
                                        </p:tgtEl>
                                        <p:attrNameLst>
                                          <p:attrName>style.visibility</p:attrName>
                                        </p:attrNameLst>
                                      </p:cBhvr>
                                      <p:to>
                                        <p:strVal val="visible"/>
                                      </p:to>
                                    </p:set>
                                    <p:anim calcmode="lin" valueType="num">
                                      <p:cBhvr additive="base">
                                        <p:cTn id="114" dur="500" fill="hold"/>
                                        <p:tgtEl>
                                          <p:spTgt spid="107"/>
                                        </p:tgtEl>
                                        <p:attrNameLst>
                                          <p:attrName>ppt_x</p:attrName>
                                        </p:attrNameLst>
                                      </p:cBhvr>
                                      <p:tavLst>
                                        <p:tav tm="0">
                                          <p:val>
                                            <p:strVal val="1+#ppt_w/2"/>
                                          </p:val>
                                        </p:tav>
                                        <p:tav tm="100000">
                                          <p:val>
                                            <p:strVal val="#ppt_x"/>
                                          </p:val>
                                        </p:tav>
                                      </p:tavLst>
                                    </p:anim>
                                    <p:anim calcmode="lin" valueType="num">
                                      <p:cBhvr additive="base">
                                        <p:cTn id="115" dur="500" fill="hold"/>
                                        <p:tgtEl>
                                          <p:spTgt spid="107"/>
                                        </p:tgtEl>
                                        <p:attrNameLst>
                                          <p:attrName>ppt_y</p:attrName>
                                        </p:attrNameLst>
                                      </p:cBhvr>
                                      <p:tavLst>
                                        <p:tav tm="0">
                                          <p:val>
                                            <p:strVal val="#ppt_y"/>
                                          </p:val>
                                        </p:tav>
                                        <p:tav tm="100000">
                                          <p:val>
                                            <p:strVal val="#ppt_y"/>
                                          </p:val>
                                        </p:tav>
                                      </p:tavLst>
                                    </p:anim>
                                  </p:childTnLst>
                                </p:cTn>
                              </p:par>
                              <p:par>
                                <p:cTn id="116" presetID="2" presetClass="entr" presetSubtype="2" fill="hold" nodeType="withEffect">
                                  <p:stCondLst>
                                    <p:cond delay="0"/>
                                  </p:stCondLst>
                                  <p:childTnLst>
                                    <p:set>
                                      <p:cBhvr>
                                        <p:cTn id="117" dur="1" fill="hold">
                                          <p:stCondLst>
                                            <p:cond delay="0"/>
                                          </p:stCondLst>
                                        </p:cTn>
                                        <p:tgtEl>
                                          <p:spTgt spid="116"/>
                                        </p:tgtEl>
                                        <p:attrNameLst>
                                          <p:attrName>style.visibility</p:attrName>
                                        </p:attrNameLst>
                                      </p:cBhvr>
                                      <p:to>
                                        <p:strVal val="visible"/>
                                      </p:to>
                                    </p:set>
                                    <p:anim calcmode="lin" valueType="num">
                                      <p:cBhvr additive="base">
                                        <p:cTn id="118" dur="500" fill="hold"/>
                                        <p:tgtEl>
                                          <p:spTgt spid="116"/>
                                        </p:tgtEl>
                                        <p:attrNameLst>
                                          <p:attrName>ppt_x</p:attrName>
                                        </p:attrNameLst>
                                      </p:cBhvr>
                                      <p:tavLst>
                                        <p:tav tm="0">
                                          <p:val>
                                            <p:strVal val="1+#ppt_w/2"/>
                                          </p:val>
                                        </p:tav>
                                        <p:tav tm="100000">
                                          <p:val>
                                            <p:strVal val="#ppt_x"/>
                                          </p:val>
                                        </p:tav>
                                      </p:tavLst>
                                    </p:anim>
                                    <p:anim calcmode="lin" valueType="num">
                                      <p:cBhvr additive="base">
                                        <p:cTn id="119" dur="500" fill="hold"/>
                                        <p:tgtEl>
                                          <p:spTgt spid="116"/>
                                        </p:tgtEl>
                                        <p:attrNameLst>
                                          <p:attrName>ppt_y</p:attrName>
                                        </p:attrNameLst>
                                      </p:cBhvr>
                                      <p:tavLst>
                                        <p:tav tm="0">
                                          <p:val>
                                            <p:strVal val="#ppt_y"/>
                                          </p:val>
                                        </p:tav>
                                        <p:tav tm="100000">
                                          <p:val>
                                            <p:strVal val="#ppt_y"/>
                                          </p:val>
                                        </p:tav>
                                      </p:tavLst>
                                    </p:anim>
                                  </p:childTnLst>
                                </p:cTn>
                              </p:par>
                              <p:par>
                                <p:cTn id="120" presetID="2" presetClass="entr" presetSubtype="2" fill="hold" nodeType="withEffect">
                                  <p:stCondLst>
                                    <p:cond delay="0"/>
                                  </p:stCondLst>
                                  <p:childTnLst>
                                    <p:set>
                                      <p:cBhvr>
                                        <p:cTn id="121" dur="1" fill="hold">
                                          <p:stCondLst>
                                            <p:cond delay="0"/>
                                          </p:stCondLst>
                                        </p:cTn>
                                        <p:tgtEl>
                                          <p:spTgt spid="120"/>
                                        </p:tgtEl>
                                        <p:attrNameLst>
                                          <p:attrName>style.visibility</p:attrName>
                                        </p:attrNameLst>
                                      </p:cBhvr>
                                      <p:to>
                                        <p:strVal val="visible"/>
                                      </p:to>
                                    </p:set>
                                    <p:anim calcmode="lin" valueType="num">
                                      <p:cBhvr additive="base">
                                        <p:cTn id="122" dur="500" fill="hold"/>
                                        <p:tgtEl>
                                          <p:spTgt spid="120"/>
                                        </p:tgtEl>
                                        <p:attrNameLst>
                                          <p:attrName>ppt_x</p:attrName>
                                        </p:attrNameLst>
                                      </p:cBhvr>
                                      <p:tavLst>
                                        <p:tav tm="0">
                                          <p:val>
                                            <p:strVal val="1+#ppt_w/2"/>
                                          </p:val>
                                        </p:tav>
                                        <p:tav tm="100000">
                                          <p:val>
                                            <p:strVal val="#ppt_x"/>
                                          </p:val>
                                        </p:tav>
                                      </p:tavLst>
                                    </p:anim>
                                    <p:anim calcmode="lin" valueType="num">
                                      <p:cBhvr additive="base">
                                        <p:cTn id="123" dur="500" fill="hold"/>
                                        <p:tgtEl>
                                          <p:spTgt spid="120"/>
                                        </p:tgtEl>
                                        <p:attrNameLst>
                                          <p:attrName>ppt_y</p:attrName>
                                        </p:attrNameLst>
                                      </p:cBhvr>
                                      <p:tavLst>
                                        <p:tav tm="0">
                                          <p:val>
                                            <p:strVal val="#ppt_y"/>
                                          </p:val>
                                        </p:tav>
                                        <p:tav tm="100000">
                                          <p:val>
                                            <p:strVal val="#ppt_y"/>
                                          </p:val>
                                        </p:tav>
                                      </p:tavLst>
                                    </p:anim>
                                  </p:childTnLst>
                                </p:cTn>
                              </p:par>
                              <p:par>
                                <p:cTn id="124" presetID="2" presetClass="entr" presetSubtype="2" fill="hold" nodeType="withEffect">
                                  <p:stCondLst>
                                    <p:cond delay="0"/>
                                  </p:stCondLst>
                                  <p:childTnLst>
                                    <p:set>
                                      <p:cBhvr>
                                        <p:cTn id="125" dur="1" fill="hold">
                                          <p:stCondLst>
                                            <p:cond delay="0"/>
                                          </p:stCondLst>
                                        </p:cTn>
                                        <p:tgtEl>
                                          <p:spTgt spid="122"/>
                                        </p:tgtEl>
                                        <p:attrNameLst>
                                          <p:attrName>style.visibility</p:attrName>
                                        </p:attrNameLst>
                                      </p:cBhvr>
                                      <p:to>
                                        <p:strVal val="visible"/>
                                      </p:to>
                                    </p:set>
                                    <p:anim calcmode="lin" valueType="num">
                                      <p:cBhvr additive="base">
                                        <p:cTn id="126" dur="500" fill="hold"/>
                                        <p:tgtEl>
                                          <p:spTgt spid="122"/>
                                        </p:tgtEl>
                                        <p:attrNameLst>
                                          <p:attrName>ppt_x</p:attrName>
                                        </p:attrNameLst>
                                      </p:cBhvr>
                                      <p:tavLst>
                                        <p:tav tm="0">
                                          <p:val>
                                            <p:strVal val="1+#ppt_w/2"/>
                                          </p:val>
                                        </p:tav>
                                        <p:tav tm="100000">
                                          <p:val>
                                            <p:strVal val="#ppt_x"/>
                                          </p:val>
                                        </p:tav>
                                      </p:tavLst>
                                    </p:anim>
                                    <p:anim calcmode="lin" valueType="num">
                                      <p:cBhvr additive="base">
                                        <p:cTn id="127" dur="500" fill="hold"/>
                                        <p:tgtEl>
                                          <p:spTgt spid="122"/>
                                        </p:tgtEl>
                                        <p:attrNameLst>
                                          <p:attrName>ppt_y</p:attrName>
                                        </p:attrNameLst>
                                      </p:cBhvr>
                                      <p:tavLst>
                                        <p:tav tm="0">
                                          <p:val>
                                            <p:strVal val="#ppt_y"/>
                                          </p:val>
                                        </p:tav>
                                        <p:tav tm="100000">
                                          <p:val>
                                            <p:strVal val="#ppt_y"/>
                                          </p:val>
                                        </p:tav>
                                      </p:tavLst>
                                    </p:anim>
                                  </p:childTnLst>
                                </p:cTn>
                              </p:par>
                              <p:par>
                                <p:cTn id="128" presetID="2" presetClass="entr" presetSubtype="2" fill="hold" nodeType="withEffect">
                                  <p:stCondLst>
                                    <p:cond delay="0"/>
                                  </p:stCondLst>
                                  <p:childTnLst>
                                    <p:set>
                                      <p:cBhvr>
                                        <p:cTn id="129" dur="1" fill="hold">
                                          <p:stCondLst>
                                            <p:cond delay="0"/>
                                          </p:stCondLst>
                                        </p:cTn>
                                        <p:tgtEl>
                                          <p:spTgt spid="129"/>
                                        </p:tgtEl>
                                        <p:attrNameLst>
                                          <p:attrName>style.visibility</p:attrName>
                                        </p:attrNameLst>
                                      </p:cBhvr>
                                      <p:to>
                                        <p:strVal val="visible"/>
                                      </p:to>
                                    </p:set>
                                    <p:anim calcmode="lin" valueType="num">
                                      <p:cBhvr additive="base">
                                        <p:cTn id="130" dur="500" fill="hold"/>
                                        <p:tgtEl>
                                          <p:spTgt spid="129"/>
                                        </p:tgtEl>
                                        <p:attrNameLst>
                                          <p:attrName>ppt_x</p:attrName>
                                        </p:attrNameLst>
                                      </p:cBhvr>
                                      <p:tavLst>
                                        <p:tav tm="0">
                                          <p:val>
                                            <p:strVal val="1+#ppt_w/2"/>
                                          </p:val>
                                        </p:tav>
                                        <p:tav tm="100000">
                                          <p:val>
                                            <p:strVal val="#ppt_x"/>
                                          </p:val>
                                        </p:tav>
                                      </p:tavLst>
                                    </p:anim>
                                    <p:anim calcmode="lin" valueType="num">
                                      <p:cBhvr additive="base">
                                        <p:cTn id="131" dur="500" fill="hold"/>
                                        <p:tgtEl>
                                          <p:spTgt spid="129"/>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125"/>
                                        </p:tgtEl>
                                        <p:attrNameLst>
                                          <p:attrName>style.visibility</p:attrName>
                                        </p:attrNameLst>
                                      </p:cBhvr>
                                      <p:to>
                                        <p:strVal val="visible"/>
                                      </p:to>
                                    </p:set>
                                    <p:anim calcmode="lin" valueType="num">
                                      <p:cBhvr additive="base">
                                        <p:cTn id="134" dur="500" fill="hold"/>
                                        <p:tgtEl>
                                          <p:spTgt spid="125"/>
                                        </p:tgtEl>
                                        <p:attrNameLst>
                                          <p:attrName>ppt_x</p:attrName>
                                        </p:attrNameLst>
                                      </p:cBhvr>
                                      <p:tavLst>
                                        <p:tav tm="0">
                                          <p:val>
                                            <p:strVal val="1+#ppt_w/2"/>
                                          </p:val>
                                        </p:tav>
                                        <p:tav tm="100000">
                                          <p:val>
                                            <p:strVal val="#ppt_x"/>
                                          </p:val>
                                        </p:tav>
                                      </p:tavLst>
                                    </p:anim>
                                    <p:anim calcmode="lin" valueType="num">
                                      <p:cBhvr additive="base">
                                        <p:cTn id="135" dur="500" fill="hold"/>
                                        <p:tgtEl>
                                          <p:spTgt spid="125"/>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128"/>
                                        </p:tgtEl>
                                        <p:attrNameLst>
                                          <p:attrName>style.visibility</p:attrName>
                                        </p:attrNameLst>
                                      </p:cBhvr>
                                      <p:to>
                                        <p:strVal val="visible"/>
                                      </p:to>
                                    </p:set>
                                    <p:anim calcmode="lin" valueType="num">
                                      <p:cBhvr additive="base">
                                        <p:cTn id="138" dur="500" fill="hold"/>
                                        <p:tgtEl>
                                          <p:spTgt spid="128"/>
                                        </p:tgtEl>
                                        <p:attrNameLst>
                                          <p:attrName>ppt_x</p:attrName>
                                        </p:attrNameLst>
                                      </p:cBhvr>
                                      <p:tavLst>
                                        <p:tav tm="0">
                                          <p:val>
                                            <p:strVal val="1+#ppt_w/2"/>
                                          </p:val>
                                        </p:tav>
                                        <p:tav tm="100000">
                                          <p:val>
                                            <p:strVal val="#ppt_x"/>
                                          </p:val>
                                        </p:tav>
                                      </p:tavLst>
                                    </p:anim>
                                    <p:anim calcmode="lin" valueType="num">
                                      <p:cBhvr additive="base">
                                        <p:cTn id="139" dur="500" fill="hold"/>
                                        <p:tgtEl>
                                          <p:spTgt spid="128"/>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133"/>
                                        </p:tgtEl>
                                        <p:attrNameLst>
                                          <p:attrName>style.visibility</p:attrName>
                                        </p:attrNameLst>
                                      </p:cBhvr>
                                      <p:to>
                                        <p:strVal val="visible"/>
                                      </p:to>
                                    </p:set>
                                    <p:anim calcmode="lin" valueType="num">
                                      <p:cBhvr additive="base">
                                        <p:cTn id="142" dur="500" fill="hold"/>
                                        <p:tgtEl>
                                          <p:spTgt spid="133"/>
                                        </p:tgtEl>
                                        <p:attrNameLst>
                                          <p:attrName>ppt_x</p:attrName>
                                        </p:attrNameLst>
                                      </p:cBhvr>
                                      <p:tavLst>
                                        <p:tav tm="0">
                                          <p:val>
                                            <p:strVal val="1+#ppt_w/2"/>
                                          </p:val>
                                        </p:tav>
                                        <p:tav tm="100000">
                                          <p:val>
                                            <p:strVal val="#ppt_x"/>
                                          </p:val>
                                        </p:tav>
                                      </p:tavLst>
                                    </p:anim>
                                    <p:anim calcmode="lin" valueType="num">
                                      <p:cBhvr additive="base">
                                        <p:cTn id="143" dur="500" fill="hold"/>
                                        <p:tgtEl>
                                          <p:spTgt spid="133"/>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136"/>
                                        </p:tgtEl>
                                        <p:attrNameLst>
                                          <p:attrName>style.visibility</p:attrName>
                                        </p:attrNameLst>
                                      </p:cBhvr>
                                      <p:to>
                                        <p:strVal val="visible"/>
                                      </p:to>
                                    </p:set>
                                    <p:anim calcmode="lin" valueType="num">
                                      <p:cBhvr additive="base">
                                        <p:cTn id="146" dur="500" fill="hold"/>
                                        <p:tgtEl>
                                          <p:spTgt spid="136"/>
                                        </p:tgtEl>
                                        <p:attrNameLst>
                                          <p:attrName>ppt_x</p:attrName>
                                        </p:attrNameLst>
                                      </p:cBhvr>
                                      <p:tavLst>
                                        <p:tav tm="0">
                                          <p:val>
                                            <p:strVal val="1+#ppt_w/2"/>
                                          </p:val>
                                        </p:tav>
                                        <p:tav tm="100000">
                                          <p:val>
                                            <p:strVal val="#ppt_x"/>
                                          </p:val>
                                        </p:tav>
                                      </p:tavLst>
                                    </p:anim>
                                    <p:anim calcmode="lin" valueType="num">
                                      <p:cBhvr additive="base">
                                        <p:cTn id="147" dur="500" fill="hold"/>
                                        <p:tgtEl>
                                          <p:spTgt spid="136"/>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137"/>
                                        </p:tgtEl>
                                        <p:attrNameLst>
                                          <p:attrName>style.visibility</p:attrName>
                                        </p:attrNameLst>
                                      </p:cBhvr>
                                      <p:to>
                                        <p:strVal val="visible"/>
                                      </p:to>
                                    </p:set>
                                    <p:anim calcmode="lin" valueType="num">
                                      <p:cBhvr additive="base">
                                        <p:cTn id="150" dur="500" fill="hold"/>
                                        <p:tgtEl>
                                          <p:spTgt spid="137"/>
                                        </p:tgtEl>
                                        <p:attrNameLst>
                                          <p:attrName>ppt_x</p:attrName>
                                        </p:attrNameLst>
                                      </p:cBhvr>
                                      <p:tavLst>
                                        <p:tav tm="0">
                                          <p:val>
                                            <p:strVal val="1+#ppt_w/2"/>
                                          </p:val>
                                        </p:tav>
                                        <p:tav tm="100000">
                                          <p:val>
                                            <p:strVal val="#ppt_x"/>
                                          </p:val>
                                        </p:tav>
                                      </p:tavLst>
                                    </p:anim>
                                    <p:anim calcmode="lin" valueType="num">
                                      <p:cBhvr additive="base">
                                        <p:cTn id="151" dur="500" fill="hold"/>
                                        <p:tgtEl>
                                          <p:spTgt spid="137"/>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139"/>
                                        </p:tgtEl>
                                        <p:attrNameLst>
                                          <p:attrName>style.visibility</p:attrName>
                                        </p:attrNameLst>
                                      </p:cBhvr>
                                      <p:to>
                                        <p:strVal val="visible"/>
                                      </p:to>
                                    </p:set>
                                    <p:anim calcmode="lin" valueType="num">
                                      <p:cBhvr additive="base">
                                        <p:cTn id="154" dur="500" fill="hold"/>
                                        <p:tgtEl>
                                          <p:spTgt spid="139"/>
                                        </p:tgtEl>
                                        <p:attrNameLst>
                                          <p:attrName>ppt_x</p:attrName>
                                        </p:attrNameLst>
                                      </p:cBhvr>
                                      <p:tavLst>
                                        <p:tav tm="0">
                                          <p:val>
                                            <p:strVal val="1+#ppt_w/2"/>
                                          </p:val>
                                        </p:tav>
                                        <p:tav tm="100000">
                                          <p:val>
                                            <p:strVal val="#ppt_x"/>
                                          </p:val>
                                        </p:tav>
                                      </p:tavLst>
                                    </p:anim>
                                    <p:anim calcmode="lin" valueType="num">
                                      <p:cBhvr additive="base">
                                        <p:cTn id="155" dur="500" fill="hold"/>
                                        <p:tgtEl>
                                          <p:spTgt spid="13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141"/>
                                        </p:tgtEl>
                                        <p:attrNameLst>
                                          <p:attrName>style.visibility</p:attrName>
                                        </p:attrNameLst>
                                      </p:cBhvr>
                                      <p:to>
                                        <p:strVal val="visible"/>
                                      </p:to>
                                    </p:set>
                                    <p:anim calcmode="lin" valueType="num">
                                      <p:cBhvr additive="base">
                                        <p:cTn id="158" dur="500" fill="hold"/>
                                        <p:tgtEl>
                                          <p:spTgt spid="141"/>
                                        </p:tgtEl>
                                        <p:attrNameLst>
                                          <p:attrName>ppt_x</p:attrName>
                                        </p:attrNameLst>
                                      </p:cBhvr>
                                      <p:tavLst>
                                        <p:tav tm="0">
                                          <p:val>
                                            <p:strVal val="1+#ppt_w/2"/>
                                          </p:val>
                                        </p:tav>
                                        <p:tav tm="100000">
                                          <p:val>
                                            <p:strVal val="#ppt_x"/>
                                          </p:val>
                                        </p:tav>
                                      </p:tavLst>
                                    </p:anim>
                                    <p:anim calcmode="lin" valueType="num">
                                      <p:cBhvr additive="base">
                                        <p:cTn id="159" dur="500" fill="hold"/>
                                        <p:tgtEl>
                                          <p:spTgt spid="141"/>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143"/>
                                        </p:tgtEl>
                                        <p:attrNameLst>
                                          <p:attrName>style.visibility</p:attrName>
                                        </p:attrNameLst>
                                      </p:cBhvr>
                                      <p:to>
                                        <p:strVal val="visible"/>
                                      </p:to>
                                    </p:set>
                                    <p:anim calcmode="lin" valueType="num">
                                      <p:cBhvr additive="base">
                                        <p:cTn id="162" dur="500" fill="hold"/>
                                        <p:tgtEl>
                                          <p:spTgt spid="143"/>
                                        </p:tgtEl>
                                        <p:attrNameLst>
                                          <p:attrName>ppt_x</p:attrName>
                                        </p:attrNameLst>
                                      </p:cBhvr>
                                      <p:tavLst>
                                        <p:tav tm="0">
                                          <p:val>
                                            <p:strVal val="1+#ppt_w/2"/>
                                          </p:val>
                                        </p:tav>
                                        <p:tav tm="100000">
                                          <p:val>
                                            <p:strVal val="#ppt_x"/>
                                          </p:val>
                                        </p:tav>
                                      </p:tavLst>
                                    </p:anim>
                                    <p:anim calcmode="lin" valueType="num">
                                      <p:cBhvr additive="base">
                                        <p:cTn id="163" dur="500" fill="hold"/>
                                        <p:tgtEl>
                                          <p:spTgt spid="143"/>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144"/>
                                        </p:tgtEl>
                                        <p:attrNameLst>
                                          <p:attrName>style.visibility</p:attrName>
                                        </p:attrNameLst>
                                      </p:cBhvr>
                                      <p:to>
                                        <p:strVal val="visible"/>
                                      </p:to>
                                    </p:set>
                                    <p:anim calcmode="lin" valueType="num">
                                      <p:cBhvr additive="base">
                                        <p:cTn id="166" dur="500" fill="hold"/>
                                        <p:tgtEl>
                                          <p:spTgt spid="144"/>
                                        </p:tgtEl>
                                        <p:attrNameLst>
                                          <p:attrName>ppt_x</p:attrName>
                                        </p:attrNameLst>
                                      </p:cBhvr>
                                      <p:tavLst>
                                        <p:tav tm="0">
                                          <p:val>
                                            <p:strVal val="1+#ppt_w/2"/>
                                          </p:val>
                                        </p:tav>
                                        <p:tav tm="100000">
                                          <p:val>
                                            <p:strVal val="#ppt_x"/>
                                          </p:val>
                                        </p:tav>
                                      </p:tavLst>
                                    </p:anim>
                                    <p:anim calcmode="lin" valueType="num">
                                      <p:cBhvr additive="base">
                                        <p:cTn id="167" dur="500" fill="hold"/>
                                        <p:tgtEl>
                                          <p:spTgt spid="144"/>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145"/>
                                        </p:tgtEl>
                                        <p:attrNameLst>
                                          <p:attrName>style.visibility</p:attrName>
                                        </p:attrNameLst>
                                      </p:cBhvr>
                                      <p:to>
                                        <p:strVal val="visible"/>
                                      </p:to>
                                    </p:set>
                                    <p:anim calcmode="lin" valueType="num">
                                      <p:cBhvr additive="base">
                                        <p:cTn id="170" dur="500" fill="hold"/>
                                        <p:tgtEl>
                                          <p:spTgt spid="145"/>
                                        </p:tgtEl>
                                        <p:attrNameLst>
                                          <p:attrName>ppt_x</p:attrName>
                                        </p:attrNameLst>
                                      </p:cBhvr>
                                      <p:tavLst>
                                        <p:tav tm="0">
                                          <p:val>
                                            <p:strVal val="1+#ppt_w/2"/>
                                          </p:val>
                                        </p:tav>
                                        <p:tav tm="100000">
                                          <p:val>
                                            <p:strVal val="#ppt_x"/>
                                          </p:val>
                                        </p:tav>
                                      </p:tavLst>
                                    </p:anim>
                                    <p:anim calcmode="lin" valueType="num">
                                      <p:cBhvr additive="base">
                                        <p:cTn id="171" dur="500" fill="hold"/>
                                        <p:tgtEl>
                                          <p:spTgt spid="145"/>
                                        </p:tgtEl>
                                        <p:attrNameLst>
                                          <p:attrName>ppt_y</p:attrName>
                                        </p:attrNameLst>
                                      </p:cBhvr>
                                      <p:tavLst>
                                        <p:tav tm="0">
                                          <p:val>
                                            <p:strVal val="#ppt_y"/>
                                          </p:val>
                                        </p:tav>
                                        <p:tav tm="100000">
                                          <p:val>
                                            <p:strVal val="#ppt_y"/>
                                          </p:val>
                                        </p:tav>
                                      </p:tavLst>
                                    </p:anim>
                                  </p:childTnLst>
                                </p:cTn>
                              </p:par>
                              <p:par>
                                <p:cTn id="172" presetID="2" presetClass="entr" presetSubtype="2" fill="hold" grpId="0" nodeType="withEffect">
                                  <p:stCondLst>
                                    <p:cond delay="0"/>
                                  </p:stCondLst>
                                  <p:childTnLst>
                                    <p:set>
                                      <p:cBhvr>
                                        <p:cTn id="173" dur="1" fill="hold">
                                          <p:stCondLst>
                                            <p:cond delay="0"/>
                                          </p:stCondLst>
                                        </p:cTn>
                                        <p:tgtEl>
                                          <p:spTgt spid="146"/>
                                        </p:tgtEl>
                                        <p:attrNameLst>
                                          <p:attrName>style.visibility</p:attrName>
                                        </p:attrNameLst>
                                      </p:cBhvr>
                                      <p:to>
                                        <p:strVal val="visible"/>
                                      </p:to>
                                    </p:set>
                                    <p:anim calcmode="lin" valueType="num">
                                      <p:cBhvr additive="base">
                                        <p:cTn id="174" dur="500" fill="hold"/>
                                        <p:tgtEl>
                                          <p:spTgt spid="146"/>
                                        </p:tgtEl>
                                        <p:attrNameLst>
                                          <p:attrName>ppt_x</p:attrName>
                                        </p:attrNameLst>
                                      </p:cBhvr>
                                      <p:tavLst>
                                        <p:tav tm="0">
                                          <p:val>
                                            <p:strVal val="1+#ppt_w/2"/>
                                          </p:val>
                                        </p:tav>
                                        <p:tav tm="100000">
                                          <p:val>
                                            <p:strVal val="#ppt_x"/>
                                          </p:val>
                                        </p:tav>
                                      </p:tavLst>
                                    </p:anim>
                                    <p:anim calcmode="lin" valueType="num">
                                      <p:cBhvr additive="base">
                                        <p:cTn id="175" dur="5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168"/>
                                        </p:tgtEl>
                                        <p:attrNameLst>
                                          <p:attrName>style.visibility</p:attrName>
                                        </p:attrNameLst>
                                      </p:cBhvr>
                                      <p:to>
                                        <p:strVal val="visible"/>
                                      </p:to>
                                    </p:set>
                                    <p:animEffect transition="in" filter="fade">
                                      <p:cBhvr>
                                        <p:cTn id="180" dur="500"/>
                                        <p:tgtEl>
                                          <p:spTgt spid="168"/>
                                        </p:tgtEl>
                                      </p:cBhvr>
                                    </p:animEffect>
                                  </p:childTnLst>
                                </p:cTn>
                              </p:par>
                              <p:par>
                                <p:cTn id="181" presetID="10" presetClass="entr" presetSubtype="0" fill="hold" nodeType="withEffect">
                                  <p:stCondLst>
                                    <p:cond delay="0"/>
                                  </p:stCondLst>
                                  <p:childTnLst>
                                    <p:set>
                                      <p:cBhvr>
                                        <p:cTn id="182" dur="1" fill="hold">
                                          <p:stCondLst>
                                            <p:cond delay="0"/>
                                          </p:stCondLst>
                                        </p:cTn>
                                        <p:tgtEl>
                                          <p:spTgt spid="161"/>
                                        </p:tgtEl>
                                        <p:attrNameLst>
                                          <p:attrName>style.visibility</p:attrName>
                                        </p:attrNameLst>
                                      </p:cBhvr>
                                      <p:to>
                                        <p:strVal val="visible"/>
                                      </p:to>
                                    </p:set>
                                    <p:animEffect transition="in" filter="fade">
                                      <p:cBhvr>
                                        <p:cTn id="183" dur="500"/>
                                        <p:tgtEl>
                                          <p:spTgt spid="161"/>
                                        </p:tgtEl>
                                      </p:cBhvr>
                                    </p:animEffect>
                                  </p:childTnLst>
                                </p:cTn>
                              </p:par>
                              <p:par>
                                <p:cTn id="184" presetID="10" presetClass="exit" presetSubtype="0" fill="hold" grpId="1" nodeType="withEffect">
                                  <p:stCondLst>
                                    <p:cond delay="0"/>
                                  </p:stCondLst>
                                  <p:childTnLst>
                                    <p:animEffect transition="out" filter="fade">
                                      <p:cBhvr>
                                        <p:cTn id="185" dur="500"/>
                                        <p:tgtEl>
                                          <p:spTgt spid="17"/>
                                        </p:tgtEl>
                                      </p:cBhvr>
                                    </p:animEffect>
                                    <p:set>
                                      <p:cBhvr>
                                        <p:cTn id="186" dur="1" fill="hold">
                                          <p:stCondLst>
                                            <p:cond delay="499"/>
                                          </p:stCondLst>
                                        </p:cTn>
                                        <p:tgtEl>
                                          <p:spTgt spid="17"/>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13"/>
                                        </p:tgtEl>
                                      </p:cBhvr>
                                    </p:animEffect>
                                    <p:set>
                                      <p:cBhvr>
                                        <p:cTn id="189" dur="1" fill="hold">
                                          <p:stCondLst>
                                            <p:cond delay="499"/>
                                          </p:stCondLst>
                                        </p:cTn>
                                        <p:tgtEl>
                                          <p:spTgt spid="13"/>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131"/>
                                        </p:tgtEl>
                                      </p:cBhvr>
                                    </p:animEffect>
                                    <p:set>
                                      <p:cBhvr>
                                        <p:cTn id="192" dur="1" fill="hold">
                                          <p:stCondLst>
                                            <p:cond delay="499"/>
                                          </p:stCondLst>
                                        </p:cTn>
                                        <p:tgtEl>
                                          <p:spTgt spid="131"/>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142"/>
                                        </p:tgtEl>
                                      </p:cBhvr>
                                    </p:animEffect>
                                    <p:set>
                                      <p:cBhvr>
                                        <p:cTn id="195" dur="1" fill="hold">
                                          <p:stCondLst>
                                            <p:cond delay="499"/>
                                          </p:stCondLst>
                                        </p:cTn>
                                        <p:tgtEl>
                                          <p:spTgt spid="142"/>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138"/>
                                        </p:tgtEl>
                                      </p:cBhvr>
                                    </p:animEffect>
                                    <p:set>
                                      <p:cBhvr>
                                        <p:cTn id="198" dur="1" fill="hold">
                                          <p:stCondLst>
                                            <p:cond delay="499"/>
                                          </p:stCondLst>
                                        </p:cTn>
                                        <p:tgtEl>
                                          <p:spTgt spid="138"/>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4"/>
                                        </p:tgtEl>
                                      </p:cBhvr>
                                    </p:animEffect>
                                    <p:set>
                                      <p:cBhvr>
                                        <p:cTn id="201" dur="1" fill="hold">
                                          <p:stCondLst>
                                            <p:cond delay="499"/>
                                          </p:stCondLst>
                                        </p:cTn>
                                        <p:tgtEl>
                                          <p:spTgt spid="4"/>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7"/>
                                        </p:tgtEl>
                                      </p:cBhvr>
                                    </p:animEffect>
                                    <p:set>
                                      <p:cBhvr>
                                        <p:cTn id="204" dur="1" fill="hold">
                                          <p:stCondLst>
                                            <p:cond delay="499"/>
                                          </p:stCondLst>
                                        </p:cTn>
                                        <p:tgtEl>
                                          <p:spTgt spid="7"/>
                                        </p:tgtEl>
                                        <p:attrNameLst>
                                          <p:attrName>style.visibility</p:attrName>
                                        </p:attrNameLst>
                                      </p:cBhvr>
                                      <p:to>
                                        <p:strVal val="hidden"/>
                                      </p:to>
                                    </p:set>
                                  </p:childTnLst>
                                </p:cTn>
                              </p:par>
                              <p:par>
                                <p:cTn id="205" presetID="10" presetClass="exit" presetSubtype="0" fill="hold" grpId="0" nodeType="withEffect">
                                  <p:stCondLst>
                                    <p:cond delay="0"/>
                                  </p:stCondLst>
                                  <p:childTnLst>
                                    <p:animEffect transition="out" filter="fade">
                                      <p:cBhvr>
                                        <p:cTn id="206" dur="500"/>
                                        <p:tgtEl>
                                          <p:spTgt spid="8"/>
                                        </p:tgtEl>
                                      </p:cBhvr>
                                    </p:animEffect>
                                    <p:set>
                                      <p:cBhvr>
                                        <p:cTn id="207" dur="1" fill="hold">
                                          <p:stCondLst>
                                            <p:cond delay="499"/>
                                          </p:stCondLst>
                                        </p:cTn>
                                        <p:tgtEl>
                                          <p:spTgt spid="8"/>
                                        </p:tgtEl>
                                        <p:attrNameLst>
                                          <p:attrName>style.visibility</p:attrName>
                                        </p:attrNameLst>
                                      </p:cBhvr>
                                      <p:to>
                                        <p:strVal val="hidden"/>
                                      </p:to>
                                    </p:set>
                                  </p:childTnLst>
                                </p:cTn>
                              </p:par>
                              <p:par>
                                <p:cTn id="208" presetID="10" presetClass="exit" presetSubtype="0" fill="hold" grpId="0" nodeType="withEffect">
                                  <p:stCondLst>
                                    <p:cond delay="0"/>
                                  </p:stCondLst>
                                  <p:childTnLst>
                                    <p:animEffect transition="out" filter="fade">
                                      <p:cBhvr>
                                        <p:cTn id="209" dur="500"/>
                                        <p:tgtEl>
                                          <p:spTgt spid="9"/>
                                        </p:tgtEl>
                                      </p:cBhvr>
                                    </p:animEffect>
                                    <p:set>
                                      <p:cBhvr>
                                        <p:cTn id="210" dur="1" fill="hold">
                                          <p:stCondLst>
                                            <p:cond delay="499"/>
                                          </p:stCondLst>
                                        </p:cTn>
                                        <p:tgtEl>
                                          <p:spTgt spid="9"/>
                                        </p:tgtEl>
                                        <p:attrNameLst>
                                          <p:attrName>style.visibility</p:attrName>
                                        </p:attrNameLst>
                                      </p:cBhvr>
                                      <p:to>
                                        <p:strVal val="hidden"/>
                                      </p:to>
                                    </p:set>
                                  </p:childTnLst>
                                </p:cTn>
                              </p:par>
                              <p:par>
                                <p:cTn id="211" presetID="10" presetClass="exit" presetSubtype="0" fill="hold" grpId="0" nodeType="withEffect">
                                  <p:stCondLst>
                                    <p:cond delay="0"/>
                                  </p:stCondLst>
                                  <p:childTnLst>
                                    <p:animEffect transition="out" filter="fade">
                                      <p:cBhvr>
                                        <p:cTn id="212" dur="500"/>
                                        <p:tgtEl>
                                          <p:spTgt spid="10"/>
                                        </p:tgtEl>
                                      </p:cBhvr>
                                    </p:animEffect>
                                    <p:set>
                                      <p:cBhvr>
                                        <p:cTn id="213" dur="1" fill="hold">
                                          <p:stCondLst>
                                            <p:cond delay="499"/>
                                          </p:stCondLst>
                                        </p:cTn>
                                        <p:tgtEl>
                                          <p:spTgt spid="1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5"/>
                                        </p:tgtEl>
                                      </p:cBhvr>
                                    </p:animEffect>
                                    <p:set>
                                      <p:cBhvr>
                                        <p:cTn id="216" dur="1" fill="hold">
                                          <p:stCondLst>
                                            <p:cond delay="499"/>
                                          </p:stCondLst>
                                        </p:cTn>
                                        <p:tgtEl>
                                          <p:spTgt spid="15"/>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16"/>
                                        </p:tgtEl>
                                      </p:cBhvr>
                                    </p:animEffect>
                                    <p:set>
                                      <p:cBhvr>
                                        <p:cTn id="219" dur="1" fill="hold">
                                          <p:stCondLst>
                                            <p:cond delay="499"/>
                                          </p:stCondLst>
                                        </p:cTn>
                                        <p:tgtEl>
                                          <p:spTgt spid="16"/>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53" presetClass="entr" presetSubtype="16" fill="hold" grpId="0" nodeType="clickEffect">
                                  <p:stCondLst>
                                    <p:cond delay="0"/>
                                  </p:stCondLst>
                                  <p:childTnLst>
                                    <p:set>
                                      <p:cBhvr>
                                        <p:cTn id="223" dur="1" fill="hold">
                                          <p:stCondLst>
                                            <p:cond delay="0"/>
                                          </p:stCondLst>
                                        </p:cTn>
                                        <p:tgtEl>
                                          <p:spTgt spid="169"/>
                                        </p:tgtEl>
                                        <p:attrNameLst>
                                          <p:attrName>style.visibility</p:attrName>
                                        </p:attrNameLst>
                                      </p:cBhvr>
                                      <p:to>
                                        <p:strVal val="visible"/>
                                      </p:to>
                                    </p:set>
                                    <p:anim calcmode="lin" valueType="num">
                                      <p:cBhvr>
                                        <p:cTn id="224" dur="500" fill="hold"/>
                                        <p:tgtEl>
                                          <p:spTgt spid="169"/>
                                        </p:tgtEl>
                                        <p:attrNameLst>
                                          <p:attrName>ppt_w</p:attrName>
                                        </p:attrNameLst>
                                      </p:cBhvr>
                                      <p:tavLst>
                                        <p:tav tm="0">
                                          <p:val>
                                            <p:fltVal val="0"/>
                                          </p:val>
                                        </p:tav>
                                        <p:tav tm="100000">
                                          <p:val>
                                            <p:strVal val="#ppt_w"/>
                                          </p:val>
                                        </p:tav>
                                      </p:tavLst>
                                    </p:anim>
                                    <p:anim calcmode="lin" valueType="num">
                                      <p:cBhvr>
                                        <p:cTn id="225" dur="500" fill="hold"/>
                                        <p:tgtEl>
                                          <p:spTgt spid="169"/>
                                        </p:tgtEl>
                                        <p:attrNameLst>
                                          <p:attrName>ppt_h</p:attrName>
                                        </p:attrNameLst>
                                      </p:cBhvr>
                                      <p:tavLst>
                                        <p:tav tm="0">
                                          <p:val>
                                            <p:fltVal val="0"/>
                                          </p:val>
                                        </p:tav>
                                        <p:tav tm="100000">
                                          <p:val>
                                            <p:strVal val="#ppt_h"/>
                                          </p:val>
                                        </p:tav>
                                      </p:tavLst>
                                    </p:anim>
                                    <p:animEffect transition="in" filter="fade">
                                      <p:cBhvr>
                                        <p:cTn id="226" dur="500"/>
                                        <p:tgtEl>
                                          <p:spTgt spid="169"/>
                                        </p:tgtEl>
                                      </p:cBhvr>
                                    </p:animEffect>
                                  </p:childTnLst>
                                </p:cTn>
                              </p:par>
                            </p:childTnLst>
                          </p:cTn>
                        </p:par>
                      </p:childTnLst>
                    </p:cTn>
                  </p:par>
                  <p:par>
                    <p:cTn id="227" fill="hold">
                      <p:stCondLst>
                        <p:cond delay="indefinite"/>
                      </p:stCondLst>
                      <p:childTnLst>
                        <p:par>
                          <p:cTn id="228" fill="hold">
                            <p:stCondLst>
                              <p:cond delay="0"/>
                            </p:stCondLst>
                            <p:childTnLst>
                              <p:par>
                                <p:cTn id="229" presetID="53" presetClass="entr" presetSubtype="16" fill="hold" nodeType="clickEffect">
                                  <p:stCondLst>
                                    <p:cond delay="0"/>
                                  </p:stCondLst>
                                  <p:childTnLst>
                                    <p:set>
                                      <p:cBhvr>
                                        <p:cTn id="230" dur="1" fill="hold">
                                          <p:stCondLst>
                                            <p:cond delay="0"/>
                                          </p:stCondLst>
                                        </p:cTn>
                                        <p:tgtEl>
                                          <p:spTgt spid="6"/>
                                        </p:tgtEl>
                                        <p:attrNameLst>
                                          <p:attrName>style.visibility</p:attrName>
                                        </p:attrNameLst>
                                      </p:cBhvr>
                                      <p:to>
                                        <p:strVal val="visible"/>
                                      </p:to>
                                    </p:set>
                                    <p:anim calcmode="lin" valueType="num">
                                      <p:cBhvr>
                                        <p:cTn id="231" dur="500" fill="hold"/>
                                        <p:tgtEl>
                                          <p:spTgt spid="6"/>
                                        </p:tgtEl>
                                        <p:attrNameLst>
                                          <p:attrName>ppt_w</p:attrName>
                                        </p:attrNameLst>
                                      </p:cBhvr>
                                      <p:tavLst>
                                        <p:tav tm="0">
                                          <p:val>
                                            <p:fltVal val="0"/>
                                          </p:val>
                                        </p:tav>
                                        <p:tav tm="100000">
                                          <p:val>
                                            <p:strVal val="#ppt_w"/>
                                          </p:val>
                                        </p:tav>
                                      </p:tavLst>
                                    </p:anim>
                                    <p:anim calcmode="lin" valueType="num">
                                      <p:cBhvr>
                                        <p:cTn id="232" dur="500" fill="hold"/>
                                        <p:tgtEl>
                                          <p:spTgt spid="6"/>
                                        </p:tgtEl>
                                        <p:attrNameLst>
                                          <p:attrName>ppt_h</p:attrName>
                                        </p:attrNameLst>
                                      </p:cBhvr>
                                      <p:tavLst>
                                        <p:tav tm="0">
                                          <p:val>
                                            <p:fltVal val="0"/>
                                          </p:val>
                                        </p:tav>
                                        <p:tav tm="100000">
                                          <p:val>
                                            <p:strVal val="#ppt_h"/>
                                          </p:val>
                                        </p:tav>
                                      </p:tavLst>
                                    </p:anim>
                                    <p:animEffect transition="in" filter="fade">
                                      <p:cBhvr>
                                        <p:cTn id="233" dur="500"/>
                                        <p:tgtEl>
                                          <p:spTgt spid="6"/>
                                        </p:tgtEl>
                                      </p:cBhvr>
                                    </p:animEffect>
                                  </p:childTnLst>
                                </p:cTn>
                              </p:par>
                            </p:childTnLst>
                          </p:cTn>
                        </p:par>
                      </p:childTnLst>
                    </p:cTn>
                  </p:par>
                  <p:par>
                    <p:cTn id="234" fill="hold">
                      <p:stCondLst>
                        <p:cond delay="indefinite"/>
                      </p:stCondLst>
                      <p:childTnLst>
                        <p:par>
                          <p:cTn id="235" fill="hold">
                            <p:stCondLst>
                              <p:cond delay="0"/>
                            </p:stCondLst>
                            <p:childTnLst>
                              <p:par>
                                <p:cTn id="236" presetID="53" presetClass="entr" presetSubtype="16" fill="hold" nodeType="clickEffect">
                                  <p:stCondLst>
                                    <p:cond delay="0"/>
                                  </p:stCondLst>
                                  <p:childTnLst>
                                    <p:set>
                                      <p:cBhvr>
                                        <p:cTn id="237" dur="1" fill="hold">
                                          <p:stCondLst>
                                            <p:cond delay="0"/>
                                          </p:stCondLst>
                                        </p:cTn>
                                        <p:tgtEl>
                                          <p:spTgt spid="11"/>
                                        </p:tgtEl>
                                        <p:attrNameLst>
                                          <p:attrName>style.visibility</p:attrName>
                                        </p:attrNameLst>
                                      </p:cBhvr>
                                      <p:to>
                                        <p:strVal val="visible"/>
                                      </p:to>
                                    </p:set>
                                    <p:anim calcmode="lin" valueType="num">
                                      <p:cBhvr>
                                        <p:cTn id="238" dur="500" fill="hold"/>
                                        <p:tgtEl>
                                          <p:spTgt spid="11"/>
                                        </p:tgtEl>
                                        <p:attrNameLst>
                                          <p:attrName>ppt_w</p:attrName>
                                        </p:attrNameLst>
                                      </p:cBhvr>
                                      <p:tavLst>
                                        <p:tav tm="0">
                                          <p:val>
                                            <p:fltVal val="0"/>
                                          </p:val>
                                        </p:tav>
                                        <p:tav tm="100000">
                                          <p:val>
                                            <p:strVal val="#ppt_w"/>
                                          </p:val>
                                        </p:tav>
                                      </p:tavLst>
                                    </p:anim>
                                    <p:anim calcmode="lin" valueType="num">
                                      <p:cBhvr>
                                        <p:cTn id="239" dur="500" fill="hold"/>
                                        <p:tgtEl>
                                          <p:spTgt spid="11"/>
                                        </p:tgtEl>
                                        <p:attrNameLst>
                                          <p:attrName>ppt_h</p:attrName>
                                        </p:attrNameLst>
                                      </p:cBhvr>
                                      <p:tavLst>
                                        <p:tav tm="0">
                                          <p:val>
                                            <p:fltVal val="0"/>
                                          </p:val>
                                        </p:tav>
                                        <p:tav tm="100000">
                                          <p:val>
                                            <p:strVal val="#ppt_h"/>
                                          </p:val>
                                        </p:tav>
                                      </p:tavLst>
                                    </p:anim>
                                    <p:animEffect transition="in" filter="fade">
                                      <p:cBhvr>
                                        <p:cTn id="2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2" grpId="1"/>
      <p:bldP spid="138" grpId="0" animBg="1"/>
      <p:bldP spid="138" grpId="1" animBg="1"/>
      <p:bldP spid="131" grpId="0" animBg="1"/>
      <p:bldP spid="131" grpId="1" animBg="1"/>
      <p:bldP spid="8" grpId="0"/>
      <p:bldP spid="9" grpId="0"/>
      <p:bldP spid="10" grpId="0"/>
      <p:bldP spid="13" grpId="0" animBg="1"/>
      <p:bldP spid="13" grpId="1" animBg="1"/>
      <p:bldP spid="17" grpId="0"/>
      <p:bldP spid="17" grpId="1"/>
      <p:bldP spid="125" grpId="0" animBg="1"/>
      <p:bldP spid="128" grpId="0" animBg="1"/>
      <p:bldP spid="133" grpId="0" animBg="1"/>
      <p:bldP spid="136" grpId="0" animBg="1"/>
      <p:bldP spid="137" grpId="0" animBg="1"/>
      <p:bldP spid="139" grpId="0" animBg="1"/>
      <p:bldP spid="141" grpId="0" animBg="1"/>
      <p:bldP spid="143" grpId="0" animBg="1"/>
      <p:bldP spid="144" grpId="0" animBg="1"/>
      <p:bldP spid="145" grpId="0" animBg="1"/>
      <p:bldP spid="146" grpId="0" animBg="1"/>
      <p:bldP spid="147" grpId="0"/>
      <p:bldP spid="149" grpId="0" animBg="1"/>
      <p:bldP spid="152" grpId="0" animBg="1"/>
      <p:bldP spid="153" grpId="0" animBg="1"/>
      <p:bldP spid="154" grpId="0" animBg="1"/>
      <p:bldP spid="155" grpId="0" animBg="1"/>
      <p:bldP spid="156" grpId="0" animBg="1"/>
      <p:bldP spid="157" grpId="0" animBg="1"/>
      <p:bldP spid="158" grpId="0" animBg="1"/>
      <p:bldP spid="159" grpId="0" animBg="1"/>
      <p:bldP spid="168" grpId="0" animBg="1"/>
      <p:bldP spid="1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606040"/>
            <a:ext cx="11149013"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7676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dirty="0" smtClean="0"/>
              <a:t>Windows Azure Cache</a:t>
            </a:r>
            <a:r>
              <a:rPr lang="en-US" dirty="0" smtClean="0"/>
              <a:t>?</a:t>
            </a:r>
            <a:endParaRPr lang="en-US" dirty="0"/>
          </a:p>
        </p:txBody>
      </p:sp>
      <p:sp>
        <p:nvSpPr>
          <p:cNvPr id="3" name="Text Placeholder 2"/>
          <p:cNvSpPr>
            <a:spLocks noGrp="1"/>
          </p:cNvSpPr>
          <p:nvPr>
            <p:ph type="body" sz="quarter" idx="10"/>
          </p:nvPr>
        </p:nvSpPr>
        <p:spPr/>
        <p:txBody>
          <a:bodyPr/>
          <a:lstStyle/>
          <a:p>
            <a:pPr marL="574675" indent="-571500">
              <a:buFont typeface="Arial" pitchFamily="34" charset="0"/>
              <a:buChar char="•"/>
            </a:pPr>
            <a:r>
              <a:rPr lang="en-US" dirty="0" smtClean="0"/>
              <a:t>Use spare memory on your VMs as high-performance cache</a:t>
            </a:r>
          </a:p>
          <a:p>
            <a:pPr marL="574675" indent="-571500">
              <a:buFont typeface="Arial" pitchFamily="34" charset="0"/>
              <a:buChar char="•"/>
            </a:pPr>
            <a:r>
              <a:rPr lang="en-US" dirty="0"/>
              <a:t>Distributed cache </a:t>
            </a:r>
            <a:r>
              <a:rPr lang="en-US" dirty="0" smtClean="0"/>
              <a:t>cluster </a:t>
            </a:r>
            <a:r>
              <a:rPr lang="en-US" dirty="0"/>
              <a:t>c</a:t>
            </a:r>
            <a:r>
              <a:rPr lang="en-US" dirty="0" smtClean="0"/>
              <a:t>o-located with existing roles, or use dedicated roles</a:t>
            </a:r>
          </a:p>
          <a:p>
            <a:pPr marL="574675" indent="-571500">
              <a:buFont typeface="Arial" pitchFamily="34" charset="0"/>
              <a:buChar char="•"/>
            </a:pPr>
            <a:r>
              <a:rPr lang="en-US" dirty="0" smtClean="0"/>
              <a:t>Named caches with high availability option</a:t>
            </a:r>
          </a:p>
          <a:p>
            <a:pPr marL="574675" indent="-571500">
              <a:buFont typeface="Arial" pitchFamily="34" charset="0"/>
              <a:buChar char="•"/>
            </a:pPr>
            <a:r>
              <a:rPr lang="en-US" dirty="0" smtClean="0"/>
              <a:t>Notifications</a:t>
            </a:r>
          </a:p>
          <a:p>
            <a:pPr marL="574675" indent="-571500">
              <a:buFont typeface="Arial" pitchFamily="34" charset="0"/>
              <a:buChar char="•"/>
            </a:pPr>
            <a:r>
              <a:rPr lang="en-US" dirty="0" smtClean="0"/>
              <a:t>Support </a:t>
            </a:r>
            <a:r>
              <a:rPr lang="en-US" dirty="0" err="1" smtClean="0"/>
              <a:t>Memcached</a:t>
            </a:r>
            <a:r>
              <a:rPr lang="en-US" dirty="0" smtClean="0"/>
              <a:t> protocol</a:t>
            </a:r>
          </a:p>
        </p:txBody>
      </p:sp>
    </p:spTree>
    <p:extLst>
      <p:ext uri="{BB962C8B-B14F-4D97-AF65-F5344CB8AC3E}">
        <p14:creationId xmlns:p14="http://schemas.microsoft.com/office/powerpoint/2010/main" val="86213239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Windows Azure Cache</a:t>
            </a:r>
            <a:r>
              <a:rPr lang="en-US" dirty="0" smtClean="0"/>
              <a:t>?</a:t>
            </a:r>
            <a:endParaRPr lang="en-US" dirty="0"/>
          </a:p>
        </p:txBody>
      </p:sp>
      <p:sp>
        <p:nvSpPr>
          <p:cNvPr id="3" name="Text Placeholder 2"/>
          <p:cNvSpPr>
            <a:spLocks noGrp="1"/>
          </p:cNvSpPr>
          <p:nvPr>
            <p:ph type="body" sz="quarter" idx="10"/>
          </p:nvPr>
        </p:nvSpPr>
        <p:spPr/>
        <p:txBody>
          <a:bodyPr/>
          <a:lstStyle/>
          <a:p>
            <a:pPr marL="0">
              <a:spcBef>
                <a:spcPct val="20000"/>
              </a:spcBef>
              <a:spcAft>
                <a:spcPts val="0"/>
              </a:spcAft>
              <a:buSzPct val="90000"/>
            </a:pPr>
            <a:r>
              <a:rPr lang="en-US" spc="-70" dirty="0" smtClean="0">
                <a:solidFill>
                  <a:schemeClr val="accent2">
                    <a:alpha val="99000"/>
                  </a:schemeClr>
                </a:solidFill>
              </a:rPr>
              <a:t>Faster</a:t>
            </a:r>
            <a:endParaRPr lang="en-US" spc="-70" dirty="0">
              <a:solidFill>
                <a:schemeClr val="accent2">
                  <a:alpha val="99000"/>
                </a:schemeClr>
              </a:solidFill>
            </a:endParaRPr>
          </a:p>
          <a:p>
            <a:pPr marL="0" lvl="1">
              <a:spcBef>
                <a:spcPct val="20000"/>
              </a:spcBef>
              <a:buSzPct val="90000"/>
            </a:pPr>
            <a:r>
              <a:rPr lang="en-US" spc="0" dirty="0">
                <a:solidFill>
                  <a:schemeClr val="tx1">
                    <a:alpha val="99000"/>
                  </a:schemeClr>
                </a:solidFill>
              </a:rPr>
              <a:t>No external service calls (additional network hops)</a:t>
            </a:r>
          </a:p>
          <a:p>
            <a:pPr marL="0" lvl="1">
              <a:spcBef>
                <a:spcPct val="20000"/>
              </a:spcBef>
              <a:buSzPct val="90000"/>
            </a:pPr>
            <a:r>
              <a:rPr lang="en-US" spc="0" dirty="0">
                <a:solidFill>
                  <a:schemeClr val="tx1">
                    <a:alpha val="99000"/>
                  </a:schemeClr>
                </a:solidFill>
              </a:rPr>
              <a:t>Co-located in roles</a:t>
            </a:r>
          </a:p>
          <a:p>
            <a:pPr marL="0">
              <a:spcBef>
                <a:spcPct val="20000"/>
              </a:spcBef>
              <a:spcAft>
                <a:spcPts val="0"/>
              </a:spcAft>
              <a:buSzPct val="90000"/>
            </a:pPr>
            <a:r>
              <a:rPr lang="en-US" spc="-70" dirty="0" smtClean="0">
                <a:solidFill>
                  <a:schemeClr val="accent2">
                    <a:alpha val="99000"/>
                  </a:schemeClr>
                </a:solidFill>
              </a:rPr>
              <a:t>Cheaper</a:t>
            </a:r>
            <a:endParaRPr lang="en-US" spc="-70" dirty="0">
              <a:solidFill>
                <a:schemeClr val="accent2">
                  <a:alpha val="99000"/>
                </a:schemeClr>
              </a:solidFill>
            </a:endParaRPr>
          </a:p>
          <a:p>
            <a:pPr marL="0" lvl="1">
              <a:spcBef>
                <a:spcPct val="20000"/>
              </a:spcBef>
              <a:buSzPct val="90000"/>
            </a:pPr>
            <a:r>
              <a:rPr lang="en-US" spc="0" dirty="0">
                <a:solidFill>
                  <a:schemeClr val="tx1">
                    <a:alpha val="99000"/>
                  </a:schemeClr>
                </a:solidFill>
              </a:rPr>
              <a:t>No external service calls (additional cost)</a:t>
            </a:r>
          </a:p>
          <a:p>
            <a:pPr marL="0" lvl="1">
              <a:spcBef>
                <a:spcPct val="20000"/>
              </a:spcBef>
              <a:buSzPct val="90000"/>
            </a:pPr>
            <a:r>
              <a:rPr lang="en-US" spc="0" dirty="0">
                <a:solidFill>
                  <a:schemeClr val="tx1">
                    <a:alpha val="99000"/>
                  </a:schemeClr>
                </a:solidFill>
              </a:rPr>
              <a:t>Use spare memory that you already paid for</a:t>
            </a:r>
          </a:p>
          <a:p>
            <a:pPr marL="0">
              <a:spcBef>
                <a:spcPct val="20000"/>
              </a:spcBef>
              <a:spcAft>
                <a:spcPts val="0"/>
              </a:spcAft>
              <a:buSzPct val="90000"/>
            </a:pPr>
            <a:r>
              <a:rPr lang="en-US" spc="-70" dirty="0" smtClean="0">
                <a:solidFill>
                  <a:schemeClr val="accent2">
                    <a:alpha val="99000"/>
                  </a:schemeClr>
                </a:solidFill>
              </a:rPr>
              <a:t>More </a:t>
            </a:r>
            <a:r>
              <a:rPr lang="en-US" spc="-70" dirty="0">
                <a:solidFill>
                  <a:schemeClr val="accent2">
                    <a:alpha val="99000"/>
                  </a:schemeClr>
                </a:solidFill>
              </a:rPr>
              <a:t>reliable</a:t>
            </a:r>
          </a:p>
          <a:p>
            <a:pPr marL="0" lvl="1">
              <a:spcBef>
                <a:spcPct val="20000"/>
              </a:spcBef>
              <a:buSzPct val="90000"/>
            </a:pPr>
            <a:r>
              <a:rPr lang="en-US" spc="0" dirty="0">
                <a:solidFill>
                  <a:schemeClr val="tx1">
                    <a:alpha val="99000"/>
                  </a:schemeClr>
                </a:solidFill>
              </a:rPr>
              <a:t>Your service is running = cache is available</a:t>
            </a:r>
          </a:p>
          <a:p>
            <a:pPr marL="0" lvl="1">
              <a:spcBef>
                <a:spcPct val="20000"/>
              </a:spcBef>
              <a:buSzPct val="90000"/>
            </a:pPr>
            <a:r>
              <a:rPr lang="en-US" spc="0" dirty="0">
                <a:solidFill>
                  <a:schemeClr val="tx1">
                    <a:alpha val="99000"/>
                  </a:schemeClr>
                </a:solidFill>
              </a:rPr>
              <a:t>No throttling as in cotenant environment</a:t>
            </a:r>
          </a:p>
          <a:p>
            <a:pPr marL="574675" lvl="1" indent="-571500">
              <a:buFont typeface="Arial" pitchFamily="34" charset="0"/>
              <a:buChar char="•"/>
            </a:pPr>
            <a:endParaRPr lang="en-US" dirty="0" smtClean="0"/>
          </a:p>
        </p:txBody>
      </p:sp>
    </p:spTree>
    <p:extLst>
      <p:ext uri="{BB962C8B-B14F-4D97-AF65-F5344CB8AC3E}">
        <p14:creationId xmlns:p14="http://schemas.microsoft.com/office/powerpoint/2010/main" val="62355656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1606594"/>
          </a:xfrm>
        </p:spPr>
        <p:txBody>
          <a:bodyPr/>
          <a:lstStyle/>
          <a:p>
            <a:r>
              <a:rPr lang="en-US" dirty="0" smtClean="0"/>
              <a:t>Demo Twitter Reader</a:t>
            </a:r>
          </a:p>
          <a:p>
            <a:r>
              <a:rPr lang="en-US" dirty="0"/>
              <a:t>https://github.com/WindowsAzure-Samples/TwitterReader</a:t>
            </a:r>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4825684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Windows Azure Cache</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069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Memcached support</a:t>
            </a:r>
            <a:endParaRPr lang="en-US" dirty="0"/>
          </a:p>
        </p:txBody>
      </p:sp>
      <p:sp>
        <p:nvSpPr>
          <p:cNvPr id="3" name="Text Placeholder 2"/>
          <p:cNvSpPr>
            <a:spLocks noGrp="1"/>
          </p:cNvSpPr>
          <p:nvPr>
            <p:ph sz="half" idx="1"/>
          </p:nvPr>
        </p:nvSpPr>
        <p:spPr>
          <a:xfrm>
            <a:off x="519113" y="1447800"/>
            <a:ext cx="5486400" cy="886397"/>
          </a:xfrm>
        </p:spPr>
        <p:txBody>
          <a:bodyPr/>
          <a:lstStyle/>
          <a:p>
            <a:pPr marL="574675" indent="-571500">
              <a:buFont typeface="Arial" pitchFamily="34" charset="0"/>
              <a:buChar char="•"/>
            </a:pPr>
            <a:r>
              <a:rPr lang="en-US" dirty="0" smtClean="0"/>
              <a:t>Host a Memcached cluster in Work Roles</a:t>
            </a:r>
          </a:p>
        </p:txBody>
      </p:sp>
      <p:sp>
        <p:nvSpPr>
          <p:cNvPr id="4" name="Content Placeholder 3"/>
          <p:cNvSpPr>
            <a:spLocks noGrp="1"/>
          </p:cNvSpPr>
          <p:nvPr>
            <p:ph sz="half" idx="2"/>
          </p:nvPr>
        </p:nvSpPr>
        <p:spPr>
          <a:xfrm>
            <a:off x="6181724" y="1447800"/>
            <a:ext cx="5895975" cy="1871282"/>
          </a:xfrm>
        </p:spPr>
        <p:txBody>
          <a:bodyPr/>
          <a:lstStyle/>
          <a:p>
            <a:r>
              <a:rPr lang="en-US" dirty="0"/>
              <a:t>Access a Memcached cluster from Web/Worker Roles</a:t>
            </a:r>
          </a:p>
          <a:p>
            <a:endParaRPr lang="en-US" dirty="0"/>
          </a:p>
        </p:txBody>
      </p:sp>
      <p:sp>
        <p:nvSpPr>
          <p:cNvPr id="8" name="Rounded Rectangle 7"/>
          <p:cNvSpPr/>
          <p:nvPr/>
        </p:nvSpPr>
        <p:spPr bwMode="auto">
          <a:xfrm>
            <a:off x="3058052" y="2451257"/>
            <a:ext cx="2790298" cy="1851290"/>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Cache worker role</a:t>
            </a:r>
          </a:p>
        </p:txBody>
      </p:sp>
      <p:sp>
        <p:nvSpPr>
          <p:cNvPr id="9" name="TextBox 8"/>
          <p:cNvSpPr txBox="1"/>
          <p:nvPr/>
        </p:nvSpPr>
        <p:spPr>
          <a:xfrm>
            <a:off x="3495620" y="3827121"/>
            <a:ext cx="2094918" cy="399226"/>
          </a:xfrm>
          <a:prstGeom prst="rect">
            <a:avLst/>
          </a:prstGeom>
          <a:solidFill>
            <a:srgbClr val="0070C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Shim</a:t>
            </a:r>
            <a:endParaRPr lang="en-US" dirty="0">
              <a:solidFill>
                <a:schemeClr val="bg1"/>
              </a:solidFill>
            </a:endParaRPr>
          </a:p>
        </p:txBody>
      </p:sp>
      <p:grpSp>
        <p:nvGrpSpPr>
          <p:cNvPr id="11" name="Group 10"/>
          <p:cNvGrpSpPr/>
          <p:nvPr/>
        </p:nvGrpSpPr>
        <p:grpSpPr>
          <a:xfrm>
            <a:off x="3998738" y="2945338"/>
            <a:ext cx="1030851" cy="814284"/>
            <a:chOff x="2735796" y="2284677"/>
            <a:chExt cx="2052228" cy="2152435"/>
          </a:xfrm>
        </p:grpSpPr>
        <p:sp>
          <p:nvSpPr>
            <p:cNvPr id="12" name="Oval 11"/>
            <p:cNvSpPr/>
            <p:nvPr/>
          </p:nvSpPr>
          <p:spPr>
            <a:xfrm>
              <a:off x="2987824" y="2492896"/>
              <a:ext cx="1584176" cy="1800200"/>
            </a:xfrm>
            <a:prstGeom prst="ellipse">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100" dirty="0">
                <a:latin typeface="Tw Cen MT" pitchFamily="34" charset="0"/>
              </a:endParaRPr>
            </a:p>
          </p:txBody>
        </p:sp>
        <p:sp>
          <p:nvSpPr>
            <p:cNvPr id="13" name="Rectangle 12"/>
            <p:cNvSpPr/>
            <p:nvPr/>
          </p:nvSpPr>
          <p:spPr>
            <a:xfrm>
              <a:off x="3563888" y="2284677"/>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2735796" y="3176972"/>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4283968" y="3163900"/>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3563888" y="4005064"/>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8" name="Straight Connector 17"/>
          <p:cNvCxnSpPr>
            <a:stCxn id="9" idx="2"/>
            <a:endCxn id="10" idx="0"/>
          </p:cNvCxnSpPr>
          <p:nvPr/>
        </p:nvCxnSpPr>
        <p:spPr>
          <a:xfrm flipH="1">
            <a:off x="4541290" y="4226347"/>
            <a:ext cx="1789" cy="1248599"/>
          </a:xfrm>
          <a:prstGeom prst="line">
            <a:avLst/>
          </a:prstGeom>
          <a:ln w="38100">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3831" y="5474946"/>
            <a:ext cx="2094918" cy="399226"/>
          </a:xfrm>
          <a:prstGeom prst="rect">
            <a:avLst/>
          </a:prstGeom>
          <a:solidFill>
            <a:srgbClr val="FFC00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Client</a:t>
            </a:r>
            <a:endParaRPr lang="en-US" dirty="0">
              <a:solidFill>
                <a:schemeClr val="bg1"/>
              </a:solidFill>
            </a:endParaRPr>
          </a:p>
        </p:txBody>
      </p:sp>
      <p:sp>
        <p:nvSpPr>
          <p:cNvPr id="21" name="Rounded Rectangle 20"/>
          <p:cNvSpPr/>
          <p:nvPr/>
        </p:nvSpPr>
        <p:spPr bwMode="auto">
          <a:xfrm>
            <a:off x="866775" y="2454434"/>
            <a:ext cx="1800226" cy="654351"/>
          </a:xfrm>
          <a:prstGeom prst="roundRect">
            <a:avLst>
              <a:gd name="adj" fmla="val 0"/>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Web/Worker</a:t>
            </a:r>
          </a:p>
          <a:p>
            <a:pPr defTabSz="914099" fontAlgn="base">
              <a:spcBef>
                <a:spcPct val="0"/>
              </a:spcBef>
              <a:spcAft>
                <a:spcPct val="0"/>
              </a:spcAft>
            </a:pPr>
            <a:r>
              <a:rPr lang="en-US" sz="2000" dirty="0" smtClean="0">
                <a:gradFill>
                  <a:gsLst>
                    <a:gs pos="0">
                      <a:srgbClr val="FFFFFF"/>
                    </a:gs>
                    <a:gs pos="100000">
                      <a:srgbClr val="FFFFFF"/>
                    </a:gs>
                  </a:gsLst>
                  <a:lin ang="5400000" scaled="0"/>
                </a:gradFill>
              </a:rPr>
              <a:t>Role</a:t>
            </a:r>
          </a:p>
        </p:txBody>
      </p:sp>
      <p:cxnSp>
        <p:nvCxnSpPr>
          <p:cNvPr id="23" name="Elbow Connector 22"/>
          <p:cNvCxnSpPr>
            <a:stCxn id="21" idx="2"/>
            <a:endCxn id="8" idx="1"/>
          </p:cNvCxnSpPr>
          <p:nvPr/>
        </p:nvCxnSpPr>
        <p:spPr>
          <a:xfrm rot="16200000" flipH="1">
            <a:off x="2278412" y="2597261"/>
            <a:ext cx="268117" cy="1291164"/>
          </a:xfrm>
          <a:prstGeom prst="bentConnector2">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bwMode="auto">
          <a:xfrm>
            <a:off x="866775" y="3696948"/>
            <a:ext cx="1800225" cy="654351"/>
          </a:xfrm>
          <a:prstGeom prst="roundRect">
            <a:avLst>
              <a:gd name="adj" fmla="val 0"/>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Web/Worker</a:t>
            </a:r>
          </a:p>
          <a:p>
            <a:pPr defTabSz="914099" fontAlgn="base">
              <a:spcBef>
                <a:spcPct val="0"/>
              </a:spcBef>
              <a:spcAft>
                <a:spcPct val="0"/>
              </a:spcAft>
            </a:pPr>
            <a:r>
              <a:rPr lang="en-US" sz="2000" dirty="0" smtClean="0">
                <a:gradFill>
                  <a:gsLst>
                    <a:gs pos="0">
                      <a:srgbClr val="FFFFFF"/>
                    </a:gs>
                    <a:gs pos="100000">
                      <a:srgbClr val="FFFFFF"/>
                    </a:gs>
                  </a:gsLst>
                  <a:lin ang="5400000" scaled="0"/>
                </a:gradFill>
              </a:rPr>
              <a:t>Role</a:t>
            </a:r>
          </a:p>
        </p:txBody>
      </p:sp>
      <p:cxnSp>
        <p:nvCxnSpPr>
          <p:cNvPr id="25" name="Straight Connector 24"/>
          <p:cNvCxnSpPr>
            <a:stCxn id="9" idx="1"/>
            <a:endCxn id="24" idx="3"/>
          </p:cNvCxnSpPr>
          <p:nvPr/>
        </p:nvCxnSpPr>
        <p:spPr>
          <a:xfrm flipH="1" flipV="1">
            <a:off x="2667000" y="4024124"/>
            <a:ext cx="828620" cy="2610"/>
          </a:xfrm>
          <a:prstGeom prst="line">
            <a:avLst/>
          </a:prstGeom>
          <a:ln w="38100">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Oval 27"/>
          <p:cNvSpPr/>
          <p:nvPr/>
        </p:nvSpPr>
        <p:spPr bwMode="auto">
          <a:xfrm>
            <a:off x="4326977" y="4669671"/>
            <a:ext cx="428625" cy="3619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M</a:t>
            </a:r>
          </a:p>
        </p:txBody>
      </p:sp>
      <p:sp>
        <p:nvSpPr>
          <p:cNvPr id="29" name="Oval 28"/>
          <p:cNvSpPr/>
          <p:nvPr/>
        </p:nvSpPr>
        <p:spPr bwMode="auto">
          <a:xfrm>
            <a:off x="2866996" y="3845759"/>
            <a:ext cx="428625" cy="3619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M</a:t>
            </a:r>
          </a:p>
        </p:txBody>
      </p:sp>
      <p:sp>
        <p:nvSpPr>
          <p:cNvPr id="35" name="Rounded Rectangle 34"/>
          <p:cNvSpPr/>
          <p:nvPr/>
        </p:nvSpPr>
        <p:spPr bwMode="auto">
          <a:xfrm>
            <a:off x="7658627" y="2483467"/>
            <a:ext cx="2790298" cy="1851290"/>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Web/Worker Role</a:t>
            </a:r>
          </a:p>
        </p:txBody>
      </p:sp>
      <p:sp>
        <p:nvSpPr>
          <p:cNvPr id="36" name="TextBox 35"/>
          <p:cNvSpPr txBox="1"/>
          <p:nvPr/>
        </p:nvSpPr>
        <p:spPr>
          <a:xfrm>
            <a:off x="8096195" y="3859331"/>
            <a:ext cx="2094918" cy="399226"/>
          </a:xfrm>
          <a:prstGeom prst="rect">
            <a:avLst/>
          </a:prstGeom>
          <a:solidFill>
            <a:srgbClr val="0070C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Shim</a:t>
            </a:r>
            <a:endParaRPr lang="en-US" dirty="0">
              <a:solidFill>
                <a:schemeClr val="bg1"/>
              </a:solidFill>
            </a:endParaRPr>
          </a:p>
        </p:txBody>
      </p:sp>
      <p:cxnSp>
        <p:nvCxnSpPr>
          <p:cNvPr id="37" name="Straight Connector 36"/>
          <p:cNvCxnSpPr>
            <a:stCxn id="36" idx="2"/>
            <a:endCxn id="38" idx="0"/>
          </p:cNvCxnSpPr>
          <p:nvPr/>
        </p:nvCxnSpPr>
        <p:spPr>
          <a:xfrm>
            <a:off x="9143654" y="4258557"/>
            <a:ext cx="0" cy="1227208"/>
          </a:xfrm>
          <a:prstGeom prst="line">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096195" y="5485765"/>
            <a:ext cx="2094918" cy="399226"/>
          </a:xfrm>
          <a:prstGeom prst="rect">
            <a:avLst/>
          </a:prstGeom>
          <a:solidFill>
            <a:srgbClr val="FFC00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Server</a:t>
            </a:r>
            <a:endParaRPr lang="en-US" dirty="0">
              <a:solidFill>
                <a:schemeClr val="bg1"/>
              </a:solidFill>
            </a:endParaRPr>
          </a:p>
        </p:txBody>
      </p:sp>
      <p:sp>
        <p:nvSpPr>
          <p:cNvPr id="39" name="Oval 38"/>
          <p:cNvSpPr/>
          <p:nvPr/>
        </p:nvSpPr>
        <p:spPr bwMode="auto">
          <a:xfrm>
            <a:off x="8929341" y="4680490"/>
            <a:ext cx="428625" cy="3619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M</a:t>
            </a:r>
          </a:p>
        </p:txBody>
      </p:sp>
    </p:spTree>
    <p:extLst>
      <p:ext uri="{BB962C8B-B14F-4D97-AF65-F5344CB8AC3E}">
        <p14:creationId xmlns:p14="http://schemas.microsoft.com/office/powerpoint/2010/main" val="1995260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1107996"/>
          </a:xfrm>
        </p:spPr>
        <p:txBody>
          <a:bodyPr/>
          <a:lstStyle/>
          <a:p>
            <a:r>
              <a:rPr lang="en-US" dirty="0" smtClean="0"/>
              <a:t>Demo enabling public access</a:t>
            </a:r>
          </a:p>
          <a:p>
            <a:r>
              <a:rPr lang="en-US" dirty="0" smtClean="0"/>
              <a:t>Demo Java </a:t>
            </a:r>
            <a:r>
              <a:rPr lang="en-US" dirty="0" err="1" smtClean="0"/>
              <a:t>Memcached</a:t>
            </a:r>
            <a:r>
              <a:rPr lang="en-US" dirty="0" smtClean="0"/>
              <a:t> client accessing caching cluster</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3477647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33895"/>
            <a:ext cx="10237787" cy="1994392"/>
          </a:xfrm>
        </p:spPr>
        <p:txBody>
          <a:bodyPr/>
          <a:lstStyle/>
          <a:p>
            <a:r>
              <a:rPr lang="en-US" dirty="0" err="1">
                <a:gradFill>
                  <a:gsLst>
                    <a:gs pos="1250">
                      <a:srgbClr val="FFFFFF"/>
                    </a:gs>
                    <a:gs pos="100000">
                      <a:srgbClr val="FFFFFF"/>
                    </a:gs>
                  </a:gsLst>
                  <a:lin ang="5400000" scaled="0"/>
                </a:gradFill>
              </a:rPr>
              <a:t>Memcached</a:t>
            </a:r>
            <a:r>
              <a:rPr lang="en-US" dirty="0">
                <a:gradFill>
                  <a:gsLst>
                    <a:gs pos="1250">
                      <a:srgbClr val="FFFFFF"/>
                    </a:gs>
                    <a:gs pos="100000">
                      <a:srgbClr val="FFFFFF"/>
                    </a:gs>
                  </a:gsLst>
                  <a:lin ang="5400000" scaled="0"/>
                </a:gradFill>
              </a:rPr>
              <a:t> </a:t>
            </a:r>
            <a:br>
              <a:rPr lang="en-US" dirty="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Interoperability</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069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606040"/>
            <a:ext cx="11149013"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41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custDataLst>
              <p:tags r:id="rId1"/>
            </p:custDataLst>
          </p:nvPr>
        </p:nvSpPr>
        <p:spPr bwMode="auto">
          <a:xfrm>
            <a:off x="7154426" y="1446213"/>
            <a:ext cx="4513699"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23" name="Freeform 6"/>
          <p:cNvSpPr>
            <a:spLocks/>
          </p:cNvSpPr>
          <p:nvPr/>
        </p:nvSpPr>
        <p:spPr bwMode="auto">
          <a:xfrm>
            <a:off x="8358150" y="1600132"/>
            <a:ext cx="2106251" cy="141170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400" dirty="0">
                <a:ln>
                  <a:solidFill>
                    <a:srgbClr val="FFFFFF">
                      <a:alpha val="0"/>
                    </a:srgbClr>
                  </a:solidFill>
                </a:ln>
                <a:solidFill>
                  <a:srgbClr val="FFFFFF">
                    <a:alpha val="99000"/>
                  </a:srgbClr>
                </a:solidFill>
                <a:latin typeface="Segoe UI Light" pitchFamily="34" charset="0"/>
              </a:rPr>
              <a:t>Cloud App</a:t>
            </a:r>
          </a:p>
        </p:txBody>
      </p:sp>
      <p:sp>
        <p:nvSpPr>
          <p:cNvPr id="3" name="Title 2"/>
          <p:cNvSpPr>
            <a:spLocks noGrp="1"/>
          </p:cNvSpPr>
          <p:nvPr>
            <p:ph type="title"/>
            <p:custDataLst>
              <p:tags r:id="rId2"/>
            </p:custDataLst>
          </p:nvPr>
        </p:nvSpPr>
        <p:spPr/>
        <p:txBody>
          <a:bodyPr/>
          <a:lstStyle/>
          <a:p>
            <a:r>
              <a:rPr lang="en-US" dirty="0" smtClean="0"/>
              <a:t>Cloud/On-Premise Integration</a:t>
            </a:r>
            <a:endParaRPr lang="en-US" dirty="0"/>
          </a:p>
        </p:txBody>
      </p:sp>
      <p:sp>
        <p:nvSpPr>
          <p:cNvPr id="9" name="Content Placeholder 8"/>
          <p:cNvSpPr>
            <a:spLocks noGrp="1"/>
          </p:cNvSpPr>
          <p:nvPr>
            <p:ph type="body" sz="quarter" idx="10"/>
            <p:custDataLst>
              <p:tags r:id="rId3"/>
            </p:custDataLst>
          </p:nvPr>
        </p:nvSpPr>
        <p:spPr>
          <a:xfrm>
            <a:off x="519113" y="1447799"/>
            <a:ext cx="6127348" cy="2043636"/>
          </a:xfrm>
        </p:spPr>
        <p:txBody>
          <a:bodyPr/>
          <a:lstStyle/>
          <a:p>
            <a:pPr>
              <a:spcAft>
                <a:spcPts val="1800"/>
              </a:spcAft>
            </a:pPr>
            <a:r>
              <a:rPr lang="en-US" sz="3600" dirty="0" smtClean="0">
                <a:solidFill>
                  <a:schemeClr val="accent2">
                    <a:alpha val="99000"/>
                  </a:schemeClr>
                </a:solidFill>
              </a:rPr>
              <a:t>Cloud-Hosted, reliable asynchronous Messaging Infrastructure with Publish/Subscribe</a:t>
            </a:r>
          </a:p>
          <a:p>
            <a:pPr>
              <a:spcAft>
                <a:spcPts val="1800"/>
              </a:spcAft>
            </a:pPr>
            <a:r>
              <a:rPr lang="en-US" sz="3600" dirty="0" smtClean="0">
                <a:solidFill>
                  <a:schemeClr val="accent2">
                    <a:alpha val="99000"/>
                  </a:schemeClr>
                </a:solidFill>
              </a:rPr>
              <a:t>Cloud-Based Relay enabling NAT/Firewall Traversal for reach </a:t>
            </a:r>
            <a:br>
              <a:rPr lang="en-US" sz="3600" dirty="0" smtClean="0">
                <a:solidFill>
                  <a:schemeClr val="accent2">
                    <a:alpha val="99000"/>
                  </a:schemeClr>
                </a:solidFill>
              </a:rPr>
            </a:br>
            <a:r>
              <a:rPr lang="en-US" sz="3600" dirty="0" smtClean="0">
                <a:solidFill>
                  <a:schemeClr val="accent2">
                    <a:alpha val="99000"/>
                  </a:schemeClr>
                </a:solidFill>
              </a:rPr>
              <a:t>into on-premises assets</a:t>
            </a:r>
          </a:p>
        </p:txBody>
      </p:sp>
      <p:sp>
        <p:nvSpPr>
          <p:cNvPr id="6" name="Rectangle 5"/>
          <p:cNvSpPr/>
          <p:nvPr/>
        </p:nvSpPr>
        <p:spPr bwMode="auto">
          <a:xfrm>
            <a:off x="8268275" y="4025461"/>
            <a:ext cx="228600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chemeClr val="lt1">
                    <a:alpha val="99000"/>
                  </a:schemeClr>
                </a:solidFill>
              </a:rPr>
              <a:t>On-Prem assets</a:t>
            </a:r>
          </a:p>
        </p:txBody>
      </p:sp>
      <p:cxnSp>
        <p:nvCxnSpPr>
          <p:cNvPr id="8" name="Straight Arrow Connector 7"/>
          <p:cNvCxnSpPr/>
          <p:nvPr/>
        </p:nvCxnSpPr>
        <p:spPr>
          <a:xfrm>
            <a:off x="9411275"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72891" y="3291010"/>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72891" y="5857192"/>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9497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7" name="Straight Arrow Connector 6"/>
          <p:cNvCxnSpPr/>
          <p:nvPr/>
        </p:nvCxnSpPr>
        <p:spPr>
          <a:xfrm flipV="1">
            <a:off x="2762250" y="1276350"/>
            <a:ext cx="0" cy="3495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88992" y="1276350"/>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a:solidFill>
            <a:schemeClr val="bg1">
              <a:lumMod val="85000"/>
            </a:schemeClr>
          </a:solidFill>
        </p:grpSpPr>
        <p:sp>
          <p:nvSpPr>
            <p:cNvPr id="26" name="Rounded Rectangle 25"/>
            <p:cNvSpPr/>
            <p:nvPr/>
          </p:nvSpPr>
          <p:spPr bwMode="auto">
            <a:xfrm>
              <a:off x="1724025" y="2140553"/>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Gallery</a:t>
              </a:r>
              <a:endParaRPr lang="en-US" sz="2000" dirty="0">
                <a:solidFill>
                  <a:schemeClr val="bg1">
                    <a:lumMod val="75000"/>
                  </a:schemeClr>
                </a:soli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grpFill/>
            <a:ln>
              <a:noFill/>
            </a:ln>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grpFill/>
            <a:extLst/>
          </p:spPr>
        </p:pic>
      </p:grpSp>
      <p:grpSp>
        <p:nvGrpSpPr>
          <p:cNvPr id="22" name="Group 21"/>
          <p:cNvGrpSpPr/>
          <p:nvPr/>
        </p:nvGrpSpPr>
        <p:grpSpPr>
          <a:xfrm>
            <a:off x="1742068" y="3920860"/>
            <a:ext cx="1319861" cy="1190054"/>
            <a:chOff x="2714052" y="2691701"/>
            <a:chExt cx="1319861" cy="1190054"/>
          </a:xfrm>
          <a:solidFill>
            <a:schemeClr val="bg1">
              <a:lumMod val="85000"/>
            </a:schemeClr>
          </a:solidFill>
        </p:grpSpPr>
        <p:sp>
          <p:nvSpPr>
            <p:cNvPr id="28" name="Rounded Rectangle 27"/>
            <p:cNvSpPr/>
            <p:nvPr/>
          </p:nvSpPr>
          <p:spPr bwMode="auto">
            <a:xfrm>
              <a:off x="2714052" y="2691701"/>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nvGrpSpPr>
          <p:cNvPr id="21" name="Group 20"/>
          <p:cNvGrpSpPr/>
          <p:nvPr/>
        </p:nvGrpSpPr>
        <p:grpSpPr>
          <a:xfrm>
            <a:off x="3093517" y="2692432"/>
            <a:ext cx="1319861" cy="1190054"/>
            <a:chOff x="3705641" y="1278826"/>
            <a:chExt cx="1319861" cy="1190054"/>
          </a:xfrm>
          <a:solidFill>
            <a:schemeClr val="bg1">
              <a:lumMod val="85000"/>
            </a:schemeClr>
          </a:solidFill>
        </p:grpSpPr>
        <p:sp>
          <p:nvSpPr>
            <p:cNvPr id="31" name="Rounded Rectangle 30"/>
            <p:cNvSpPr/>
            <p:nvPr/>
          </p:nvSpPr>
          <p:spPr bwMode="auto">
            <a:xfrm>
              <a:off x="3705641" y="1278826"/>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a:solidFill>
            <a:schemeClr val="bg1">
              <a:lumMod val="85000"/>
            </a:schemeClr>
          </a:solidFill>
        </p:grpSpPr>
        <p:sp>
          <p:nvSpPr>
            <p:cNvPr id="45" name="Rounded Rectangle 44"/>
            <p:cNvSpPr/>
            <p:nvPr/>
          </p:nvSpPr>
          <p:spPr bwMode="auto">
            <a:xfrm>
              <a:off x="4531437" y="1876010"/>
              <a:ext cx="1319861" cy="1184894"/>
            </a:xfrm>
            <a:prstGeom prst="roundRect">
              <a:avLst>
                <a:gd name="adj" fmla="val 0"/>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24" name="Group 23"/>
          <p:cNvGrpSpPr/>
          <p:nvPr/>
        </p:nvGrpSpPr>
        <p:grpSpPr>
          <a:xfrm>
            <a:off x="3097186" y="3920860"/>
            <a:ext cx="1319861" cy="1184894"/>
            <a:chOff x="3703067" y="3458178"/>
            <a:chExt cx="1319861" cy="1184894"/>
          </a:xfrm>
        </p:grpSpPr>
        <p:sp>
          <p:nvSpPr>
            <p:cNvPr id="37" name="Rounded Rectangle 36"/>
            <p:cNvSpPr/>
            <p:nvPr/>
          </p:nvSpPr>
          <p:spPr bwMode="auto">
            <a:xfrm>
              <a:off x="3703067" y="3458178"/>
              <a:ext cx="1319861" cy="1184894"/>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gradFill>
                    <a:gsLst>
                      <a:gs pos="0">
                        <a:srgbClr val="FFFFFF"/>
                      </a:gs>
                      <a:gs pos="100000">
                        <a:srgbClr val="FFFFFF"/>
                      </a:gs>
                    </a:gsLst>
                    <a:lin ang="5400000" scaled="0"/>
                  </a:gra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a:solidFill>
            <a:schemeClr val="bg1">
              <a:lumMod val="85000"/>
            </a:schemeClr>
          </a:solidFill>
        </p:grpSpPr>
        <p:sp>
          <p:nvSpPr>
            <p:cNvPr id="47" name="Rounded Rectangle 46"/>
            <p:cNvSpPr/>
            <p:nvPr/>
          </p:nvSpPr>
          <p:spPr bwMode="auto">
            <a:xfrm>
              <a:off x="5081397" y="3123854"/>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LOB</a:t>
              </a:r>
            </a:p>
          </p:txBody>
        </p:sp>
        <p:grpSp>
          <p:nvGrpSpPr>
            <p:cNvPr id="49" name="Group 48"/>
            <p:cNvGrpSpPr/>
            <p:nvPr/>
          </p:nvGrpSpPr>
          <p:grpSpPr bwMode="black">
            <a:xfrm>
              <a:off x="5415723" y="3329409"/>
              <a:ext cx="617601" cy="574245"/>
              <a:chOff x="776699" y="4336814"/>
              <a:chExt cx="478309" cy="370027"/>
            </a:xfrm>
            <a:grp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4" name="Group 33"/>
          <p:cNvGrpSpPr/>
          <p:nvPr/>
        </p:nvGrpSpPr>
        <p:grpSpPr>
          <a:xfrm>
            <a:off x="4452304" y="3920860"/>
            <a:ext cx="1316609" cy="1190054"/>
            <a:chOff x="3600631" y="4098206"/>
            <a:chExt cx="1316609" cy="1190054"/>
          </a:xfrm>
          <a:solidFill>
            <a:schemeClr val="bg1">
              <a:lumMod val="85000"/>
            </a:schemeClr>
          </a:solidFill>
        </p:grpSpPr>
        <p:sp>
          <p:nvSpPr>
            <p:cNvPr id="53" name="Rounded Rectangle 52"/>
            <p:cNvSpPr/>
            <p:nvPr/>
          </p:nvSpPr>
          <p:spPr bwMode="auto">
            <a:xfrm>
              <a:off x="3600631" y="4098206"/>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Web API</a:t>
              </a:r>
              <a:endParaRPr lang="en-US" sz="2000" dirty="0">
                <a:solidFill>
                  <a:schemeClr val="bg1">
                    <a:lumMod val="75000"/>
                  </a:schemeClr>
                </a:solidFill>
              </a:endParaRPr>
            </a:p>
          </p:txBody>
        </p:sp>
        <p:grpSp>
          <p:nvGrpSpPr>
            <p:cNvPr id="58" name="Group 57"/>
            <p:cNvGrpSpPr/>
            <p:nvPr/>
          </p:nvGrpSpPr>
          <p:grpSpPr>
            <a:xfrm>
              <a:off x="3996245" y="4292863"/>
              <a:ext cx="588159" cy="489430"/>
              <a:chOff x="5818217" y="2711842"/>
              <a:chExt cx="536216" cy="415924"/>
            </a:xfrm>
            <a:grpFill/>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5" name="Group 34"/>
          <p:cNvGrpSpPr/>
          <p:nvPr/>
        </p:nvGrpSpPr>
        <p:grpSpPr>
          <a:xfrm>
            <a:off x="7158501" y="3931879"/>
            <a:ext cx="1319861" cy="1184894"/>
            <a:chOff x="7632702" y="3889967"/>
            <a:chExt cx="1319861" cy="1184894"/>
          </a:xfrm>
          <a:solidFill>
            <a:schemeClr val="bg1">
              <a:lumMod val="85000"/>
            </a:schemeClr>
          </a:solidFill>
        </p:grpSpPr>
        <p:sp>
          <p:nvSpPr>
            <p:cNvPr id="70" name="Rounded Rectangle 69"/>
            <p:cNvSpPr/>
            <p:nvPr/>
          </p:nvSpPr>
          <p:spPr bwMode="auto">
            <a:xfrm>
              <a:off x="7632702" y="3889967"/>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solidFill>
                    <a:schemeClr val="bg1">
                      <a:lumMod val="75000"/>
                    </a:schemeClr>
                  </a:soli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a:solidFill>
            <a:schemeClr val="bg1">
              <a:lumMod val="85000"/>
            </a:schemeClr>
          </a:solidFill>
        </p:grpSpPr>
        <p:sp>
          <p:nvSpPr>
            <p:cNvPr id="66" name="Rounded Rectangle 65"/>
            <p:cNvSpPr/>
            <p:nvPr/>
          </p:nvSpPr>
          <p:spPr bwMode="auto">
            <a:xfrm>
              <a:off x="6802534" y="2165921"/>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Legacy</a:t>
              </a:r>
            </a:p>
          </p:txBody>
        </p:sp>
        <p:grpSp>
          <p:nvGrpSpPr>
            <p:cNvPr id="79" name="Group 78"/>
            <p:cNvGrpSpPr/>
            <p:nvPr/>
          </p:nvGrpSpPr>
          <p:grpSpPr bwMode="black">
            <a:xfrm>
              <a:off x="7217567" y="2280935"/>
              <a:ext cx="462760" cy="725390"/>
              <a:chOff x="2593975" y="2552700"/>
              <a:chExt cx="469901" cy="949325"/>
            </a:xfrm>
            <a:grp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grpSp>
        <p:nvGrpSpPr>
          <p:cNvPr id="36" name="Group 35"/>
          <p:cNvGrpSpPr/>
          <p:nvPr/>
        </p:nvGrpSpPr>
        <p:grpSpPr>
          <a:xfrm>
            <a:off x="5801889" y="3920860"/>
            <a:ext cx="1319861" cy="1190054"/>
            <a:chOff x="5621805" y="3831773"/>
            <a:chExt cx="1319861" cy="1190054"/>
          </a:xfrm>
          <a:solidFill>
            <a:schemeClr val="bg1">
              <a:lumMod val="85000"/>
            </a:schemeClr>
          </a:solidFill>
        </p:grpSpPr>
        <p:sp>
          <p:nvSpPr>
            <p:cNvPr id="63" name="Rounded Rectangle 62"/>
            <p:cNvSpPr/>
            <p:nvPr/>
          </p:nvSpPr>
          <p:spPr bwMode="auto">
            <a:xfrm>
              <a:off x="5621805" y="3831773"/>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a:solidFill>
            <a:schemeClr val="bg1">
              <a:lumMod val="85000"/>
            </a:schemeClr>
          </a:solidFill>
        </p:grpSpPr>
        <p:sp>
          <p:nvSpPr>
            <p:cNvPr id="99" name="Rectangle 98"/>
            <p:cNvSpPr/>
            <p:nvPr/>
          </p:nvSpPr>
          <p:spPr>
            <a:xfrm>
              <a:off x="7924086" y="1629646"/>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a:grpFill/>
          </p:grpSpPr>
          <p:sp>
            <p:nvSpPr>
              <p:cNvPr id="101" name="TextBox 100"/>
              <p:cNvSpPr txBox="1"/>
              <p:nvPr/>
            </p:nvSpPr>
            <p:spPr>
              <a:xfrm>
                <a:off x="1617935" y="4852291"/>
                <a:ext cx="2269709" cy="443198"/>
              </a:xfrm>
              <a:prstGeom prst="rect">
                <a:avLst/>
              </a:prstGeom>
              <a:grp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a:grpFill/>
            </p:spPr>
          </p:pic>
        </p:grpSp>
      </p:grpSp>
      <p:grpSp>
        <p:nvGrpSpPr>
          <p:cNvPr id="103" name="Group 102"/>
          <p:cNvGrpSpPr/>
          <p:nvPr/>
        </p:nvGrpSpPr>
        <p:grpSpPr>
          <a:xfrm>
            <a:off x="7259619" y="5163372"/>
            <a:ext cx="1763651" cy="628883"/>
            <a:chOff x="924005" y="2899122"/>
            <a:chExt cx="3340453" cy="1139507"/>
          </a:xfrm>
        </p:grpSpPr>
        <p:sp>
          <p:nvSpPr>
            <p:cNvPr id="104" name="Rectangle 103"/>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a:solidFill>
            <a:schemeClr val="bg1">
              <a:lumMod val="85000"/>
            </a:schemeClr>
          </a:solidFill>
        </p:grpSpPr>
        <p:sp>
          <p:nvSpPr>
            <p:cNvPr id="108" name="Rectangle 107"/>
            <p:cNvSpPr/>
            <p:nvPr/>
          </p:nvSpPr>
          <p:spPr>
            <a:xfrm>
              <a:off x="4426568" y="2899121"/>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grp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a:solidFill>
            <a:schemeClr val="bg1">
              <a:lumMod val="85000"/>
            </a:schemeClr>
          </a:solidFill>
        </p:grpSpPr>
        <p:sp>
          <p:nvSpPr>
            <p:cNvPr id="117" name="Rectangle 116"/>
            <p:cNvSpPr/>
            <p:nvPr/>
          </p:nvSpPr>
          <p:spPr>
            <a:xfrm>
              <a:off x="792408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p:grpSpPr>
        <p:sp>
          <p:nvSpPr>
            <p:cNvPr id="121" name="Rectangle 120"/>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a:solidFill>
            <a:schemeClr val="bg1">
              <a:lumMod val="85000"/>
            </a:schemeClr>
          </a:solidFill>
        </p:grpSpPr>
        <p:sp>
          <p:nvSpPr>
            <p:cNvPr id="127" name="Rounded Rectangle 126"/>
            <p:cNvSpPr/>
            <p:nvPr/>
          </p:nvSpPr>
          <p:spPr bwMode="auto">
            <a:xfrm>
              <a:off x="8796337" y="2143180"/>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On-</a:t>
              </a:r>
              <a:r>
                <a:rPr lang="en-US" sz="2000" dirty="0" err="1" smtClean="0">
                  <a:solidFill>
                    <a:schemeClr val="bg1">
                      <a:lumMod val="75000"/>
                    </a:schemeClr>
                  </a:solidFill>
                </a:rPr>
                <a:t>prem</a:t>
              </a:r>
              <a:endParaRPr lang="en-US" sz="2000" dirty="0" smtClean="0">
                <a:solidFill>
                  <a:schemeClr val="bg1">
                    <a:lumMod val="75000"/>
                  </a:schemeClr>
                </a:soli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grpSp>
      <p:grpSp>
        <p:nvGrpSpPr>
          <p:cNvPr id="122" name="Group 121"/>
          <p:cNvGrpSpPr/>
          <p:nvPr/>
        </p:nvGrpSpPr>
        <p:grpSpPr>
          <a:xfrm>
            <a:off x="8180107" y="5825754"/>
            <a:ext cx="1756715" cy="623904"/>
            <a:chOff x="932025" y="1623782"/>
            <a:chExt cx="3340453" cy="1139507"/>
          </a:xfrm>
        </p:grpSpPr>
        <p:sp>
          <p:nvSpPr>
            <p:cNvPr id="124" name="Rectangle 123"/>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a:gradFill>
                  <a:gsLst>
                    <a:gs pos="0">
                      <a:srgbClr val="FFFFFF"/>
                    </a:gs>
                    <a:gs pos="100000">
                      <a:srgbClr val="FFFFFF"/>
                    </a:gs>
                  </a:gsLst>
                  <a:lin ang="5400000" scaled="0"/>
                </a:gradFill>
              </a:rPr>
              <a:t>.</a:t>
            </a: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12412391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 name="Object 130" hidden="1"/>
          <p:cNvGraphicFramePr>
            <a:graphicFrameLocks noChangeAspect="1"/>
          </p:cNvGraphicFramePr>
          <p:nvPr>
            <p:custDataLst>
              <p:tags r:id="rId2"/>
            </p:custDataLst>
            <p:extLst>
              <p:ext uri="{D42A27DB-BD31-4B8C-83A1-F6EECF244321}">
                <p14:modId xmlns:p14="http://schemas.microsoft.com/office/powerpoint/2010/main" val="404270245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23" name="think-cell Slide" r:id="rId42" imgW="270" imgH="270" progId="TCLayout.ActiveDocument.1">
                  <p:embed/>
                </p:oleObj>
              </mc:Choice>
              <mc:Fallback>
                <p:oleObj name="think-cell Slide" r:id="rId42" imgW="270" imgH="270" progId="TCLayout.ActiveDocument.1">
                  <p:embed/>
                  <p:pic>
                    <p:nvPicPr>
                      <p:cNvPr id="0" name=""/>
                      <p:cNvPicPr/>
                      <p:nvPr/>
                    </p:nvPicPr>
                    <p:blipFill>
                      <a:blip r:embed="rId43"/>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Relay</a:t>
            </a:r>
            <a:endParaRPr lang="en-US" dirty="0"/>
          </a:p>
        </p:txBody>
      </p:sp>
      <p:sp>
        <p:nvSpPr>
          <p:cNvPr id="4" name="Content Placeholder 3"/>
          <p:cNvSpPr>
            <a:spLocks noGrp="1"/>
          </p:cNvSpPr>
          <p:nvPr>
            <p:ph type="body" sz="quarter" idx="10"/>
          </p:nvPr>
        </p:nvSpPr>
        <p:spPr>
          <a:xfrm>
            <a:off x="519112" y="1133895"/>
            <a:ext cx="11149013" cy="2043636"/>
          </a:xfrm>
        </p:spPr>
        <p:txBody>
          <a:bodyPr/>
          <a:lstStyle/>
          <a:p>
            <a:r>
              <a:rPr lang="en-US" sz="2800" dirty="0"/>
              <a:t>Service Bus Relay solves the challenges of communicating between on-premises applications and the outside world by allowing on-premises web services to project public endpoints. Systems can then access these web services, which continue to run on-premises from anywhere on the planet.</a:t>
            </a:r>
          </a:p>
        </p:txBody>
      </p:sp>
      <p:sp>
        <p:nvSpPr>
          <p:cNvPr id="81" name="Rectangle 80"/>
          <p:cNvSpPr/>
          <p:nvPr>
            <p:custDataLst>
              <p:tags r:id="rId4"/>
            </p:custDataLst>
          </p:nvPr>
        </p:nvSpPr>
        <p:spPr>
          <a:xfrm>
            <a:off x="5137158"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2" name="Rectangle 111"/>
          <p:cNvSpPr/>
          <p:nvPr>
            <p:custDataLst>
              <p:tags r:id="rId5"/>
            </p:custDataLst>
          </p:nvPr>
        </p:nvSpPr>
        <p:spPr>
          <a:xfrm>
            <a:off x="3008843" y="2980474"/>
            <a:ext cx="5898476" cy="1300829"/>
          </a:xfrm>
          <a:prstGeom prst="rect">
            <a:avLst/>
          </a:prstGeom>
          <a:solidFill>
            <a:schemeClr val="accent2"/>
          </a:solidFill>
          <a:ln w="9525" cap="flat" cmpd="sng" algn="ctr">
            <a:noFill/>
            <a:prstDash val="solid"/>
          </a:ln>
          <a:effectLst/>
        </p:spPr>
        <p:txBody>
          <a:bodyPr rtlCol="0" anchor="t"/>
          <a:lstStyle/>
          <a:p>
            <a:pPr lvl="0" algn="ctr" defTabSz="914400">
              <a:defRPr/>
            </a:pPr>
            <a:endParaRPr lang="en-US" sz="2000" kern="0" dirty="0">
              <a:ln>
                <a:solidFill>
                  <a:schemeClr val="bg1">
                    <a:alpha val="0"/>
                  </a:schemeClr>
                </a:solidFill>
              </a:ln>
              <a:solidFill>
                <a:schemeClr val="bg1"/>
              </a:solidFill>
            </a:endParaRPr>
          </a:p>
        </p:txBody>
      </p:sp>
      <p:sp>
        <p:nvSpPr>
          <p:cNvPr id="113" name="Rectangle 112"/>
          <p:cNvSpPr/>
          <p:nvPr>
            <p:custDataLst>
              <p:tags r:id="rId6"/>
            </p:custDataLst>
          </p:nvPr>
        </p:nvSpPr>
        <p:spPr>
          <a:xfrm>
            <a:off x="3008843"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5" name="Rectangle 114"/>
          <p:cNvSpPr/>
          <p:nvPr>
            <p:custDataLst>
              <p:tags r:id="rId7"/>
            </p:custDataLst>
          </p:nvPr>
        </p:nvSpPr>
        <p:spPr>
          <a:xfrm>
            <a:off x="3434506"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6" name="Rectangle 115"/>
          <p:cNvSpPr/>
          <p:nvPr>
            <p:custDataLst>
              <p:tags r:id="rId8"/>
            </p:custDataLst>
          </p:nvPr>
        </p:nvSpPr>
        <p:spPr>
          <a:xfrm>
            <a:off x="3860169"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9" name="Rectangle 118"/>
          <p:cNvSpPr/>
          <p:nvPr>
            <p:custDataLst>
              <p:tags r:id="rId9"/>
            </p:custDataLst>
          </p:nvPr>
        </p:nvSpPr>
        <p:spPr>
          <a:xfrm>
            <a:off x="4285832"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1" name="Rectangle 120"/>
          <p:cNvSpPr/>
          <p:nvPr>
            <p:custDataLst>
              <p:tags r:id="rId10"/>
            </p:custDataLst>
          </p:nvPr>
        </p:nvSpPr>
        <p:spPr>
          <a:xfrm>
            <a:off x="4711495"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3" name="Rectangle 122"/>
          <p:cNvSpPr/>
          <p:nvPr>
            <p:custDataLst>
              <p:tags r:id="rId11"/>
            </p:custDataLst>
          </p:nvPr>
        </p:nvSpPr>
        <p:spPr>
          <a:xfrm>
            <a:off x="5562821"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6" name="Rectangle 125"/>
          <p:cNvSpPr/>
          <p:nvPr>
            <p:custDataLst>
              <p:tags r:id="rId12"/>
            </p:custDataLst>
          </p:nvPr>
        </p:nvSpPr>
        <p:spPr>
          <a:xfrm>
            <a:off x="5988484"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7" name="Rectangle 126"/>
          <p:cNvSpPr/>
          <p:nvPr>
            <p:custDataLst>
              <p:tags r:id="rId13"/>
            </p:custDataLst>
          </p:nvPr>
        </p:nvSpPr>
        <p:spPr>
          <a:xfrm>
            <a:off x="6414147"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2" name="Rectangle 131"/>
          <p:cNvSpPr/>
          <p:nvPr>
            <p:custDataLst>
              <p:tags r:id="rId14"/>
            </p:custDataLst>
          </p:nvPr>
        </p:nvSpPr>
        <p:spPr>
          <a:xfrm>
            <a:off x="6839810"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3" name="Rectangle 132"/>
          <p:cNvSpPr/>
          <p:nvPr>
            <p:custDataLst>
              <p:tags r:id="rId15"/>
            </p:custDataLst>
          </p:nvPr>
        </p:nvSpPr>
        <p:spPr>
          <a:xfrm>
            <a:off x="7265473"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4" name="Rectangle 133"/>
          <p:cNvSpPr/>
          <p:nvPr>
            <p:custDataLst>
              <p:tags r:id="rId16"/>
            </p:custDataLst>
          </p:nvPr>
        </p:nvSpPr>
        <p:spPr>
          <a:xfrm>
            <a:off x="7691136"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5" name="Rectangle 134"/>
          <p:cNvSpPr/>
          <p:nvPr>
            <p:custDataLst>
              <p:tags r:id="rId17"/>
            </p:custDataLst>
          </p:nvPr>
        </p:nvSpPr>
        <p:spPr>
          <a:xfrm>
            <a:off x="8116799"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6" name="Rectangle 135"/>
          <p:cNvSpPr/>
          <p:nvPr>
            <p:custDataLst>
              <p:tags r:id="rId18"/>
            </p:custDataLst>
          </p:nvPr>
        </p:nvSpPr>
        <p:spPr>
          <a:xfrm>
            <a:off x="8542465"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7" name="Oval 97"/>
          <p:cNvSpPr>
            <a:spLocks noChangeArrowheads="1"/>
          </p:cNvSpPr>
          <p:nvPr>
            <p:custDataLst>
              <p:tags r:id="rId19"/>
            </p:custDataLst>
          </p:nvPr>
        </p:nvSpPr>
        <p:spPr bwMode="auto">
          <a:xfrm>
            <a:off x="5531983" y="3076683"/>
            <a:ext cx="257959" cy="261840"/>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38" name="Oval 96"/>
          <p:cNvSpPr>
            <a:spLocks noChangeArrowheads="1"/>
          </p:cNvSpPr>
          <p:nvPr>
            <p:custDataLst>
              <p:tags r:id="rId20"/>
            </p:custDataLst>
          </p:nvPr>
        </p:nvSpPr>
        <p:spPr bwMode="auto">
          <a:xfrm>
            <a:off x="4977743" y="3394138"/>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39" name="Oval 95"/>
          <p:cNvSpPr>
            <a:spLocks noChangeArrowheads="1"/>
          </p:cNvSpPr>
          <p:nvPr>
            <p:custDataLst>
              <p:tags r:id="rId21"/>
            </p:custDataLst>
          </p:nvPr>
        </p:nvSpPr>
        <p:spPr bwMode="auto">
          <a:xfrm>
            <a:off x="6086223" y="3394138"/>
            <a:ext cx="257959" cy="261840"/>
          </a:xfrm>
          <a:prstGeom prst="ellipse">
            <a:avLst/>
          </a:prstGeom>
          <a:solidFill>
            <a:srgbClr val="5BB5F3"/>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rgbClr val="FFFFFF"/>
              </a:solidFill>
              <a:effectLst/>
              <a:uLnTx/>
              <a:uFillTx/>
              <a:latin typeface="Segoe UI"/>
              <a:ea typeface="+mn-ea"/>
              <a:cs typeface="+mn-cs"/>
              <a:sym typeface="Segoe UI"/>
            </a:endParaRPr>
          </a:p>
        </p:txBody>
      </p:sp>
      <p:sp>
        <p:nvSpPr>
          <p:cNvPr id="140" name="Oval 94"/>
          <p:cNvSpPr>
            <a:spLocks noChangeArrowheads="1"/>
          </p:cNvSpPr>
          <p:nvPr>
            <p:custDataLst>
              <p:tags r:id="rId22"/>
            </p:custDataLst>
          </p:nvPr>
        </p:nvSpPr>
        <p:spPr bwMode="auto">
          <a:xfrm>
            <a:off x="6384061" y="3753024"/>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1" name="Oval 92"/>
          <p:cNvSpPr>
            <a:spLocks noChangeArrowheads="1"/>
          </p:cNvSpPr>
          <p:nvPr>
            <p:custDataLst>
              <p:tags r:id="rId23"/>
            </p:custDataLst>
          </p:nvPr>
        </p:nvSpPr>
        <p:spPr bwMode="auto">
          <a:xfrm>
            <a:off x="5235702" y="3753024"/>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2" name="Oval 91"/>
          <p:cNvSpPr>
            <a:spLocks noChangeArrowheads="1"/>
          </p:cNvSpPr>
          <p:nvPr>
            <p:custDataLst>
              <p:tags r:id="rId24"/>
            </p:custDataLst>
          </p:nvPr>
        </p:nvSpPr>
        <p:spPr bwMode="auto">
          <a:xfrm>
            <a:off x="4661836" y="3753024"/>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3" name="AutoShape 90"/>
          <p:cNvSpPr>
            <a:spLocks noChangeShapeType="1"/>
          </p:cNvSpPr>
          <p:nvPr>
            <p:custDataLst>
              <p:tags r:id="rId25"/>
            </p:custDataLst>
          </p:nvPr>
        </p:nvSpPr>
        <p:spPr bwMode="auto">
          <a:xfrm flipH="1">
            <a:off x="5207429" y="3207601"/>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4" name="AutoShape 88"/>
          <p:cNvSpPr>
            <a:spLocks noChangeShapeType="1"/>
          </p:cNvSpPr>
          <p:nvPr>
            <p:custDataLst>
              <p:tags r:id="rId26"/>
            </p:custDataLst>
          </p:nvPr>
        </p:nvSpPr>
        <p:spPr bwMode="auto">
          <a:xfrm flipH="1">
            <a:off x="6029521" y="3610055"/>
            <a:ext cx="94710"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5" name="AutoShape 87"/>
          <p:cNvSpPr>
            <a:spLocks noChangeShapeType="1"/>
          </p:cNvSpPr>
          <p:nvPr>
            <p:custDataLst>
              <p:tags r:id="rId27"/>
            </p:custDataLst>
          </p:nvPr>
        </p:nvSpPr>
        <p:spPr bwMode="auto">
          <a:xfrm>
            <a:off x="6306175" y="3610055"/>
            <a:ext cx="11589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6" name="AutoShape 86"/>
          <p:cNvSpPr>
            <a:spLocks noChangeShapeType="1"/>
          </p:cNvSpPr>
          <p:nvPr>
            <p:custDataLst>
              <p:tags r:id="rId28"/>
            </p:custDataLst>
          </p:nvPr>
        </p:nvSpPr>
        <p:spPr bwMode="auto">
          <a:xfrm>
            <a:off x="5197694" y="3610055"/>
            <a:ext cx="76018"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7" name="AutoShape 85"/>
          <p:cNvSpPr>
            <a:spLocks noChangeShapeType="1"/>
          </p:cNvSpPr>
          <p:nvPr>
            <p:custDataLst>
              <p:tags r:id="rId29"/>
            </p:custDataLst>
          </p:nvPr>
        </p:nvSpPr>
        <p:spPr bwMode="auto">
          <a:xfrm flipH="1">
            <a:off x="4881787" y="3610055"/>
            <a:ext cx="13396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8" name="AutoShape 90"/>
          <p:cNvSpPr>
            <a:spLocks noChangeShapeType="1"/>
          </p:cNvSpPr>
          <p:nvPr>
            <p:custDataLst>
              <p:tags r:id="rId30"/>
            </p:custDataLst>
          </p:nvPr>
        </p:nvSpPr>
        <p:spPr bwMode="auto">
          <a:xfrm>
            <a:off x="5793186" y="3207601"/>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9" name="Oval 148"/>
          <p:cNvSpPr>
            <a:spLocks noChangeArrowheads="1"/>
          </p:cNvSpPr>
          <p:nvPr>
            <p:custDataLst>
              <p:tags r:id="rId31"/>
            </p:custDataLst>
          </p:nvPr>
        </p:nvSpPr>
        <p:spPr bwMode="auto">
          <a:xfrm>
            <a:off x="5809571" y="3753024"/>
            <a:ext cx="257959" cy="261840"/>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50" name="Freeform 149"/>
          <p:cNvSpPr/>
          <p:nvPr>
            <p:custDataLst>
              <p:tags r:id="rId32"/>
            </p:custDataLst>
          </p:nvPr>
        </p:nvSpPr>
        <p:spPr>
          <a:xfrm rot="21235890">
            <a:off x="6087577" y="3854917"/>
            <a:ext cx="584936" cy="57152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54" name="Freeform 153"/>
          <p:cNvSpPr/>
          <p:nvPr>
            <p:custDataLst>
              <p:tags r:id="rId33"/>
            </p:custDataLst>
          </p:nvPr>
        </p:nvSpPr>
        <p:spPr bwMode="auto">
          <a:xfrm>
            <a:off x="4471349" y="3853299"/>
            <a:ext cx="1336449" cy="558694"/>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cxnSp>
        <p:nvCxnSpPr>
          <p:cNvPr id="156" name="Elbow Connector 155"/>
          <p:cNvCxnSpPr>
            <a:stCxn id="193" idx="0"/>
            <a:endCxn id="119" idx="2"/>
          </p:cNvCxnSpPr>
          <p:nvPr>
            <p:custDataLst>
              <p:tags r:id="rId34"/>
            </p:custDataLst>
          </p:nvPr>
        </p:nvCxnSpPr>
        <p:spPr>
          <a:xfrm rot="5400000" flipH="1" flipV="1">
            <a:off x="3760471" y="4356670"/>
            <a:ext cx="615429" cy="800147"/>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Elbow Connector 158"/>
          <p:cNvCxnSpPr>
            <a:stCxn id="195" idx="0"/>
            <a:endCxn id="127" idx="2"/>
          </p:cNvCxnSpPr>
          <p:nvPr>
            <p:custDataLst>
              <p:tags r:id="rId35"/>
            </p:custDataLst>
          </p:nvPr>
        </p:nvCxnSpPr>
        <p:spPr>
          <a:xfrm rot="16200000" flipV="1">
            <a:off x="7115966" y="3929637"/>
            <a:ext cx="615429" cy="1654211"/>
          </a:xfrm>
          <a:prstGeom prst="bentConnector3">
            <a:avLst>
              <a:gd name="adj1" fmla="val 50000"/>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Curved Connector 166"/>
          <p:cNvCxnSpPr>
            <a:stCxn id="149" idx="4"/>
            <a:endCxn id="127" idx="0"/>
          </p:cNvCxnSpPr>
          <p:nvPr>
            <p:custDataLst>
              <p:tags r:id="rId36"/>
            </p:custDataLst>
          </p:nvPr>
        </p:nvCxnSpPr>
        <p:spPr>
          <a:xfrm rot="16200000" flipH="1">
            <a:off x="6100952" y="3852462"/>
            <a:ext cx="333221" cy="658023"/>
          </a:xfrm>
          <a:prstGeom prst="curvedConnector3">
            <a:avLst/>
          </a:prstGeom>
          <a:ln w="28575">
            <a:solidFill>
              <a:schemeClr val="accent3"/>
            </a:solidFill>
            <a:prstDash val="sysDash"/>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90" name="Rectangle 189"/>
          <p:cNvSpPr/>
          <p:nvPr>
            <p:custDataLst>
              <p:tags r:id="rId37"/>
            </p:custDataLst>
          </p:nvPr>
        </p:nvSpPr>
        <p:spPr>
          <a:xfrm>
            <a:off x="7241879" y="3835768"/>
            <a:ext cx="1624163" cy="461665"/>
          </a:xfrm>
          <a:prstGeom prst="rect">
            <a:avLst/>
          </a:prstGeom>
        </p:spPr>
        <p:txBody>
          <a:bodyPr wrap="none">
            <a:spAutoFit/>
          </a:bodyPr>
          <a:lstStyle/>
          <a:p>
            <a:pPr lvl="0" algn="r" defTabSz="914400">
              <a:defRPr/>
            </a:pPr>
            <a:r>
              <a:rPr lang="en-US" sz="2400" kern="0" dirty="0">
                <a:ln>
                  <a:solidFill>
                    <a:schemeClr val="bg1">
                      <a:alpha val="0"/>
                    </a:schemeClr>
                  </a:solidFill>
                </a:ln>
                <a:solidFill>
                  <a:srgbClr val="FFFFFF"/>
                </a:solidFill>
                <a:latin typeface="Segoe UI Light" pitchFamily="34" charset="0"/>
              </a:rPr>
              <a:t>Service Bus</a:t>
            </a:r>
          </a:p>
        </p:txBody>
      </p:sp>
      <p:grpSp>
        <p:nvGrpSpPr>
          <p:cNvPr id="191" name="Group 190"/>
          <p:cNvGrpSpPr/>
          <p:nvPr>
            <p:custDataLst>
              <p:tags r:id="rId38"/>
            </p:custDataLst>
          </p:nvPr>
        </p:nvGrpSpPr>
        <p:grpSpPr>
          <a:xfrm>
            <a:off x="3011578" y="4951584"/>
            <a:ext cx="1313068" cy="726755"/>
            <a:chOff x="3947925" y="5276851"/>
            <a:chExt cx="1313068" cy="800941"/>
          </a:xfrm>
        </p:grpSpPr>
        <p:sp>
          <p:nvSpPr>
            <p:cNvPr id="192"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sp>
          <p:nvSpPr>
            <p:cNvPr id="193"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Sender</a:t>
              </a:r>
              <a:endParaRPr lang="en-US" sz="2000" dirty="0">
                <a:ln>
                  <a:solidFill>
                    <a:schemeClr val="bg1">
                      <a:alpha val="0"/>
                    </a:schemeClr>
                  </a:solidFill>
                </a:ln>
                <a:gradFill>
                  <a:gsLst>
                    <a:gs pos="0">
                      <a:srgbClr val="FFFFFF"/>
                    </a:gs>
                    <a:gs pos="100000">
                      <a:srgbClr val="FFFFFF"/>
                    </a:gs>
                  </a:gsLst>
                  <a:lin ang="5400000" scaled="0"/>
                </a:gradFill>
              </a:endParaRPr>
            </a:p>
          </p:txBody>
        </p:sp>
      </p:grpSp>
      <p:grpSp>
        <p:nvGrpSpPr>
          <p:cNvPr id="194" name="Group 193"/>
          <p:cNvGrpSpPr/>
          <p:nvPr>
            <p:custDataLst>
              <p:tags r:id="rId39"/>
            </p:custDataLst>
          </p:nvPr>
        </p:nvGrpSpPr>
        <p:grpSpPr>
          <a:xfrm>
            <a:off x="7594251" y="4951584"/>
            <a:ext cx="1313068" cy="726755"/>
            <a:chOff x="6076372" y="5276851"/>
            <a:chExt cx="1313068" cy="800941"/>
          </a:xfrm>
        </p:grpSpPr>
        <p:sp>
          <p:nvSpPr>
            <p:cNvPr id="195"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196"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grpSp>
      <p:sp>
        <p:nvSpPr>
          <p:cNvPr id="84" name="TextBox 167"/>
          <p:cNvSpPr txBox="1"/>
          <p:nvPr/>
        </p:nvSpPr>
        <p:spPr>
          <a:xfrm flipH="1">
            <a:off x="5378480" y="5057271"/>
            <a:ext cx="1153964" cy="553998"/>
          </a:xfrm>
          <a:prstGeom prst="rect">
            <a:avLst/>
          </a:prstGeom>
          <a:noFill/>
          <a:effectLst/>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R="0" lvl="0" indent="0" algn="ct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NAT</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Firewall</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Dynamic IP</a:t>
            </a:r>
          </a:p>
        </p:txBody>
      </p:sp>
    </p:spTree>
    <p:extLst>
      <p:ext uri="{BB962C8B-B14F-4D97-AF65-F5344CB8AC3E}">
        <p14:creationId xmlns:p14="http://schemas.microsoft.com/office/powerpoint/2010/main" val="2646524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down)">
                                      <p:cBhvr>
                                        <p:cTn id="7" dur="2000"/>
                                        <p:tgtEl>
                                          <p:spTgt spid="167"/>
                                        </p:tgtEl>
                                      </p:cBhvr>
                                    </p:animEffect>
                                  </p:childTnLst>
                                </p:cTn>
                              </p:par>
                            </p:childTnLst>
                          </p:cTn>
                        </p:par>
                        <p:par>
                          <p:cTn id="8" fill="hold">
                            <p:stCondLst>
                              <p:cond delay="2000"/>
                            </p:stCondLst>
                            <p:childTnLst>
                              <p:par>
                                <p:cTn id="9" presetID="27" presetClass="emph" presetSubtype="0" repeatCount="indefinite" fill="hold" grpId="0" nodeType="afterEffect">
                                  <p:stCondLst>
                                    <p:cond delay="0"/>
                                  </p:stCondLst>
                                  <p:endCondLst>
                                    <p:cond evt="onNext" delay="0">
                                      <p:tgtEl>
                                        <p:sldTgt/>
                                      </p:tgtEl>
                                    </p:cond>
                                  </p:endCondLst>
                                  <p:childTnLst>
                                    <p:animClr clrSpc="rgb" dir="cw">
                                      <p:cBhvr override="childStyle">
                                        <p:cTn id="10" dur="1000" autoRev="1" fill="hold"/>
                                        <p:tgtEl>
                                          <p:spTgt spid="149"/>
                                        </p:tgtEl>
                                        <p:attrNameLst>
                                          <p:attrName>style.color</p:attrName>
                                        </p:attrNameLst>
                                      </p:cBhvr>
                                      <p:to>
                                        <a:schemeClr val="bg1"/>
                                      </p:to>
                                    </p:animClr>
                                    <p:animClr clrSpc="rgb" dir="cw">
                                      <p:cBhvr>
                                        <p:cTn id="11" dur="1000" autoRev="1" fill="hold"/>
                                        <p:tgtEl>
                                          <p:spTgt spid="149"/>
                                        </p:tgtEl>
                                        <p:attrNameLst>
                                          <p:attrName>fillcolor</p:attrName>
                                        </p:attrNameLst>
                                      </p:cBhvr>
                                      <p:to>
                                        <a:schemeClr val="bg1"/>
                                      </p:to>
                                    </p:animClr>
                                    <p:set>
                                      <p:cBhvr>
                                        <p:cTn id="12" dur="1000" autoRev="1" fill="hold"/>
                                        <p:tgtEl>
                                          <p:spTgt spid="149"/>
                                        </p:tgtEl>
                                        <p:attrNameLst>
                                          <p:attrName>fill.type</p:attrName>
                                        </p:attrNameLst>
                                      </p:cBhvr>
                                      <p:to>
                                        <p:strVal val="solid"/>
                                      </p:to>
                                    </p:set>
                                    <p:set>
                                      <p:cBhvr>
                                        <p:cTn id="13" dur="1000" autoRev="1" fill="hold"/>
                                        <p:tgtEl>
                                          <p:spTgt spid="149"/>
                                        </p:tgtEl>
                                        <p:attrNameLst>
                                          <p:attrName>fill.on</p:attrName>
                                        </p:attrNameLst>
                                      </p:cBhvr>
                                      <p:to>
                                        <p:strVal val="true"/>
                                      </p:to>
                                    </p:set>
                                  </p:childTnLst>
                                </p:cTn>
                              </p:par>
                            </p:childTnLst>
                          </p:cTn>
                        </p:par>
                        <p:par>
                          <p:cTn id="14" fill="hold">
                            <p:stCondLst>
                              <p:cond delay="4000"/>
                            </p:stCondLst>
                            <p:childTnLst>
                              <p:par>
                                <p:cTn id="15" presetID="22" presetClass="entr" presetSubtype="8" fill="hold" grpId="0" nodeType="after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wipe(left)">
                                      <p:cBhvr>
                                        <p:cTn id="17" dur="2000"/>
                                        <p:tgtEl>
                                          <p:spTgt spid="154"/>
                                        </p:tgtEl>
                                      </p:cBhvr>
                                    </p:animEffect>
                                  </p:childTnLst>
                                </p:cTn>
                              </p:par>
                            </p:childTnLst>
                          </p:cTn>
                        </p:par>
                        <p:par>
                          <p:cTn id="18" fill="hold">
                            <p:stCondLst>
                              <p:cond delay="6000"/>
                            </p:stCondLst>
                            <p:childTnLst>
                              <p:par>
                                <p:cTn id="19" presetID="22" presetClass="entr" presetSubtype="8" fill="hold" grpId="0" nodeType="afterEffect">
                                  <p:stCondLst>
                                    <p:cond delay="0"/>
                                  </p:stCondLst>
                                  <p:childTnLst>
                                    <p:set>
                                      <p:cBhvr>
                                        <p:cTn id="20" dur="1" fill="hold">
                                          <p:stCondLst>
                                            <p:cond delay="0"/>
                                          </p:stCondLst>
                                        </p:cTn>
                                        <p:tgtEl>
                                          <p:spTgt spid="150"/>
                                        </p:tgtEl>
                                        <p:attrNameLst>
                                          <p:attrName>style.visibility</p:attrName>
                                        </p:attrNameLst>
                                      </p:cBhvr>
                                      <p:to>
                                        <p:strVal val="visible"/>
                                      </p:to>
                                    </p:set>
                                    <p:animEffect transition="in" filter="wipe(left)">
                                      <p:cBhvr>
                                        <p:cTn id="21" dur="2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Messaging</a:t>
            </a:r>
            <a:endParaRPr lang="en-US" dirty="0"/>
          </a:p>
        </p:txBody>
      </p:sp>
      <p:sp>
        <p:nvSpPr>
          <p:cNvPr id="5" name="Text Placeholder 4"/>
          <p:cNvSpPr>
            <a:spLocks noGrp="1"/>
          </p:cNvSpPr>
          <p:nvPr>
            <p:ph type="body" sz="quarter" idx="11"/>
          </p:nvPr>
        </p:nvSpPr>
        <p:spPr>
          <a:xfrm>
            <a:off x="520700" y="1447800"/>
            <a:ext cx="5394960" cy="1569660"/>
          </a:xfrm>
        </p:spPr>
        <p:txBody>
          <a:bodyPr/>
          <a:lstStyle/>
          <a:p>
            <a:r>
              <a:rPr lang="en-US" dirty="0" smtClean="0"/>
              <a:t>Queue</a:t>
            </a:r>
          </a:p>
          <a:p>
            <a:pPr lvl="1"/>
            <a:r>
              <a:rPr lang="en-US" dirty="0" smtClean="0"/>
              <a:t>Asynchronous communication</a:t>
            </a:r>
          </a:p>
          <a:p>
            <a:pPr lvl="1"/>
            <a:r>
              <a:rPr lang="en-US" dirty="0" smtClean="0"/>
              <a:t>Offline processing</a:t>
            </a:r>
          </a:p>
          <a:p>
            <a:pPr lvl="1"/>
            <a:r>
              <a:rPr lang="en-US" dirty="0" smtClean="0"/>
              <a:t>Load-balancing</a:t>
            </a:r>
            <a:endParaRPr lang="en-US" dirty="0"/>
          </a:p>
        </p:txBody>
      </p:sp>
      <p:sp>
        <p:nvSpPr>
          <p:cNvPr id="6" name="Text Placeholder 5"/>
          <p:cNvSpPr>
            <a:spLocks noGrp="1"/>
          </p:cNvSpPr>
          <p:nvPr>
            <p:ph type="body" sz="quarter" idx="12"/>
          </p:nvPr>
        </p:nvSpPr>
        <p:spPr>
          <a:xfrm>
            <a:off x="6277928" y="1447800"/>
            <a:ext cx="5394960" cy="1569660"/>
          </a:xfrm>
        </p:spPr>
        <p:txBody>
          <a:bodyPr/>
          <a:lstStyle/>
          <a:p>
            <a:r>
              <a:rPr lang="en-US" dirty="0" smtClean="0"/>
              <a:t>Topic </a:t>
            </a:r>
            <a:r>
              <a:rPr lang="en-US" dirty="0"/>
              <a:t>&amp;</a:t>
            </a:r>
            <a:r>
              <a:rPr lang="en-US" dirty="0" smtClean="0"/>
              <a:t> Subscription</a:t>
            </a:r>
          </a:p>
          <a:p>
            <a:pPr lvl="1"/>
            <a:r>
              <a:rPr lang="en-US" dirty="0" smtClean="0"/>
              <a:t>Asynchronous communication</a:t>
            </a:r>
          </a:p>
          <a:p>
            <a:pPr lvl="1"/>
            <a:r>
              <a:rPr lang="en-US" dirty="0" smtClean="0"/>
              <a:t>Publish/Subscription pattern</a:t>
            </a:r>
          </a:p>
          <a:p>
            <a:pPr lvl="1"/>
            <a:r>
              <a:rPr lang="en-US" dirty="0" smtClean="0"/>
              <a:t>Message routing</a:t>
            </a:r>
          </a:p>
        </p:txBody>
      </p:sp>
      <p:grpSp>
        <p:nvGrpSpPr>
          <p:cNvPr id="7" name="Group 6"/>
          <p:cNvGrpSpPr/>
          <p:nvPr/>
        </p:nvGrpSpPr>
        <p:grpSpPr>
          <a:xfrm>
            <a:off x="694099" y="4526461"/>
            <a:ext cx="4001726" cy="1179013"/>
            <a:chOff x="1623202" y="1430240"/>
            <a:chExt cx="8848147" cy="1535331"/>
          </a:xfrm>
        </p:grpSpPr>
        <p:sp>
          <p:nvSpPr>
            <p:cNvPr id="8" name="Rectangle 7"/>
            <p:cNvSpPr/>
            <p:nvPr/>
          </p:nvSpPr>
          <p:spPr bwMode="auto">
            <a:xfrm>
              <a:off x="4778217" y="143024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endParaRPr lang="en-US" sz="2000" dirty="0">
                <a:solidFill>
                  <a:srgbClr val="FFFFFF"/>
                </a:solidFill>
              </a:endParaRPr>
            </a:p>
          </p:txBody>
        </p:sp>
        <p:sp>
          <p:nvSpPr>
            <p:cNvPr id="9" name="Rectangle 8"/>
            <p:cNvSpPr/>
            <p:nvPr/>
          </p:nvSpPr>
          <p:spPr bwMode="auto">
            <a:xfrm>
              <a:off x="4920468" y="1589480"/>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000" dirty="0">
                  <a:ln>
                    <a:solidFill>
                      <a:schemeClr val="bg1">
                        <a:alpha val="0"/>
                      </a:schemeClr>
                    </a:solidFill>
                  </a:ln>
                  <a:solidFill>
                    <a:srgbClr val="595959">
                      <a:alpha val="99000"/>
                    </a:srgbClr>
                  </a:solidFill>
                  <a:latin typeface="Segoe UI Light" pitchFamily="34" charset="0"/>
                </a:rPr>
                <a:t>Queue</a:t>
              </a:r>
            </a:p>
          </p:txBody>
        </p:sp>
        <p:sp>
          <p:nvSpPr>
            <p:cNvPr id="10" name="Oval 9"/>
            <p:cNvSpPr/>
            <p:nvPr/>
          </p:nvSpPr>
          <p:spPr bwMode="auto">
            <a:xfrm>
              <a:off x="1623202" y="1430240"/>
              <a:ext cx="1662984" cy="1055077"/>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S</a:t>
              </a:r>
            </a:p>
          </p:txBody>
        </p:sp>
        <p:sp>
          <p:nvSpPr>
            <p:cNvPr id="11" name="Oval 10"/>
            <p:cNvSpPr/>
            <p:nvPr/>
          </p:nvSpPr>
          <p:spPr bwMode="auto">
            <a:xfrm>
              <a:off x="8677690" y="1430240"/>
              <a:ext cx="1793659" cy="1055077"/>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R</a:t>
              </a:r>
            </a:p>
          </p:txBody>
        </p:sp>
        <p:cxnSp>
          <p:nvCxnSpPr>
            <p:cNvPr id="12" name="Straight Arrow Connector 11"/>
            <p:cNvCxnSpPr>
              <a:stCxn id="10" idx="6"/>
            </p:cNvCxnSpPr>
            <p:nvPr/>
          </p:nvCxnSpPr>
          <p:spPr>
            <a:xfrm>
              <a:off x="3286186" y="1957779"/>
              <a:ext cx="1492030"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1" idx="2"/>
            </p:cNvCxnSpPr>
            <p:nvPr/>
          </p:nvCxnSpPr>
          <p:spPr>
            <a:xfrm>
              <a:off x="7316337" y="1957777"/>
              <a:ext cx="1361353" cy="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714250" y="2217337"/>
              <a:ext cx="760358" cy="748234"/>
              <a:chOff x="5938838" y="5600700"/>
              <a:chExt cx="2090737" cy="2057400"/>
            </a:xfrm>
          </p:grpSpPr>
          <p:sp>
            <p:nvSpPr>
              <p:cNvPr id="15" name="Freeform 14"/>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2000" dirty="0"/>
              </a:p>
            </p:txBody>
          </p:sp>
          <p:sp>
            <p:nvSpPr>
              <p:cNvPr id="16" name="Freeform 15"/>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2000" dirty="0"/>
              </a:p>
            </p:txBody>
          </p:sp>
        </p:grpSp>
      </p:grpSp>
      <p:grpSp>
        <p:nvGrpSpPr>
          <p:cNvPr id="37" name="Group 36"/>
          <p:cNvGrpSpPr/>
          <p:nvPr/>
        </p:nvGrpSpPr>
        <p:grpSpPr>
          <a:xfrm>
            <a:off x="5860960" y="3815680"/>
            <a:ext cx="5292816" cy="2231781"/>
            <a:chOff x="1879509" y="3429001"/>
            <a:chExt cx="8771461" cy="3012829"/>
          </a:xfrm>
        </p:grpSpPr>
        <p:sp>
          <p:nvSpPr>
            <p:cNvPr id="17" name="Rectangle 16"/>
            <p:cNvSpPr/>
            <p:nvPr/>
          </p:nvSpPr>
          <p:spPr bwMode="auto">
            <a:xfrm>
              <a:off x="5034521" y="4407873"/>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endParaRPr lang="en-US" sz="1200" dirty="0">
                <a:solidFill>
                  <a:srgbClr val="FFFFFF"/>
                </a:solidFill>
              </a:endParaRPr>
            </a:p>
          </p:txBody>
        </p:sp>
        <p:sp>
          <p:nvSpPr>
            <p:cNvPr id="18" name="Rectangle 17"/>
            <p:cNvSpPr/>
            <p:nvPr/>
          </p:nvSpPr>
          <p:spPr bwMode="auto">
            <a:xfrm>
              <a:off x="5176772" y="4567113"/>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400" dirty="0" smtClean="0">
                  <a:ln>
                    <a:solidFill>
                      <a:schemeClr val="bg1">
                        <a:alpha val="0"/>
                      </a:schemeClr>
                    </a:solidFill>
                  </a:ln>
                  <a:solidFill>
                    <a:srgbClr val="595959">
                      <a:alpha val="99000"/>
                    </a:srgbClr>
                  </a:solidFill>
                  <a:latin typeface="Segoe UI Light" pitchFamily="34" charset="0"/>
                </a:rPr>
                <a:t>Queue</a:t>
              </a:r>
              <a:endParaRPr lang="en-US" sz="2400" dirty="0">
                <a:ln>
                  <a:solidFill>
                    <a:schemeClr val="bg1">
                      <a:alpha val="0"/>
                    </a:schemeClr>
                  </a:solidFill>
                </a:ln>
                <a:solidFill>
                  <a:srgbClr val="595959">
                    <a:alpha val="99000"/>
                  </a:srgbClr>
                </a:solidFill>
                <a:latin typeface="Segoe UI Light" pitchFamily="34" charset="0"/>
              </a:endParaRPr>
            </a:p>
          </p:txBody>
        </p:sp>
        <p:sp>
          <p:nvSpPr>
            <p:cNvPr id="19" name="Oval 18"/>
            <p:cNvSpPr/>
            <p:nvPr/>
          </p:nvSpPr>
          <p:spPr bwMode="auto">
            <a:xfrm>
              <a:off x="1879509" y="4407874"/>
              <a:ext cx="1270857"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S</a:t>
              </a:r>
            </a:p>
          </p:txBody>
        </p:sp>
        <p:sp>
          <p:nvSpPr>
            <p:cNvPr id="20" name="Oval 19"/>
            <p:cNvSpPr/>
            <p:nvPr/>
          </p:nvSpPr>
          <p:spPr bwMode="auto">
            <a:xfrm>
              <a:off x="9464447" y="4478215"/>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R</a:t>
              </a:r>
            </a:p>
          </p:txBody>
        </p:sp>
        <p:sp>
          <p:nvSpPr>
            <p:cNvPr id="21" name="Oval 20"/>
            <p:cNvSpPr/>
            <p:nvPr/>
          </p:nvSpPr>
          <p:spPr bwMode="auto">
            <a:xfrm>
              <a:off x="9464447" y="3429001"/>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smtClean="0">
                  <a:ln>
                    <a:solidFill>
                      <a:schemeClr val="bg1">
                        <a:alpha val="0"/>
                      </a:schemeClr>
                    </a:solidFill>
                  </a:ln>
                  <a:gradFill>
                    <a:gsLst>
                      <a:gs pos="0">
                        <a:srgbClr val="FFFFFF"/>
                      </a:gs>
                      <a:gs pos="100000">
                        <a:srgbClr val="FFFFFF"/>
                      </a:gs>
                    </a:gsLst>
                    <a:lin ang="5400000" scaled="0"/>
                  </a:gradFill>
                </a:rPr>
                <a:t>R</a:t>
              </a:r>
              <a:endParaRPr lang="en-US" sz="2800" dirty="0">
                <a:ln>
                  <a:solidFill>
                    <a:schemeClr val="bg1">
                      <a:alpha val="0"/>
                    </a:schemeClr>
                  </a:solidFill>
                </a:ln>
                <a:gradFill>
                  <a:gsLst>
                    <a:gs pos="0">
                      <a:srgbClr val="FFFFFF"/>
                    </a:gs>
                    <a:gs pos="100000">
                      <a:srgbClr val="FFFFFF"/>
                    </a:gs>
                  </a:gsLst>
                  <a:lin ang="5400000" scaled="0"/>
                </a:gradFill>
              </a:endParaRPr>
            </a:p>
          </p:txBody>
        </p:sp>
        <p:sp>
          <p:nvSpPr>
            <p:cNvPr id="22" name="Oval 21"/>
            <p:cNvSpPr/>
            <p:nvPr/>
          </p:nvSpPr>
          <p:spPr bwMode="auto">
            <a:xfrm>
              <a:off x="9464447" y="5527430"/>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R</a:t>
              </a:r>
            </a:p>
          </p:txBody>
        </p:sp>
        <p:cxnSp>
          <p:nvCxnSpPr>
            <p:cNvPr id="23" name="Straight Arrow Connector 22"/>
            <p:cNvCxnSpPr>
              <a:stCxn id="19" idx="6"/>
            </p:cNvCxnSpPr>
            <p:nvPr/>
          </p:nvCxnSpPr>
          <p:spPr>
            <a:xfrm flipV="1">
              <a:off x="3150366" y="4935411"/>
              <a:ext cx="1884155" cy="1"/>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0" idx="2"/>
            </p:cNvCxnSpPr>
            <p:nvPr/>
          </p:nvCxnSpPr>
          <p:spPr>
            <a:xfrm>
              <a:off x="7572642" y="4935411"/>
              <a:ext cx="1891805" cy="4"/>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3"/>
              <a:endCxn id="21" idx="2"/>
            </p:cNvCxnSpPr>
            <p:nvPr/>
          </p:nvCxnSpPr>
          <p:spPr>
            <a:xfrm flipV="1">
              <a:off x="7572642" y="3886201"/>
              <a:ext cx="1891805" cy="104921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2"/>
            </p:cNvCxnSpPr>
            <p:nvPr/>
          </p:nvCxnSpPr>
          <p:spPr>
            <a:xfrm>
              <a:off x="7572642" y="4935411"/>
              <a:ext cx="1891805" cy="1049219"/>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970554" y="5191836"/>
              <a:ext cx="760358" cy="748234"/>
              <a:chOff x="5938838" y="5600700"/>
              <a:chExt cx="2090737" cy="2057400"/>
            </a:xfrm>
          </p:grpSpPr>
          <p:sp>
            <p:nvSpPr>
              <p:cNvPr id="28" name="Freeform 27"/>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p>
            </p:txBody>
          </p:sp>
          <p:sp>
            <p:nvSpPr>
              <p:cNvPr id="29" name="Freeform 28"/>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p>
            </p:txBody>
          </p:sp>
        </p:grpSp>
      </p:grpSp>
    </p:spTree>
    <p:extLst>
      <p:ext uri="{BB962C8B-B14F-4D97-AF65-F5344CB8AC3E}">
        <p14:creationId xmlns:p14="http://schemas.microsoft.com/office/powerpoint/2010/main" val="148529870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1606594"/>
          </a:xfrm>
        </p:spPr>
        <p:txBody>
          <a:bodyPr/>
          <a:lstStyle/>
          <a:p>
            <a:r>
              <a:rPr lang="en-US" dirty="0" smtClean="0"/>
              <a:t>Demo Service bus relay</a:t>
            </a:r>
          </a:p>
          <a:p>
            <a:r>
              <a:rPr lang="en-US" dirty="0"/>
              <a:t>https://github.com/WindowsAzure-Samples/NorthwindMobileServiceBus</a:t>
            </a:r>
            <a:endParaRPr lang="en-US" dirty="0" smtClean="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8348068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a:gradFill>
                  <a:gsLst>
                    <a:gs pos="1250">
                      <a:srgbClr val="FFFFFF"/>
                    </a:gs>
                    <a:gs pos="100000">
                      <a:srgbClr val="FFFFFF"/>
                    </a:gs>
                  </a:gsLst>
                  <a:lin ang="5400000" scaled="0"/>
                </a:gradFill>
              </a:rPr>
              <a:t>Service Bus: Relay</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0497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606040"/>
            <a:ext cx="11149013"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41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Security challenge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3467004" y="3937872"/>
            <a:ext cx="1306624" cy="1306003"/>
            <a:chOff x="3421993" y="2031094"/>
            <a:chExt cx="1306624" cy="1306003"/>
          </a:xfrm>
          <a:solidFill>
            <a:srgbClr val="FF0000"/>
          </a:solidFill>
        </p:grpSpPr>
        <p:sp>
          <p:nvSpPr>
            <p:cNvPr id="3" name="Teardrop 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67004" y="2523599"/>
              <a:ext cx="1228629" cy="738664"/>
            </a:xfrm>
            <a:prstGeom prst="rect">
              <a:avLst/>
            </a:prstGeom>
            <a:noFill/>
          </p:spPr>
          <p:txBody>
            <a:bodyPr wrap="square" lIns="0" tIns="0" rIns="0" bIns="0" rtlCol="0">
              <a:spAutoFit/>
            </a:bodyPr>
            <a:lstStyle/>
            <a:p>
              <a:pPr algn="ctr"/>
              <a:r>
                <a:rPr lang="en-US" sz="1600" spc="-70" dirty="0" smtClean="0">
                  <a:solidFill>
                    <a:schemeClr val="bg1"/>
                  </a:solidFill>
                </a:rPr>
                <a:t>Authentication</a:t>
              </a:r>
            </a:p>
            <a:p>
              <a:pPr algn="ctr"/>
              <a:r>
                <a:rPr lang="en-US" sz="1600" spc="-70" dirty="0" smtClean="0">
                  <a:solidFill>
                    <a:schemeClr val="bg1"/>
                  </a:solidFill>
                </a:rPr>
                <a:t>Authorization </a:t>
              </a:r>
            </a:p>
            <a:p>
              <a:pPr algn="ctr"/>
              <a:endParaRPr lang="en-US" sz="1600" spc="-70" dirty="0" smtClean="0">
                <a:solidFill>
                  <a:schemeClr val="bg1"/>
                </a:solidFill>
              </a:endParaRPr>
            </a:p>
          </p:txBody>
        </p:sp>
      </p:grpSp>
      <p:grpSp>
        <p:nvGrpSpPr>
          <p:cNvPr id="7" name="Group 6"/>
          <p:cNvGrpSpPr/>
          <p:nvPr/>
        </p:nvGrpSpPr>
        <p:grpSpPr>
          <a:xfrm rot="6191800">
            <a:off x="4720756" y="3056410"/>
            <a:ext cx="1306624" cy="1306003"/>
            <a:chOff x="3421993" y="2031094"/>
            <a:chExt cx="1306624" cy="1306003"/>
          </a:xfrm>
          <a:solidFill>
            <a:srgbClr val="FF0000"/>
          </a:solidFill>
        </p:grpSpPr>
        <p:sp>
          <p:nvSpPr>
            <p:cNvPr id="8" name="Teardrop 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rot="15408200">
              <a:off x="3341130" y="2589092"/>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store</a:t>
              </a:r>
            </a:p>
          </p:txBody>
        </p:sp>
      </p:grpSp>
      <p:grpSp>
        <p:nvGrpSpPr>
          <p:cNvPr id="10" name="Group 9"/>
          <p:cNvGrpSpPr/>
          <p:nvPr/>
        </p:nvGrpSpPr>
        <p:grpSpPr>
          <a:xfrm rot="1553053">
            <a:off x="3731543" y="1853942"/>
            <a:ext cx="1306624" cy="1306003"/>
            <a:chOff x="3421993" y="2031094"/>
            <a:chExt cx="1306624" cy="1306003"/>
          </a:xfrm>
          <a:solidFill>
            <a:srgbClr val="FF0000"/>
          </a:solidFill>
        </p:grpSpPr>
        <p:sp>
          <p:nvSpPr>
            <p:cNvPr id="11" name="Teardrop 1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rot="20046947">
              <a:off x="3467004"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Management</a:t>
              </a:r>
            </a:p>
            <a:p>
              <a:pPr algn="ctr"/>
              <a:r>
                <a:rPr lang="en-US" sz="1600" spc="-70" dirty="0" smtClean="0">
                  <a:solidFill>
                    <a:schemeClr val="bg1"/>
                  </a:solidFill>
                </a:rPr>
                <a:t>UI</a:t>
              </a:r>
            </a:p>
          </p:txBody>
        </p:sp>
      </p:grpSp>
      <p:grpSp>
        <p:nvGrpSpPr>
          <p:cNvPr id="13" name="Group 12"/>
          <p:cNvGrpSpPr/>
          <p:nvPr/>
        </p:nvGrpSpPr>
        <p:grpSpPr>
          <a:xfrm rot="17756510">
            <a:off x="2344600" y="2547385"/>
            <a:ext cx="1306624" cy="1353041"/>
            <a:chOff x="3421993" y="2031094"/>
            <a:chExt cx="1306624" cy="1353041"/>
          </a:xfrm>
          <a:solidFill>
            <a:srgbClr val="FF0000"/>
          </a:solidFill>
        </p:grpSpPr>
        <p:sp>
          <p:nvSpPr>
            <p:cNvPr id="14" name="Teardrop 13"/>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rot="384349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Forget password?</a:t>
              </a:r>
            </a:p>
          </p:txBody>
        </p:sp>
      </p:grpSp>
      <p:grpSp>
        <p:nvGrpSpPr>
          <p:cNvPr id="16" name="Group 15"/>
          <p:cNvGrpSpPr/>
          <p:nvPr/>
        </p:nvGrpSpPr>
        <p:grpSpPr>
          <a:xfrm rot="892930">
            <a:off x="1306473" y="1335564"/>
            <a:ext cx="1306624" cy="1306003"/>
            <a:chOff x="3421993" y="2031094"/>
            <a:chExt cx="1306624" cy="1306003"/>
          </a:xfrm>
          <a:solidFill>
            <a:srgbClr val="FF0000"/>
          </a:solidFill>
        </p:grpSpPr>
        <p:sp>
          <p:nvSpPr>
            <p:cNvPr id="17" name="Teardrop 16"/>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rot="2070707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Customer</a:t>
              </a:r>
            </a:p>
            <a:p>
              <a:pPr algn="ctr"/>
              <a:r>
                <a:rPr lang="en-US" sz="1600" spc="-70" dirty="0" smtClean="0">
                  <a:solidFill>
                    <a:schemeClr val="bg1"/>
                  </a:solidFill>
                </a:rPr>
                <a:t>support</a:t>
              </a:r>
            </a:p>
          </p:txBody>
        </p:sp>
      </p:grpSp>
      <p:grpSp>
        <p:nvGrpSpPr>
          <p:cNvPr id="19" name="Group 18"/>
          <p:cNvGrpSpPr/>
          <p:nvPr/>
        </p:nvGrpSpPr>
        <p:grpSpPr>
          <a:xfrm rot="5653086">
            <a:off x="5554792" y="1746904"/>
            <a:ext cx="1306624" cy="1306003"/>
            <a:chOff x="3421993" y="2031094"/>
            <a:chExt cx="1306624" cy="1306003"/>
          </a:xfrm>
          <a:solidFill>
            <a:srgbClr val="FF0000"/>
          </a:solidFill>
        </p:grpSpPr>
        <p:sp>
          <p:nvSpPr>
            <p:cNvPr id="20" name="Teardrop 19"/>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rot="15946914">
              <a:off x="3440975" y="2429801"/>
              <a:ext cx="1228629" cy="492443"/>
            </a:xfrm>
            <a:prstGeom prst="rect">
              <a:avLst/>
            </a:prstGeom>
            <a:noFill/>
          </p:spPr>
          <p:txBody>
            <a:bodyPr wrap="square" lIns="0" tIns="0" rIns="0" bIns="0" rtlCol="0">
              <a:spAutoFit/>
            </a:bodyPr>
            <a:lstStyle/>
            <a:p>
              <a:pPr algn="ctr"/>
              <a:r>
                <a:rPr lang="en-US" sz="1600" spc="-70" dirty="0" smtClean="0">
                  <a:solidFill>
                    <a:schemeClr val="bg1"/>
                  </a:solidFill>
                </a:rPr>
                <a:t>Data protection</a:t>
              </a:r>
            </a:p>
          </p:txBody>
        </p:sp>
      </p:grpSp>
      <p:grpSp>
        <p:nvGrpSpPr>
          <p:cNvPr id="22" name="Group 21"/>
          <p:cNvGrpSpPr/>
          <p:nvPr/>
        </p:nvGrpSpPr>
        <p:grpSpPr>
          <a:xfrm rot="8046198">
            <a:off x="6698121" y="4512822"/>
            <a:ext cx="1306624" cy="1306003"/>
            <a:chOff x="3421993" y="2031094"/>
            <a:chExt cx="1306624" cy="1306003"/>
          </a:xfrm>
          <a:solidFill>
            <a:srgbClr val="FF0000"/>
          </a:solidFill>
        </p:grpSpPr>
        <p:sp>
          <p:nvSpPr>
            <p:cNvPr id="23" name="Teardrop 2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rot="13553802">
              <a:off x="3460990" y="2437876"/>
              <a:ext cx="1228629" cy="492443"/>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a:solidFill>
                    <a:schemeClr val="bg1"/>
                  </a:solidFill>
                </a:rPr>
                <a:t>w</a:t>
              </a:r>
              <a:r>
                <a:rPr lang="en-US" sz="1600" spc="-70" dirty="0" smtClean="0">
                  <a:solidFill>
                    <a:schemeClr val="bg1"/>
                  </a:solidFill>
                </a:rPr>
                <a:t>ith AD</a:t>
              </a:r>
            </a:p>
          </p:txBody>
        </p:sp>
      </p:grpSp>
      <p:grpSp>
        <p:nvGrpSpPr>
          <p:cNvPr id="25" name="Group 24"/>
          <p:cNvGrpSpPr/>
          <p:nvPr/>
        </p:nvGrpSpPr>
        <p:grpSpPr>
          <a:xfrm rot="5685360">
            <a:off x="7748684" y="3367560"/>
            <a:ext cx="1306624" cy="1306003"/>
            <a:chOff x="3421993" y="2031094"/>
            <a:chExt cx="1306624" cy="1306003"/>
          </a:xfrm>
          <a:solidFill>
            <a:srgbClr val="FF0000"/>
          </a:solidFill>
        </p:grpSpPr>
        <p:sp>
          <p:nvSpPr>
            <p:cNvPr id="26" name="Teardrop 25"/>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rot="15914640">
              <a:off x="3426124" y="2563887"/>
              <a:ext cx="1228629" cy="246221"/>
            </a:xfrm>
            <a:prstGeom prst="rect">
              <a:avLst/>
            </a:prstGeom>
            <a:noFill/>
          </p:spPr>
          <p:txBody>
            <a:bodyPr wrap="square" lIns="0" tIns="0" rIns="0" bIns="0" rtlCol="0">
              <a:spAutoFit/>
            </a:bodyPr>
            <a:lstStyle/>
            <a:p>
              <a:pPr algn="ctr"/>
              <a:r>
                <a:rPr lang="en-US" sz="1600" spc="-70" dirty="0" smtClean="0">
                  <a:solidFill>
                    <a:schemeClr val="bg1"/>
                  </a:solidFill>
                </a:rPr>
                <a:t>LDAP</a:t>
              </a:r>
            </a:p>
          </p:txBody>
        </p:sp>
      </p:grpSp>
      <p:grpSp>
        <p:nvGrpSpPr>
          <p:cNvPr id="28" name="Group 27"/>
          <p:cNvGrpSpPr/>
          <p:nvPr/>
        </p:nvGrpSpPr>
        <p:grpSpPr>
          <a:xfrm rot="2032907">
            <a:off x="6167108" y="3056410"/>
            <a:ext cx="1306624" cy="1306003"/>
            <a:chOff x="3421993" y="2031094"/>
            <a:chExt cx="1306624" cy="1306003"/>
          </a:xfrm>
          <a:solidFill>
            <a:srgbClr val="FF0000"/>
          </a:solidFill>
        </p:grpSpPr>
        <p:sp>
          <p:nvSpPr>
            <p:cNvPr id="29" name="Teardrop 28"/>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rot="19567093">
              <a:off x="3459140" y="2554644"/>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mapping</a:t>
              </a:r>
            </a:p>
          </p:txBody>
        </p:sp>
      </p:grpSp>
      <p:grpSp>
        <p:nvGrpSpPr>
          <p:cNvPr id="31" name="Group 30"/>
          <p:cNvGrpSpPr/>
          <p:nvPr/>
        </p:nvGrpSpPr>
        <p:grpSpPr>
          <a:xfrm rot="11776384">
            <a:off x="8941607" y="4407680"/>
            <a:ext cx="1306624" cy="1306003"/>
            <a:chOff x="3421993" y="2031094"/>
            <a:chExt cx="1306624" cy="1306003"/>
          </a:xfrm>
          <a:solidFill>
            <a:srgbClr val="FF0000"/>
          </a:solidFill>
        </p:grpSpPr>
        <p:sp>
          <p:nvSpPr>
            <p:cNvPr id="32" name="Teardrop 31"/>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rot="9823616">
              <a:off x="3463452" y="2584804"/>
              <a:ext cx="1228629" cy="215444"/>
            </a:xfrm>
            <a:prstGeom prst="rect">
              <a:avLst/>
            </a:prstGeom>
            <a:noFill/>
          </p:spPr>
          <p:txBody>
            <a:bodyPr wrap="square" lIns="0" tIns="0" rIns="0" bIns="0" rtlCol="0">
              <a:spAutoFit/>
            </a:bodyPr>
            <a:lstStyle/>
            <a:p>
              <a:pPr algn="ctr"/>
              <a:r>
                <a:rPr lang="en-US" sz="1400" spc="-70" dirty="0" smtClean="0">
                  <a:solidFill>
                    <a:schemeClr val="bg1"/>
                  </a:solidFill>
                </a:rPr>
                <a:t>Synchronization</a:t>
              </a:r>
            </a:p>
          </p:txBody>
        </p:sp>
      </p:grpSp>
      <p:grpSp>
        <p:nvGrpSpPr>
          <p:cNvPr id="34" name="Group 33"/>
          <p:cNvGrpSpPr/>
          <p:nvPr/>
        </p:nvGrpSpPr>
        <p:grpSpPr>
          <a:xfrm rot="18851906">
            <a:off x="3418432" y="5364234"/>
            <a:ext cx="1306624" cy="1411242"/>
            <a:chOff x="3415353" y="2024265"/>
            <a:chExt cx="1306624" cy="1411242"/>
          </a:xfrm>
          <a:solidFill>
            <a:srgbClr val="FF0000"/>
          </a:solidFill>
        </p:grpSpPr>
        <p:sp>
          <p:nvSpPr>
            <p:cNvPr id="35" name="Teardrop 34"/>
            <p:cNvSpPr/>
            <p:nvPr/>
          </p:nvSpPr>
          <p:spPr bwMode="auto">
            <a:xfrm rot="4490722">
              <a:off x="3415663" y="2023955"/>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rot="2748094">
              <a:off x="3359523" y="2328750"/>
              <a:ext cx="1228629" cy="984885"/>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smtClean="0">
                  <a:solidFill>
                    <a:schemeClr val="bg1"/>
                  </a:solidFill>
                </a:rPr>
                <a:t>With</a:t>
              </a:r>
            </a:p>
            <a:p>
              <a:pPr algn="ctr"/>
              <a:r>
                <a:rPr lang="en-US" sz="1600" spc="-70" dirty="0" smtClean="0">
                  <a:solidFill>
                    <a:schemeClr val="bg1"/>
                  </a:solidFill>
                </a:rPr>
                <a:t>Facebook </a:t>
              </a:r>
            </a:p>
            <a:p>
              <a:pPr algn="ctr"/>
              <a:endParaRPr lang="en-US" sz="1600" spc="-70" dirty="0" smtClean="0">
                <a:solidFill>
                  <a:schemeClr val="bg1"/>
                </a:solidFill>
              </a:endParaRPr>
            </a:p>
          </p:txBody>
        </p:sp>
      </p:grpSp>
      <p:grpSp>
        <p:nvGrpSpPr>
          <p:cNvPr id="37" name="Group 36"/>
          <p:cNvGrpSpPr/>
          <p:nvPr/>
        </p:nvGrpSpPr>
        <p:grpSpPr>
          <a:xfrm rot="1014789">
            <a:off x="879898" y="3511252"/>
            <a:ext cx="1306624" cy="1306003"/>
            <a:chOff x="3421993" y="2031094"/>
            <a:chExt cx="1306624" cy="1306003"/>
          </a:xfrm>
          <a:solidFill>
            <a:srgbClr val="FF0000"/>
          </a:solidFill>
        </p:grpSpPr>
        <p:sp>
          <p:nvSpPr>
            <p:cNvPr id="38" name="Teardrop 3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rot="20585211">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More</a:t>
              </a:r>
            </a:p>
            <a:p>
              <a:pPr algn="ctr"/>
              <a:r>
                <a:rPr lang="en-US" sz="1600" spc="-70" dirty="0" smtClean="0">
                  <a:solidFill>
                    <a:schemeClr val="bg1"/>
                  </a:solidFill>
                </a:rPr>
                <a:t>User mapping</a:t>
              </a:r>
            </a:p>
          </p:txBody>
        </p:sp>
      </p:grpSp>
      <p:grpSp>
        <p:nvGrpSpPr>
          <p:cNvPr id="40" name="Group 39"/>
          <p:cNvGrpSpPr/>
          <p:nvPr/>
        </p:nvGrpSpPr>
        <p:grpSpPr>
          <a:xfrm rot="21367263">
            <a:off x="1990884" y="4639252"/>
            <a:ext cx="1306624" cy="1306003"/>
            <a:chOff x="3421993" y="2031094"/>
            <a:chExt cx="1306624" cy="1306003"/>
          </a:xfrm>
          <a:solidFill>
            <a:srgbClr val="FF0000"/>
          </a:solidFill>
        </p:grpSpPr>
        <p:sp>
          <p:nvSpPr>
            <p:cNvPr id="41" name="Teardrop 4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rot="232737">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Facebook</a:t>
              </a:r>
            </a:p>
            <a:p>
              <a:pPr algn="ctr"/>
              <a:r>
                <a:rPr lang="en-US" sz="1600" spc="-70" dirty="0" err="1" smtClean="0">
                  <a:solidFill>
                    <a:schemeClr val="bg1"/>
                  </a:solidFill>
                </a:rPr>
                <a:t>Auth</a:t>
              </a:r>
              <a:r>
                <a:rPr lang="en-US" sz="1600" spc="-70" dirty="0" smtClean="0">
                  <a:solidFill>
                    <a:schemeClr val="bg1"/>
                  </a:solidFill>
                </a:rPr>
                <a:t> API</a:t>
              </a:r>
            </a:p>
          </p:txBody>
        </p:sp>
      </p:grpSp>
      <p:grpSp>
        <p:nvGrpSpPr>
          <p:cNvPr id="6" name="Group 5"/>
          <p:cNvGrpSpPr/>
          <p:nvPr/>
        </p:nvGrpSpPr>
        <p:grpSpPr>
          <a:xfrm>
            <a:off x="676262" y="5379565"/>
            <a:ext cx="1306003" cy="1306624"/>
            <a:chOff x="676262" y="5379565"/>
            <a:chExt cx="1306003" cy="1306624"/>
          </a:xfrm>
        </p:grpSpPr>
        <p:sp>
          <p:nvSpPr>
            <p:cNvPr id="43" name="Teardrop 42"/>
            <p:cNvSpPr/>
            <p:nvPr/>
          </p:nvSpPr>
          <p:spPr bwMode="auto">
            <a:xfrm>
              <a:off x="676262" y="5379565"/>
              <a:ext cx="1306003" cy="1306624"/>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719429" y="5830510"/>
              <a:ext cx="1228629" cy="430887"/>
            </a:xfrm>
            <a:prstGeom prst="rect">
              <a:avLst/>
            </a:prstGeom>
            <a:noFill/>
          </p:spPr>
          <p:txBody>
            <a:bodyPr wrap="square" lIns="0" tIns="0" rIns="0" bIns="0" rtlCol="0">
              <a:spAutoFit/>
            </a:bodyPr>
            <a:lstStyle/>
            <a:p>
              <a:pPr algn="ctr"/>
              <a:r>
                <a:rPr lang="en-US" sz="1400" spc="-70" dirty="0" smtClean="0">
                  <a:solidFill>
                    <a:schemeClr val="bg1"/>
                  </a:solidFill>
                </a:rPr>
                <a:t>More</a:t>
              </a:r>
            </a:p>
            <a:p>
              <a:pPr algn="ctr"/>
              <a:r>
                <a:rPr lang="en-US" sz="1400" spc="-70" dirty="0" smtClean="0">
                  <a:solidFill>
                    <a:schemeClr val="bg1"/>
                  </a:solidFill>
                </a:rPr>
                <a:t>Synchronization</a:t>
              </a:r>
            </a:p>
          </p:txBody>
        </p:sp>
      </p:grpSp>
      <p:grpSp>
        <p:nvGrpSpPr>
          <p:cNvPr id="52" name="Group 51"/>
          <p:cNvGrpSpPr/>
          <p:nvPr/>
        </p:nvGrpSpPr>
        <p:grpSpPr>
          <a:xfrm>
            <a:off x="76041" y="1035540"/>
            <a:ext cx="10662936" cy="4414594"/>
            <a:chOff x="76041" y="1035540"/>
            <a:chExt cx="10662936" cy="4414594"/>
          </a:xfrm>
        </p:grpSpPr>
        <p:sp>
          <p:nvSpPr>
            <p:cNvPr id="45" name="Down Arrow 44"/>
            <p:cNvSpPr/>
            <p:nvPr/>
          </p:nvSpPr>
          <p:spPr bwMode="auto">
            <a:xfrm rot="2881822">
              <a:off x="7506691" y="239358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Down Arrow 52"/>
            <p:cNvSpPr/>
            <p:nvPr/>
          </p:nvSpPr>
          <p:spPr bwMode="auto">
            <a:xfrm rot="2881822">
              <a:off x="6947407" y="1156448"/>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Down Arrow 53"/>
            <p:cNvSpPr/>
            <p:nvPr/>
          </p:nvSpPr>
          <p:spPr bwMode="auto">
            <a:xfrm rot="2881822">
              <a:off x="9970342" y="364390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Down Arrow 54"/>
            <p:cNvSpPr/>
            <p:nvPr/>
          </p:nvSpPr>
          <p:spPr bwMode="auto">
            <a:xfrm rot="19639102">
              <a:off x="3604288" y="103554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Down Arrow 55"/>
            <p:cNvSpPr/>
            <p:nvPr/>
          </p:nvSpPr>
          <p:spPr bwMode="auto">
            <a:xfrm rot="19414251">
              <a:off x="634234" y="2705846"/>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Down Arrow 56"/>
            <p:cNvSpPr/>
            <p:nvPr/>
          </p:nvSpPr>
          <p:spPr bwMode="auto">
            <a:xfrm rot="18550563">
              <a:off x="263651" y="468149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69830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250" fill="hold"/>
                                        <p:tgtEl>
                                          <p:spTgt spid="19"/>
                                        </p:tgtEl>
                                        <p:attrNameLst>
                                          <p:attrName>ppt_w</p:attrName>
                                        </p:attrNameLst>
                                      </p:cBhvr>
                                      <p:tavLst>
                                        <p:tav tm="0">
                                          <p:val>
                                            <p:fltVal val="0"/>
                                          </p:val>
                                        </p:tav>
                                        <p:tav tm="100000">
                                          <p:val>
                                            <p:strVal val="#ppt_w"/>
                                          </p:val>
                                        </p:tav>
                                      </p:tavLst>
                                    </p:anim>
                                    <p:anim calcmode="lin" valueType="num">
                                      <p:cBhvr>
                                        <p:cTn id="22" dur="250" fill="hold"/>
                                        <p:tgtEl>
                                          <p:spTgt spid="19"/>
                                        </p:tgtEl>
                                        <p:attrNameLst>
                                          <p:attrName>ppt_h</p:attrName>
                                        </p:attrNameLst>
                                      </p:cBhvr>
                                      <p:tavLst>
                                        <p:tav tm="0">
                                          <p:val>
                                            <p:fltVal val="0"/>
                                          </p:val>
                                        </p:tav>
                                        <p:tav tm="100000">
                                          <p:val>
                                            <p:strVal val="#ppt_h"/>
                                          </p:val>
                                        </p:tav>
                                      </p:tavLst>
                                    </p:anim>
                                    <p:animEffect transition="in" filter="fade">
                                      <p:cBhvr>
                                        <p:cTn id="23" dur="25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250" fill="hold"/>
                                        <p:tgtEl>
                                          <p:spTgt spid="10"/>
                                        </p:tgtEl>
                                        <p:attrNameLst>
                                          <p:attrName>ppt_w</p:attrName>
                                        </p:attrNameLst>
                                      </p:cBhvr>
                                      <p:tavLst>
                                        <p:tav tm="0">
                                          <p:val>
                                            <p:fltVal val="0"/>
                                          </p:val>
                                        </p:tav>
                                        <p:tav tm="100000">
                                          <p:val>
                                            <p:strVal val="#ppt_w"/>
                                          </p:val>
                                        </p:tav>
                                      </p:tavLst>
                                    </p:anim>
                                    <p:anim calcmode="lin" valueType="num">
                                      <p:cBhvr>
                                        <p:cTn id="29" dur="250" fill="hold"/>
                                        <p:tgtEl>
                                          <p:spTgt spid="10"/>
                                        </p:tgtEl>
                                        <p:attrNameLst>
                                          <p:attrName>ppt_h</p:attrName>
                                        </p:attrNameLst>
                                      </p:cBhvr>
                                      <p:tavLst>
                                        <p:tav tm="0">
                                          <p:val>
                                            <p:fltVal val="0"/>
                                          </p:val>
                                        </p:tav>
                                        <p:tav tm="100000">
                                          <p:val>
                                            <p:strVal val="#ppt_h"/>
                                          </p:val>
                                        </p:tav>
                                      </p:tavLst>
                                    </p:anim>
                                    <p:animEffect transition="in" filter="fade">
                                      <p:cBhvr>
                                        <p:cTn id="30" dur="25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250" fill="hold"/>
                                        <p:tgtEl>
                                          <p:spTgt spid="13"/>
                                        </p:tgtEl>
                                        <p:attrNameLst>
                                          <p:attrName>ppt_w</p:attrName>
                                        </p:attrNameLst>
                                      </p:cBhvr>
                                      <p:tavLst>
                                        <p:tav tm="0">
                                          <p:val>
                                            <p:fltVal val="0"/>
                                          </p:val>
                                        </p:tav>
                                        <p:tav tm="100000">
                                          <p:val>
                                            <p:strVal val="#ppt_w"/>
                                          </p:val>
                                        </p:tav>
                                      </p:tavLst>
                                    </p:anim>
                                    <p:anim calcmode="lin" valueType="num">
                                      <p:cBhvr>
                                        <p:cTn id="36" dur="250" fill="hold"/>
                                        <p:tgtEl>
                                          <p:spTgt spid="13"/>
                                        </p:tgtEl>
                                        <p:attrNameLst>
                                          <p:attrName>ppt_h</p:attrName>
                                        </p:attrNameLst>
                                      </p:cBhvr>
                                      <p:tavLst>
                                        <p:tav tm="0">
                                          <p:val>
                                            <p:fltVal val="0"/>
                                          </p:val>
                                        </p:tav>
                                        <p:tav tm="100000">
                                          <p:val>
                                            <p:strVal val="#ppt_h"/>
                                          </p:val>
                                        </p:tav>
                                      </p:tavLst>
                                    </p:anim>
                                    <p:animEffect transition="in" filter="fade">
                                      <p:cBhvr>
                                        <p:cTn id="37" dur="2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250" fill="hold"/>
                                        <p:tgtEl>
                                          <p:spTgt spid="16"/>
                                        </p:tgtEl>
                                        <p:attrNameLst>
                                          <p:attrName>ppt_w</p:attrName>
                                        </p:attrNameLst>
                                      </p:cBhvr>
                                      <p:tavLst>
                                        <p:tav tm="0">
                                          <p:val>
                                            <p:fltVal val="0"/>
                                          </p:val>
                                        </p:tav>
                                        <p:tav tm="100000">
                                          <p:val>
                                            <p:strVal val="#ppt_w"/>
                                          </p:val>
                                        </p:tav>
                                      </p:tavLst>
                                    </p:anim>
                                    <p:anim calcmode="lin" valueType="num">
                                      <p:cBhvr>
                                        <p:cTn id="43" dur="250" fill="hold"/>
                                        <p:tgtEl>
                                          <p:spTgt spid="16"/>
                                        </p:tgtEl>
                                        <p:attrNameLst>
                                          <p:attrName>ppt_h</p:attrName>
                                        </p:attrNameLst>
                                      </p:cBhvr>
                                      <p:tavLst>
                                        <p:tav tm="0">
                                          <p:val>
                                            <p:fltVal val="0"/>
                                          </p:val>
                                        </p:tav>
                                        <p:tav tm="100000">
                                          <p:val>
                                            <p:strVal val="#ppt_h"/>
                                          </p:val>
                                        </p:tav>
                                      </p:tavLst>
                                    </p:anim>
                                    <p:animEffect transition="in" filter="fade">
                                      <p:cBhvr>
                                        <p:cTn id="44" dur="25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250" fill="hold"/>
                                        <p:tgtEl>
                                          <p:spTgt spid="22"/>
                                        </p:tgtEl>
                                        <p:attrNameLst>
                                          <p:attrName>ppt_w</p:attrName>
                                        </p:attrNameLst>
                                      </p:cBhvr>
                                      <p:tavLst>
                                        <p:tav tm="0">
                                          <p:val>
                                            <p:fltVal val="0"/>
                                          </p:val>
                                        </p:tav>
                                        <p:tav tm="100000">
                                          <p:val>
                                            <p:strVal val="#ppt_w"/>
                                          </p:val>
                                        </p:tav>
                                      </p:tavLst>
                                    </p:anim>
                                    <p:anim calcmode="lin" valueType="num">
                                      <p:cBhvr>
                                        <p:cTn id="50" dur="250" fill="hold"/>
                                        <p:tgtEl>
                                          <p:spTgt spid="22"/>
                                        </p:tgtEl>
                                        <p:attrNameLst>
                                          <p:attrName>ppt_h</p:attrName>
                                        </p:attrNameLst>
                                      </p:cBhvr>
                                      <p:tavLst>
                                        <p:tav tm="0">
                                          <p:val>
                                            <p:fltVal val="0"/>
                                          </p:val>
                                        </p:tav>
                                        <p:tav tm="100000">
                                          <p:val>
                                            <p:strVal val="#ppt_h"/>
                                          </p:val>
                                        </p:tav>
                                      </p:tavLst>
                                    </p:anim>
                                    <p:animEffect transition="in" filter="fade">
                                      <p:cBhvr>
                                        <p:cTn id="51" dur="25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250" fill="hold"/>
                                        <p:tgtEl>
                                          <p:spTgt spid="25"/>
                                        </p:tgtEl>
                                        <p:attrNameLst>
                                          <p:attrName>ppt_w</p:attrName>
                                        </p:attrNameLst>
                                      </p:cBhvr>
                                      <p:tavLst>
                                        <p:tav tm="0">
                                          <p:val>
                                            <p:fltVal val="0"/>
                                          </p:val>
                                        </p:tav>
                                        <p:tav tm="100000">
                                          <p:val>
                                            <p:strVal val="#ppt_w"/>
                                          </p:val>
                                        </p:tav>
                                      </p:tavLst>
                                    </p:anim>
                                    <p:anim calcmode="lin" valueType="num">
                                      <p:cBhvr>
                                        <p:cTn id="57" dur="250" fill="hold"/>
                                        <p:tgtEl>
                                          <p:spTgt spid="25"/>
                                        </p:tgtEl>
                                        <p:attrNameLst>
                                          <p:attrName>ppt_h</p:attrName>
                                        </p:attrNameLst>
                                      </p:cBhvr>
                                      <p:tavLst>
                                        <p:tav tm="0">
                                          <p:val>
                                            <p:fltVal val="0"/>
                                          </p:val>
                                        </p:tav>
                                        <p:tav tm="100000">
                                          <p:val>
                                            <p:strVal val="#ppt_h"/>
                                          </p:val>
                                        </p:tav>
                                      </p:tavLst>
                                    </p:anim>
                                    <p:animEffect transition="in" filter="fade">
                                      <p:cBhvr>
                                        <p:cTn id="58" dur="25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250" fill="hold"/>
                                        <p:tgtEl>
                                          <p:spTgt spid="28"/>
                                        </p:tgtEl>
                                        <p:attrNameLst>
                                          <p:attrName>ppt_w</p:attrName>
                                        </p:attrNameLst>
                                      </p:cBhvr>
                                      <p:tavLst>
                                        <p:tav tm="0">
                                          <p:val>
                                            <p:fltVal val="0"/>
                                          </p:val>
                                        </p:tav>
                                        <p:tav tm="100000">
                                          <p:val>
                                            <p:strVal val="#ppt_w"/>
                                          </p:val>
                                        </p:tav>
                                      </p:tavLst>
                                    </p:anim>
                                    <p:anim calcmode="lin" valueType="num">
                                      <p:cBhvr>
                                        <p:cTn id="64" dur="250" fill="hold"/>
                                        <p:tgtEl>
                                          <p:spTgt spid="28"/>
                                        </p:tgtEl>
                                        <p:attrNameLst>
                                          <p:attrName>ppt_h</p:attrName>
                                        </p:attrNameLst>
                                      </p:cBhvr>
                                      <p:tavLst>
                                        <p:tav tm="0">
                                          <p:val>
                                            <p:fltVal val="0"/>
                                          </p:val>
                                        </p:tav>
                                        <p:tav tm="100000">
                                          <p:val>
                                            <p:strVal val="#ppt_h"/>
                                          </p:val>
                                        </p:tav>
                                      </p:tavLst>
                                    </p:anim>
                                    <p:animEffect transition="in" filter="fade">
                                      <p:cBhvr>
                                        <p:cTn id="65" dur="25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250" fill="hold"/>
                                        <p:tgtEl>
                                          <p:spTgt spid="31"/>
                                        </p:tgtEl>
                                        <p:attrNameLst>
                                          <p:attrName>ppt_w</p:attrName>
                                        </p:attrNameLst>
                                      </p:cBhvr>
                                      <p:tavLst>
                                        <p:tav tm="0">
                                          <p:val>
                                            <p:fltVal val="0"/>
                                          </p:val>
                                        </p:tav>
                                        <p:tav tm="100000">
                                          <p:val>
                                            <p:strVal val="#ppt_w"/>
                                          </p:val>
                                        </p:tav>
                                      </p:tavLst>
                                    </p:anim>
                                    <p:anim calcmode="lin" valueType="num">
                                      <p:cBhvr>
                                        <p:cTn id="71" dur="250" fill="hold"/>
                                        <p:tgtEl>
                                          <p:spTgt spid="31"/>
                                        </p:tgtEl>
                                        <p:attrNameLst>
                                          <p:attrName>ppt_h</p:attrName>
                                        </p:attrNameLst>
                                      </p:cBhvr>
                                      <p:tavLst>
                                        <p:tav tm="0">
                                          <p:val>
                                            <p:fltVal val="0"/>
                                          </p:val>
                                        </p:tav>
                                        <p:tav tm="100000">
                                          <p:val>
                                            <p:strVal val="#ppt_h"/>
                                          </p:val>
                                        </p:tav>
                                      </p:tavLst>
                                    </p:anim>
                                    <p:animEffect transition="in" filter="fade">
                                      <p:cBhvr>
                                        <p:cTn id="72" dur="25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250" fill="hold"/>
                                        <p:tgtEl>
                                          <p:spTgt spid="34"/>
                                        </p:tgtEl>
                                        <p:attrNameLst>
                                          <p:attrName>ppt_w</p:attrName>
                                        </p:attrNameLst>
                                      </p:cBhvr>
                                      <p:tavLst>
                                        <p:tav tm="0">
                                          <p:val>
                                            <p:fltVal val="0"/>
                                          </p:val>
                                        </p:tav>
                                        <p:tav tm="100000">
                                          <p:val>
                                            <p:strVal val="#ppt_w"/>
                                          </p:val>
                                        </p:tav>
                                      </p:tavLst>
                                    </p:anim>
                                    <p:anim calcmode="lin" valueType="num">
                                      <p:cBhvr>
                                        <p:cTn id="78" dur="250" fill="hold"/>
                                        <p:tgtEl>
                                          <p:spTgt spid="34"/>
                                        </p:tgtEl>
                                        <p:attrNameLst>
                                          <p:attrName>ppt_h</p:attrName>
                                        </p:attrNameLst>
                                      </p:cBhvr>
                                      <p:tavLst>
                                        <p:tav tm="0">
                                          <p:val>
                                            <p:fltVal val="0"/>
                                          </p:val>
                                        </p:tav>
                                        <p:tav tm="100000">
                                          <p:val>
                                            <p:strVal val="#ppt_h"/>
                                          </p:val>
                                        </p:tav>
                                      </p:tavLst>
                                    </p:anim>
                                    <p:animEffect transition="in" filter="fade">
                                      <p:cBhvr>
                                        <p:cTn id="79" dur="25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p:cTn id="84" dur="250" fill="hold"/>
                                        <p:tgtEl>
                                          <p:spTgt spid="40"/>
                                        </p:tgtEl>
                                        <p:attrNameLst>
                                          <p:attrName>ppt_w</p:attrName>
                                        </p:attrNameLst>
                                      </p:cBhvr>
                                      <p:tavLst>
                                        <p:tav tm="0">
                                          <p:val>
                                            <p:fltVal val="0"/>
                                          </p:val>
                                        </p:tav>
                                        <p:tav tm="100000">
                                          <p:val>
                                            <p:strVal val="#ppt_w"/>
                                          </p:val>
                                        </p:tav>
                                      </p:tavLst>
                                    </p:anim>
                                    <p:anim calcmode="lin" valueType="num">
                                      <p:cBhvr>
                                        <p:cTn id="85" dur="250" fill="hold"/>
                                        <p:tgtEl>
                                          <p:spTgt spid="40"/>
                                        </p:tgtEl>
                                        <p:attrNameLst>
                                          <p:attrName>ppt_h</p:attrName>
                                        </p:attrNameLst>
                                      </p:cBhvr>
                                      <p:tavLst>
                                        <p:tav tm="0">
                                          <p:val>
                                            <p:fltVal val="0"/>
                                          </p:val>
                                        </p:tav>
                                        <p:tav tm="100000">
                                          <p:val>
                                            <p:strVal val="#ppt_h"/>
                                          </p:val>
                                        </p:tav>
                                      </p:tavLst>
                                    </p:anim>
                                    <p:animEffect transition="in" filter="fade">
                                      <p:cBhvr>
                                        <p:cTn id="86" dur="250"/>
                                        <p:tgtEl>
                                          <p:spTgt spid="40"/>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250" fill="hold"/>
                                        <p:tgtEl>
                                          <p:spTgt spid="37"/>
                                        </p:tgtEl>
                                        <p:attrNameLst>
                                          <p:attrName>ppt_w</p:attrName>
                                        </p:attrNameLst>
                                      </p:cBhvr>
                                      <p:tavLst>
                                        <p:tav tm="0">
                                          <p:val>
                                            <p:fltVal val="0"/>
                                          </p:val>
                                        </p:tav>
                                        <p:tav tm="100000">
                                          <p:val>
                                            <p:strVal val="#ppt_w"/>
                                          </p:val>
                                        </p:tav>
                                      </p:tavLst>
                                    </p:anim>
                                    <p:anim calcmode="lin" valueType="num">
                                      <p:cBhvr>
                                        <p:cTn id="92" dur="250" fill="hold"/>
                                        <p:tgtEl>
                                          <p:spTgt spid="37"/>
                                        </p:tgtEl>
                                        <p:attrNameLst>
                                          <p:attrName>ppt_h</p:attrName>
                                        </p:attrNameLst>
                                      </p:cBhvr>
                                      <p:tavLst>
                                        <p:tav tm="0">
                                          <p:val>
                                            <p:fltVal val="0"/>
                                          </p:val>
                                        </p:tav>
                                        <p:tav tm="100000">
                                          <p:val>
                                            <p:strVal val="#ppt_h"/>
                                          </p:val>
                                        </p:tav>
                                      </p:tavLst>
                                    </p:anim>
                                    <p:animEffect transition="in" filter="fade">
                                      <p:cBhvr>
                                        <p:cTn id="93" dur="25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p:cTn id="98" dur="250" fill="hold"/>
                                        <p:tgtEl>
                                          <p:spTgt spid="6"/>
                                        </p:tgtEl>
                                        <p:attrNameLst>
                                          <p:attrName>ppt_w</p:attrName>
                                        </p:attrNameLst>
                                      </p:cBhvr>
                                      <p:tavLst>
                                        <p:tav tm="0">
                                          <p:val>
                                            <p:fltVal val="0"/>
                                          </p:val>
                                        </p:tav>
                                        <p:tav tm="100000">
                                          <p:val>
                                            <p:strVal val="#ppt_w"/>
                                          </p:val>
                                        </p:tav>
                                      </p:tavLst>
                                    </p:anim>
                                    <p:anim calcmode="lin" valueType="num">
                                      <p:cBhvr>
                                        <p:cTn id="99" dur="250" fill="hold"/>
                                        <p:tgtEl>
                                          <p:spTgt spid="6"/>
                                        </p:tgtEl>
                                        <p:attrNameLst>
                                          <p:attrName>ppt_h</p:attrName>
                                        </p:attrNameLst>
                                      </p:cBhvr>
                                      <p:tavLst>
                                        <p:tav tm="0">
                                          <p:val>
                                            <p:fltVal val="0"/>
                                          </p:val>
                                        </p:tav>
                                        <p:tav tm="100000">
                                          <p:val>
                                            <p:strVal val="#ppt_h"/>
                                          </p:val>
                                        </p:tav>
                                      </p:tavLst>
                                    </p:anim>
                                    <p:animEffect transition="in" filter="fade">
                                      <p:cBhvr>
                                        <p:cTn id="100" dur="250"/>
                                        <p:tgtEl>
                                          <p:spTgt spid="6"/>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500" fill="hold"/>
                                        <p:tgtEl>
                                          <p:spTgt spid="52"/>
                                        </p:tgtEl>
                                        <p:attrNameLst>
                                          <p:attrName>ppt_w</p:attrName>
                                        </p:attrNameLst>
                                      </p:cBhvr>
                                      <p:tavLst>
                                        <p:tav tm="0">
                                          <p:val>
                                            <p:fltVal val="0"/>
                                          </p:val>
                                        </p:tav>
                                        <p:tav tm="100000">
                                          <p:val>
                                            <p:strVal val="#ppt_w"/>
                                          </p:val>
                                        </p:tav>
                                      </p:tavLst>
                                    </p:anim>
                                    <p:anim calcmode="lin" valueType="num">
                                      <p:cBhvr>
                                        <p:cTn id="106" dur="500" fill="hold"/>
                                        <p:tgtEl>
                                          <p:spTgt spid="52"/>
                                        </p:tgtEl>
                                        <p:attrNameLst>
                                          <p:attrName>ppt_h</p:attrName>
                                        </p:attrNameLst>
                                      </p:cBhvr>
                                      <p:tavLst>
                                        <p:tav tm="0">
                                          <p:val>
                                            <p:fltVal val="0"/>
                                          </p:val>
                                        </p:tav>
                                        <p:tav tm="100000">
                                          <p:val>
                                            <p:strVal val="#ppt_h"/>
                                          </p:val>
                                        </p:tav>
                                      </p:tavLst>
                                    </p:anim>
                                    <p:animEffect transition="in" filter="fade">
                                      <p:cBhvr>
                                        <p:cTn id="10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Solution: Claim-based architecture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8000" spc="-50" dirty="0" smtClean="0">
                <a:gradFill>
                  <a:gsLst>
                    <a:gs pos="0">
                      <a:srgbClr val="FFFFFF"/>
                    </a:gs>
                    <a:gs pos="100000">
                      <a:srgbClr val="FFFFFF"/>
                    </a:gs>
                  </a:gsLst>
                  <a:lin ang="5400000" scaled="0"/>
                </a:gradFill>
                <a:ea typeface="Segoe UI" pitchFamily="34" charset="0"/>
                <a:cs typeface="Segoe UI" pitchFamily="34" charset="0"/>
              </a:rPr>
              <a:t>?</a:t>
            </a:r>
            <a:endParaRPr lang="en-US" sz="8000" spc="-50" dirty="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a:off x="5495925" y="3120062"/>
            <a:ext cx="466725" cy="147081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a:off x="5962650" y="3371850"/>
            <a:ext cx="3124200" cy="738664"/>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User</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Joe</a:t>
            </a:r>
            <a:r>
              <a:rPr lang="en-US" sz="2400" spc="-70" dirty="0" smtClean="0">
                <a:gradFill>
                  <a:gsLst>
                    <a:gs pos="2917">
                      <a:schemeClr val="tx1"/>
                    </a:gs>
                    <a:gs pos="30000">
                      <a:schemeClr val="tx1"/>
                    </a:gs>
                  </a:gsLst>
                  <a:lin ang="5400000" scaled="0"/>
                </a:gradFill>
              </a:rPr>
              <a:t>”</a:t>
            </a:r>
          </a:p>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Role</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Administrator</a:t>
            </a:r>
            <a:r>
              <a:rPr lang="en-US" sz="2400" spc="-70" dirty="0" smtClean="0">
                <a:gradFill>
                  <a:gsLst>
                    <a:gs pos="2917">
                      <a:schemeClr val="tx1"/>
                    </a:gs>
                    <a:gs pos="30000">
                      <a:schemeClr val="tx1"/>
                    </a:gs>
                  </a:gsLst>
                  <a:lin ang="5400000" scaled="0"/>
                </a:gradFill>
              </a:rPr>
              <a:t>”</a:t>
            </a:r>
          </a:p>
        </p:txBody>
      </p:sp>
      <p:sp>
        <p:nvSpPr>
          <p:cNvPr id="60" name="Teardrop 59"/>
          <p:cNvSpPr/>
          <p:nvPr/>
        </p:nvSpPr>
        <p:spPr bwMode="auto">
          <a:xfrm rot="647232">
            <a:off x="4234660" y="2450010"/>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Teardrop 61"/>
          <p:cNvSpPr/>
          <p:nvPr/>
        </p:nvSpPr>
        <p:spPr bwMode="auto">
          <a:xfrm rot="5400000">
            <a:off x="3929661" y="183435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ardrop 62"/>
          <p:cNvSpPr/>
          <p:nvPr/>
        </p:nvSpPr>
        <p:spPr bwMode="auto">
          <a:xfrm rot="10093150">
            <a:off x="5920584" y="1125687"/>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Teardrop 63"/>
          <p:cNvSpPr/>
          <p:nvPr/>
        </p:nvSpPr>
        <p:spPr bwMode="auto">
          <a:xfrm rot="12802695">
            <a:off x="6590645" y="197807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Teardrop 64"/>
          <p:cNvSpPr/>
          <p:nvPr/>
        </p:nvSpPr>
        <p:spPr bwMode="auto">
          <a:xfrm rot="647232">
            <a:off x="3301209" y="2138565"/>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Teardrop 65"/>
          <p:cNvSpPr/>
          <p:nvPr/>
        </p:nvSpPr>
        <p:spPr bwMode="auto">
          <a:xfrm rot="12443630">
            <a:off x="6639433" y="98316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Teardrop 66"/>
          <p:cNvSpPr/>
          <p:nvPr/>
        </p:nvSpPr>
        <p:spPr bwMode="auto">
          <a:xfrm rot="6466026">
            <a:off x="4790769" y="1093476"/>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Teardrop 67"/>
          <p:cNvSpPr/>
          <p:nvPr/>
        </p:nvSpPr>
        <p:spPr bwMode="auto">
          <a:xfrm rot="15654305">
            <a:off x="7207004" y="240757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Teardrop 68"/>
          <p:cNvSpPr/>
          <p:nvPr/>
        </p:nvSpPr>
        <p:spPr bwMode="auto">
          <a:xfrm rot="10093150">
            <a:off x="7061879" y="1416039"/>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ardrop 69"/>
          <p:cNvSpPr/>
          <p:nvPr/>
        </p:nvSpPr>
        <p:spPr bwMode="auto">
          <a:xfrm rot="1639235">
            <a:off x="4094028" y="113404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ACS </a:t>
            </a: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 </a:t>
            </a: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WIF</a:t>
            </a:r>
            <a:endParaRPr lang="en-US" sz="2400" spc="-5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7929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Group 13"/>
          <p:cNvGrpSpPr/>
          <p:nvPr/>
        </p:nvGrpSpPr>
        <p:grpSpPr>
          <a:xfrm rot="19218439">
            <a:off x="4014472" y="3195018"/>
            <a:ext cx="801763" cy="306866"/>
            <a:chOff x="4086225" y="5319487"/>
            <a:chExt cx="1650615" cy="913862"/>
          </a:xfrm>
        </p:grpSpPr>
        <p:sp>
          <p:nvSpPr>
            <p:cNvPr id="59" name="Rectangle 58"/>
            <p:cNvSpPr/>
            <p:nvPr/>
          </p:nvSpPr>
          <p:spPr bwMode="auto">
            <a:xfrm>
              <a:off x="4086225" y="5319487"/>
              <a:ext cx="1650615" cy="91386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131"/>
            <p:cNvSpPr>
              <a:spLocks noEditPoints="1"/>
            </p:cNvSpPr>
            <p:nvPr/>
          </p:nvSpPr>
          <p:spPr bwMode="black">
            <a:xfrm>
              <a:off x="4235171" y="5476289"/>
              <a:ext cx="1160743" cy="600258"/>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pic>
        <p:nvPicPr>
          <p:cNvPr id="4105" name="Picture 9" descr="C:\Users\hbai\AppData\Local\Microsoft\Windows\Temporary Internet Files\Content.IE5\BWB0A6OI\MP9003058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741" y="1732993"/>
            <a:ext cx="743843" cy="933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9112" y="228600"/>
            <a:ext cx="11669713" cy="664797"/>
          </a:xfrm>
        </p:spPr>
        <p:txBody>
          <a:bodyPr/>
          <a:lstStyle/>
          <a:p>
            <a:r>
              <a:rPr lang="en-US" sz="4800" dirty="0" smtClean="0"/>
              <a:t>Digital identity in a nutshell</a:t>
            </a:r>
            <a:endParaRPr lang="en-US" sz="4800" dirty="0"/>
          </a:p>
        </p:txBody>
      </p:sp>
      <p:grpSp>
        <p:nvGrpSpPr>
          <p:cNvPr id="18" name="Group 17"/>
          <p:cNvGrpSpPr/>
          <p:nvPr/>
        </p:nvGrpSpPr>
        <p:grpSpPr>
          <a:xfrm>
            <a:off x="1651589" y="5414216"/>
            <a:ext cx="589432" cy="1145108"/>
            <a:chOff x="7558088" y="1685925"/>
            <a:chExt cx="1322387" cy="3359150"/>
          </a:xfrm>
          <a:solidFill>
            <a:schemeClr val="tx2">
              <a:lumMod val="60000"/>
              <a:lumOff val="40000"/>
            </a:schemeClr>
          </a:solidFill>
        </p:grpSpPr>
        <p:sp>
          <p:nvSpPr>
            <p:cNvPr id="1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Freeform 8"/>
          <p:cNvSpPr>
            <a:spLocks/>
          </p:cNvSpPr>
          <p:nvPr/>
        </p:nvSpPr>
        <p:spPr bwMode="auto">
          <a:xfrm>
            <a:off x="1371158" y="1243013"/>
            <a:ext cx="1150295" cy="1109662"/>
          </a:xfrm>
          <a:custGeom>
            <a:avLst/>
            <a:gdLst>
              <a:gd name="T0" fmla="*/ 615 w 1014"/>
              <a:gd name="T1" fmla="*/ 436 h 1015"/>
              <a:gd name="T2" fmla="*/ 653 w 1014"/>
              <a:gd name="T3" fmla="*/ 459 h 1015"/>
              <a:gd name="T4" fmla="*/ 775 w 1014"/>
              <a:gd name="T5" fmla="*/ 465 h 1015"/>
              <a:gd name="T6" fmla="*/ 873 w 1014"/>
              <a:gd name="T7" fmla="*/ 676 h 1015"/>
              <a:gd name="T8" fmla="*/ 621 w 1014"/>
              <a:gd name="T9" fmla="*/ 824 h 1015"/>
              <a:gd name="T10" fmla="*/ 395 w 1014"/>
              <a:gd name="T11" fmla="*/ 890 h 1015"/>
              <a:gd name="T12" fmla="*/ 469 w 1014"/>
              <a:gd name="T13" fmla="*/ 560 h 1015"/>
              <a:gd name="T14" fmla="*/ 243 w 1014"/>
              <a:gd name="T15" fmla="*/ 534 h 1015"/>
              <a:gd name="T16" fmla="*/ 280 w 1014"/>
              <a:gd name="T17" fmla="*/ 511 h 1015"/>
              <a:gd name="T18" fmla="*/ 392 w 1014"/>
              <a:gd name="T19" fmla="*/ 371 h 1015"/>
              <a:gd name="T20" fmla="*/ 469 w 1014"/>
              <a:gd name="T21" fmla="*/ 124 h 1015"/>
              <a:gd name="T22" fmla="*/ 477 w 1014"/>
              <a:gd name="T23" fmla="*/ 100 h 1015"/>
              <a:gd name="T24" fmla="*/ 495 w 1014"/>
              <a:gd name="T25" fmla="*/ 89 h 1015"/>
              <a:gd name="T26" fmla="*/ 514 w 1014"/>
              <a:gd name="T27" fmla="*/ 87 h 1015"/>
              <a:gd name="T28" fmla="*/ 533 w 1014"/>
              <a:gd name="T29" fmla="*/ 95 h 1015"/>
              <a:gd name="T30" fmla="*/ 546 w 1014"/>
              <a:gd name="T31" fmla="*/ 115 h 1015"/>
              <a:gd name="T32" fmla="*/ 798 w 1014"/>
              <a:gd name="T33" fmla="*/ 93 h 1015"/>
              <a:gd name="T34" fmla="*/ 750 w 1014"/>
              <a:gd name="T35" fmla="*/ 63 h 1015"/>
              <a:gd name="T36" fmla="*/ 698 w 1014"/>
              <a:gd name="T37" fmla="*/ 39 h 1015"/>
              <a:gd name="T38" fmla="*/ 644 w 1014"/>
              <a:gd name="T39" fmla="*/ 19 h 1015"/>
              <a:gd name="T40" fmla="*/ 586 w 1014"/>
              <a:gd name="T41" fmla="*/ 6 h 1015"/>
              <a:gd name="T42" fmla="*/ 526 w 1014"/>
              <a:gd name="T43" fmla="*/ 0 h 1015"/>
              <a:gd name="T44" fmla="*/ 404 w 1014"/>
              <a:gd name="T45" fmla="*/ 11 h 1015"/>
              <a:gd name="T46" fmla="*/ 265 w 1014"/>
              <a:gd name="T47" fmla="*/ 62 h 1015"/>
              <a:gd name="T48" fmla="*/ 149 w 1014"/>
              <a:gd name="T49" fmla="*/ 149 h 1015"/>
              <a:gd name="T50" fmla="*/ 61 w 1014"/>
              <a:gd name="T51" fmla="*/ 267 h 1015"/>
              <a:gd name="T52" fmla="*/ 10 w 1014"/>
              <a:gd name="T53" fmla="*/ 406 h 1015"/>
              <a:gd name="T54" fmla="*/ 2 w 1014"/>
              <a:gd name="T55" fmla="*/ 561 h 1015"/>
              <a:gd name="T56" fmla="*/ 40 w 1014"/>
              <a:gd name="T57" fmla="*/ 706 h 1015"/>
              <a:gd name="T58" fmla="*/ 115 w 1014"/>
              <a:gd name="T59" fmla="*/ 830 h 1015"/>
              <a:gd name="T60" fmla="*/ 224 w 1014"/>
              <a:gd name="T61" fmla="*/ 928 h 1015"/>
              <a:gd name="T62" fmla="*/ 356 w 1014"/>
              <a:gd name="T63" fmla="*/ 992 h 1015"/>
              <a:gd name="T64" fmla="*/ 506 w 1014"/>
              <a:gd name="T65" fmla="*/ 1015 h 1015"/>
              <a:gd name="T66" fmla="*/ 657 w 1014"/>
              <a:gd name="T67" fmla="*/ 992 h 1015"/>
              <a:gd name="T68" fmla="*/ 790 w 1014"/>
              <a:gd name="T69" fmla="*/ 928 h 1015"/>
              <a:gd name="T70" fmla="*/ 897 w 1014"/>
              <a:gd name="T71" fmla="*/ 830 h 1015"/>
              <a:gd name="T72" fmla="*/ 973 w 1014"/>
              <a:gd name="T73" fmla="*/ 706 h 1015"/>
              <a:gd name="T74" fmla="*/ 1011 w 1014"/>
              <a:gd name="T75" fmla="*/ 561 h 1015"/>
              <a:gd name="T76" fmla="*/ 1010 w 1014"/>
              <a:gd name="T77" fmla="*/ 445 h 1015"/>
              <a:gd name="T78" fmla="*/ 990 w 1014"/>
              <a:gd name="T79" fmla="*/ 354 h 1015"/>
              <a:gd name="T80" fmla="*/ 955 w 1014"/>
              <a:gd name="T81" fmla="*/ 271 h 1015"/>
              <a:gd name="T82" fmla="*/ 905 w 1014"/>
              <a:gd name="T83" fmla="*/ 195 h 1015"/>
              <a:gd name="T84" fmla="*/ 844 w 1014"/>
              <a:gd name="T85" fmla="*/ 130 h 1015"/>
              <a:gd name="T86" fmla="*/ 547 w 1014"/>
              <a:gd name="T87" fmla="*/ 221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4" h="1015">
                <a:moveTo>
                  <a:pt x="547" y="221"/>
                </a:moveTo>
                <a:lnTo>
                  <a:pt x="547" y="394"/>
                </a:lnTo>
                <a:lnTo>
                  <a:pt x="615" y="436"/>
                </a:lnTo>
                <a:lnTo>
                  <a:pt x="615" y="371"/>
                </a:lnTo>
                <a:lnTo>
                  <a:pt x="653" y="371"/>
                </a:lnTo>
                <a:lnTo>
                  <a:pt x="653" y="459"/>
                </a:lnTo>
                <a:lnTo>
                  <a:pt x="738" y="512"/>
                </a:lnTo>
                <a:lnTo>
                  <a:pt x="738" y="465"/>
                </a:lnTo>
                <a:lnTo>
                  <a:pt x="775" y="465"/>
                </a:lnTo>
                <a:lnTo>
                  <a:pt x="775" y="535"/>
                </a:lnTo>
                <a:lnTo>
                  <a:pt x="873" y="594"/>
                </a:lnTo>
                <a:lnTo>
                  <a:pt x="873" y="676"/>
                </a:lnTo>
                <a:lnTo>
                  <a:pt x="547" y="560"/>
                </a:lnTo>
                <a:lnTo>
                  <a:pt x="547" y="765"/>
                </a:lnTo>
                <a:lnTo>
                  <a:pt x="621" y="824"/>
                </a:lnTo>
                <a:lnTo>
                  <a:pt x="621" y="890"/>
                </a:lnTo>
                <a:lnTo>
                  <a:pt x="508" y="840"/>
                </a:lnTo>
                <a:lnTo>
                  <a:pt x="395" y="890"/>
                </a:lnTo>
                <a:lnTo>
                  <a:pt x="395" y="825"/>
                </a:lnTo>
                <a:lnTo>
                  <a:pt x="469" y="766"/>
                </a:lnTo>
                <a:lnTo>
                  <a:pt x="469" y="560"/>
                </a:lnTo>
                <a:lnTo>
                  <a:pt x="144" y="676"/>
                </a:lnTo>
                <a:lnTo>
                  <a:pt x="144" y="594"/>
                </a:lnTo>
                <a:lnTo>
                  <a:pt x="243" y="534"/>
                </a:lnTo>
                <a:lnTo>
                  <a:pt x="243" y="465"/>
                </a:lnTo>
                <a:lnTo>
                  <a:pt x="280" y="465"/>
                </a:lnTo>
                <a:lnTo>
                  <a:pt x="280" y="511"/>
                </a:lnTo>
                <a:lnTo>
                  <a:pt x="355" y="464"/>
                </a:lnTo>
                <a:lnTo>
                  <a:pt x="355" y="371"/>
                </a:lnTo>
                <a:lnTo>
                  <a:pt x="392" y="371"/>
                </a:lnTo>
                <a:lnTo>
                  <a:pt x="392" y="441"/>
                </a:lnTo>
                <a:lnTo>
                  <a:pt x="469" y="394"/>
                </a:lnTo>
                <a:lnTo>
                  <a:pt x="469" y="124"/>
                </a:lnTo>
                <a:lnTo>
                  <a:pt x="470" y="115"/>
                </a:lnTo>
                <a:lnTo>
                  <a:pt x="472" y="107"/>
                </a:lnTo>
                <a:lnTo>
                  <a:pt x="477" y="100"/>
                </a:lnTo>
                <a:lnTo>
                  <a:pt x="483" y="95"/>
                </a:lnTo>
                <a:lnTo>
                  <a:pt x="488" y="92"/>
                </a:lnTo>
                <a:lnTo>
                  <a:pt x="495" y="89"/>
                </a:lnTo>
                <a:lnTo>
                  <a:pt x="502" y="87"/>
                </a:lnTo>
                <a:lnTo>
                  <a:pt x="508" y="87"/>
                </a:lnTo>
                <a:lnTo>
                  <a:pt x="514" y="87"/>
                </a:lnTo>
                <a:lnTo>
                  <a:pt x="521" y="89"/>
                </a:lnTo>
                <a:lnTo>
                  <a:pt x="528" y="92"/>
                </a:lnTo>
                <a:lnTo>
                  <a:pt x="533" y="95"/>
                </a:lnTo>
                <a:lnTo>
                  <a:pt x="539" y="100"/>
                </a:lnTo>
                <a:lnTo>
                  <a:pt x="544" y="107"/>
                </a:lnTo>
                <a:lnTo>
                  <a:pt x="546" y="115"/>
                </a:lnTo>
                <a:lnTo>
                  <a:pt x="547" y="124"/>
                </a:lnTo>
                <a:lnTo>
                  <a:pt x="547" y="221"/>
                </a:lnTo>
                <a:lnTo>
                  <a:pt x="798" y="93"/>
                </a:lnTo>
                <a:lnTo>
                  <a:pt x="782" y="82"/>
                </a:lnTo>
                <a:lnTo>
                  <a:pt x="766" y="72"/>
                </a:lnTo>
                <a:lnTo>
                  <a:pt x="750" y="63"/>
                </a:lnTo>
                <a:lnTo>
                  <a:pt x="733" y="53"/>
                </a:lnTo>
                <a:lnTo>
                  <a:pt x="715" y="45"/>
                </a:lnTo>
                <a:lnTo>
                  <a:pt x="698" y="39"/>
                </a:lnTo>
                <a:lnTo>
                  <a:pt x="680" y="32"/>
                </a:lnTo>
                <a:lnTo>
                  <a:pt x="662" y="25"/>
                </a:lnTo>
                <a:lnTo>
                  <a:pt x="644" y="19"/>
                </a:lnTo>
                <a:lnTo>
                  <a:pt x="624" y="14"/>
                </a:lnTo>
                <a:lnTo>
                  <a:pt x="606" y="10"/>
                </a:lnTo>
                <a:lnTo>
                  <a:pt x="586" y="6"/>
                </a:lnTo>
                <a:lnTo>
                  <a:pt x="567" y="4"/>
                </a:lnTo>
                <a:lnTo>
                  <a:pt x="546" y="2"/>
                </a:lnTo>
                <a:lnTo>
                  <a:pt x="526" y="0"/>
                </a:lnTo>
                <a:lnTo>
                  <a:pt x="506" y="0"/>
                </a:lnTo>
                <a:lnTo>
                  <a:pt x="454" y="3"/>
                </a:lnTo>
                <a:lnTo>
                  <a:pt x="404" y="11"/>
                </a:lnTo>
                <a:lnTo>
                  <a:pt x="356" y="24"/>
                </a:lnTo>
                <a:lnTo>
                  <a:pt x="309" y="41"/>
                </a:lnTo>
                <a:lnTo>
                  <a:pt x="265" y="62"/>
                </a:lnTo>
                <a:lnTo>
                  <a:pt x="224" y="87"/>
                </a:lnTo>
                <a:lnTo>
                  <a:pt x="184" y="117"/>
                </a:lnTo>
                <a:lnTo>
                  <a:pt x="149" y="149"/>
                </a:lnTo>
                <a:lnTo>
                  <a:pt x="115" y="186"/>
                </a:lnTo>
                <a:lnTo>
                  <a:pt x="86" y="225"/>
                </a:lnTo>
                <a:lnTo>
                  <a:pt x="61" y="267"/>
                </a:lnTo>
                <a:lnTo>
                  <a:pt x="40" y="312"/>
                </a:lnTo>
                <a:lnTo>
                  <a:pt x="23" y="358"/>
                </a:lnTo>
                <a:lnTo>
                  <a:pt x="10" y="406"/>
                </a:lnTo>
                <a:lnTo>
                  <a:pt x="2" y="457"/>
                </a:lnTo>
                <a:lnTo>
                  <a:pt x="0" y="509"/>
                </a:lnTo>
                <a:lnTo>
                  <a:pt x="2" y="561"/>
                </a:lnTo>
                <a:lnTo>
                  <a:pt x="10" y="610"/>
                </a:lnTo>
                <a:lnTo>
                  <a:pt x="23" y="659"/>
                </a:lnTo>
                <a:lnTo>
                  <a:pt x="40" y="706"/>
                </a:lnTo>
                <a:lnTo>
                  <a:pt x="61" y="750"/>
                </a:lnTo>
                <a:lnTo>
                  <a:pt x="86" y="791"/>
                </a:lnTo>
                <a:lnTo>
                  <a:pt x="115" y="830"/>
                </a:lnTo>
                <a:lnTo>
                  <a:pt x="149" y="866"/>
                </a:lnTo>
                <a:lnTo>
                  <a:pt x="184" y="900"/>
                </a:lnTo>
                <a:lnTo>
                  <a:pt x="224" y="928"/>
                </a:lnTo>
                <a:lnTo>
                  <a:pt x="265" y="954"/>
                </a:lnTo>
                <a:lnTo>
                  <a:pt x="309" y="975"/>
                </a:lnTo>
                <a:lnTo>
                  <a:pt x="356" y="992"/>
                </a:lnTo>
                <a:lnTo>
                  <a:pt x="404" y="1005"/>
                </a:lnTo>
                <a:lnTo>
                  <a:pt x="454" y="1013"/>
                </a:lnTo>
                <a:lnTo>
                  <a:pt x="506" y="1015"/>
                </a:lnTo>
                <a:lnTo>
                  <a:pt x="558" y="1013"/>
                </a:lnTo>
                <a:lnTo>
                  <a:pt x="608" y="1005"/>
                </a:lnTo>
                <a:lnTo>
                  <a:pt x="657" y="992"/>
                </a:lnTo>
                <a:lnTo>
                  <a:pt x="704" y="975"/>
                </a:lnTo>
                <a:lnTo>
                  <a:pt x="748" y="954"/>
                </a:lnTo>
                <a:lnTo>
                  <a:pt x="790" y="928"/>
                </a:lnTo>
                <a:lnTo>
                  <a:pt x="829" y="900"/>
                </a:lnTo>
                <a:lnTo>
                  <a:pt x="865" y="866"/>
                </a:lnTo>
                <a:lnTo>
                  <a:pt x="897" y="830"/>
                </a:lnTo>
                <a:lnTo>
                  <a:pt x="927" y="791"/>
                </a:lnTo>
                <a:lnTo>
                  <a:pt x="953" y="750"/>
                </a:lnTo>
                <a:lnTo>
                  <a:pt x="973" y="706"/>
                </a:lnTo>
                <a:lnTo>
                  <a:pt x="991" y="659"/>
                </a:lnTo>
                <a:lnTo>
                  <a:pt x="1003" y="610"/>
                </a:lnTo>
                <a:lnTo>
                  <a:pt x="1011" y="561"/>
                </a:lnTo>
                <a:lnTo>
                  <a:pt x="1014" y="509"/>
                </a:lnTo>
                <a:lnTo>
                  <a:pt x="1013" y="477"/>
                </a:lnTo>
                <a:lnTo>
                  <a:pt x="1010" y="445"/>
                </a:lnTo>
                <a:lnTo>
                  <a:pt x="1005" y="414"/>
                </a:lnTo>
                <a:lnTo>
                  <a:pt x="999" y="384"/>
                </a:lnTo>
                <a:lnTo>
                  <a:pt x="990" y="354"/>
                </a:lnTo>
                <a:lnTo>
                  <a:pt x="980" y="326"/>
                </a:lnTo>
                <a:lnTo>
                  <a:pt x="968" y="298"/>
                </a:lnTo>
                <a:lnTo>
                  <a:pt x="955" y="271"/>
                </a:lnTo>
                <a:lnTo>
                  <a:pt x="940" y="245"/>
                </a:lnTo>
                <a:lnTo>
                  <a:pt x="924" y="219"/>
                </a:lnTo>
                <a:lnTo>
                  <a:pt x="905" y="195"/>
                </a:lnTo>
                <a:lnTo>
                  <a:pt x="887" y="172"/>
                </a:lnTo>
                <a:lnTo>
                  <a:pt x="866" y="150"/>
                </a:lnTo>
                <a:lnTo>
                  <a:pt x="844" y="130"/>
                </a:lnTo>
                <a:lnTo>
                  <a:pt x="823" y="111"/>
                </a:lnTo>
                <a:lnTo>
                  <a:pt x="798" y="93"/>
                </a:lnTo>
                <a:lnTo>
                  <a:pt x="547" y="221"/>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962602" y="3058300"/>
            <a:ext cx="2619375" cy="1405481"/>
            <a:chOff x="962602" y="3058300"/>
            <a:chExt cx="2619375" cy="1405481"/>
          </a:xfrm>
        </p:grpSpPr>
        <p:grpSp>
          <p:nvGrpSpPr>
            <p:cNvPr id="28" name="Group 27"/>
            <p:cNvGrpSpPr/>
            <p:nvPr/>
          </p:nvGrpSpPr>
          <p:grpSpPr>
            <a:xfrm>
              <a:off x="1590736" y="3058300"/>
              <a:ext cx="635493" cy="1405481"/>
              <a:chOff x="7558088" y="1685925"/>
              <a:chExt cx="1322387" cy="3359150"/>
            </a:xfrm>
            <a:solidFill>
              <a:srgbClr val="FFC000"/>
            </a:solidFill>
          </p:grpSpPr>
          <p:sp>
            <p:nvSpPr>
              <p:cNvPr id="2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962602" y="3549919"/>
              <a:ext cx="2619375" cy="91386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4887988" y="3058300"/>
            <a:ext cx="2619375" cy="1405481"/>
            <a:chOff x="4887988" y="3058300"/>
            <a:chExt cx="2619375" cy="1405481"/>
          </a:xfrm>
        </p:grpSpPr>
        <p:grpSp>
          <p:nvGrpSpPr>
            <p:cNvPr id="32" name="Group 31"/>
            <p:cNvGrpSpPr/>
            <p:nvPr/>
          </p:nvGrpSpPr>
          <p:grpSpPr>
            <a:xfrm>
              <a:off x="5516122" y="3058300"/>
              <a:ext cx="635493" cy="1405481"/>
              <a:chOff x="7558088" y="1685925"/>
              <a:chExt cx="1322387" cy="3359150"/>
            </a:xfrm>
            <a:solidFill>
              <a:srgbClr val="92D050"/>
            </a:solidFill>
          </p:grpSpPr>
          <p:sp>
            <p:nvSpPr>
              <p:cNvPr id="33"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Rectangle 34"/>
            <p:cNvSpPr/>
            <p:nvPr/>
          </p:nvSpPr>
          <p:spPr bwMode="auto">
            <a:xfrm>
              <a:off x="4887988" y="3549919"/>
              <a:ext cx="2619375" cy="91386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8395702" y="1608942"/>
            <a:ext cx="2619375" cy="1405481"/>
            <a:chOff x="8395702" y="1608942"/>
            <a:chExt cx="2619375" cy="1405481"/>
          </a:xfrm>
        </p:grpSpPr>
        <p:grpSp>
          <p:nvGrpSpPr>
            <p:cNvPr id="36" name="Group 35"/>
            <p:cNvGrpSpPr/>
            <p:nvPr/>
          </p:nvGrpSpPr>
          <p:grpSpPr>
            <a:xfrm>
              <a:off x="9023836" y="1608942"/>
              <a:ext cx="635493" cy="1405481"/>
              <a:chOff x="7558088" y="1685925"/>
              <a:chExt cx="1322387" cy="3359150"/>
            </a:xfrm>
            <a:solidFill>
              <a:schemeClr val="accent5">
                <a:lumMod val="60000"/>
                <a:lumOff val="40000"/>
              </a:schemeClr>
            </a:solidFill>
          </p:grpSpPr>
          <p:sp>
            <p:nvSpPr>
              <p:cNvPr id="37"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7"/>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9" name="Rectangle 38"/>
            <p:cNvSpPr/>
            <p:nvPr/>
          </p:nvSpPr>
          <p:spPr bwMode="auto">
            <a:xfrm>
              <a:off x="8395702" y="2100561"/>
              <a:ext cx="2619375" cy="91386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8395702" y="4008735"/>
            <a:ext cx="2619375" cy="1405481"/>
            <a:chOff x="8395702" y="4008735"/>
            <a:chExt cx="2619375" cy="1405481"/>
          </a:xfrm>
        </p:grpSpPr>
        <p:grpSp>
          <p:nvGrpSpPr>
            <p:cNvPr id="40" name="Group 39"/>
            <p:cNvGrpSpPr/>
            <p:nvPr/>
          </p:nvGrpSpPr>
          <p:grpSpPr>
            <a:xfrm>
              <a:off x="9023836" y="4008735"/>
              <a:ext cx="635493" cy="1405481"/>
              <a:chOff x="7558088" y="1685925"/>
              <a:chExt cx="1322387" cy="3359150"/>
            </a:xfrm>
            <a:solidFill>
              <a:srgbClr val="00B0F0"/>
            </a:solidFill>
          </p:grpSpPr>
          <p:sp>
            <p:nvSpPr>
              <p:cNvPr id="4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Rectangle 42"/>
            <p:cNvSpPr/>
            <p:nvPr/>
          </p:nvSpPr>
          <p:spPr bwMode="auto">
            <a:xfrm>
              <a:off x="8395702" y="4500354"/>
              <a:ext cx="2619375" cy="91386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ight Arrow 8"/>
          <p:cNvSpPr/>
          <p:nvPr/>
        </p:nvSpPr>
        <p:spPr bwMode="auto">
          <a:xfrm rot="16200000">
            <a:off x="534348" y="3694416"/>
            <a:ext cx="2845032"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ight Arrow 47"/>
          <p:cNvSpPr/>
          <p:nvPr/>
        </p:nvSpPr>
        <p:spPr bwMode="auto">
          <a:xfrm rot="16200000">
            <a:off x="1540565" y="4702090"/>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3817040" y="4117279"/>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ight Arrow 49"/>
          <p:cNvSpPr/>
          <p:nvPr/>
        </p:nvSpPr>
        <p:spPr bwMode="auto">
          <a:xfrm rot="18893507">
            <a:off x="7567664" y="3005233"/>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rot="2402813">
            <a:off x="7517503" y="4671692"/>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ight Arrow 52"/>
          <p:cNvSpPr/>
          <p:nvPr/>
        </p:nvSpPr>
        <p:spPr bwMode="auto">
          <a:xfrm rot="8056119">
            <a:off x="7404033" y="2496474"/>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Right Arrow 54"/>
          <p:cNvSpPr/>
          <p:nvPr/>
        </p:nvSpPr>
        <p:spPr bwMode="auto">
          <a:xfrm rot="10800000">
            <a:off x="3762671" y="3524447"/>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Right Arrow 60"/>
          <p:cNvSpPr/>
          <p:nvPr/>
        </p:nvSpPr>
        <p:spPr bwMode="auto">
          <a:xfrm rot="16200000">
            <a:off x="1690645" y="2538144"/>
            <a:ext cx="532486"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3458877" y="1574311"/>
            <a:ext cx="1731526"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Seat is 28A</a:t>
            </a:r>
          </a:p>
        </p:txBody>
      </p:sp>
      <p:sp>
        <p:nvSpPr>
          <p:cNvPr id="16" name="TextBox 15"/>
          <p:cNvSpPr txBox="1"/>
          <p:nvPr/>
        </p:nvSpPr>
        <p:spPr>
          <a:xfrm>
            <a:off x="4948123" y="4057561"/>
            <a:ext cx="754530" cy="369332"/>
          </a:xfrm>
          <a:prstGeom prst="rect">
            <a:avLst/>
          </a:prstGeom>
          <a:noFill/>
        </p:spPr>
        <p:txBody>
          <a:bodyPr wrap="square" lIns="0" tIns="0" rIns="0" bIns="0" rtlCol="0">
            <a:spAutoFit/>
          </a:bodyPr>
          <a:lstStyle/>
          <a:p>
            <a:r>
              <a:rPr lang="en-US" sz="2400" spc="-70" dirty="0" smtClean="0">
                <a:solidFill>
                  <a:schemeClr val="bg1"/>
                </a:solidFill>
              </a:rPr>
              <a:t>ACS</a:t>
            </a:r>
          </a:p>
        </p:txBody>
      </p:sp>
      <p:sp>
        <p:nvSpPr>
          <p:cNvPr id="72" name="TextBox 71"/>
          <p:cNvSpPr txBox="1"/>
          <p:nvPr/>
        </p:nvSpPr>
        <p:spPr>
          <a:xfrm>
            <a:off x="1032365" y="4057561"/>
            <a:ext cx="754530" cy="369332"/>
          </a:xfrm>
          <a:prstGeom prst="rect">
            <a:avLst/>
          </a:prstGeom>
          <a:noFill/>
        </p:spPr>
        <p:txBody>
          <a:bodyPr wrap="square" lIns="0" tIns="0" rIns="0" bIns="0" rtlCol="0">
            <a:spAutoFit/>
          </a:bodyPr>
          <a:lstStyle/>
          <a:p>
            <a:r>
              <a:rPr lang="en-US" sz="2400" spc="-70" dirty="0" smtClean="0">
                <a:solidFill>
                  <a:schemeClr val="bg1"/>
                </a:solidFill>
              </a:rPr>
              <a:t>WIF</a:t>
            </a:r>
          </a:p>
        </p:txBody>
      </p:sp>
      <p:sp>
        <p:nvSpPr>
          <p:cNvPr id="73" name="TextBox 72"/>
          <p:cNvSpPr txBox="1"/>
          <p:nvPr/>
        </p:nvSpPr>
        <p:spPr>
          <a:xfrm>
            <a:off x="8454690" y="2576686"/>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4" name="TextBox 73"/>
          <p:cNvSpPr txBox="1"/>
          <p:nvPr/>
        </p:nvSpPr>
        <p:spPr>
          <a:xfrm>
            <a:off x="8454979" y="5022815"/>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5" name="TextBox 74"/>
          <p:cNvSpPr txBox="1"/>
          <p:nvPr/>
        </p:nvSpPr>
        <p:spPr>
          <a:xfrm>
            <a:off x="6496050" y="2114031"/>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7" name="TextBox 76"/>
          <p:cNvSpPr txBox="1"/>
          <p:nvPr/>
        </p:nvSpPr>
        <p:spPr>
          <a:xfrm>
            <a:off x="3389764" y="2990536"/>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8" name="TextBox 77"/>
          <p:cNvSpPr txBox="1"/>
          <p:nvPr/>
        </p:nvSpPr>
        <p:spPr>
          <a:xfrm>
            <a:off x="2303914" y="6092838"/>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User</a:t>
            </a:r>
          </a:p>
        </p:txBody>
      </p:sp>
      <p:sp>
        <p:nvSpPr>
          <p:cNvPr id="79" name="TextBox 78"/>
          <p:cNvSpPr txBox="1"/>
          <p:nvPr/>
        </p:nvSpPr>
        <p:spPr>
          <a:xfrm>
            <a:off x="934812" y="1988620"/>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RP</a:t>
            </a:r>
          </a:p>
        </p:txBody>
      </p:sp>
      <p:sp>
        <p:nvSpPr>
          <p:cNvPr id="80" name="TextBox 79"/>
          <p:cNvSpPr txBox="1"/>
          <p:nvPr/>
        </p:nvSpPr>
        <p:spPr>
          <a:xfrm>
            <a:off x="2539554" y="1574311"/>
            <a:ext cx="1238250" cy="369332"/>
          </a:xfrm>
          <a:prstGeom prst="rect">
            <a:avLst/>
          </a:prstGeom>
          <a:noFill/>
        </p:spPr>
        <p:txBody>
          <a:bodyPr wrap="square" lIns="0" tIns="0" rIns="0" bIns="0" rtlCol="0">
            <a:spAutoFit/>
          </a:bodyPr>
          <a:lstStyle/>
          <a:p>
            <a:r>
              <a:rPr lang="en-US" sz="2400" spc="-70" dirty="0">
                <a:gradFill>
                  <a:gsLst>
                    <a:gs pos="2917">
                      <a:schemeClr val="tx1"/>
                    </a:gs>
                    <a:gs pos="30000">
                      <a:schemeClr val="tx1"/>
                    </a:gs>
                  </a:gsLst>
                  <a:lin ang="5400000" scaled="0"/>
                </a:gradFill>
              </a:rPr>
              <a:t> </a:t>
            </a:r>
            <a:r>
              <a:rPr lang="en-US" sz="2400" spc="-70" dirty="0" smtClean="0">
                <a:gradFill>
                  <a:gsLst>
                    <a:gs pos="2917">
                      <a:schemeClr val="tx1"/>
                    </a:gs>
                    <a:gs pos="30000">
                      <a:schemeClr val="tx1"/>
                    </a:gs>
                  </a:gsLst>
                  <a:lin ang="5400000" scaled="0"/>
                </a:gradFill>
              </a:rPr>
              <a:t>Claim:</a:t>
            </a:r>
          </a:p>
        </p:txBody>
      </p:sp>
      <p:sp>
        <p:nvSpPr>
          <p:cNvPr id="81" name="TextBox 80"/>
          <p:cNvSpPr txBox="1"/>
          <p:nvPr/>
        </p:nvSpPr>
        <p:spPr>
          <a:xfrm>
            <a:off x="7992584" y="3524447"/>
            <a:ext cx="3136825"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Home Realm Discovery</a:t>
            </a:r>
          </a:p>
        </p:txBody>
      </p:sp>
    </p:spTree>
    <p:extLst>
      <p:ext uri="{BB962C8B-B14F-4D97-AF65-F5344CB8AC3E}">
        <p14:creationId xmlns:p14="http://schemas.microsoft.com/office/powerpoint/2010/main" val="21761542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250"/>
                                        <p:tgtEl>
                                          <p:spTgt spid="27"/>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5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250" fill="hold"/>
                                        <p:tgtEl>
                                          <p:spTgt spid="10"/>
                                        </p:tgtEl>
                                        <p:attrNameLst>
                                          <p:attrName>ppt_w</p:attrName>
                                        </p:attrNameLst>
                                      </p:cBhvr>
                                      <p:tavLst>
                                        <p:tav tm="0">
                                          <p:val>
                                            <p:fltVal val="0"/>
                                          </p:val>
                                        </p:tav>
                                        <p:tav tm="100000">
                                          <p:val>
                                            <p:strVal val="#ppt_w"/>
                                          </p:val>
                                        </p:tav>
                                      </p:tavLst>
                                    </p:anim>
                                    <p:anim calcmode="lin" valueType="num">
                                      <p:cBhvr>
                                        <p:cTn id="21" dur="250" fill="hold"/>
                                        <p:tgtEl>
                                          <p:spTgt spid="10"/>
                                        </p:tgtEl>
                                        <p:attrNameLst>
                                          <p:attrName>ppt_h</p:attrName>
                                        </p:attrNameLst>
                                      </p:cBhvr>
                                      <p:tavLst>
                                        <p:tav tm="0">
                                          <p:val>
                                            <p:fltVal val="0"/>
                                          </p:val>
                                        </p:tav>
                                        <p:tav tm="100000">
                                          <p:val>
                                            <p:strVal val="#ppt_h"/>
                                          </p:val>
                                        </p:tav>
                                      </p:tavLst>
                                    </p:anim>
                                    <p:animEffect transition="in" filter="fade">
                                      <p:cBhvr>
                                        <p:cTn id="22" dur="250"/>
                                        <p:tgtEl>
                                          <p:spTgt spid="10"/>
                                        </p:tgtEl>
                                      </p:cBhvr>
                                    </p:animEffect>
                                  </p:childTnLst>
                                </p:cTn>
                              </p:par>
                              <p:par>
                                <p:cTn id="23" presetID="10" presetClass="exit" presetSubtype="0" fill="hold" grpId="1" nodeType="with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par>
                          <p:cTn id="26" fill="hold">
                            <p:stCondLst>
                              <p:cond delay="250"/>
                            </p:stCondLst>
                            <p:childTnLst>
                              <p:par>
                                <p:cTn id="27" presetID="22" presetClass="entr" presetSubtype="4"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down)">
                                      <p:cBhvr>
                                        <p:cTn id="29" dur="25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down)">
                                      <p:cBhvr>
                                        <p:cTn id="34" dur="250"/>
                                        <p:tgtEl>
                                          <p:spTgt spid="49"/>
                                        </p:tgtEl>
                                      </p:cBhvr>
                                    </p:animEffect>
                                  </p:childTnLst>
                                </p:cTn>
                              </p:par>
                            </p:childTnLst>
                          </p:cTn>
                        </p:par>
                        <p:par>
                          <p:cTn id="35" fill="hold">
                            <p:stCondLst>
                              <p:cond delay="25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5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250"/>
                                        <p:tgtEl>
                                          <p:spTgt spid="50"/>
                                        </p:tgtEl>
                                      </p:cBhvr>
                                    </p:animEffect>
                                  </p:childTnLst>
                                </p:cTn>
                              </p:par>
                            </p:childTnLst>
                          </p:cTn>
                        </p:par>
                        <p:par>
                          <p:cTn id="44" fill="hold">
                            <p:stCondLst>
                              <p:cond delay="25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250"/>
                                        <p:tgtEl>
                                          <p:spTgt spid="51"/>
                                        </p:tgtEl>
                                      </p:cBhvr>
                                    </p:animEffect>
                                  </p:childTnLst>
                                </p:cTn>
                              </p:par>
                            </p:childTnLst>
                          </p:cTn>
                        </p:par>
                        <p:par>
                          <p:cTn id="53" fill="hold">
                            <p:stCondLst>
                              <p:cond delay="250"/>
                            </p:stCondLst>
                            <p:childTnLst>
                              <p:par>
                                <p:cTn id="54" presetID="10"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25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right)">
                                      <p:cBhvr>
                                        <p:cTn id="61" dur="250"/>
                                        <p:tgtEl>
                                          <p:spTgt spid="53"/>
                                        </p:tgtEl>
                                      </p:cBhvr>
                                    </p:animEffect>
                                  </p:childTnLst>
                                </p:cTn>
                              </p:par>
                              <p:par>
                                <p:cTn id="62" presetID="10" presetClass="entr" presetSubtype="0" fill="hold" nodeType="withEffect">
                                  <p:stCondLst>
                                    <p:cond delay="0"/>
                                  </p:stCondLst>
                                  <p:childTnLst>
                                    <p:set>
                                      <p:cBhvr>
                                        <p:cTn id="63" dur="1" fill="hold">
                                          <p:stCondLst>
                                            <p:cond delay="0"/>
                                          </p:stCondLst>
                                        </p:cTn>
                                        <p:tgtEl>
                                          <p:spTgt spid="4105"/>
                                        </p:tgtEl>
                                        <p:attrNameLst>
                                          <p:attrName>style.visibility</p:attrName>
                                        </p:attrNameLst>
                                      </p:cBhvr>
                                      <p:to>
                                        <p:strVal val="visible"/>
                                      </p:to>
                                    </p:set>
                                    <p:animEffect transition="in" filter="fade">
                                      <p:cBhvr>
                                        <p:cTn id="64" dur="250"/>
                                        <p:tgtEl>
                                          <p:spTgt spid="410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right)">
                                      <p:cBhvr>
                                        <p:cTn id="69" dur="250"/>
                                        <p:tgtEl>
                                          <p:spTgt spid="55"/>
                                        </p:tgtEl>
                                      </p:cBhvr>
                                    </p:animEffect>
                                  </p:childTnLst>
                                </p:cTn>
                              </p:par>
                            </p:childTnLst>
                          </p:cTn>
                        </p:par>
                        <p:par>
                          <p:cTn id="70" fill="hold">
                            <p:stCondLst>
                              <p:cond delay="250"/>
                            </p:stCondLst>
                            <p:childTnLst>
                              <p:par>
                                <p:cTn id="71" presetID="10"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25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down)">
                                      <p:cBhvr>
                                        <p:cTn id="78" dur="25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25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78"/>
                                        </p:tgtEl>
                                        <p:attrNameLst>
                                          <p:attrName>style.visibility</p:attrName>
                                        </p:attrNameLst>
                                      </p:cBhvr>
                                      <p:to>
                                        <p:strVal val="visible"/>
                                      </p:to>
                                    </p:set>
                                    <p:anim calcmode="lin" valueType="num">
                                      <p:cBhvr>
                                        <p:cTn id="88" dur="250" fill="hold"/>
                                        <p:tgtEl>
                                          <p:spTgt spid="78"/>
                                        </p:tgtEl>
                                        <p:attrNameLst>
                                          <p:attrName>ppt_w</p:attrName>
                                        </p:attrNameLst>
                                      </p:cBhvr>
                                      <p:tavLst>
                                        <p:tav tm="0">
                                          <p:val>
                                            <p:fltVal val="0"/>
                                          </p:val>
                                        </p:tav>
                                        <p:tav tm="100000">
                                          <p:val>
                                            <p:strVal val="#ppt_w"/>
                                          </p:val>
                                        </p:tav>
                                      </p:tavLst>
                                    </p:anim>
                                    <p:anim calcmode="lin" valueType="num">
                                      <p:cBhvr>
                                        <p:cTn id="89" dur="250" fill="hold"/>
                                        <p:tgtEl>
                                          <p:spTgt spid="78"/>
                                        </p:tgtEl>
                                        <p:attrNameLst>
                                          <p:attrName>ppt_h</p:attrName>
                                        </p:attrNameLst>
                                      </p:cBhvr>
                                      <p:tavLst>
                                        <p:tav tm="0">
                                          <p:val>
                                            <p:fltVal val="0"/>
                                          </p:val>
                                        </p:tav>
                                        <p:tav tm="100000">
                                          <p:val>
                                            <p:strVal val="#ppt_h"/>
                                          </p:val>
                                        </p:tav>
                                      </p:tavLst>
                                    </p:anim>
                                    <p:animEffect transition="in" filter="fade">
                                      <p:cBhvr>
                                        <p:cTn id="90" dur="250"/>
                                        <p:tgtEl>
                                          <p:spTgt spid="78"/>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79"/>
                                        </p:tgtEl>
                                        <p:attrNameLst>
                                          <p:attrName>style.visibility</p:attrName>
                                        </p:attrNameLst>
                                      </p:cBhvr>
                                      <p:to>
                                        <p:strVal val="visible"/>
                                      </p:to>
                                    </p:set>
                                    <p:anim calcmode="lin" valueType="num">
                                      <p:cBhvr>
                                        <p:cTn id="95" dur="250" fill="hold"/>
                                        <p:tgtEl>
                                          <p:spTgt spid="79"/>
                                        </p:tgtEl>
                                        <p:attrNameLst>
                                          <p:attrName>ppt_w</p:attrName>
                                        </p:attrNameLst>
                                      </p:cBhvr>
                                      <p:tavLst>
                                        <p:tav tm="0">
                                          <p:val>
                                            <p:fltVal val="0"/>
                                          </p:val>
                                        </p:tav>
                                        <p:tav tm="100000">
                                          <p:val>
                                            <p:strVal val="#ppt_w"/>
                                          </p:val>
                                        </p:tav>
                                      </p:tavLst>
                                    </p:anim>
                                    <p:anim calcmode="lin" valueType="num">
                                      <p:cBhvr>
                                        <p:cTn id="96" dur="250" fill="hold"/>
                                        <p:tgtEl>
                                          <p:spTgt spid="79"/>
                                        </p:tgtEl>
                                        <p:attrNameLst>
                                          <p:attrName>ppt_h</p:attrName>
                                        </p:attrNameLst>
                                      </p:cBhvr>
                                      <p:tavLst>
                                        <p:tav tm="0">
                                          <p:val>
                                            <p:fltVal val="0"/>
                                          </p:val>
                                        </p:tav>
                                        <p:tav tm="100000">
                                          <p:val>
                                            <p:strVal val="#ppt_h"/>
                                          </p:val>
                                        </p:tav>
                                      </p:tavLst>
                                    </p:anim>
                                    <p:animEffect transition="in" filter="fade">
                                      <p:cBhvr>
                                        <p:cTn id="97" dur="250"/>
                                        <p:tgtEl>
                                          <p:spTgt spid="79"/>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72"/>
                                        </p:tgtEl>
                                        <p:attrNameLst>
                                          <p:attrName>style.visibility</p:attrName>
                                        </p:attrNameLst>
                                      </p:cBhvr>
                                      <p:to>
                                        <p:strVal val="visible"/>
                                      </p:to>
                                    </p:set>
                                    <p:anim calcmode="lin" valueType="num">
                                      <p:cBhvr>
                                        <p:cTn id="102" dur="250" fill="hold"/>
                                        <p:tgtEl>
                                          <p:spTgt spid="72"/>
                                        </p:tgtEl>
                                        <p:attrNameLst>
                                          <p:attrName>ppt_w</p:attrName>
                                        </p:attrNameLst>
                                      </p:cBhvr>
                                      <p:tavLst>
                                        <p:tav tm="0">
                                          <p:val>
                                            <p:fltVal val="0"/>
                                          </p:val>
                                        </p:tav>
                                        <p:tav tm="100000">
                                          <p:val>
                                            <p:strVal val="#ppt_w"/>
                                          </p:val>
                                        </p:tav>
                                      </p:tavLst>
                                    </p:anim>
                                    <p:anim calcmode="lin" valueType="num">
                                      <p:cBhvr>
                                        <p:cTn id="103" dur="250" fill="hold"/>
                                        <p:tgtEl>
                                          <p:spTgt spid="72"/>
                                        </p:tgtEl>
                                        <p:attrNameLst>
                                          <p:attrName>ppt_h</p:attrName>
                                        </p:attrNameLst>
                                      </p:cBhvr>
                                      <p:tavLst>
                                        <p:tav tm="0">
                                          <p:val>
                                            <p:fltVal val="0"/>
                                          </p:val>
                                        </p:tav>
                                        <p:tav tm="100000">
                                          <p:val>
                                            <p:strVal val="#ppt_h"/>
                                          </p:val>
                                        </p:tav>
                                      </p:tavLst>
                                    </p:anim>
                                    <p:animEffect transition="in" filter="fade">
                                      <p:cBhvr>
                                        <p:cTn id="104" dur="250"/>
                                        <p:tgtEl>
                                          <p:spTgt spid="72"/>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p:cTn id="109" dur="250" fill="hold"/>
                                        <p:tgtEl>
                                          <p:spTgt spid="16"/>
                                        </p:tgtEl>
                                        <p:attrNameLst>
                                          <p:attrName>ppt_w</p:attrName>
                                        </p:attrNameLst>
                                      </p:cBhvr>
                                      <p:tavLst>
                                        <p:tav tm="0">
                                          <p:val>
                                            <p:fltVal val="0"/>
                                          </p:val>
                                        </p:tav>
                                        <p:tav tm="100000">
                                          <p:val>
                                            <p:strVal val="#ppt_w"/>
                                          </p:val>
                                        </p:tav>
                                      </p:tavLst>
                                    </p:anim>
                                    <p:anim calcmode="lin" valueType="num">
                                      <p:cBhvr>
                                        <p:cTn id="110" dur="250" fill="hold"/>
                                        <p:tgtEl>
                                          <p:spTgt spid="16"/>
                                        </p:tgtEl>
                                        <p:attrNameLst>
                                          <p:attrName>ppt_h</p:attrName>
                                        </p:attrNameLst>
                                      </p:cBhvr>
                                      <p:tavLst>
                                        <p:tav tm="0">
                                          <p:val>
                                            <p:fltVal val="0"/>
                                          </p:val>
                                        </p:tav>
                                        <p:tav tm="100000">
                                          <p:val>
                                            <p:strVal val="#ppt_h"/>
                                          </p:val>
                                        </p:tav>
                                      </p:tavLst>
                                    </p:anim>
                                    <p:animEffect transition="in" filter="fade">
                                      <p:cBhvr>
                                        <p:cTn id="111" dur="250"/>
                                        <p:tgtEl>
                                          <p:spTgt spid="16"/>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73"/>
                                        </p:tgtEl>
                                        <p:attrNameLst>
                                          <p:attrName>style.visibility</p:attrName>
                                        </p:attrNameLst>
                                      </p:cBhvr>
                                      <p:to>
                                        <p:strVal val="visible"/>
                                      </p:to>
                                    </p:set>
                                    <p:anim calcmode="lin" valueType="num">
                                      <p:cBhvr>
                                        <p:cTn id="116" dur="250" fill="hold"/>
                                        <p:tgtEl>
                                          <p:spTgt spid="73"/>
                                        </p:tgtEl>
                                        <p:attrNameLst>
                                          <p:attrName>ppt_w</p:attrName>
                                        </p:attrNameLst>
                                      </p:cBhvr>
                                      <p:tavLst>
                                        <p:tav tm="0">
                                          <p:val>
                                            <p:fltVal val="0"/>
                                          </p:val>
                                        </p:tav>
                                        <p:tav tm="100000">
                                          <p:val>
                                            <p:strVal val="#ppt_w"/>
                                          </p:val>
                                        </p:tav>
                                      </p:tavLst>
                                    </p:anim>
                                    <p:anim calcmode="lin" valueType="num">
                                      <p:cBhvr>
                                        <p:cTn id="117" dur="250" fill="hold"/>
                                        <p:tgtEl>
                                          <p:spTgt spid="73"/>
                                        </p:tgtEl>
                                        <p:attrNameLst>
                                          <p:attrName>ppt_h</p:attrName>
                                        </p:attrNameLst>
                                      </p:cBhvr>
                                      <p:tavLst>
                                        <p:tav tm="0">
                                          <p:val>
                                            <p:fltVal val="0"/>
                                          </p:val>
                                        </p:tav>
                                        <p:tav tm="100000">
                                          <p:val>
                                            <p:strVal val="#ppt_h"/>
                                          </p:val>
                                        </p:tav>
                                      </p:tavLst>
                                    </p:anim>
                                    <p:animEffect transition="in" filter="fade">
                                      <p:cBhvr>
                                        <p:cTn id="118" dur="250"/>
                                        <p:tgtEl>
                                          <p:spTgt spid="73"/>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anim calcmode="lin" valueType="num">
                                      <p:cBhvr>
                                        <p:cTn id="121" dur="250" fill="hold"/>
                                        <p:tgtEl>
                                          <p:spTgt spid="74"/>
                                        </p:tgtEl>
                                        <p:attrNameLst>
                                          <p:attrName>ppt_w</p:attrName>
                                        </p:attrNameLst>
                                      </p:cBhvr>
                                      <p:tavLst>
                                        <p:tav tm="0">
                                          <p:val>
                                            <p:fltVal val="0"/>
                                          </p:val>
                                        </p:tav>
                                        <p:tav tm="100000">
                                          <p:val>
                                            <p:strVal val="#ppt_w"/>
                                          </p:val>
                                        </p:tav>
                                      </p:tavLst>
                                    </p:anim>
                                    <p:anim calcmode="lin" valueType="num">
                                      <p:cBhvr>
                                        <p:cTn id="122" dur="250" fill="hold"/>
                                        <p:tgtEl>
                                          <p:spTgt spid="74"/>
                                        </p:tgtEl>
                                        <p:attrNameLst>
                                          <p:attrName>ppt_h</p:attrName>
                                        </p:attrNameLst>
                                      </p:cBhvr>
                                      <p:tavLst>
                                        <p:tav tm="0">
                                          <p:val>
                                            <p:fltVal val="0"/>
                                          </p:val>
                                        </p:tav>
                                        <p:tav tm="100000">
                                          <p:val>
                                            <p:strVal val="#ppt_h"/>
                                          </p:val>
                                        </p:tav>
                                      </p:tavLst>
                                    </p:anim>
                                    <p:animEffect transition="in" filter="fade">
                                      <p:cBhvr>
                                        <p:cTn id="123" dur="250"/>
                                        <p:tgtEl>
                                          <p:spTgt spid="7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fade">
                                      <p:cBhvr>
                                        <p:cTn id="128" dur="25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fade">
                                      <p:cBhvr>
                                        <p:cTn id="133" dur="25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fade">
                                      <p:cBhvr>
                                        <p:cTn id="138" dur="250"/>
                                        <p:tgtEl>
                                          <p:spTgt spid="7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fade">
                                      <p:cBhvr>
                                        <p:cTn id="143"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 grpId="0" animBg="1"/>
      <p:bldP spid="9" grpId="1" animBg="1"/>
      <p:bldP spid="48" grpId="0" animBg="1"/>
      <p:bldP spid="49" grpId="0" animBg="1"/>
      <p:bldP spid="50" grpId="0" animBg="1"/>
      <p:bldP spid="51" grpId="0" animBg="1"/>
      <p:bldP spid="53" grpId="0" animBg="1"/>
      <p:bldP spid="55" grpId="0" animBg="1"/>
      <p:bldP spid="61" grpId="0" animBg="1"/>
      <p:bldP spid="15" grpId="0"/>
      <p:bldP spid="16" grpId="0"/>
      <p:bldP spid="72" grpId="0"/>
      <p:bldP spid="73" grpId="0"/>
      <p:bldP spid="74" grpId="0"/>
      <p:bldP spid="75" grpId="0"/>
      <p:bldP spid="77" grpId="0"/>
      <p:bldP spid="78" grpId="0"/>
      <p:bldP spid="79" grpId="0"/>
      <p:bldP spid="80" grpId="0"/>
      <p:bldP spid="8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100" name="Group 99"/>
          <p:cNvGrpSpPr/>
          <p:nvPr/>
        </p:nvGrpSpPr>
        <p:grpSpPr>
          <a:xfrm>
            <a:off x="1845464" y="5334000"/>
            <a:ext cx="7660486" cy="1523245"/>
            <a:chOff x="1845464" y="4294578"/>
            <a:chExt cx="8295050" cy="2562667"/>
          </a:xfrm>
        </p:grpSpPr>
        <p:sp>
          <p:nvSpPr>
            <p:cNvPr id="78" name="Rectangle 77"/>
            <p:cNvSpPr/>
            <p:nvPr/>
          </p:nvSpPr>
          <p:spPr bwMode="auto">
            <a:xfrm rot="16200000">
              <a:off x="4711655" y="1428387"/>
              <a:ext cx="2562667" cy="8295050"/>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TextBox 56"/>
            <p:cNvSpPr txBox="1"/>
            <p:nvPr/>
          </p:nvSpPr>
          <p:spPr>
            <a:xfrm rot="16200000">
              <a:off x="1254869" y="5375952"/>
              <a:ext cx="1581299" cy="399922"/>
            </a:xfrm>
            <a:prstGeom prst="rect">
              <a:avLst/>
            </a:prstGeom>
            <a:noFill/>
          </p:spPr>
          <p:txBody>
            <a:bodyPr wrap="none" lIns="91435" tIns="45718" rIns="91435" bIns="45718" rtlCol="0">
              <a:spAutoFit/>
            </a:bodyPr>
            <a:lstStyle/>
            <a:p>
              <a:pPr algn="ctr">
                <a:lnSpc>
                  <a:spcPct val="90000"/>
                </a:lnSpc>
              </a:pPr>
              <a:r>
                <a:rPr lang="en-US" sz="2000" dirty="0" smtClean="0">
                  <a:ln>
                    <a:solidFill>
                      <a:schemeClr val="bg1">
                        <a:alpha val="0"/>
                      </a:schemeClr>
                    </a:solidFill>
                  </a:ln>
                  <a:solidFill>
                    <a:schemeClr val="accent2">
                      <a:alpha val="99000"/>
                    </a:schemeClr>
                  </a:solidFill>
                  <a:latin typeface="Segoe UI Light" pitchFamily="34" charset="0"/>
                </a:rPr>
                <a:t>Mobile</a:t>
              </a:r>
              <a:endParaRPr lang="en-US" sz="2000" dirty="0">
                <a:ln>
                  <a:solidFill>
                    <a:schemeClr val="bg1">
                      <a:alpha val="0"/>
                    </a:schemeClr>
                  </a:solidFill>
                </a:ln>
                <a:solidFill>
                  <a:schemeClr val="accent2">
                    <a:alpha val="99000"/>
                  </a:schemeClr>
                </a:solidFill>
                <a:latin typeface="Segoe UI Light" pitchFamily="34" charset="0"/>
              </a:endParaRPr>
            </a:p>
          </p:txBody>
        </p:sp>
      </p:grpSp>
      <p:grpSp>
        <p:nvGrpSpPr>
          <p:cNvPr id="4124" name="Group 4123"/>
          <p:cNvGrpSpPr/>
          <p:nvPr/>
        </p:nvGrpSpPr>
        <p:grpSpPr>
          <a:xfrm>
            <a:off x="5135636" y="215900"/>
            <a:ext cx="2571201" cy="6641346"/>
            <a:chOff x="5135636" y="215900"/>
            <a:chExt cx="2571201" cy="6641346"/>
          </a:xfrm>
        </p:grpSpPr>
        <p:sp>
          <p:nvSpPr>
            <p:cNvPr id="74" name="Rectangle 73"/>
            <p:cNvSpPr/>
            <p:nvPr/>
          </p:nvSpPr>
          <p:spPr bwMode="auto">
            <a:xfrm>
              <a:off x="5135636" y="215900"/>
              <a:ext cx="257120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6089351" y="215900"/>
              <a:ext cx="583996"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ACS</a:t>
              </a:r>
            </a:p>
          </p:txBody>
        </p:sp>
      </p:grpSp>
      <p:sp>
        <p:nvSpPr>
          <p:cNvPr id="5" name="Title 4"/>
          <p:cNvSpPr>
            <a:spLocks noGrp="1"/>
          </p:cNvSpPr>
          <p:nvPr>
            <p:ph type="title"/>
          </p:nvPr>
        </p:nvSpPr>
        <p:spPr>
          <a:xfrm>
            <a:off x="519112" y="228600"/>
            <a:ext cx="1326351" cy="747897"/>
          </a:xfrm>
        </p:spPr>
        <p:txBody>
          <a:bodyPr/>
          <a:lstStyle/>
          <a:p>
            <a:r>
              <a:rPr lang="en-US" spc="0" dirty="0" smtClean="0"/>
              <a:t>ACS</a:t>
            </a:r>
            <a:endParaRPr lang="en-US" spc="0" dirty="0"/>
          </a:p>
        </p:txBody>
      </p:sp>
      <p:sp>
        <p:nvSpPr>
          <p:cNvPr id="21" name="TextBox 20"/>
          <p:cNvSpPr txBox="1"/>
          <p:nvPr/>
        </p:nvSpPr>
        <p:spPr>
          <a:xfrm>
            <a:off x="3898364" y="3915217"/>
            <a:ext cx="1935012"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WS-Federation</a:t>
            </a:r>
          </a:p>
        </p:txBody>
      </p:sp>
      <p:grpSp>
        <p:nvGrpSpPr>
          <p:cNvPr id="4125" name="Group 4124"/>
          <p:cNvGrpSpPr/>
          <p:nvPr/>
        </p:nvGrpSpPr>
        <p:grpSpPr>
          <a:xfrm>
            <a:off x="7793922" y="215900"/>
            <a:ext cx="3978978" cy="6641346"/>
            <a:chOff x="7793922" y="215900"/>
            <a:chExt cx="2346589" cy="6641346"/>
          </a:xfrm>
        </p:grpSpPr>
        <p:sp>
          <p:nvSpPr>
            <p:cNvPr id="2" name="Rectangle 1"/>
            <p:cNvSpPr/>
            <p:nvPr/>
          </p:nvSpPr>
          <p:spPr bwMode="auto">
            <a:xfrm>
              <a:off x="7793922" y="215900"/>
              <a:ext cx="2346589"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TextBox 51"/>
            <p:cNvSpPr txBox="1"/>
            <p:nvPr/>
          </p:nvSpPr>
          <p:spPr>
            <a:xfrm>
              <a:off x="8091023" y="215900"/>
              <a:ext cx="1759959"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Your Application</a:t>
              </a:r>
            </a:p>
          </p:txBody>
        </p:sp>
      </p:grpSp>
      <p:grpSp>
        <p:nvGrpSpPr>
          <p:cNvPr id="4123" name="Group 4122"/>
          <p:cNvGrpSpPr/>
          <p:nvPr/>
        </p:nvGrpSpPr>
        <p:grpSpPr>
          <a:xfrm>
            <a:off x="3316341" y="215900"/>
            <a:ext cx="1783243" cy="6641346"/>
            <a:chOff x="3316341" y="215900"/>
            <a:chExt cx="1783243" cy="6641346"/>
          </a:xfrm>
        </p:grpSpPr>
        <p:sp>
          <p:nvSpPr>
            <p:cNvPr id="75" name="Rectangle 74"/>
            <p:cNvSpPr/>
            <p:nvPr/>
          </p:nvSpPr>
          <p:spPr bwMode="auto">
            <a:xfrm>
              <a:off x="3316341" y="215900"/>
              <a:ext cx="173233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TextBox 53"/>
            <p:cNvSpPr txBox="1"/>
            <p:nvPr/>
          </p:nvSpPr>
          <p:spPr>
            <a:xfrm>
              <a:off x="3316341" y="215900"/>
              <a:ext cx="1783243" cy="590927"/>
            </a:xfrm>
            <a:prstGeom prst="rect">
              <a:avLst/>
            </a:prstGeom>
            <a:noFill/>
          </p:spPr>
          <p:txBody>
            <a:bodyPr wrap="square" lIns="91435" tIns="45718" rIns="91435" bIns="45718" rtlCol="0">
              <a:spAutoFit/>
            </a:bodyPr>
            <a:lstStyle/>
            <a:p>
              <a:pPr algn="ctr">
                <a:lnSpc>
                  <a:spcPct val="90000"/>
                </a:lnSpc>
              </a:pPr>
              <a:r>
                <a:rPr lang="en-US" dirty="0" smtClean="0">
                  <a:ln>
                    <a:solidFill>
                      <a:schemeClr val="bg1">
                        <a:alpha val="0"/>
                      </a:schemeClr>
                    </a:solidFill>
                  </a:ln>
                  <a:solidFill>
                    <a:schemeClr val="tx1">
                      <a:lumMod val="75000"/>
                      <a:lumOff val="25000"/>
                      <a:alpha val="99000"/>
                    </a:schemeClr>
                  </a:solidFill>
                  <a:latin typeface="Segoe UI Light" pitchFamily="34" charset="0"/>
                </a:rPr>
                <a:t>Identity Providers</a:t>
              </a:r>
              <a:endParaRPr lang="en-US" dirty="0">
                <a:ln>
                  <a:solidFill>
                    <a:schemeClr val="bg1">
                      <a:alpha val="0"/>
                    </a:schemeClr>
                  </a:solidFill>
                </a:ln>
                <a:solidFill>
                  <a:schemeClr val="tx1">
                    <a:lumMod val="75000"/>
                    <a:lumOff val="25000"/>
                    <a:alpha val="99000"/>
                  </a:schemeClr>
                </a:solidFill>
                <a:latin typeface="Segoe UI Light" pitchFamily="34" charset="0"/>
              </a:endParaRPr>
            </a:p>
          </p:txBody>
        </p:sp>
      </p:grpSp>
      <p:grpSp>
        <p:nvGrpSpPr>
          <p:cNvPr id="4126" name="Group 4125"/>
          <p:cNvGrpSpPr/>
          <p:nvPr/>
        </p:nvGrpSpPr>
        <p:grpSpPr>
          <a:xfrm>
            <a:off x="1845465" y="839966"/>
            <a:ext cx="7660485" cy="3367528"/>
            <a:chOff x="1845465" y="839966"/>
            <a:chExt cx="8295053" cy="3367528"/>
          </a:xfrm>
        </p:grpSpPr>
        <p:sp>
          <p:nvSpPr>
            <p:cNvPr id="76" name="Rectangle 75"/>
            <p:cNvSpPr/>
            <p:nvPr/>
          </p:nvSpPr>
          <p:spPr bwMode="auto">
            <a:xfrm rot="16200000">
              <a:off x="4309228" y="-1623797"/>
              <a:ext cx="3367528" cy="8295053"/>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TextBox 54"/>
            <p:cNvSpPr txBox="1"/>
            <p:nvPr/>
          </p:nvSpPr>
          <p:spPr>
            <a:xfrm rot="16200000">
              <a:off x="1166596" y="2339065"/>
              <a:ext cx="1757843"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Browser-based</a:t>
              </a:r>
            </a:p>
          </p:txBody>
        </p:sp>
      </p:grpSp>
      <p:grpSp>
        <p:nvGrpSpPr>
          <p:cNvPr id="4127" name="Group 4126"/>
          <p:cNvGrpSpPr/>
          <p:nvPr/>
        </p:nvGrpSpPr>
        <p:grpSpPr>
          <a:xfrm>
            <a:off x="1859676" y="4289915"/>
            <a:ext cx="7646276" cy="949435"/>
            <a:chOff x="2516324" y="4289915"/>
            <a:chExt cx="7624188" cy="949435"/>
          </a:xfrm>
        </p:grpSpPr>
        <p:sp>
          <p:nvSpPr>
            <p:cNvPr id="77" name="Rectangle 76"/>
            <p:cNvSpPr/>
            <p:nvPr/>
          </p:nvSpPr>
          <p:spPr bwMode="auto">
            <a:xfrm rot="16200000">
              <a:off x="5853701" y="952539"/>
              <a:ext cx="949435" cy="7624187"/>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TextBox 55"/>
            <p:cNvSpPr txBox="1"/>
            <p:nvPr/>
          </p:nvSpPr>
          <p:spPr>
            <a:xfrm rot="16200000">
              <a:off x="2442589" y="4441469"/>
              <a:ext cx="793797" cy="646327"/>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Rich</a:t>
              </a:r>
            </a:p>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Client</a:t>
              </a:r>
            </a:p>
          </p:txBody>
        </p:sp>
      </p:grpSp>
      <p:grpSp>
        <p:nvGrpSpPr>
          <p:cNvPr id="4097" name="Group 4096"/>
          <p:cNvGrpSpPr/>
          <p:nvPr/>
        </p:nvGrpSpPr>
        <p:grpSpPr>
          <a:xfrm>
            <a:off x="5656968" y="1952780"/>
            <a:ext cx="1534384" cy="1097434"/>
            <a:chOff x="6127849" y="2121178"/>
            <a:chExt cx="1534384" cy="1097434"/>
          </a:xfrm>
        </p:grpSpPr>
        <p:sp>
          <p:nvSpPr>
            <p:cNvPr id="24" name="TextBox 23"/>
            <p:cNvSpPr txBox="1"/>
            <p:nvPr/>
          </p:nvSpPr>
          <p:spPr>
            <a:xfrm>
              <a:off x="6127849" y="2880062"/>
              <a:ext cx="1534384" cy="338550"/>
            </a:xfrm>
            <a:prstGeom prst="rect">
              <a:avLst/>
            </a:prstGeom>
            <a:noFill/>
          </p:spPr>
          <p:txBody>
            <a:bodyPr wrap="none" lIns="91435" tIns="45718" rIns="91435" bIns="45718" rtlCol="0">
              <a:spAutoFit/>
            </a:bodyPr>
            <a:lstStyle/>
            <a:p>
              <a:pPr algn="ctr"/>
              <a:r>
                <a:rPr lang="en-US" sz="1600" dirty="0">
                  <a:ln>
                    <a:solidFill>
                      <a:schemeClr val="bg1">
                        <a:alpha val="0"/>
                      </a:schemeClr>
                    </a:solidFill>
                  </a:ln>
                  <a:gradFill>
                    <a:gsLst>
                      <a:gs pos="0">
                        <a:srgbClr val="595959"/>
                      </a:gs>
                      <a:gs pos="86000">
                        <a:srgbClr val="595959"/>
                      </a:gs>
                    </a:gsLst>
                    <a:lin ang="5400000" scaled="0"/>
                  </a:gradFill>
                </a:rPr>
                <a:t>WS-Federation</a:t>
              </a:r>
            </a:p>
          </p:txBody>
        </p:sp>
        <p:sp>
          <p:nvSpPr>
            <p:cNvPr id="103" name="Freeform 7"/>
            <p:cNvSpPr>
              <a:spLocks noEditPoints="1"/>
            </p:cNvSpPr>
            <p:nvPr/>
          </p:nvSpPr>
          <p:spPr bwMode="auto">
            <a:xfrm>
              <a:off x="6411010" y="2121178"/>
              <a:ext cx="968062" cy="839770"/>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01" name="Group 4100"/>
          <p:cNvGrpSpPr/>
          <p:nvPr/>
        </p:nvGrpSpPr>
        <p:grpSpPr>
          <a:xfrm>
            <a:off x="7915373" y="1335034"/>
            <a:ext cx="715333" cy="930777"/>
            <a:chOff x="7988445" y="2583148"/>
            <a:chExt cx="715333" cy="930777"/>
          </a:xfrm>
        </p:grpSpPr>
        <p:sp>
          <p:nvSpPr>
            <p:cNvPr id="37" name="TextBox 36"/>
            <p:cNvSpPr txBox="1"/>
            <p:nvPr/>
          </p:nvSpPr>
          <p:spPr>
            <a:xfrm>
              <a:off x="8116882" y="3298481"/>
              <a:ext cx="458459" cy="215444"/>
            </a:xfrm>
            <a:prstGeom prst="rect">
              <a:avLst/>
            </a:prstGeom>
            <a:noFill/>
          </p:spPr>
          <p:txBody>
            <a:bodyPr wrap="none" lIns="0" tIns="0" rIns="0" bIns="0" rtlCol="0">
              <a:spAutoFit/>
            </a:bodyPr>
            <a:lstStyle/>
            <a:p>
              <a:pPr algn="ctr"/>
              <a:r>
                <a:rPr lang="en-US" sz="1400" dirty="0">
                  <a:ln>
                    <a:solidFill>
                      <a:schemeClr val="bg1">
                        <a:alpha val="0"/>
                      </a:schemeClr>
                    </a:solidFill>
                  </a:ln>
                  <a:gradFill>
                    <a:gsLst>
                      <a:gs pos="0">
                        <a:srgbClr val="595959"/>
                      </a:gs>
                      <a:gs pos="86000">
                        <a:srgbClr val="595959"/>
                      </a:gs>
                    </a:gsLst>
                    <a:lin ang="5400000" scaled="0"/>
                  </a:gradFill>
                </a:rPr>
                <a:t>SAML</a:t>
              </a:r>
            </a:p>
          </p:txBody>
        </p:sp>
        <p:grpSp>
          <p:nvGrpSpPr>
            <p:cNvPr id="4100" name="Group 4099"/>
            <p:cNvGrpSpPr/>
            <p:nvPr/>
          </p:nvGrpSpPr>
          <p:grpSpPr>
            <a:xfrm>
              <a:off x="7988445" y="2583148"/>
              <a:ext cx="715333" cy="715333"/>
              <a:chOff x="721408" y="2935627"/>
              <a:chExt cx="848238" cy="848238"/>
            </a:xfrm>
          </p:grpSpPr>
          <p:sp>
            <p:nvSpPr>
              <p:cNvPr id="10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0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4102" name="Group 4101"/>
          <p:cNvGrpSpPr/>
          <p:nvPr/>
        </p:nvGrpSpPr>
        <p:grpSpPr>
          <a:xfrm>
            <a:off x="8721640" y="1335034"/>
            <a:ext cx="715333" cy="930777"/>
            <a:chOff x="8794712" y="2583148"/>
            <a:chExt cx="715333" cy="930777"/>
          </a:xfrm>
        </p:grpSpPr>
        <p:sp>
          <p:nvSpPr>
            <p:cNvPr id="38" name="TextBox 37"/>
            <p:cNvSpPr txBox="1"/>
            <p:nvPr/>
          </p:nvSpPr>
          <p:spPr>
            <a:xfrm>
              <a:off x="8971142" y="3298481"/>
              <a:ext cx="362472" cy="215444"/>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400" spc="0" dirty="0"/>
                <a:t>SWT</a:t>
              </a:r>
            </a:p>
          </p:txBody>
        </p:sp>
        <p:grpSp>
          <p:nvGrpSpPr>
            <p:cNvPr id="111" name="Group 110"/>
            <p:cNvGrpSpPr/>
            <p:nvPr/>
          </p:nvGrpSpPr>
          <p:grpSpPr>
            <a:xfrm>
              <a:off x="8794712" y="2583148"/>
              <a:ext cx="715333" cy="715333"/>
              <a:chOff x="721408" y="2935627"/>
              <a:chExt cx="848238" cy="848238"/>
            </a:xfrm>
          </p:grpSpPr>
          <p:sp>
            <p:nvSpPr>
              <p:cNvPr id="112"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13"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
        <p:nvSpPr>
          <p:cNvPr id="116" name="Right Arrow 115"/>
          <p:cNvSpPr/>
          <p:nvPr/>
        </p:nvSpPr>
        <p:spPr bwMode="auto">
          <a:xfrm rot="1811247" flipV="1">
            <a:off x="4273040" y="1280597"/>
            <a:ext cx="155725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7" name="Right Arrow 116"/>
          <p:cNvSpPr/>
          <p:nvPr/>
        </p:nvSpPr>
        <p:spPr bwMode="auto">
          <a:xfrm rot="883381" flipV="1">
            <a:off x="4389670" y="1769781"/>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9" name="Right Arrow 118"/>
          <p:cNvSpPr/>
          <p:nvPr/>
        </p:nvSpPr>
        <p:spPr bwMode="auto">
          <a:xfrm rot="20716619">
            <a:off x="4389670" y="2689665"/>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1" name="Right Arrow 120"/>
          <p:cNvSpPr/>
          <p:nvPr/>
        </p:nvSpPr>
        <p:spPr bwMode="auto">
          <a:xfrm flipV="1">
            <a:off x="4389670" y="2229723"/>
            <a:ext cx="119198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2" name="Right Arrow 121"/>
          <p:cNvSpPr/>
          <p:nvPr/>
        </p:nvSpPr>
        <p:spPr bwMode="auto">
          <a:xfrm rot="19788753">
            <a:off x="4245616" y="3185771"/>
            <a:ext cx="158830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79" name="Group 78"/>
          <p:cNvGrpSpPr/>
          <p:nvPr/>
        </p:nvGrpSpPr>
        <p:grpSpPr>
          <a:xfrm>
            <a:off x="3898364" y="2133299"/>
            <a:ext cx="568284" cy="568285"/>
            <a:chOff x="1546018" y="1304764"/>
            <a:chExt cx="763524" cy="763524"/>
          </a:xfrm>
        </p:grpSpPr>
        <p:sp>
          <p:nvSpPr>
            <p:cNvPr id="80" name="Oval Blue"/>
            <p:cNvSpPr>
              <a:spLocks noChangeAspect="1"/>
            </p:cNvSpPr>
            <p:nvPr/>
          </p:nvSpPr>
          <p:spPr bwMode="auto">
            <a:xfrm>
              <a:off x="1546018" y="130476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81" name="Group 80"/>
            <p:cNvGrpSpPr/>
            <p:nvPr/>
          </p:nvGrpSpPr>
          <p:grpSpPr bwMode="black">
            <a:xfrm>
              <a:off x="1729258" y="1488056"/>
              <a:ext cx="397044" cy="396940"/>
              <a:chOff x="3249834" y="963808"/>
              <a:chExt cx="1000896" cy="1000896"/>
            </a:xfrm>
          </p:grpSpPr>
          <p:sp>
            <p:nvSpPr>
              <p:cNvPr id="82"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3"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84" name="Group 83"/>
          <p:cNvGrpSpPr/>
          <p:nvPr/>
        </p:nvGrpSpPr>
        <p:grpSpPr>
          <a:xfrm>
            <a:off x="3898364" y="881566"/>
            <a:ext cx="568284" cy="568285"/>
            <a:chOff x="4079927" y="1556792"/>
            <a:chExt cx="763524" cy="763524"/>
          </a:xfrm>
        </p:grpSpPr>
        <p:sp>
          <p:nvSpPr>
            <p:cNvPr id="85" name="Oval Blue"/>
            <p:cNvSpPr>
              <a:spLocks noChangeAspect="1"/>
            </p:cNvSpPr>
            <p:nvPr/>
          </p:nvSpPr>
          <p:spPr bwMode="auto">
            <a:xfrm>
              <a:off x="4079927" y="1556792"/>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86" name="Group 85"/>
            <p:cNvGrpSpPr/>
            <p:nvPr/>
          </p:nvGrpSpPr>
          <p:grpSpPr>
            <a:xfrm>
              <a:off x="4146687" y="1706533"/>
              <a:ext cx="505841" cy="476163"/>
              <a:chOff x="4985657" y="7068129"/>
              <a:chExt cx="592808" cy="558028"/>
            </a:xfrm>
          </p:grpSpPr>
          <p:sp>
            <p:nvSpPr>
              <p:cNvPr id="87"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8" name="Right Arrow 87"/>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89" name="Group 88"/>
          <p:cNvGrpSpPr/>
          <p:nvPr/>
        </p:nvGrpSpPr>
        <p:grpSpPr>
          <a:xfrm>
            <a:off x="3898364" y="2759165"/>
            <a:ext cx="568284" cy="568285"/>
            <a:chOff x="9928721" y="1628800"/>
            <a:chExt cx="763524" cy="763524"/>
          </a:xfrm>
        </p:grpSpPr>
        <p:sp>
          <p:nvSpPr>
            <p:cNvPr id="90" name="Oval Blue"/>
            <p:cNvSpPr>
              <a:spLocks noChangeAspect="1"/>
            </p:cNvSpPr>
            <p:nvPr/>
          </p:nvSpPr>
          <p:spPr bwMode="auto">
            <a:xfrm>
              <a:off x="9928721" y="162880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pic>
          <p:nvPicPr>
            <p:cNvPr id="91"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92" name="Group 91"/>
          <p:cNvGrpSpPr/>
          <p:nvPr/>
        </p:nvGrpSpPr>
        <p:grpSpPr>
          <a:xfrm>
            <a:off x="3898364" y="1507432"/>
            <a:ext cx="568284" cy="568285"/>
            <a:chOff x="9928721" y="1088740"/>
            <a:chExt cx="763524" cy="763524"/>
          </a:xfrm>
        </p:grpSpPr>
        <p:sp>
          <p:nvSpPr>
            <p:cNvPr id="93" name="Oval Blue"/>
            <p:cNvSpPr>
              <a:spLocks noChangeAspect="1"/>
            </p:cNvSpPr>
            <p:nvPr/>
          </p:nvSpPr>
          <p:spPr bwMode="auto">
            <a:xfrm>
              <a:off x="9928721" y="108874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4"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898364" y="3385032"/>
            <a:ext cx="568284" cy="568285"/>
            <a:chOff x="673821" y="5445224"/>
            <a:chExt cx="763524" cy="763524"/>
          </a:xfrm>
        </p:grpSpPr>
        <p:sp>
          <p:nvSpPr>
            <p:cNvPr id="97" name="Oval Blue"/>
            <p:cNvSpPr>
              <a:spLocks noChangeAspect="1"/>
            </p:cNvSpPr>
            <p:nvPr/>
          </p:nvSpPr>
          <p:spPr bwMode="auto">
            <a:xfrm>
              <a:off x="673821" y="544522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99" name="Freeform 7"/>
            <p:cNvSpPr>
              <a:spLocks noEditPoints="1"/>
            </p:cNvSpPr>
            <p:nvPr/>
          </p:nvSpPr>
          <p:spPr bwMode="auto">
            <a:xfrm>
              <a:off x="739022" y="5552377"/>
              <a:ext cx="633122" cy="549218"/>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5" name="Right Arrow 124"/>
          <p:cNvSpPr/>
          <p:nvPr/>
        </p:nvSpPr>
        <p:spPr bwMode="auto">
          <a:xfrm flipV="1">
            <a:off x="7102524" y="2229723"/>
            <a:ext cx="240342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63" name="Right Arrow 162"/>
          <p:cNvSpPr/>
          <p:nvPr/>
        </p:nvSpPr>
        <p:spPr bwMode="auto">
          <a:xfrm flipV="1">
            <a:off x="7909218" y="4835736"/>
            <a:ext cx="159673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165" name="Group 164"/>
          <p:cNvGrpSpPr/>
          <p:nvPr/>
        </p:nvGrpSpPr>
        <p:grpSpPr>
          <a:xfrm>
            <a:off x="8427422" y="4289914"/>
            <a:ext cx="440455" cy="602038"/>
            <a:chOff x="7988445" y="2583148"/>
            <a:chExt cx="715333" cy="977756"/>
          </a:xfrm>
        </p:grpSpPr>
        <p:sp>
          <p:nvSpPr>
            <p:cNvPr id="166" name="TextBox 165"/>
            <p:cNvSpPr txBox="1"/>
            <p:nvPr/>
          </p:nvSpPr>
          <p:spPr>
            <a:xfrm>
              <a:off x="8067547" y="3298481"/>
              <a:ext cx="557128" cy="262423"/>
            </a:xfrm>
            <a:prstGeom prst="rect">
              <a:avLst/>
            </a:prstGeom>
            <a:noFill/>
          </p:spPr>
          <p:txBody>
            <a:bodyPr wrap="none" lIns="0" tIns="0" rIns="0" bIns="0" rtlCol="0">
              <a:spAutoFit/>
            </a:bodyPr>
            <a:lstStyle/>
            <a:p>
              <a:pPr algn="ctr"/>
              <a:r>
                <a:rPr lang="en-US" sz="1050" dirty="0">
                  <a:ln>
                    <a:solidFill>
                      <a:schemeClr val="bg1">
                        <a:alpha val="0"/>
                      </a:schemeClr>
                    </a:solidFill>
                  </a:ln>
                  <a:gradFill>
                    <a:gsLst>
                      <a:gs pos="0">
                        <a:srgbClr val="595959"/>
                      </a:gs>
                      <a:gs pos="86000">
                        <a:srgbClr val="595959"/>
                      </a:gs>
                    </a:gsLst>
                    <a:lin ang="5400000" scaled="0"/>
                  </a:gradFill>
                </a:rPr>
                <a:t>SAML</a:t>
              </a:r>
            </a:p>
          </p:txBody>
        </p:sp>
        <p:grpSp>
          <p:nvGrpSpPr>
            <p:cNvPr id="167" name="Group 166"/>
            <p:cNvGrpSpPr/>
            <p:nvPr/>
          </p:nvGrpSpPr>
          <p:grpSpPr>
            <a:xfrm>
              <a:off x="7988445" y="2583148"/>
              <a:ext cx="715333" cy="715333"/>
              <a:chOff x="721408" y="2935627"/>
              <a:chExt cx="848238" cy="848238"/>
            </a:xfrm>
          </p:grpSpPr>
          <p:sp>
            <p:nvSpPr>
              <p:cNvPr id="16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6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grpSp>
        <p:nvGrpSpPr>
          <p:cNvPr id="170" name="Group 169"/>
          <p:cNvGrpSpPr/>
          <p:nvPr/>
        </p:nvGrpSpPr>
        <p:grpSpPr>
          <a:xfrm>
            <a:off x="8746989" y="5552007"/>
            <a:ext cx="440455" cy="602038"/>
            <a:chOff x="8794712" y="2583148"/>
            <a:chExt cx="715333" cy="977756"/>
          </a:xfrm>
        </p:grpSpPr>
        <p:sp>
          <p:nvSpPr>
            <p:cNvPr id="171" name="TextBox 170"/>
            <p:cNvSpPr txBox="1"/>
            <p:nvPr/>
          </p:nvSpPr>
          <p:spPr>
            <a:xfrm>
              <a:off x="8934992" y="3298481"/>
              <a:ext cx="434769" cy="262423"/>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050" spc="0" dirty="0"/>
                <a:t>SWT</a:t>
              </a:r>
            </a:p>
          </p:txBody>
        </p:sp>
        <p:grpSp>
          <p:nvGrpSpPr>
            <p:cNvPr id="172" name="Group 171"/>
            <p:cNvGrpSpPr/>
            <p:nvPr/>
          </p:nvGrpSpPr>
          <p:grpSpPr>
            <a:xfrm>
              <a:off x="8794712" y="2583148"/>
              <a:ext cx="715333" cy="715333"/>
              <a:chOff x="721408" y="2935627"/>
              <a:chExt cx="848238" cy="848238"/>
            </a:xfrm>
          </p:grpSpPr>
          <p:sp>
            <p:nvSpPr>
              <p:cNvPr id="173"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74"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sp>
        <p:nvSpPr>
          <p:cNvPr id="178" name="Right Arrow 177"/>
          <p:cNvSpPr/>
          <p:nvPr/>
        </p:nvSpPr>
        <p:spPr bwMode="auto">
          <a:xfrm flipV="1">
            <a:off x="4389670" y="4475239"/>
            <a:ext cx="1991678"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0" name="Right Arrow 179"/>
          <p:cNvSpPr/>
          <p:nvPr/>
        </p:nvSpPr>
        <p:spPr bwMode="auto">
          <a:xfrm rot="660000" flipV="1">
            <a:off x="4283064" y="5574199"/>
            <a:ext cx="225274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79" name="Right Arrow 178"/>
          <p:cNvSpPr/>
          <p:nvPr/>
        </p:nvSpPr>
        <p:spPr bwMode="auto">
          <a:xfrm rot="19788753">
            <a:off x="4206591" y="5515459"/>
            <a:ext cx="2543256"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1" name="Right Arrow 180"/>
          <p:cNvSpPr/>
          <p:nvPr/>
        </p:nvSpPr>
        <p:spPr bwMode="auto">
          <a:xfrm rot="-360000">
            <a:off x="4389360" y="6034142"/>
            <a:ext cx="2105109"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2" name="Right Arrow 181"/>
          <p:cNvSpPr/>
          <p:nvPr/>
        </p:nvSpPr>
        <p:spPr bwMode="auto">
          <a:xfrm rot="1680000" flipV="1">
            <a:off x="4206591" y="4989044"/>
            <a:ext cx="2543256"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9" name="TextBox 18"/>
          <p:cNvSpPr txBox="1"/>
          <p:nvPr/>
        </p:nvSpPr>
        <p:spPr>
          <a:xfrm>
            <a:off x="3898364" y="6571018"/>
            <a:ext cx="1717508" cy="286228"/>
          </a:xfrm>
          <a:prstGeom prst="rect">
            <a:avLst/>
          </a:prstGeom>
          <a:noFill/>
        </p:spPr>
        <p:txBody>
          <a:bodyPr wrap="square" lIns="0"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Service </a:t>
            </a:r>
            <a:r>
              <a:rPr lang="en-US" sz="1400" dirty="0" smtClean="0">
                <a:ln>
                  <a:solidFill>
                    <a:schemeClr val="bg1">
                      <a:alpha val="0"/>
                    </a:schemeClr>
                  </a:solidFill>
                </a:ln>
                <a:gradFill>
                  <a:gsLst>
                    <a:gs pos="0">
                      <a:srgbClr val="595959"/>
                    </a:gs>
                    <a:gs pos="86000">
                      <a:srgbClr val="595959"/>
                    </a:gs>
                  </a:gsLst>
                  <a:lin ang="5400000" scaled="0"/>
                </a:gradFill>
              </a:rPr>
              <a:t>Identities</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20" name="TextBox 19"/>
          <p:cNvSpPr txBox="1"/>
          <p:nvPr/>
        </p:nvSpPr>
        <p:spPr>
          <a:xfrm>
            <a:off x="3898364" y="4907130"/>
            <a:ext cx="1467383"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WS-Trust</a:t>
            </a:r>
          </a:p>
        </p:txBody>
      </p:sp>
      <p:sp>
        <p:nvSpPr>
          <p:cNvPr id="177" name="Right Arrow 176"/>
          <p:cNvSpPr/>
          <p:nvPr/>
        </p:nvSpPr>
        <p:spPr bwMode="auto">
          <a:xfrm rot="20280000">
            <a:off x="4283426" y="5035662"/>
            <a:ext cx="221321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4116" name="Group 4115"/>
          <p:cNvGrpSpPr/>
          <p:nvPr/>
        </p:nvGrpSpPr>
        <p:grpSpPr>
          <a:xfrm>
            <a:off x="3898364" y="4386946"/>
            <a:ext cx="568284" cy="568285"/>
            <a:chOff x="3988597" y="4221088"/>
            <a:chExt cx="568284" cy="568285"/>
          </a:xfrm>
        </p:grpSpPr>
        <p:sp>
          <p:nvSpPr>
            <p:cNvPr id="138" name="Oval Blue"/>
            <p:cNvSpPr>
              <a:spLocks noChangeAspect="1"/>
            </p:cNvSpPr>
            <p:nvPr/>
          </p:nvSpPr>
          <p:spPr bwMode="auto">
            <a:xfrm>
              <a:off x="3988597" y="4221088"/>
              <a:ext cx="568284" cy="568285"/>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2" name="Freeform 13"/>
            <p:cNvSpPr>
              <a:spLocks noEditPoints="1"/>
            </p:cNvSpPr>
            <p:nvPr/>
          </p:nvSpPr>
          <p:spPr bwMode="auto">
            <a:xfrm>
              <a:off x="4068220" y="4297103"/>
              <a:ext cx="409038" cy="416254"/>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20" name="Group 4119"/>
          <p:cNvGrpSpPr/>
          <p:nvPr/>
        </p:nvGrpSpPr>
        <p:grpSpPr>
          <a:xfrm>
            <a:off x="3898364" y="5280063"/>
            <a:ext cx="568284" cy="1314039"/>
            <a:chOff x="3988597" y="5194710"/>
            <a:chExt cx="568284" cy="1314039"/>
          </a:xfrm>
        </p:grpSpPr>
        <p:sp>
          <p:nvSpPr>
            <p:cNvPr id="147" name="Oval Blue"/>
            <p:cNvSpPr>
              <a:spLocks noChangeAspect="1"/>
            </p:cNvSpPr>
            <p:nvPr/>
          </p:nvSpPr>
          <p:spPr bwMode="auto">
            <a:xfrm>
              <a:off x="3988597" y="5194710"/>
              <a:ext cx="568284" cy="1314039"/>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4" name="Freeform 154"/>
            <p:cNvSpPr>
              <a:spLocks noEditPoints="1"/>
            </p:cNvSpPr>
            <p:nvPr/>
          </p:nvSpPr>
          <p:spPr bwMode="black">
            <a:xfrm>
              <a:off x="4052768" y="5353281"/>
              <a:ext cx="439944" cy="43982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56" name="Freeform 18"/>
            <p:cNvSpPr>
              <a:spLocks noEditPoints="1"/>
            </p:cNvSpPr>
            <p:nvPr/>
          </p:nvSpPr>
          <p:spPr bwMode="auto">
            <a:xfrm rot="2700000" flipH="1">
              <a:off x="4035062" y="6031542"/>
              <a:ext cx="475354" cy="218928"/>
            </a:xfrm>
            <a:custGeom>
              <a:avLst/>
              <a:gdLst>
                <a:gd name="T0" fmla="*/ 2223 w 2887"/>
                <a:gd name="T1" fmla="*/ 1 h 1330"/>
                <a:gd name="T2" fmla="*/ 1620 w 2887"/>
                <a:gd name="T3" fmla="*/ 406 h 1330"/>
                <a:gd name="T4" fmla="*/ 1573 w 2887"/>
                <a:gd name="T5" fmla="*/ 429 h 1330"/>
                <a:gd name="T6" fmla="*/ 212 w 2887"/>
                <a:gd name="T7" fmla="*/ 429 h 1330"/>
                <a:gd name="T8" fmla="*/ 165 w 2887"/>
                <a:gd name="T9" fmla="*/ 452 h 1330"/>
                <a:gd name="T10" fmla="*/ 10 w 2887"/>
                <a:gd name="T11" fmla="*/ 649 h 1330"/>
                <a:gd name="T12" fmla="*/ 14 w 2887"/>
                <a:gd name="T13" fmla="*/ 690 h 1330"/>
                <a:gd name="T14" fmla="*/ 161 w 2887"/>
                <a:gd name="T15" fmla="*/ 811 h 1330"/>
                <a:gd name="T16" fmla="*/ 212 w 2887"/>
                <a:gd name="T17" fmla="*/ 829 h 1330"/>
                <a:gd name="T18" fmla="*/ 310 w 2887"/>
                <a:gd name="T19" fmla="*/ 829 h 1330"/>
                <a:gd name="T20" fmla="*/ 360 w 2887"/>
                <a:gd name="T21" fmla="*/ 809 h 1330"/>
                <a:gd name="T22" fmla="*/ 444 w 2887"/>
                <a:gd name="T23" fmla="*/ 724 h 1330"/>
                <a:gd name="T24" fmla="*/ 485 w 2887"/>
                <a:gd name="T25" fmla="*/ 724 h 1330"/>
                <a:gd name="T26" fmla="*/ 570 w 2887"/>
                <a:gd name="T27" fmla="*/ 809 h 1330"/>
                <a:gd name="T28" fmla="*/ 619 w 2887"/>
                <a:gd name="T29" fmla="*/ 829 h 1330"/>
                <a:gd name="T30" fmla="*/ 663 w 2887"/>
                <a:gd name="T31" fmla="*/ 829 h 1330"/>
                <a:gd name="T32" fmla="*/ 713 w 2887"/>
                <a:gd name="T33" fmla="*/ 809 h 1330"/>
                <a:gd name="T34" fmla="*/ 748 w 2887"/>
                <a:gd name="T35" fmla="*/ 773 h 1330"/>
                <a:gd name="T36" fmla="*/ 789 w 2887"/>
                <a:gd name="T37" fmla="*/ 773 h 1330"/>
                <a:gd name="T38" fmla="*/ 825 w 2887"/>
                <a:gd name="T39" fmla="*/ 809 h 1330"/>
                <a:gd name="T40" fmla="*/ 874 w 2887"/>
                <a:gd name="T41" fmla="*/ 829 h 1330"/>
                <a:gd name="T42" fmla="*/ 1455 w 2887"/>
                <a:gd name="T43" fmla="*/ 829 h 1330"/>
                <a:gd name="T44" fmla="*/ 1484 w 2887"/>
                <a:gd name="T45" fmla="*/ 858 h 1330"/>
                <a:gd name="T46" fmla="*/ 1484 w 2887"/>
                <a:gd name="T47" fmla="*/ 898 h 1330"/>
                <a:gd name="T48" fmla="*/ 1513 w 2887"/>
                <a:gd name="T49" fmla="*/ 926 h 1330"/>
                <a:gd name="T50" fmla="*/ 1584 w 2887"/>
                <a:gd name="T51" fmla="*/ 926 h 1330"/>
                <a:gd name="T52" fmla="*/ 1631 w 2887"/>
                <a:gd name="T53" fmla="*/ 948 h 1330"/>
                <a:gd name="T54" fmla="*/ 2223 w 2887"/>
                <a:gd name="T55" fmla="*/ 1329 h 1330"/>
                <a:gd name="T56" fmla="*/ 2887 w 2887"/>
                <a:gd name="T57" fmla="*/ 665 h 1330"/>
                <a:gd name="T58" fmla="*/ 2223 w 2887"/>
                <a:gd name="T59" fmla="*/ 1 h 1330"/>
                <a:gd name="T60" fmla="*/ 2223 w 2887"/>
                <a:gd name="T61" fmla="*/ 1155 h 1330"/>
                <a:gd name="T62" fmla="*/ 2218 w 2887"/>
                <a:gd name="T63" fmla="*/ 1155 h 1330"/>
                <a:gd name="T64" fmla="*/ 2209 w 2887"/>
                <a:gd name="T65" fmla="*/ 1126 h 1330"/>
                <a:gd name="T66" fmla="*/ 2209 w 2887"/>
                <a:gd name="T67" fmla="*/ 204 h 1330"/>
                <a:gd name="T68" fmla="*/ 2218 w 2887"/>
                <a:gd name="T69" fmla="*/ 175 h 1330"/>
                <a:gd name="T70" fmla="*/ 2223 w 2887"/>
                <a:gd name="T71" fmla="*/ 175 h 1330"/>
                <a:gd name="T72" fmla="*/ 2713 w 2887"/>
                <a:gd name="T73" fmla="*/ 665 h 1330"/>
                <a:gd name="T74" fmla="*/ 2223 w 2887"/>
                <a:gd name="T75" fmla="*/ 1155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7" h="1330">
                  <a:moveTo>
                    <a:pt x="2223" y="1"/>
                  </a:moveTo>
                  <a:cubicBezTo>
                    <a:pt x="1766" y="2"/>
                    <a:pt x="1620" y="406"/>
                    <a:pt x="1620" y="406"/>
                  </a:cubicBezTo>
                  <a:cubicBezTo>
                    <a:pt x="1610" y="419"/>
                    <a:pt x="1589" y="429"/>
                    <a:pt x="1573" y="429"/>
                  </a:cubicBezTo>
                  <a:cubicBezTo>
                    <a:pt x="212" y="429"/>
                    <a:pt x="212" y="429"/>
                    <a:pt x="212" y="429"/>
                  </a:cubicBezTo>
                  <a:cubicBezTo>
                    <a:pt x="196" y="429"/>
                    <a:pt x="175" y="439"/>
                    <a:pt x="165" y="452"/>
                  </a:cubicBezTo>
                  <a:cubicBezTo>
                    <a:pt x="10" y="649"/>
                    <a:pt x="10" y="649"/>
                    <a:pt x="10" y="649"/>
                  </a:cubicBezTo>
                  <a:cubicBezTo>
                    <a:pt x="0" y="661"/>
                    <a:pt x="2" y="680"/>
                    <a:pt x="14" y="690"/>
                  </a:cubicBezTo>
                  <a:cubicBezTo>
                    <a:pt x="161" y="811"/>
                    <a:pt x="161" y="811"/>
                    <a:pt x="161" y="811"/>
                  </a:cubicBezTo>
                  <a:cubicBezTo>
                    <a:pt x="173" y="821"/>
                    <a:pt x="196" y="829"/>
                    <a:pt x="212" y="829"/>
                  </a:cubicBezTo>
                  <a:cubicBezTo>
                    <a:pt x="310" y="829"/>
                    <a:pt x="310" y="829"/>
                    <a:pt x="310" y="829"/>
                  </a:cubicBezTo>
                  <a:cubicBezTo>
                    <a:pt x="326" y="829"/>
                    <a:pt x="348" y="820"/>
                    <a:pt x="360" y="809"/>
                  </a:cubicBezTo>
                  <a:cubicBezTo>
                    <a:pt x="444" y="724"/>
                    <a:pt x="444" y="724"/>
                    <a:pt x="444" y="724"/>
                  </a:cubicBezTo>
                  <a:cubicBezTo>
                    <a:pt x="456" y="713"/>
                    <a:pt x="474" y="713"/>
                    <a:pt x="485" y="724"/>
                  </a:cubicBezTo>
                  <a:cubicBezTo>
                    <a:pt x="570" y="809"/>
                    <a:pt x="570" y="809"/>
                    <a:pt x="570" y="809"/>
                  </a:cubicBezTo>
                  <a:cubicBezTo>
                    <a:pt x="581" y="820"/>
                    <a:pt x="603" y="829"/>
                    <a:pt x="619" y="829"/>
                  </a:cubicBezTo>
                  <a:cubicBezTo>
                    <a:pt x="663" y="829"/>
                    <a:pt x="663" y="829"/>
                    <a:pt x="663" y="829"/>
                  </a:cubicBezTo>
                  <a:cubicBezTo>
                    <a:pt x="679" y="829"/>
                    <a:pt x="701" y="820"/>
                    <a:pt x="713" y="809"/>
                  </a:cubicBezTo>
                  <a:cubicBezTo>
                    <a:pt x="748" y="773"/>
                    <a:pt x="748" y="773"/>
                    <a:pt x="748" y="773"/>
                  </a:cubicBezTo>
                  <a:cubicBezTo>
                    <a:pt x="760" y="762"/>
                    <a:pt x="778" y="762"/>
                    <a:pt x="789" y="773"/>
                  </a:cubicBezTo>
                  <a:cubicBezTo>
                    <a:pt x="825" y="809"/>
                    <a:pt x="825" y="809"/>
                    <a:pt x="825" y="809"/>
                  </a:cubicBezTo>
                  <a:cubicBezTo>
                    <a:pt x="836" y="820"/>
                    <a:pt x="858" y="829"/>
                    <a:pt x="874" y="829"/>
                  </a:cubicBezTo>
                  <a:cubicBezTo>
                    <a:pt x="1455" y="829"/>
                    <a:pt x="1455" y="829"/>
                    <a:pt x="1455" y="829"/>
                  </a:cubicBezTo>
                  <a:cubicBezTo>
                    <a:pt x="1471" y="829"/>
                    <a:pt x="1484" y="842"/>
                    <a:pt x="1484" y="858"/>
                  </a:cubicBezTo>
                  <a:cubicBezTo>
                    <a:pt x="1484" y="898"/>
                    <a:pt x="1484" y="898"/>
                    <a:pt x="1484" y="898"/>
                  </a:cubicBezTo>
                  <a:cubicBezTo>
                    <a:pt x="1484" y="913"/>
                    <a:pt x="1497" y="926"/>
                    <a:pt x="1513" y="926"/>
                  </a:cubicBezTo>
                  <a:cubicBezTo>
                    <a:pt x="1584" y="926"/>
                    <a:pt x="1584" y="926"/>
                    <a:pt x="1584" y="926"/>
                  </a:cubicBezTo>
                  <a:cubicBezTo>
                    <a:pt x="1599" y="926"/>
                    <a:pt x="1621" y="936"/>
                    <a:pt x="1631" y="948"/>
                  </a:cubicBezTo>
                  <a:cubicBezTo>
                    <a:pt x="1631" y="948"/>
                    <a:pt x="1771" y="1330"/>
                    <a:pt x="2223" y="1329"/>
                  </a:cubicBezTo>
                  <a:cubicBezTo>
                    <a:pt x="2590" y="1328"/>
                    <a:pt x="2887" y="1032"/>
                    <a:pt x="2887" y="665"/>
                  </a:cubicBezTo>
                  <a:cubicBezTo>
                    <a:pt x="2887" y="298"/>
                    <a:pt x="2590" y="0"/>
                    <a:pt x="2223" y="1"/>
                  </a:cubicBezTo>
                  <a:close/>
                  <a:moveTo>
                    <a:pt x="2223" y="1155"/>
                  </a:moveTo>
                  <a:cubicBezTo>
                    <a:pt x="2218" y="1155"/>
                    <a:pt x="2218" y="1155"/>
                    <a:pt x="2218" y="1155"/>
                  </a:cubicBezTo>
                  <a:cubicBezTo>
                    <a:pt x="2213" y="1155"/>
                    <a:pt x="2209" y="1142"/>
                    <a:pt x="2209" y="1126"/>
                  </a:cubicBezTo>
                  <a:cubicBezTo>
                    <a:pt x="2209" y="204"/>
                    <a:pt x="2209" y="204"/>
                    <a:pt x="2209" y="204"/>
                  </a:cubicBezTo>
                  <a:cubicBezTo>
                    <a:pt x="2209" y="188"/>
                    <a:pt x="2213" y="175"/>
                    <a:pt x="2218" y="175"/>
                  </a:cubicBezTo>
                  <a:cubicBezTo>
                    <a:pt x="2218" y="175"/>
                    <a:pt x="2218" y="175"/>
                    <a:pt x="2223" y="175"/>
                  </a:cubicBezTo>
                  <a:cubicBezTo>
                    <a:pt x="2494" y="175"/>
                    <a:pt x="2713" y="394"/>
                    <a:pt x="2713" y="665"/>
                  </a:cubicBezTo>
                  <a:cubicBezTo>
                    <a:pt x="2713" y="936"/>
                    <a:pt x="2494" y="1155"/>
                    <a:pt x="2223" y="1155"/>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p:cNvGrpSpPr/>
          <p:nvPr/>
        </p:nvGrpSpPr>
        <p:grpSpPr>
          <a:xfrm>
            <a:off x="6585950" y="4436706"/>
            <a:ext cx="1323267" cy="771588"/>
            <a:chOff x="6585950" y="4436706"/>
            <a:chExt cx="1323267" cy="771588"/>
          </a:xfrm>
        </p:grpSpPr>
        <p:sp>
          <p:nvSpPr>
            <p:cNvPr id="160" name="Freeform 13"/>
            <p:cNvSpPr>
              <a:spLocks noEditPoints="1"/>
            </p:cNvSpPr>
            <p:nvPr/>
          </p:nvSpPr>
          <p:spPr bwMode="auto">
            <a:xfrm>
              <a:off x="6585950" y="4436706"/>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TextBox 190"/>
            <p:cNvSpPr txBox="1"/>
            <p:nvPr/>
          </p:nvSpPr>
          <p:spPr>
            <a:xfrm>
              <a:off x="7007570" y="4922066"/>
              <a:ext cx="901647"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WS-Trust</a:t>
              </a:r>
            </a:p>
          </p:txBody>
        </p:sp>
      </p:grpSp>
      <p:grpSp>
        <p:nvGrpSpPr>
          <p:cNvPr id="105" name="Group 104"/>
          <p:cNvGrpSpPr/>
          <p:nvPr/>
        </p:nvGrpSpPr>
        <p:grpSpPr>
          <a:xfrm>
            <a:off x="6585950" y="5707402"/>
            <a:ext cx="1960045" cy="742188"/>
            <a:chOff x="6585950" y="5707402"/>
            <a:chExt cx="1960045" cy="742188"/>
          </a:xfrm>
        </p:grpSpPr>
        <p:sp>
          <p:nvSpPr>
            <p:cNvPr id="161" name="Freeform 13"/>
            <p:cNvSpPr>
              <a:spLocks noEditPoints="1"/>
            </p:cNvSpPr>
            <p:nvPr/>
          </p:nvSpPr>
          <p:spPr bwMode="auto">
            <a:xfrm>
              <a:off x="6585950" y="5707402"/>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TextBox 192"/>
            <p:cNvSpPr txBox="1"/>
            <p:nvPr/>
          </p:nvSpPr>
          <p:spPr>
            <a:xfrm>
              <a:off x="7007571" y="6163362"/>
              <a:ext cx="1538424"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OAuth WRAP/2.0</a:t>
              </a:r>
            </a:p>
          </p:txBody>
        </p:sp>
      </p:grpSp>
      <p:sp>
        <p:nvSpPr>
          <p:cNvPr id="194" name="Right Arrow 193"/>
          <p:cNvSpPr/>
          <p:nvPr/>
        </p:nvSpPr>
        <p:spPr bwMode="auto">
          <a:xfrm flipV="1">
            <a:off x="8531356" y="6103446"/>
            <a:ext cx="97459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95" name="Group 94"/>
          <p:cNvGrpSpPr/>
          <p:nvPr/>
        </p:nvGrpSpPr>
        <p:grpSpPr>
          <a:xfrm>
            <a:off x="9576166" y="839965"/>
            <a:ext cx="787034" cy="6018035"/>
            <a:chOff x="601204" y="4266002"/>
            <a:chExt cx="8295026" cy="2562667"/>
          </a:xfrm>
        </p:grpSpPr>
        <p:sp>
          <p:nvSpPr>
            <p:cNvPr id="96" name="Rectangle 95"/>
            <p:cNvSpPr/>
            <p:nvPr/>
          </p:nvSpPr>
          <p:spPr bwMode="auto">
            <a:xfrm rot="16200000">
              <a:off x="3467383" y="1399823"/>
              <a:ext cx="2562667" cy="8295026"/>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 name="TextBox 97"/>
            <p:cNvSpPr txBox="1"/>
            <p:nvPr/>
          </p:nvSpPr>
          <p:spPr>
            <a:xfrm rot="16200000">
              <a:off x="4962946" y="2895597"/>
              <a:ext cx="590216" cy="5360621"/>
            </a:xfrm>
            <a:prstGeom prst="rect">
              <a:avLst/>
            </a:prstGeom>
            <a:noFill/>
          </p:spPr>
          <p:txBody>
            <a:bodyPr wrap="none" lIns="91435" tIns="45718" rIns="91435" bIns="45718" rtlCol="0">
              <a:spAutoFit/>
            </a:bodyPr>
            <a:lstStyle/>
            <a:p>
              <a:pPr algn="ctr">
                <a:lnSpc>
                  <a:spcPct val="90000"/>
                </a:lnSpc>
              </a:pPr>
              <a:r>
                <a:rPr lang="en-US" sz="2000" dirty="0" smtClean="0">
                  <a:ln>
                    <a:solidFill>
                      <a:schemeClr val="bg1">
                        <a:alpha val="0"/>
                      </a:schemeClr>
                    </a:solidFill>
                  </a:ln>
                  <a:solidFill>
                    <a:schemeClr val="accent2">
                      <a:alpha val="99000"/>
                    </a:schemeClr>
                  </a:solidFill>
                  <a:latin typeface="Segoe UI Light" pitchFamily="34" charset="0"/>
                </a:rPr>
                <a:t>WIF</a:t>
              </a:r>
              <a:endParaRPr lang="en-US" sz="2000" dirty="0">
                <a:ln>
                  <a:solidFill>
                    <a:schemeClr val="bg1">
                      <a:alpha val="0"/>
                    </a:schemeClr>
                  </a:solidFill>
                </a:ln>
                <a:solidFill>
                  <a:schemeClr val="accent2">
                    <a:alpha val="99000"/>
                  </a:schemeClr>
                </a:solidFill>
                <a:latin typeface="Segoe UI Light" pitchFamily="34" charset="0"/>
              </a:endParaRPr>
            </a:p>
          </p:txBody>
        </p:sp>
      </p:grpSp>
      <p:sp>
        <p:nvSpPr>
          <p:cNvPr id="101" name="Right Arrow 100"/>
          <p:cNvSpPr/>
          <p:nvPr/>
        </p:nvSpPr>
        <p:spPr bwMode="auto">
          <a:xfrm flipV="1">
            <a:off x="9574998" y="3223063"/>
            <a:ext cx="1207301" cy="403614"/>
          </a:xfrm>
          <a:prstGeom prst="rightArrow">
            <a:avLst>
              <a:gd name="adj1" fmla="val 50000"/>
              <a:gd name="adj2" fmla="val 61111"/>
            </a:avLst>
          </a:prstGeom>
          <a:solidFill>
            <a:schemeClr val="tx2">
              <a:lumMod val="60000"/>
              <a:lumOff val="40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06" name="TextBox 105"/>
          <p:cNvSpPr txBox="1"/>
          <p:nvPr/>
        </p:nvSpPr>
        <p:spPr>
          <a:xfrm>
            <a:off x="9758322" y="3040528"/>
            <a:ext cx="519374" cy="215444"/>
          </a:xfrm>
          <a:prstGeom prst="rect">
            <a:avLst/>
          </a:prstGeom>
          <a:noFill/>
        </p:spPr>
        <p:txBody>
          <a:bodyPr wrap="none" lIns="0" tIns="0" rIns="0" bIns="0" rtlCol="0">
            <a:spAutoFit/>
          </a:bodyPr>
          <a:lstStyle/>
          <a:p>
            <a:pPr algn="ctr"/>
            <a:r>
              <a:rPr lang="en-US" sz="1400" dirty="0" smtClean="0">
                <a:ln>
                  <a:solidFill>
                    <a:schemeClr val="bg1">
                      <a:alpha val="0"/>
                    </a:schemeClr>
                  </a:solidFill>
                </a:ln>
                <a:gradFill>
                  <a:gsLst>
                    <a:gs pos="0">
                      <a:srgbClr val="595959"/>
                    </a:gs>
                    <a:gs pos="86000">
                      <a:srgbClr val="595959"/>
                    </a:gs>
                  </a:gsLst>
                  <a:lin ang="5400000" scaled="0"/>
                </a:gradFill>
              </a:rPr>
              <a:t>Claims</a:t>
            </a:r>
            <a:endParaRPr lang="en-US" sz="1400" dirty="0">
              <a:ln>
                <a:solidFill>
                  <a:schemeClr val="bg1">
                    <a:alpha val="0"/>
                  </a:schemeClr>
                </a:solidFill>
              </a:ln>
              <a:gradFill>
                <a:gsLst>
                  <a:gs pos="0">
                    <a:srgbClr val="595959"/>
                  </a:gs>
                  <a:gs pos="86000">
                    <a:srgbClr val="595959"/>
                  </a:gs>
                </a:gsLst>
                <a:lin ang="5400000" scaled="0"/>
              </a:gradFill>
            </a:endParaRPr>
          </a:p>
        </p:txBody>
      </p:sp>
    </p:spTree>
    <p:extLst>
      <p:ext uri="{BB962C8B-B14F-4D97-AF65-F5344CB8AC3E}">
        <p14:creationId xmlns:p14="http://schemas.microsoft.com/office/powerpoint/2010/main" val="888340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6"/>
                                        </p:tgtEl>
                                        <p:attrNameLst>
                                          <p:attrName>style.visibility</p:attrName>
                                        </p:attrNameLst>
                                      </p:cBhvr>
                                      <p:to>
                                        <p:strVal val="visible"/>
                                      </p:to>
                                    </p:set>
                                    <p:animEffect transition="in" filter="fade">
                                      <p:cBhvr>
                                        <p:cTn id="7" dur="500"/>
                                        <p:tgtEl>
                                          <p:spTgt spid="4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left)">
                                      <p:cBhvr>
                                        <p:cTn id="15" dur="500"/>
                                        <p:tgtEl>
                                          <p:spTgt spid="11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1"/>
                                        </p:tgtEl>
                                        <p:attrNameLst>
                                          <p:attrName>style.visibility</p:attrName>
                                        </p:attrNameLst>
                                      </p:cBhvr>
                                      <p:to>
                                        <p:strVal val="visible"/>
                                      </p:to>
                                    </p:set>
                                    <p:animEffect transition="in" filter="wipe(left)">
                                      <p:cBhvr>
                                        <p:cTn id="18" dur="500"/>
                                        <p:tgtEl>
                                          <p:spTgt spid="12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wipe(left)">
                                      <p:cBhvr>
                                        <p:cTn id="21" dur="500"/>
                                        <p:tgtEl>
                                          <p:spTgt spid="11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wipe(left)">
                                      <p:cBhvr>
                                        <p:cTn id="24" dur="500"/>
                                        <p:tgtEl>
                                          <p:spTgt spid="1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left)">
                                      <p:cBhvr>
                                        <p:cTn id="29" dur="500"/>
                                        <p:tgtEl>
                                          <p:spTgt spid="125"/>
                                        </p:tgtEl>
                                      </p:cBhvr>
                                    </p:animEffect>
                                  </p:childTnLst>
                                </p:cTn>
                              </p:par>
                              <p:par>
                                <p:cTn id="30" presetID="10" presetClass="entr" presetSubtype="0" fill="hold" nodeType="withEffect">
                                  <p:stCondLst>
                                    <p:cond delay="0"/>
                                  </p:stCondLst>
                                  <p:childTnLst>
                                    <p:set>
                                      <p:cBhvr>
                                        <p:cTn id="31" dur="1" fill="hold">
                                          <p:stCondLst>
                                            <p:cond delay="0"/>
                                          </p:stCondLst>
                                        </p:cTn>
                                        <p:tgtEl>
                                          <p:spTgt spid="4101"/>
                                        </p:tgtEl>
                                        <p:attrNameLst>
                                          <p:attrName>style.visibility</p:attrName>
                                        </p:attrNameLst>
                                      </p:cBhvr>
                                      <p:to>
                                        <p:strVal val="visible"/>
                                      </p:to>
                                    </p:set>
                                    <p:animEffect transition="in" filter="fade">
                                      <p:cBhvr>
                                        <p:cTn id="32" dur="500"/>
                                        <p:tgtEl>
                                          <p:spTgt spid="4101"/>
                                        </p:tgtEl>
                                      </p:cBhvr>
                                    </p:animEffect>
                                  </p:childTnLst>
                                </p:cTn>
                              </p:par>
                              <p:par>
                                <p:cTn id="33" presetID="10" presetClass="entr" presetSubtype="0" fill="hold" nodeType="withEffect">
                                  <p:stCondLst>
                                    <p:cond delay="0"/>
                                  </p:stCondLst>
                                  <p:childTnLst>
                                    <p:set>
                                      <p:cBhvr>
                                        <p:cTn id="34" dur="1" fill="hold">
                                          <p:stCondLst>
                                            <p:cond delay="0"/>
                                          </p:stCondLst>
                                        </p:cTn>
                                        <p:tgtEl>
                                          <p:spTgt spid="4102"/>
                                        </p:tgtEl>
                                        <p:attrNameLst>
                                          <p:attrName>style.visibility</p:attrName>
                                        </p:attrNameLst>
                                      </p:cBhvr>
                                      <p:to>
                                        <p:strVal val="visible"/>
                                      </p:to>
                                    </p:set>
                                    <p:animEffect transition="in" filter="fade">
                                      <p:cBhvr>
                                        <p:cTn id="35" dur="500"/>
                                        <p:tgtEl>
                                          <p:spTgt spid="410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27"/>
                                        </p:tgtEl>
                                        <p:attrNameLst>
                                          <p:attrName>style.visibility</p:attrName>
                                        </p:attrNameLst>
                                      </p:cBhvr>
                                      <p:to>
                                        <p:strVal val="visible"/>
                                      </p:to>
                                    </p:set>
                                    <p:animEffect transition="in" filter="fade">
                                      <p:cBhvr>
                                        <p:cTn id="40" dur="500"/>
                                        <p:tgtEl>
                                          <p:spTgt spid="41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fade">
                                      <p:cBhvr>
                                        <p:cTn id="45" dur="500"/>
                                        <p:tgtEl>
                                          <p:spTgt spid="104"/>
                                        </p:tgtEl>
                                      </p:cBhvr>
                                    </p:animEffect>
                                  </p:childTnLst>
                                </p:cTn>
                              </p:par>
                              <p:par>
                                <p:cTn id="46" presetID="10" presetClass="entr" presetSubtype="0" fill="hold" nodeType="with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fade">
                                      <p:cBhvr>
                                        <p:cTn id="48" dur="500"/>
                                        <p:tgtEl>
                                          <p:spTgt spid="16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3"/>
                                        </p:tgtEl>
                                        <p:attrNameLst>
                                          <p:attrName>style.visibility</p:attrName>
                                        </p:attrNameLst>
                                      </p:cBhvr>
                                      <p:to>
                                        <p:strVal val="visible"/>
                                      </p:to>
                                    </p:set>
                                    <p:animEffect transition="in" filter="fade">
                                      <p:cBhvr>
                                        <p:cTn id="51" dur="500"/>
                                        <p:tgtEl>
                                          <p:spTgt spid="16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8"/>
                                        </p:tgtEl>
                                        <p:attrNameLst>
                                          <p:attrName>style.visibility</p:attrName>
                                        </p:attrNameLst>
                                      </p:cBhvr>
                                      <p:to>
                                        <p:strVal val="visible"/>
                                      </p:to>
                                    </p:set>
                                    <p:animEffect transition="in" filter="fade">
                                      <p:cBhvr>
                                        <p:cTn id="54" dur="500"/>
                                        <p:tgtEl>
                                          <p:spTgt spid="1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7"/>
                                        </p:tgtEl>
                                        <p:attrNameLst>
                                          <p:attrName>style.visibility</p:attrName>
                                        </p:attrNameLst>
                                      </p:cBhvr>
                                      <p:to>
                                        <p:strVal val="visible"/>
                                      </p:to>
                                    </p:set>
                                    <p:animEffect transition="in" filter="fade">
                                      <p:cBhvr>
                                        <p:cTn id="57" dur="500"/>
                                        <p:tgtEl>
                                          <p:spTgt spid="17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9"/>
                                        </p:tgtEl>
                                        <p:attrNameLst>
                                          <p:attrName>style.visibility</p:attrName>
                                        </p:attrNameLst>
                                      </p:cBhvr>
                                      <p:to>
                                        <p:strVal val="visible"/>
                                      </p:to>
                                    </p:set>
                                    <p:animEffect transition="in" filter="fade">
                                      <p:cBhvr>
                                        <p:cTn id="60" dur="500"/>
                                        <p:tgtEl>
                                          <p:spTgt spid="179"/>
                                        </p:tgtEl>
                                      </p:cBhvr>
                                    </p:animEffect>
                                  </p:childTnLst>
                                </p:cTn>
                              </p:par>
                              <p:par>
                                <p:cTn id="61" presetID="10" presetClass="entr" presetSubtype="0" fill="hold" nodeType="withEffect">
                                  <p:stCondLst>
                                    <p:cond delay="0"/>
                                  </p:stCondLst>
                                  <p:childTnLst>
                                    <p:set>
                                      <p:cBhvr>
                                        <p:cTn id="62" dur="1" fill="hold">
                                          <p:stCondLst>
                                            <p:cond delay="0"/>
                                          </p:stCondLst>
                                        </p:cTn>
                                        <p:tgtEl>
                                          <p:spTgt spid="4120"/>
                                        </p:tgtEl>
                                        <p:attrNameLst>
                                          <p:attrName>style.visibility</p:attrName>
                                        </p:attrNameLst>
                                      </p:cBhvr>
                                      <p:to>
                                        <p:strVal val="visible"/>
                                      </p:to>
                                    </p:set>
                                    <p:animEffect transition="in" filter="fade">
                                      <p:cBhvr>
                                        <p:cTn id="63" dur="500"/>
                                        <p:tgtEl>
                                          <p:spTgt spid="41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nodeType="withEffect">
                                  <p:stCondLst>
                                    <p:cond delay="0"/>
                                  </p:stCondLst>
                                  <p:childTnLst>
                                    <p:set>
                                      <p:cBhvr>
                                        <p:cTn id="71" dur="1" fill="hold">
                                          <p:stCondLst>
                                            <p:cond delay="0"/>
                                          </p:stCondLst>
                                        </p:cTn>
                                        <p:tgtEl>
                                          <p:spTgt spid="4116"/>
                                        </p:tgtEl>
                                        <p:attrNameLst>
                                          <p:attrName>style.visibility</p:attrName>
                                        </p:attrNameLst>
                                      </p:cBhvr>
                                      <p:to>
                                        <p:strVal val="visible"/>
                                      </p:to>
                                    </p:set>
                                    <p:animEffect transition="in" filter="fade">
                                      <p:cBhvr>
                                        <p:cTn id="72" dur="500"/>
                                        <p:tgtEl>
                                          <p:spTgt spid="41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fade">
                                      <p:cBhvr>
                                        <p:cTn id="77" dur="500"/>
                                        <p:tgtEl>
                                          <p:spTgt spid="10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fade">
                                      <p:cBhvr>
                                        <p:cTn id="82" dur="500"/>
                                        <p:tgtEl>
                                          <p:spTgt spid="10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82"/>
                                        </p:tgtEl>
                                        <p:attrNameLst>
                                          <p:attrName>style.visibility</p:attrName>
                                        </p:attrNameLst>
                                      </p:cBhvr>
                                      <p:to>
                                        <p:strVal val="visible"/>
                                      </p:to>
                                    </p:set>
                                    <p:animEffect transition="in" filter="fade">
                                      <p:cBhvr>
                                        <p:cTn id="85" dur="500"/>
                                        <p:tgtEl>
                                          <p:spTgt spid="18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80"/>
                                        </p:tgtEl>
                                        <p:attrNameLst>
                                          <p:attrName>style.visibility</p:attrName>
                                        </p:attrNameLst>
                                      </p:cBhvr>
                                      <p:to>
                                        <p:strVal val="visible"/>
                                      </p:to>
                                    </p:set>
                                    <p:animEffect transition="in" filter="fade">
                                      <p:cBhvr>
                                        <p:cTn id="88" dur="500"/>
                                        <p:tgtEl>
                                          <p:spTgt spid="18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81"/>
                                        </p:tgtEl>
                                        <p:attrNameLst>
                                          <p:attrName>style.visibility</p:attrName>
                                        </p:attrNameLst>
                                      </p:cBhvr>
                                      <p:to>
                                        <p:strVal val="visible"/>
                                      </p:to>
                                    </p:set>
                                    <p:animEffect transition="in" filter="fade">
                                      <p:cBhvr>
                                        <p:cTn id="91" dur="500"/>
                                        <p:tgtEl>
                                          <p:spTgt spid="181"/>
                                        </p:tgtEl>
                                      </p:cBhvr>
                                    </p:animEffect>
                                  </p:childTnLst>
                                </p:cTn>
                              </p:par>
                              <p:par>
                                <p:cTn id="92" presetID="10" presetClass="entr" presetSubtype="0" fill="hold" nodeType="withEffect">
                                  <p:stCondLst>
                                    <p:cond delay="0"/>
                                  </p:stCondLst>
                                  <p:childTnLst>
                                    <p:set>
                                      <p:cBhvr>
                                        <p:cTn id="93" dur="1" fill="hold">
                                          <p:stCondLst>
                                            <p:cond delay="0"/>
                                          </p:stCondLst>
                                        </p:cTn>
                                        <p:tgtEl>
                                          <p:spTgt spid="170"/>
                                        </p:tgtEl>
                                        <p:attrNameLst>
                                          <p:attrName>style.visibility</p:attrName>
                                        </p:attrNameLst>
                                      </p:cBhvr>
                                      <p:to>
                                        <p:strVal val="visible"/>
                                      </p:to>
                                    </p:set>
                                    <p:animEffect transition="in" filter="fade">
                                      <p:cBhvr>
                                        <p:cTn id="94" dur="500"/>
                                        <p:tgtEl>
                                          <p:spTgt spid="17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4"/>
                                        </p:tgtEl>
                                        <p:attrNameLst>
                                          <p:attrName>style.visibility</p:attrName>
                                        </p:attrNameLst>
                                      </p:cBhvr>
                                      <p:to>
                                        <p:strVal val="visible"/>
                                      </p:to>
                                    </p:set>
                                    <p:animEffect transition="in" filter="fade">
                                      <p:cBhvr>
                                        <p:cTn id="97" dur="500"/>
                                        <p:tgtEl>
                                          <p:spTgt spid="19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fade">
                                      <p:cBhvr>
                                        <p:cTn id="102" dur="500"/>
                                        <p:tgtEl>
                                          <p:spTgt spid="95"/>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wipe(left)">
                                      <p:cBhvr>
                                        <p:cTn id="106" dur="500"/>
                                        <p:tgtEl>
                                          <p:spTgt spid="101"/>
                                        </p:tgtEl>
                                      </p:cBhvr>
                                    </p:animEffect>
                                  </p:childTnLst>
                                </p:cTn>
                              </p:par>
                            </p:childTnLst>
                          </p:cTn>
                        </p:par>
                        <p:par>
                          <p:cTn id="107" fill="hold">
                            <p:stCondLst>
                              <p:cond delay="1000"/>
                            </p:stCondLst>
                            <p:childTnLst>
                              <p:par>
                                <p:cTn id="108" presetID="10" presetClass="entr" presetSubtype="0" fill="hold" grpId="0" nodeType="afterEffect">
                                  <p:stCondLst>
                                    <p:cond delay="0"/>
                                  </p:stCondLst>
                                  <p:childTnLst>
                                    <p:set>
                                      <p:cBhvr>
                                        <p:cTn id="109" dur="1" fill="hold">
                                          <p:stCondLst>
                                            <p:cond delay="0"/>
                                          </p:stCondLst>
                                        </p:cTn>
                                        <p:tgtEl>
                                          <p:spTgt spid="106"/>
                                        </p:tgtEl>
                                        <p:attrNameLst>
                                          <p:attrName>style.visibility</p:attrName>
                                        </p:attrNameLst>
                                      </p:cBhvr>
                                      <p:to>
                                        <p:strVal val="visible"/>
                                      </p:to>
                                    </p:set>
                                    <p:animEffect transition="in" filter="fade">
                                      <p:cBhvr>
                                        <p:cTn id="11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9" grpId="0" animBg="1"/>
      <p:bldP spid="121" grpId="0" animBg="1"/>
      <p:bldP spid="122" grpId="0" animBg="1"/>
      <p:bldP spid="125" grpId="0" animBg="1"/>
      <p:bldP spid="163" grpId="0" animBg="1"/>
      <p:bldP spid="178" grpId="0" animBg="1"/>
      <p:bldP spid="180" grpId="0" animBg="1"/>
      <p:bldP spid="179" grpId="0" animBg="1"/>
      <p:bldP spid="181" grpId="0" animBg="1"/>
      <p:bldP spid="182" grpId="0" animBg="1"/>
      <p:bldP spid="19" grpId="0"/>
      <p:bldP spid="20" grpId="0"/>
      <p:bldP spid="177" grpId="0" animBg="1"/>
      <p:bldP spid="194" grpId="0" animBg="1"/>
      <p:bldP spid="101" grpId="0" animBg="1"/>
      <p:bldP spid="106"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542782"/>
          </a:xfrm>
        </p:spPr>
        <p:txBody>
          <a:bodyPr/>
          <a:lstStyle/>
          <a:p>
            <a:r>
              <a:rPr lang="en-US" dirty="0" smtClean="0"/>
              <a:t>Demo ADFS and ACS</a:t>
            </a:r>
          </a:p>
          <a:p>
            <a:r>
              <a:rPr lang="en-US" dirty="0">
                <a:hlinkClick r:id="rId3"/>
              </a:rPr>
              <a:t>https://</a:t>
            </a:r>
            <a:r>
              <a:rPr lang="en-US" dirty="0" smtClean="0">
                <a:hlinkClick r:id="rId3"/>
              </a:rPr>
              <a:t>github.com/WindowsAzure-Samples/ADFSandACS</a:t>
            </a:r>
            <a:endParaRPr lang="en-US" dirty="0" smtClean="0"/>
          </a:p>
          <a:p>
            <a:r>
              <a:rPr lang="en-US" dirty="0" smtClean="0"/>
              <a:t>Deployed: haishiadfs.cloudapp.net</a:t>
            </a:r>
          </a:p>
          <a:p>
            <a:r>
              <a:rPr lang="en-US" dirty="0" smtClean="0"/>
              <a:t>ADFS: haishi2008r2.cloudapp-preview.net</a:t>
            </a:r>
          </a:p>
          <a:p>
            <a:r>
              <a:rPr lang="en-US" dirty="0" smtClean="0"/>
              <a:t>User: cloudapp-preview.net\user pass: TopSecret$123</a:t>
            </a:r>
          </a:p>
          <a:p>
            <a:r>
              <a:rPr lang="en-US" dirty="0" smtClean="0"/>
              <a:t>Admin: </a:t>
            </a:r>
            <a:r>
              <a:rPr lang="en-US" smtClean="0"/>
              <a:t>cloudapp-preview.net\admin pass:TopSecret$123</a:t>
            </a:r>
            <a:endParaRPr lang="en-US" dirty="0" smtClean="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1961147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15" name="Straight Connector 14"/>
          <p:cNvCxnSpPr/>
          <p:nvPr/>
        </p:nvCxnSpPr>
        <p:spPr>
          <a:xfrm>
            <a:off x="7188992" y="1276350"/>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a:solidFill>
            <a:schemeClr val="bg1">
              <a:lumMod val="85000"/>
            </a:schemeClr>
          </a:solidFill>
        </p:grpSpPr>
        <p:sp>
          <p:nvSpPr>
            <p:cNvPr id="26" name="Rounded Rectangle 25"/>
            <p:cNvSpPr/>
            <p:nvPr/>
          </p:nvSpPr>
          <p:spPr bwMode="auto">
            <a:xfrm>
              <a:off x="1724025" y="2140553"/>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Gallery</a:t>
              </a:r>
              <a:endParaRPr lang="en-US" sz="2000" dirty="0">
                <a:solidFill>
                  <a:schemeClr val="bg1">
                    <a:lumMod val="75000"/>
                  </a:schemeClr>
                </a:soli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grpFill/>
            <a:ln>
              <a:noFill/>
            </a:ln>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grpFill/>
            <a:extLst/>
          </p:spPr>
        </p:pic>
      </p:grpSp>
      <p:grpSp>
        <p:nvGrpSpPr>
          <p:cNvPr id="22" name="Group 21"/>
          <p:cNvGrpSpPr/>
          <p:nvPr/>
        </p:nvGrpSpPr>
        <p:grpSpPr>
          <a:xfrm>
            <a:off x="1742068" y="3920860"/>
            <a:ext cx="1319861" cy="1190054"/>
            <a:chOff x="2714052" y="2691701"/>
            <a:chExt cx="1319861" cy="1190054"/>
          </a:xfrm>
        </p:grpSpPr>
        <p:sp>
          <p:nvSpPr>
            <p:cNvPr id="28" name="Rounded Rectangle 27"/>
            <p:cNvSpPr/>
            <p:nvPr/>
          </p:nvSpPr>
          <p:spPr bwMode="auto">
            <a:xfrm>
              <a:off x="2714052" y="2691701"/>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3093517" y="2692432"/>
            <a:ext cx="1319861" cy="1190054"/>
            <a:chOff x="3705641" y="1278826"/>
            <a:chExt cx="1319861" cy="1190054"/>
          </a:xfrm>
          <a:solidFill>
            <a:schemeClr val="bg1">
              <a:lumMod val="85000"/>
            </a:schemeClr>
          </a:solidFill>
        </p:grpSpPr>
        <p:sp>
          <p:nvSpPr>
            <p:cNvPr id="31" name="Rounded Rectangle 30"/>
            <p:cNvSpPr/>
            <p:nvPr/>
          </p:nvSpPr>
          <p:spPr bwMode="auto">
            <a:xfrm>
              <a:off x="3705641" y="1278826"/>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a:solidFill>
            <a:schemeClr val="bg1">
              <a:lumMod val="85000"/>
            </a:schemeClr>
          </a:solidFill>
        </p:grpSpPr>
        <p:sp>
          <p:nvSpPr>
            <p:cNvPr id="45" name="Rounded Rectangle 44"/>
            <p:cNvSpPr/>
            <p:nvPr/>
          </p:nvSpPr>
          <p:spPr bwMode="auto">
            <a:xfrm>
              <a:off x="4531437" y="1876010"/>
              <a:ext cx="1319861" cy="1184894"/>
            </a:xfrm>
            <a:prstGeom prst="roundRect">
              <a:avLst>
                <a:gd name="adj" fmla="val 0"/>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24" name="Group 23"/>
          <p:cNvGrpSpPr/>
          <p:nvPr/>
        </p:nvGrpSpPr>
        <p:grpSpPr>
          <a:xfrm>
            <a:off x="3093516" y="3920860"/>
            <a:ext cx="1319861" cy="1184894"/>
            <a:chOff x="3703067" y="3458178"/>
            <a:chExt cx="1319861" cy="1184894"/>
          </a:xfrm>
          <a:solidFill>
            <a:schemeClr val="bg1">
              <a:lumMod val="85000"/>
            </a:schemeClr>
          </a:solidFill>
        </p:grpSpPr>
        <p:sp>
          <p:nvSpPr>
            <p:cNvPr id="37" name="Rounded Rectangle 36"/>
            <p:cNvSpPr/>
            <p:nvPr/>
          </p:nvSpPr>
          <p:spPr bwMode="auto">
            <a:xfrm>
              <a:off x="3703067" y="3458178"/>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solidFill>
                    <a:schemeClr val="bg1">
                      <a:lumMod val="75000"/>
                    </a:schemeClr>
                  </a:soli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a:solidFill>
            <a:schemeClr val="bg1">
              <a:lumMod val="85000"/>
            </a:schemeClr>
          </a:solidFill>
        </p:grpSpPr>
        <p:sp>
          <p:nvSpPr>
            <p:cNvPr id="47" name="Rounded Rectangle 46"/>
            <p:cNvSpPr/>
            <p:nvPr/>
          </p:nvSpPr>
          <p:spPr bwMode="auto">
            <a:xfrm>
              <a:off x="5081397" y="3123854"/>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LOB</a:t>
              </a:r>
            </a:p>
          </p:txBody>
        </p:sp>
        <p:grpSp>
          <p:nvGrpSpPr>
            <p:cNvPr id="49" name="Group 48"/>
            <p:cNvGrpSpPr/>
            <p:nvPr/>
          </p:nvGrpSpPr>
          <p:grpSpPr bwMode="black">
            <a:xfrm>
              <a:off x="5415723" y="3329409"/>
              <a:ext cx="617601" cy="574245"/>
              <a:chOff x="776699" y="4336814"/>
              <a:chExt cx="478309" cy="370027"/>
            </a:xfrm>
            <a:grp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4" name="Group 33"/>
          <p:cNvGrpSpPr/>
          <p:nvPr/>
        </p:nvGrpSpPr>
        <p:grpSpPr>
          <a:xfrm>
            <a:off x="4452304" y="3920860"/>
            <a:ext cx="1316609" cy="1190054"/>
            <a:chOff x="3600631" y="4098206"/>
            <a:chExt cx="1316609" cy="1190054"/>
          </a:xfrm>
        </p:grpSpPr>
        <p:sp>
          <p:nvSpPr>
            <p:cNvPr id="53" name="Rounded Rectangle 52"/>
            <p:cNvSpPr/>
            <p:nvPr/>
          </p:nvSpPr>
          <p:spPr bwMode="auto">
            <a:xfrm>
              <a:off x="3600631" y="4098206"/>
              <a:ext cx="1316609" cy="1190054"/>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grpSp>
          <p:nvGrpSpPr>
            <p:cNvPr id="58" name="Group 57"/>
            <p:cNvGrpSpPr/>
            <p:nvPr/>
          </p:nvGrpSpPr>
          <p:grpSpPr>
            <a:xfrm>
              <a:off x="3996245" y="4292863"/>
              <a:ext cx="588159" cy="489430"/>
              <a:chOff x="5818217" y="2711842"/>
              <a:chExt cx="536216" cy="415924"/>
            </a:xfrm>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 34"/>
          <p:cNvGrpSpPr/>
          <p:nvPr/>
        </p:nvGrpSpPr>
        <p:grpSpPr>
          <a:xfrm>
            <a:off x="7158501" y="3931879"/>
            <a:ext cx="1319861" cy="1184894"/>
            <a:chOff x="7632702" y="3889967"/>
            <a:chExt cx="1319861" cy="1184894"/>
          </a:xfrm>
          <a:solidFill>
            <a:schemeClr val="bg1">
              <a:lumMod val="85000"/>
            </a:schemeClr>
          </a:solidFill>
        </p:grpSpPr>
        <p:sp>
          <p:nvSpPr>
            <p:cNvPr id="70" name="Rounded Rectangle 69"/>
            <p:cNvSpPr/>
            <p:nvPr/>
          </p:nvSpPr>
          <p:spPr bwMode="auto">
            <a:xfrm>
              <a:off x="7632702" y="3889967"/>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solidFill>
                    <a:schemeClr val="bg1">
                      <a:lumMod val="75000"/>
                    </a:schemeClr>
                  </a:soli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a:solidFill>
            <a:schemeClr val="bg1">
              <a:lumMod val="85000"/>
            </a:schemeClr>
          </a:solidFill>
        </p:grpSpPr>
        <p:sp>
          <p:nvSpPr>
            <p:cNvPr id="66" name="Rounded Rectangle 65"/>
            <p:cNvSpPr/>
            <p:nvPr/>
          </p:nvSpPr>
          <p:spPr bwMode="auto">
            <a:xfrm>
              <a:off x="6802534" y="2165921"/>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Legacy</a:t>
              </a:r>
            </a:p>
          </p:txBody>
        </p:sp>
        <p:grpSp>
          <p:nvGrpSpPr>
            <p:cNvPr id="79" name="Group 78"/>
            <p:cNvGrpSpPr/>
            <p:nvPr/>
          </p:nvGrpSpPr>
          <p:grpSpPr bwMode="black">
            <a:xfrm>
              <a:off x="7217567" y="2280935"/>
              <a:ext cx="462760" cy="725390"/>
              <a:chOff x="2593975" y="2552700"/>
              <a:chExt cx="469901" cy="949325"/>
            </a:xfrm>
            <a:grp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grpSp>
        <p:nvGrpSpPr>
          <p:cNvPr id="36" name="Group 35"/>
          <p:cNvGrpSpPr/>
          <p:nvPr/>
        </p:nvGrpSpPr>
        <p:grpSpPr>
          <a:xfrm>
            <a:off x="5801889" y="3920860"/>
            <a:ext cx="1319861" cy="1190054"/>
            <a:chOff x="5621805" y="3831773"/>
            <a:chExt cx="1319861" cy="1190054"/>
          </a:xfrm>
          <a:solidFill>
            <a:schemeClr val="bg1">
              <a:lumMod val="85000"/>
            </a:schemeClr>
          </a:solidFill>
        </p:grpSpPr>
        <p:sp>
          <p:nvSpPr>
            <p:cNvPr id="63" name="Rounded Rectangle 62"/>
            <p:cNvSpPr/>
            <p:nvPr/>
          </p:nvSpPr>
          <p:spPr bwMode="auto">
            <a:xfrm>
              <a:off x="5621805" y="3831773"/>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p:grpSpPr>
        <p:sp>
          <p:nvSpPr>
            <p:cNvPr id="99" name="Rectangle 98"/>
            <p:cNvSpPr/>
            <p:nvPr/>
          </p:nvSpPr>
          <p:spPr>
            <a:xfrm>
              <a:off x="7924086"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p:grpSpPr>
          <p:sp>
            <p:nvSpPr>
              <p:cNvPr id="101" name="TextBox 100"/>
              <p:cNvSpPr txBox="1"/>
              <p:nvPr/>
            </p:nvSpPr>
            <p:spPr>
              <a:xfrm>
                <a:off x="1617935" y="4852291"/>
                <a:ext cx="2269709" cy="443198"/>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p:spPr>
          </p:pic>
        </p:grpSp>
      </p:grpSp>
      <p:grpSp>
        <p:nvGrpSpPr>
          <p:cNvPr id="103" name="Group 102"/>
          <p:cNvGrpSpPr/>
          <p:nvPr/>
        </p:nvGrpSpPr>
        <p:grpSpPr>
          <a:xfrm>
            <a:off x="7259619" y="5163372"/>
            <a:ext cx="1763651" cy="628883"/>
            <a:chOff x="924005" y="2899122"/>
            <a:chExt cx="3340453" cy="1139507"/>
          </a:xfrm>
          <a:solidFill>
            <a:schemeClr val="bg1">
              <a:lumMod val="85000"/>
            </a:schemeClr>
          </a:solidFill>
        </p:grpSpPr>
        <p:sp>
          <p:nvSpPr>
            <p:cNvPr id="104" name="Rectangle 103"/>
            <p:cNvSpPr/>
            <p:nvPr/>
          </p:nvSpPr>
          <p:spPr>
            <a:xfrm>
              <a:off x="92400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a:solidFill>
            <a:schemeClr val="bg1">
              <a:lumMod val="85000"/>
            </a:schemeClr>
          </a:solidFill>
        </p:grpSpPr>
        <p:sp>
          <p:nvSpPr>
            <p:cNvPr id="108" name="Rectangle 107"/>
            <p:cNvSpPr/>
            <p:nvPr/>
          </p:nvSpPr>
          <p:spPr>
            <a:xfrm>
              <a:off x="4426568" y="2899121"/>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grp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a:solidFill>
            <a:schemeClr val="bg1">
              <a:lumMod val="85000"/>
            </a:schemeClr>
          </a:solidFill>
        </p:grpSpPr>
        <p:sp>
          <p:nvSpPr>
            <p:cNvPr id="117" name="Rectangle 116"/>
            <p:cNvSpPr/>
            <p:nvPr/>
          </p:nvSpPr>
          <p:spPr>
            <a:xfrm>
              <a:off x="792408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a:solidFill>
            <a:schemeClr val="bg1">
              <a:lumMod val="85000"/>
            </a:schemeClr>
          </a:solidFill>
        </p:grpSpPr>
        <p:sp>
          <p:nvSpPr>
            <p:cNvPr id="121" name="Rectangle 120"/>
            <p:cNvSpPr/>
            <p:nvPr/>
          </p:nvSpPr>
          <p:spPr>
            <a:xfrm>
              <a:off x="932025" y="1623782"/>
              <a:ext cx="3340453" cy="1139507"/>
            </a:xfrm>
            <a:prstGeom prst="rect">
              <a:avLst/>
            </a:prstGeom>
            <a:grp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a:solidFill>
            <a:schemeClr val="bg1">
              <a:lumMod val="85000"/>
            </a:schemeClr>
          </a:solidFill>
        </p:grpSpPr>
        <p:sp>
          <p:nvSpPr>
            <p:cNvPr id="127" name="Rounded Rectangle 126"/>
            <p:cNvSpPr/>
            <p:nvPr/>
          </p:nvSpPr>
          <p:spPr bwMode="auto">
            <a:xfrm>
              <a:off x="8796337" y="2143180"/>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On-</a:t>
              </a:r>
              <a:r>
                <a:rPr lang="en-US" sz="2000" dirty="0" err="1" smtClean="0">
                  <a:solidFill>
                    <a:schemeClr val="bg1">
                      <a:lumMod val="75000"/>
                    </a:schemeClr>
                  </a:solidFill>
                </a:rPr>
                <a:t>prem</a:t>
              </a:r>
              <a:endParaRPr lang="en-US" sz="2000" dirty="0" smtClean="0">
                <a:solidFill>
                  <a:schemeClr val="bg1">
                    <a:lumMod val="75000"/>
                  </a:schemeClr>
                </a:soli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grpSp>
      <p:grpSp>
        <p:nvGrpSpPr>
          <p:cNvPr id="122" name="Group 121"/>
          <p:cNvGrpSpPr/>
          <p:nvPr/>
        </p:nvGrpSpPr>
        <p:grpSpPr>
          <a:xfrm>
            <a:off x="8180107" y="5825754"/>
            <a:ext cx="1756715" cy="623904"/>
            <a:chOff x="932025" y="1623782"/>
            <a:chExt cx="3340453" cy="1139507"/>
          </a:xfrm>
          <a:solidFill>
            <a:schemeClr val="bg1">
              <a:lumMod val="85000"/>
            </a:schemeClr>
          </a:solidFill>
        </p:grpSpPr>
        <p:sp>
          <p:nvSpPr>
            <p:cNvPr id="124" name="Rectangle 123"/>
            <p:cNvSpPr/>
            <p:nvPr/>
          </p:nvSpPr>
          <p:spPr>
            <a:xfrm>
              <a:off x="932025" y="1623782"/>
              <a:ext cx="3340453" cy="1139507"/>
            </a:xfrm>
            <a:prstGeom prst="rect">
              <a:avLst/>
            </a:prstGeom>
            <a:grp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a:gradFill>
                  <a:gsLst>
                    <a:gs pos="0">
                      <a:srgbClr val="FFFFFF"/>
                    </a:gs>
                    <a:gs pos="100000">
                      <a:srgbClr val="FFFFFF"/>
                    </a:gs>
                  </a:gsLst>
                  <a:lin ang="5400000" scaled="0"/>
                </a:gradFill>
              </a:rPr>
              <a:t>.</a:t>
            </a: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511398847"/>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33895"/>
            <a:ext cx="10237787" cy="1994392"/>
          </a:xfrm>
        </p:spPr>
        <p:txBody>
          <a:bodyPr/>
          <a:lstStyle/>
          <a:p>
            <a:r>
              <a:rPr lang="en-US" dirty="0">
                <a:gradFill>
                  <a:gsLst>
                    <a:gs pos="1250">
                      <a:srgbClr val="FFFFFF"/>
                    </a:gs>
                    <a:gs pos="100000">
                      <a:srgbClr val="FFFFFF"/>
                    </a:gs>
                  </a:gsLst>
                  <a:lin ang="5400000" scaled="0"/>
                </a:gradFill>
              </a:rPr>
              <a:t>Federated security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with ACS</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6185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7" name="Freeform 7"/>
          <p:cNvSpPr>
            <a:spLocks noEditPoints="1"/>
          </p:cNvSpPr>
          <p:nvPr/>
        </p:nvSpPr>
        <p:spPr bwMode="auto">
          <a:xfrm>
            <a:off x="520700" y="3053539"/>
            <a:ext cx="3701554" cy="619091"/>
          </a:xfrm>
          <a:custGeom>
            <a:avLst/>
            <a:gdLst>
              <a:gd name="T0" fmla="*/ 347 w 2774"/>
              <a:gd name="T1" fmla="*/ 444 h 464"/>
              <a:gd name="T2" fmla="*/ 281 w 2774"/>
              <a:gd name="T3" fmla="*/ 444 h 464"/>
              <a:gd name="T4" fmla="*/ 186 w 2774"/>
              <a:gd name="T5" fmla="*/ 208 h 464"/>
              <a:gd name="T6" fmla="*/ 0 w 2774"/>
              <a:gd name="T7" fmla="*/ 444 h 464"/>
              <a:gd name="T8" fmla="*/ 271 w 2774"/>
              <a:gd name="T9" fmla="*/ 5 h 464"/>
              <a:gd name="T10" fmla="*/ 396 w 2774"/>
              <a:gd name="T11" fmla="*/ 5 h 464"/>
              <a:gd name="T12" fmla="*/ 473 w 2774"/>
              <a:gd name="T13" fmla="*/ 444 h 464"/>
              <a:gd name="T14" fmla="*/ 502 w 2774"/>
              <a:gd name="T15" fmla="*/ 443 h 464"/>
              <a:gd name="T16" fmla="*/ 693 w 2774"/>
              <a:gd name="T17" fmla="*/ 118 h 464"/>
              <a:gd name="T18" fmla="*/ 702 w 2774"/>
              <a:gd name="T19" fmla="*/ 77 h 464"/>
              <a:gd name="T20" fmla="*/ 600 w 2774"/>
              <a:gd name="T21" fmla="*/ 5 h 464"/>
              <a:gd name="T22" fmla="*/ 702 w 2774"/>
              <a:gd name="T23" fmla="*/ 77 h 464"/>
              <a:gd name="T24" fmla="*/ 869 w 2774"/>
              <a:gd name="T25" fmla="*/ 187 h 464"/>
              <a:gd name="T26" fmla="*/ 883 w 2774"/>
              <a:gd name="T27" fmla="*/ 324 h 464"/>
              <a:gd name="T28" fmla="*/ 805 w 2774"/>
              <a:gd name="T29" fmla="*/ 453 h 464"/>
              <a:gd name="T30" fmla="*/ 1024 w 2774"/>
              <a:gd name="T31" fmla="*/ 240 h 464"/>
              <a:gd name="T32" fmla="*/ 1252 w 2774"/>
              <a:gd name="T33" fmla="*/ 184 h 464"/>
              <a:gd name="T34" fmla="*/ 1569 w 2774"/>
              <a:gd name="T35" fmla="*/ 282 h 464"/>
              <a:gd name="T36" fmla="*/ 1454 w 2774"/>
              <a:gd name="T37" fmla="*/ 332 h 464"/>
              <a:gd name="T38" fmla="*/ 1725 w 2774"/>
              <a:gd name="T39" fmla="*/ 381 h 464"/>
              <a:gd name="T40" fmla="*/ 1596 w 2774"/>
              <a:gd name="T41" fmla="*/ 202 h 464"/>
              <a:gd name="T42" fmla="*/ 1904 w 2774"/>
              <a:gd name="T43" fmla="*/ 213 h 464"/>
              <a:gd name="T44" fmla="*/ 1753 w 2774"/>
              <a:gd name="T45" fmla="*/ 171 h 464"/>
              <a:gd name="T46" fmla="*/ 1893 w 2774"/>
              <a:gd name="T47" fmla="*/ 326 h 464"/>
              <a:gd name="T48" fmla="*/ 1545 w 2774"/>
              <a:gd name="T49" fmla="*/ 348 h 464"/>
              <a:gd name="T50" fmla="*/ 1231 w 2774"/>
              <a:gd name="T51" fmla="*/ 218 h 464"/>
              <a:gd name="T52" fmla="*/ 1103 w 2774"/>
              <a:gd name="T53" fmla="*/ 444 h 464"/>
              <a:gd name="T54" fmla="*/ 1065 w 2774"/>
              <a:gd name="T55" fmla="*/ 118 h 464"/>
              <a:gd name="T56" fmla="*/ 1161 w 2774"/>
              <a:gd name="T57" fmla="*/ 159 h 464"/>
              <a:gd name="T58" fmla="*/ 1271 w 2774"/>
              <a:gd name="T59" fmla="*/ 113 h 464"/>
              <a:gd name="T60" fmla="*/ 1360 w 2774"/>
              <a:gd name="T61" fmla="*/ 371 h 464"/>
              <a:gd name="T62" fmla="*/ 1360 w 2774"/>
              <a:gd name="T63" fmla="*/ 371 h 464"/>
              <a:gd name="T64" fmla="*/ 2128 w 2774"/>
              <a:gd name="T65" fmla="*/ 106 h 464"/>
              <a:gd name="T66" fmla="*/ 2058 w 2774"/>
              <a:gd name="T67" fmla="*/ 371 h 464"/>
              <a:gd name="T68" fmla="*/ 2058 w 2774"/>
              <a:gd name="T69" fmla="*/ 371 h 464"/>
              <a:gd name="T70" fmla="*/ 2611 w 2774"/>
              <a:gd name="T71" fmla="*/ 194 h 464"/>
              <a:gd name="T72" fmla="*/ 2579 w 2774"/>
              <a:gd name="T73" fmla="*/ 360 h 464"/>
              <a:gd name="T74" fmla="*/ 2612 w 2774"/>
              <a:gd name="T75" fmla="*/ 441 h 464"/>
              <a:gd name="T76" fmla="*/ 2466 w 2774"/>
              <a:gd name="T77" fmla="*/ 358 h 464"/>
              <a:gd name="T78" fmla="*/ 2437 w 2774"/>
              <a:gd name="T79" fmla="*/ 194 h 464"/>
              <a:gd name="T80" fmla="*/ 2266 w 2774"/>
              <a:gd name="T81" fmla="*/ 443 h 464"/>
              <a:gd name="T82" fmla="*/ 2261 w 2774"/>
              <a:gd name="T83" fmla="*/ 194 h 464"/>
              <a:gd name="T84" fmla="*/ 2336 w 2774"/>
              <a:gd name="T85" fmla="*/ 118 h 464"/>
              <a:gd name="T86" fmla="*/ 2509 w 2774"/>
              <a:gd name="T87" fmla="*/ 11 h 464"/>
              <a:gd name="T88" fmla="*/ 2451 w 2774"/>
              <a:gd name="T89" fmla="*/ 110 h 464"/>
              <a:gd name="T90" fmla="*/ 2518 w 2774"/>
              <a:gd name="T91" fmla="*/ 118 h 464"/>
              <a:gd name="T92" fmla="*/ 2644 w 2774"/>
              <a:gd name="T93" fmla="*/ 40 h 464"/>
              <a:gd name="T94" fmla="*/ 2683 w 2774"/>
              <a:gd name="T95" fmla="*/ 118 h 464"/>
              <a:gd name="T96" fmla="*/ 2738 w 2774"/>
              <a:gd name="T97" fmla="*/ 187 h 464"/>
              <a:gd name="T98" fmla="*/ 2738 w 2774"/>
              <a:gd name="T99" fmla="*/ 115 h 464"/>
              <a:gd name="T100" fmla="*/ 2738 w 2774"/>
              <a:gd name="T101" fmla="*/ 187 h 464"/>
              <a:gd name="T102" fmla="*/ 2707 w 2774"/>
              <a:gd name="T103" fmla="*/ 151 h 464"/>
              <a:gd name="T104" fmla="*/ 2768 w 2774"/>
              <a:gd name="T105" fmla="*/ 151 h 464"/>
              <a:gd name="T106" fmla="*/ 2743 w 2774"/>
              <a:gd name="T107" fmla="*/ 152 h 464"/>
              <a:gd name="T108" fmla="*/ 2744 w 2774"/>
              <a:gd name="T109" fmla="*/ 168 h 464"/>
              <a:gd name="T110" fmla="*/ 2730 w 2774"/>
              <a:gd name="T111" fmla="*/ 152 h 464"/>
              <a:gd name="T112" fmla="*/ 2721 w 2774"/>
              <a:gd name="T113" fmla="*/ 168 h 464"/>
              <a:gd name="T114" fmla="*/ 2743 w 2774"/>
              <a:gd name="T115" fmla="*/ 130 h 464"/>
              <a:gd name="T116" fmla="*/ 2743 w 2774"/>
              <a:gd name="T117" fmla="*/ 152 h 464"/>
              <a:gd name="T118" fmla="*/ 2734 w 2774"/>
              <a:gd name="T119" fmla="*/ 136 h 464"/>
              <a:gd name="T120" fmla="*/ 2737 w 2774"/>
              <a:gd name="T121" fmla="*/ 147 h 464"/>
              <a:gd name="T122" fmla="*/ 2742 w 2774"/>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4"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8" y="5"/>
                  <a:pt x="98" y="5"/>
                  <a:pt x="98" y="5"/>
                </a:cubicBezTo>
                <a:cubicBezTo>
                  <a:pt x="271" y="5"/>
                  <a:pt x="271" y="5"/>
                  <a:pt x="271" y="5"/>
                </a:cubicBezTo>
                <a:cubicBezTo>
                  <a:pt x="279" y="250"/>
                  <a:pt x="279" y="250"/>
                  <a:pt x="279" y="250"/>
                </a:cubicBezTo>
                <a:cubicBezTo>
                  <a:pt x="396" y="5"/>
                  <a:pt x="396" y="5"/>
                  <a:pt x="396" y="5"/>
                </a:cubicBezTo>
                <a:cubicBezTo>
                  <a:pt x="570" y="5"/>
                  <a:pt x="570" y="5"/>
                  <a:pt x="570" y="5"/>
                </a:cubicBezTo>
                <a:lnTo>
                  <a:pt x="473" y="444"/>
                </a:lnTo>
                <a:close/>
                <a:moveTo>
                  <a:pt x="621" y="444"/>
                </a:moveTo>
                <a:cubicBezTo>
                  <a:pt x="502" y="443"/>
                  <a:pt x="502" y="443"/>
                  <a:pt x="502" y="443"/>
                </a:cubicBezTo>
                <a:cubicBezTo>
                  <a:pt x="576" y="118"/>
                  <a:pt x="576" y="118"/>
                  <a:pt x="576" y="118"/>
                </a:cubicBezTo>
                <a:cubicBezTo>
                  <a:pt x="693" y="118"/>
                  <a:pt x="693" y="118"/>
                  <a:pt x="693" y="118"/>
                </a:cubicBezTo>
                <a:lnTo>
                  <a:pt x="621" y="444"/>
                </a:lnTo>
                <a:close/>
                <a:moveTo>
                  <a:pt x="702" y="77"/>
                </a:moveTo>
                <a:cubicBezTo>
                  <a:pt x="585" y="77"/>
                  <a:pt x="585" y="77"/>
                  <a:pt x="585" y="77"/>
                </a:cubicBezTo>
                <a:cubicBezTo>
                  <a:pt x="600" y="5"/>
                  <a:pt x="600" y="5"/>
                  <a:pt x="600" y="5"/>
                </a:cubicBezTo>
                <a:cubicBezTo>
                  <a:pt x="718" y="5"/>
                  <a:pt x="718" y="5"/>
                  <a:pt x="718" y="5"/>
                </a:cubicBezTo>
                <a:lnTo>
                  <a:pt x="702" y="77"/>
                </a:lnTo>
                <a:close/>
                <a:moveTo>
                  <a:pt x="902" y="240"/>
                </a:moveTo>
                <a:cubicBezTo>
                  <a:pt x="904" y="235"/>
                  <a:pt x="908" y="186"/>
                  <a:pt x="869" y="187"/>
                </a:cubicBezTo>
                <a:cubicBezTo>
                  <a:pt x="797" y="190"/>
                  <a:pt x="746" y="369"/>
                  <a:pt x="826" y="371"/>
                </a:cubicBezTo>
                <a:cubicBezTo>
                  <a:pt x="862" y="372"/>
                  <a:pt x="879" y="329"/>
                  <a:pt x="883" y="324"/>
                </a:cubicBezTo>
                <a:cubicBezTo>
                  <a:pt x="1005" y="324"/>
                  <a:pt x="1005" y="324"/>
                  <a:pt x="1005" y="324"/>
                </a:cubicBezTo>
                <a:cubicBezTo>
                  <a:pt x="1005" y="326"/>
                  <a:pt x="968" y="456"/>
                  <a:pt x="805" y="453"/>
                </a:cubicBezTo>
                <a:cubicBezTo>
                  <a:pt x="586" y="448"/>
                  <a:pt x="642" y="98"/>
                  <a:pt x="891" y="110"/>
                </a:cubicBezTo>
                <a:cubicBezTo>
                  <a:pt x="1032" y="117"/>
                  <a:pt x="1025" y="235"/>
                  <a:pt x="1024" y="240"/>
                </a:cubicBezTo>
                <a:lnTo>
                  <a:pt x="902" y="240"/>
                </a:lnTo>
                <a:close/>
                <a:moveTo>
                  <a:pt x="1252" y="184"/>
                </a:moveTo>
                <a:cubicBezTo>
                  <a:pt x="1291" y="136"/>
                  <a:pt x="1352" y="102"/>
                  <a:pt x="1431" y="106"/>
                </a:cubicBezTo>
                <a:cubicBezTo>
                  <a:pt x="1542" y="112"/>
                  <a:pt x="1587" y="193"/>
                  <a:pt x="1569" y="282"/>
                </a:cubicBezTo>
                <a:cubicBezTo>
                  <a:pt x="1567" y="291"/>
                  <a:pt x="1561" y="294"/>
                  <a:pt x="1551" y="297"/>
                </a:cubicBezTo>
                <a:cubicBezTo>
                  <a:pt x="1454" y="332"/>
                  <a:pt x="1454" y="332"/>
                  <a:pt x="1454" y="332"/>
                </a:cubicBezTo>
                <a:cubicBezTo>
                  <a:pt x="1672" y="332"/>
                  <a:pt x="1672" y="332"/>
                  <a:pt x="1672" y="332"/>
                </a:cubicBezTo>
                <a:cubicBezTo>
                  <a:pt x="1672" y="332"/>
                  <a:pt x="1655" y="382"/>
                  <a:pt x="1725" y="381"/>
                </a:cubicBezTo>
                <a:cubicBezTo>
                  <a:pt x="1773" y="380"/>
                  <a:pt x="1792" y="326"/>
                  <a:pt x="1727" y="315"/>
                </a:cubicBezTo>
                <a:cubicBezTo>
                  <a:pt x="1698" y="310"/>
                  <a:pt x="1583" y="291"/>
                  <a:pt x="1596" y="202"/>
                </a:cubicBezTo>
                <a:cubicBezTo>
                  <a:pt x="1606" y="129"/>
                  <a:pt x="1682" y="103"/>
                  <a:pt x="1765" y="104"/>
                </a:cubicBezTo>
                <a:cubicBezTo>
                  <a:pt x="1934" y="107"/>
                  <a:pt x="1902" y="206"/>
                  <a:pt x="1904" y="213"/>
                </a:cubicBezTo>
                <a:cubicBezTo>
                  <a:pt x="1792" y="213"/>
                  <a:pt x="1792" y="213"/>
                  <a:pt x="1792" y="213"/>
                </a:cubicBezTo>
                <a:cubicBezTo>
                  <a:pt x="1792" y="213"/>
                  <a:pt x="1804" y="171"/>
                  <a:pt x="1753" y="171"/>
                </a:cubicBezTo>
                <a:cubicBezTo>
                  <a:pt x="1706" y="171"/>
                  <a:pt x="1695" y="213"/>
                  <a:pt x="1748" y="224"/>
                </a:cubicBezTo>
                <a:cubicBezTo>
                  <a:pt x="1814" y="238"/>
                  <a:pt x="1888" y="242"/>
                  <a:pt x="1893" y="326"/>
                </a:cubicBezTo>
                <a:cubicBezTo>
                  <a:pt x="1894" y="349"/>
                  <a:pt x="1880" y="458"/>
                  <a:pt x="1710" y="455"/>
                </a:cubicBezTo>
                <a:cubicBezTo>
                  <a:pt x="1558" y="454"/>
                  <a:pt x="1542" y="385"/>
                  <a:pt x="1545" y="348"/>
                </a:cubicBezTo>
                <a:cubicBezTo>
                  <a:pt x="1515" y="406"/>
                  <a:pt x="1445" y="457"/>
                  <a:pt x="1352" y="454"/>
                </a:cubicBezTo>
                <a:cubicBezTo>
                  <a:pt x="1209" y="449"/>
                  <a:pt x="1178" y="318"/>
                  <a:pt x="1231" y="218"/>
                </a:cubicBezTo>
                <a:cubicBezTo>
                  <a:pt x="1205" y="219"/>
                  <a:pt x="1152" y="231"/>
                  <a:pt x="1130" y="328"/>
                </a:cubicBezTo>
                <a:cubicBezTo>
                  <a:pt x="1103" y="444"/>
                  <a:pt x="1103" y="444"/>
                  <a:pt x="1103" y="444"/>
                </a:cubicBezTo>
                <a:cubicBezTo>
                  <a:pt x="991" y="444"/>
                  <a:pt x="991" y="444"/>
                  <a:pt x="991" y="444"/>
                </a:cubicBezTo>
                <a:cubicBezTo>
                  <a:pt x="1065" y="118"/>
                  <a:pt x="1065" y="118"/>
                  <a:pt x="1065" y="118"/>
                </a:cubicBezTo>
                <a:cubicBezTo>
                  <a:pt x="1171" y="118"/>
                  <a:pt x="1171" y="118"/>
                  <a:pt x="1171" y="118"/>
                </a:cubicBezTo>
                <a:cubicBezTo>
                  <a:pt x="1161" y="159"/>
                  <a:pt x="1161" y="159"/>
                  <a:pt x="1161" y="159"/>
                </a:cubicBezTo>
                <a:cubicBezTo>
                  <a:pt x="1176" y="141"/>
                  <a:pt x="1194" y="129"/>
                  <a:pt x="1216" y="122"/>
                </a:cubicBezTo>
                <a:cubicBezTo>
                  <a:pt x="1233" y="116"/>
                  <a:pt x="1251" y="113"/>
                  <a:pt x="1271" y="113"/>
                </a:cubicBezTo>
                <a:lnTo>
                  <a:pt x="1252" y="184"/>
                </a:lnTo>
                <a:close/>
                <a:moveTo>
                  <a:pt x="1360" y="371"/>
                </a:moveTo>
                <a:cubicBezTo>
                  <a:pt x="1442" y="388"/>
                  <a:pt x="1498" y="194"/>
                  <a:pt x="1422" y="182"/>
                </a:cubicBezTo>
                <a:cubicBezTo>
                  <a:pt x="1346" y="170"/>
                  <a:pt x="1285" y="355"/>
                  <a:pt x="1360" y="371"/>
                </a:cubicBezTo>
                <a:close/>
                <a:moveTo>
                  <a:pt x="2051" y="454"/>
                </a:moveTo>
                <a:cubicBezTo>
                  <a:pt x="1813" y="444"/>
                  <a:pt x="1884" y="94"/>
                  <a:pt x="2128" y="106"/>
                </a:cubicBezTo>
                <a:cubicBezTo>
                  <a:pt x="2358" y="117"/>
                  <a:pt x="2293" y="464"/>
                  <a:pt x="2051" y="454"/>
                </a:cubicBezTo>
                <a:close/>
                <a:moveTo>
                  <a:pt x="2058" y="371"/>
                </a:moveTo>
                <a:cubicBezTo>
                  <a:pt x="2141" y="388"/>
                  <a:pt x="2196" y="194"/>
                  <a:pt x="2120" y="182"/>
                </a:cubicBezTo>
                <a:cubicBezTo>
                  <a:pt x="2044" y="170"/>
                  <a:pt x="1983" y="355"/>
                  <a:pt x="2058" y="371"/>
                </a:cubicBezTo>
                <a:close/>
                <a:moveTo>
                  <a:pt x="2666" y="194"/>
                </a:moveTo>
                <a:cubicBezTo>
                  <a:pt x="2611" y="194"/>
                  <a:pt x="2611" y="194"/>
                  <a:pt x="2611" y="194"/>
                </a:cubicBezTo>
                <a:cubicBezTo>
                  <a:pt x="2580" y="336"/>
                  <a:pt x="2580" y="336"/>
                  <a:pt x="2580" y="336"/>
                </a:cubicBezTo>
                <a:cubicBezTo>
                  <a:pt x="2578" y="343"/>
                  <a:pt x="2576" y="351"/>
                  <a:pt x="2579" y="360"/>
                </a:cubicBezTo>
                <a:cubicBezTo>
                  <a:pt x="2584" y="372"/>
                  <a:pt x="2630" y="367"/>
                  <a:pt x="2630" y="367"/>
                </a:cubicBezTo>
                <a:cubicBezTo>
                  <a:pt x="2612" y="441"/>
                  <a:pt x="2612" y="441"/>
                  <a:pt x="2612" y="441"/>
                </a:cubicBezTo>
                <a:cubicBezTo>
                  <a:pt x="2612" y="441"/>
                  <a:pt x="2518" y="452"/>
                  <a:pt x="2486" y="430"/>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8" y="118"/>
                  <a:pt x="2278" y="118"/>
                  <a:pt x="2278" y="118"/>
                </a:cubicBezTo>
                <a:cubicBezTo>
                  <a:pt x="2336" y="118"/>
                  <a:pt x="2336" y="118"/>
                  <a:pt x="2336" y="118"/>
                </a:cubicBezTo>
                <a:cubicBezTo>
                  <a:pt x="2347" y="69"/>
                  <a:pt x="2356" y="47"/>
                  <a:pt x="2381" y="28"/>
                </a:cubicBezTo>
                <a:cubicBezTo>
                  <a:pt x="2417" y="0"/>
                  <a:pt x="2509" y="11"/>
                  <a:pt x="2509" y="11"/>
                </a:cubicBezTo>
                <a:cubicBezTo>
                  <a:pt x="2496" y="72"/>
                  <a:pt x="2496" y="72"/>
                  <a:pt x="2496" y="72"/>
                </a:cubicBezTo>
                <a:cubicBezTo>
                  <a:pt x="2459" y="72"/>
                  <a:pt x="2456" y="85"/>
                  <a:pt x="2451" y="110"/>
                </a:cubicBezTo>
                <a:cubicBezTo>
                  <a:pt x="2449" y="118"/>
                  <a:pt x="2449" y="118"/>
                  <a:pt x="2449" y="118"/>
                </a:cubicBezTo>
                <a:cubicBezTo>
                  <a:pt x="2518" y="118"/>
                  <a:pt x="2518" y="118"/>
                  <a:pt x="2518" y="118"/>
                </a:cubicBezTo>
                <a:cubicBezTo>
                  <a:pt x="2536" y="40"/>
                  <a:pt x="2536" y="40"/>
                  <a:pt x="2536" y="40"/>
                </a:cubicBezTo>
                <a:cubicBezTo>
                  <a:pt x="2644" y="40"/>
                  <a:pt x="2644" y="40"/>
                  <a:pt x="2644" y="40"/>
                </a:cubicBezTo>
                <a:cubicBezTo>
                  <a:pt x="2627" y="118"/>
                  <a:pt x="2627" y="118"/>
                  <a:pt x="2627" y="118"/>
                </a:cubicBezTo>
                <a:cubicBezTo>
                  <a:pt x="2683" y="118"/>
                  <a:pt x="2683" y="118"/>
                  <a:pt x="2683" y="118"/>
                </a:cubicBezTo>
                <a:lnTo>
                  <a:pt x="2666" y="194"/>
                </a:lnTo>
                <a:close/>
                <a:moveTo>
                  <a:pt x="2738" y="187"/>
                </a:moveTo>
                <a:cubicBezTo>
                  <a:pt x="2718" y="187"/>
                  <a:pt x="2702" y="171"/>
                  <a:pt x="2702" y="151"/>
                </a:cubicBezTo>
                <a:cubicBezTo>
                  <a:pt x="2702" y="131"/>
                  <a:pt x="2718" y="115"/>
                  <a:pt x="2738" y="115"/>
                </a:cubicBezTo>
                <a:cubicBezTo>
                  <a:pt x="2757" y="115"/>
                  <a:pt x="2774" y="131"/>
                  <a:pt x="2774" y="151"/>
                </a:cubicBezTo>
                <a:cubicBezTo>
                  <a:pt x="2774" y="171"/>
                  <a:pt x="2757" y="187"/>
                  <a:pt x="2738" y="187"/>
                </a:cubicBezTo>
                <a:close/>
                <a:moveTo>
                  <a:pt x="2738" y="121"/>
                </a:moveTo>
                <a:cubicBezTo>
                  <a:pt x="2721" y="121"/>
                  <a:pt x="2707" y="134"/>
                  <a:pt x="2707" y="151"/>
                </a:cubicBezTo>
                <a:cubicBezTo>
                  <a:pt x="2707" y="168"/>
                  <a:pt x="2721" y="182"/>
                  <a:pt x="2738" y="182"/>
                </a:cubicBezTo>
                <a:cubicBezTo>
                  <a:pt x="2755" y="182"/>
                  <a:pt x="2768" y="168"/>
                  <a:pt x="2768" y="151"/>
                </a:cubicBezTo>
                <a:cubicBezTo>
                  <a:pt x="2768" y="134"/>
                  <a:pt x="2755" y="121"/>
                  <a:pt x="2738" y="121"/>
                </a:cubicBezTo>
                <a:close/>
                <a:moveTo>
                  <a:pt x="2743" y="152"/>
                </a:moveTo>
                <a:cubicBezTo>
                  <a:pt x="2750" y="168"/>
                  <a:pt x="2750" y="168"/>
                  <a:pt x="2750" y="168"/>
                </a:cubicBezTo>
                <a:cubicBezTo>
                  <a:pt x="2744" y="168"/>
                  <a:pt x="2744" y="168"/>
                  <a:pt x="2744" y="168"/>
                </a:cubicBezTo>
                <a:cubicBezTo>
                  <a:pt x="2737" y="152"/>
                  <a:pt x="2737" y="152"/>
                  <a:pt x="2737" y="152"/>
                </a:cubicBezTo>
                <a:cubicBezTo>
                  <a:pt x="2730" y="152"/>
                  <a:pt x="2730" y="152"/>
                  <a:pt x="2730" y="152"/>
                </a:cubicBezTo>
                <a:cubicBezTo>
                  <a:pt x="2726" y="168"/>
                  <a:pt x="2726" y="168"/>
                  <a:pt x="2726" y="168"/>
                </a:cubicBezTo>
                <a:cubicBezTo>
                  <a:pt x="2721" y="168"/>
                  <a:pt x="2721" y="168"/>
                  <a:pt x="2721" y="168"/>
                </a:cubicBezTo>
                <a:cubicBezTo>
                  <a:pt x="2729" y="131"/>
                  <a:pt x="2729" y="131"/>
                  <a:pt x="2729" y="131"/>
                </a:cubicBezTo>
                <a:cubicBezTo>
                  <a:pt x="2743" y="130"/>
                  <a:pt x="2743" y="130"/>
                  <a:pt x="2743" y="130"/>
                </a:cubicBezTo>
                <a:cubicBezTo>
                  <a:pt x="2752" y="130"/>
                  <a:pt x="2755" y="136"/>
                  <a:pt x="2755" y="141"/>
                </a:cubicBezTo>
                <a:cubicBezTo>
                  <a:pt x="2754" y="147"/>
                  <a:pt x="2749" y="152"/>
                  <a:pt x="2743" y="152"/>
                </a:cubicBezTo>
                <a:close/>
                <a:moveTo>
                  <a:pt x="2742" y="136"/>
                </a:moveTo>
                <a:cubicBezTo>
                  <a:pt x="2734" y="136"/>
                  <a:pt x="2734" y="136"/>
                  <a:pt x="2734" y="136"/>
                </a:cubicBezTo>
                <a:cubicBezTo>
                  <a:pt x="2732" y="147"/>
                  <a:pt x="2732" y="147"/>
                  <a:pt x="2732" y="147"/>
                </a:cubicBezTo>
                <a:cubicBezTo>
                  <a:pt x="2737" y="147"/>
                  <a:pt x="2737" y="147"/>
                  <a:pt x="2737" y="147"/>
                </a:cubicBezTo>
                <a:cubicBezTo>
                  <a:pt x="2742" y="147"/>
                  <a:pt x="2749" y="147"/>
                  <a:pt x="2749" y="141"/>
                </a:cubicBezTo>
                <a:cubicBezTo>
                  <a:pt x="2749" y="137"/>
                  <a:pt x="2747" y="136"/>
                  <a:pt x="2742" y="136"/>
                </a:cubicBezTo>
                <a:close/>
              </a:path>
            </a:pathLst>
          </a:custGeom>
          <a:solidFill>
            <a:srgbClr val="00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34406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15" name="Straight Connector 14"/>
          <p:cNvCxnSpPr/>
          <p:nvPr/>
        </p:nvCxnSpPr>
        <p:spPr>
          <a:xfrm>
            <a:off x="7188992" y="1276350"/>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a:solidFill>
            <a:schemeClr val="bg1">
              <a:lumMod val="85000"/>
            </a:schemeClr>
          </a:solidFill>
        </p:grpSpPr>
        <p:sp>
          <p:nvSpPr>
            <p:cNvPr id="26" name="Rounded Rectangle 25"/>
            <p:cNvSpPr/>
            <p:nvPr/>
          </p:nvSpPr>
          <p:spPr bwMode="auto">
            <a:xfrm>
              <a:off x="1724025" y="2140553"/>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Gallery</a:t>
              </a:r>
              <a:endParaRPr lang="en-US" sz="2000" dirty="0">
                <a:solidFill>
                  <a:schemeClr val="bg1">
                    <a:lumMod val="75000"/>
                  </a:schemeClr>
                </a:soli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grpFill/>
            <a:ln>
              <a:noFill/>
            </a:ln>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grpFill/>
            <a:extLst/>
          </p:spPr>
        </p:pic>
      </p:grpSp>
      <p:grpSp>
        <p:nvGrpSpPr>
          <p:cNvPr id="22" name="Group 21"/>
          <p:cNvGrpSpPr/>
          <p:nvPr/>
        </p:nvGrpSpPr>
        <p:grpSpPr>
          <a:xfrm>
            <a:off x="1742068" y="3920860"/>
            <a:ext cx="1319861" cy="1190054"/>
            <a:chOff x="2714052" y="2691701"/>
            <a:chExt cx="1319861" cy="1190054"/>
          </a:xfrm>
          <a:solidFill>
            <a:schemeClr val="bg1">
              <a:lumMod val="85000"/>
            </a:schemeClr>
          </a:solidFill>
        </p:grpSpPr>
        <p:sp>
          <p:nvSpPr>
            <p:cNvPr id="28" name="Rounded Rectangle 27"/>
            <p:cNvSpPr/>
            <p:nvPr/>
          </p:nvSpPr>
          <p:spPr bwMode="auto">
            <a:xfrm>
              <a:off x="2714052" y="2691701"/>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nvGrpSpPr>
          <p:cNvPr id="21" name="Group 20"/>
          <p:cNvGrpSpPr/>
          <p:nvPr/>
        </p:nvGrpSpPr>
        <p:grpSpPr>
          <a:xfrm>
            <a:off x="3093517" y="2692432"/>
            <a:ext cx="1319861" cy="1190054"/>
            <a:chOff x="3705641" y="1278826"/>
            <a:chExt cx="1319861" cy="1190054"/>
          </a:xfrm>
          <a:solidFill>
            <a:schemeClr val="bg1">
              <a:lumMod val="85000"/>
            </a:schemeClr>
          </a:solidFill>
        </p:grpSpPr>
        <p:sp>
          <p:nvSpPr>
            <p:cNvPr id="31" name="Rounded Rectangle 30"/>
            <p:cNvSpPr/>
            <p:nvPr/>
          </p:nvSpPr>
          <p:spPr bwMode="auto">
            <a:xfrm>
              <a:off x="3705641" y="1278826"/>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p:grpSpPr>
        <p:sp>
          <p:nvSpPr>
            <p:cNvPr id="45" name="Rounded Rectangle 44"/>
            <p:cNvSpPr/>
            <p:nvPr/>
          </p:nvSpPr>
          <p:spPr bwMode="auto">
            <a:xfrm>
              <a:off x="4531437" y="1876010"/>
              <a:ext cx="1319861" cy="1184894"/>
            </a:xfrm>
            <a:prstGeom prst="roundRect">
              <a:avLst>
                <a:gd name="adj" fmla="val 0"/>
              </a:avLst>
            </a:prstGeom>
            <a:solidFill>
              <a:schemeClr val="accent5"/>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4" name="Group 23"/>
          <p:cNvGrpSpPr/>
          <p:nvPr/>
        </p:nvGrpSpPr>
        <p:grpSpPr>
          <a:xfrm>
            <a:off x="3097186" y="3920860"/>
            <a:ext cx="1319861" cy="1184894"/>
            <a:chOff x="3703067" y="3458178"/>
            <a:chExt cx="1319861" cy="1184894"/>
          </a:xfrm>
          <a:solidFill>
            <a:schemeClr val="bg1">
              <a:lumMod val="85000"/>
            </a:schemeClr>
          </a:solidFill>
        </p:grpSpPr>
        <p:sp>
          <p:nvSpPr>
            <p:cNvPr id="37" name="Rounded Rectangle 36"/>
            <p:cNvSpPr/>
            <p:nvPr/>
          </p:nvSpPr>
          <p:spPr bwMode="auto">
            <a:xfrm>
              <a:off x="3703067" y="3458178"/>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solidFill>
                    <a:schemeClr val="bg1">
                      <a:lumMod val="75000"/>
                    </a:schemeClr>
                  </a:soli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a:solidFill>
            <a:schemeClr val="bg1">
              <a:lumMod val="85000"/>
            </a:schemeClr>
          </a:solidFill>
        </p:grpSpPr>
        <p:sp>
          <p:nvSpPr>
            <p:cNvPr id="47" name="Rounded Rectangle 46"/>
            <p:cNvSpPr/>
            <p:nvPr/>
          </p:nvSpPr>
          <p:spPr bwMode="auto">
            <a:xfrm>
              <a:off x="5081397" y="3123854"/>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LOB</a:t>
              </a:r>
            </a:p>
          </p:txBody>
        </p:sp>
        <p:grpSp>
          <p:nvGrpSpPr>
            <p:cNvPr id="49" name="Group 48"/>
            <p:cNvGrpSpPr/>
            <p:nvPr/>
          </p:nvGrpSpPr>
          <p:grpSpPr bwMode="black">
            <a:xfrm>
              <a:off x="5415723" y="3329409"/>
              <a:ext cx="617601" cy="574245"/>
              <a:chOff x="776699" y="4336814"/>
              <a:chExt cx="478309" cy="370027"/>
            </a:xfrm>
            <a:grp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4" name="Group 33"/>
          <p:cNvGrpSpPr/>
          <p:nvPr/>
        </p:nvGrpSpPr>
        <p:grpSpPr>
          <a:xfrm>
            <a:off x="4452304" y="3920860"/>
            <a:ext cx="1316609" cy="1190054"/>
            <a:chOff x="3600631" y="4098206"/>
            <a:chExt cx="1316609" cy="1190054"/>
          </a:xfrm>
          <a:solidFill>
            <a:schemeClr val="bg1">
              <a:lumMod val="85000"/>
            </a:schemeClr>
          </a:solidFill>
        </p:grpSpPr>
        <p:sp>
          <p:nvSpPr>
            <p:cNvPr id="53" name="Rounded Rectangle 52"/>
            <p:cNvSpPr/>
            <p:nvPr/>
          </p:nvSpPr>
          <p:spPr bwMode="auto">
            <a:xfrm>
              <a:off x="3600631" y="4098206"/>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Web API</a:t>
              </a:r>
              <a:endParaRPr lang="en-US" sz="2000" dirty="0">
                <a:solidFill>
                  <a:schemeClr val="bg1">
                    <a:lumMod val="75000"/>
                  </a:schemeClr>
                </a:solidFill>
              </a:endParaRPr>
            </a:p>
          </p:txBody>
        </p:sp>
        <p:grpSp>
          <p:nvGrpSpPr>
            <p:cNvPr id="58" name="Group 57"/>
            <p:cNvGrpSpPr/>
            <p:nvPr/>
          </p:nvGrpSpPr>
          <p:grpSpPr>
            <a:xfrm>
              <a:off x="3996245" y="4292863"/>
              <a:ext cx="588159" cy="489430"/>
              <a:chOff x="5818217" y="2711842"/>
              <a:chExt cx="536216" cy="415924"/>
            </a:xfrm>
            <a:grpFill/>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5" name="Group 34"/>
          <p:cNvGrpSpPr/>
          <p:nvPr/>
        </p:nvGrpSpPr>
        <p:grpSpPr>
          <a:xfrm>
            <a:off x="7158501" y="3931879"/>
            <a:ext cx="1319861" cy="1184894"/>
            <a:chOff x="7632702" y="3889967"/>
            <a:chExt cx="1319861" cy="1184894"/>
          </a:xfrm>
          <a:solidFill>
            <a:schemeClr val="bg1">
              <a:lumMod val="85000"/>
            </a:schemeClr>
          </a:solidFill>
        </p:grpSpPr>
        <p:sp>
          <p:nvSpPr>
            <p:cNvPr id="70" name="Rounded Rectangle 69"/>
            <p:cNvSpPr/>
            <p:nvPr/>
          </p:nvSpPr>
          <p:spPr bwMode="auto">
            <a:xfrm>
              <a:off x="7632702" y="3889967"/>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solidFill>
                    <a:schemeClr val="bg1">
                      <a:lumMod val="75000"/>
                    </a:schemeClr>
                  </a:soli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p:grpSpPr>
        <p:sp>
          <p:nvSpPr>
            <p:cNvPr id="66" name="Rounded Rectangle 65"/>
            <p:cNvSpPr/>
            <p:nvPr/>
          </p:nvSpPr>
          <p:spPr bwMode="auto">
            <a:xfrm>
              <a:off x="6802534" y="2165921"/>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Legacy</a:t>
              </a:r>
            </a:p>
          </p:txBody>
        </p:sp>
        <p:grpSp>
          <p:nvGrpSpPr>
            <p:cNvPr id="79" name="Group 78"/>
            <p:cNvGrpSpPr/>
            <p:nvPr/>
          </p:nvGrpSpPr>
          <p:grpSpPr bwMode="black">
            <a:xfrm>
              <a:off x="7217567" y="2280935"/>
              <a:ext cx="462760" cy="725390"/>
              <a:chOff x="2593975" y="2552700"/>
              <a:chExt cx="469901" cy="949325"/>
            </a:xfrm>
            <a:solidFill>
              <a:schemeClr val="bg1"/>
            </a:solid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36" name="Group 35"/>
          <p:cNvGrpSpPr/>
          <p:nvPr/>
        </p:nvGrpSpPr>
        <p:grpSpPr>
          <a:xfrm>
            <a:off x="5801889" y="3920860"/>
            <a:ext cx="1319861" cy="1190054"/>
            <a:chOff x="5621805" y="3831773"/>
            <a:chExt cx="1319861" cy="1190054"/>
          </a:xfrm>
        </p:grpSpPr>
        <p:sp>
          <p:nvSpPr>
            <p:cNvPr id="63" name="Rounded Rectangle 62"/>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p:grpSpPr>
        <p:sp>
          <p:nvSpPr>
            <p:cNvPr id="99" name="Rectangle 98"/>
            <p:cNvSpPr/>
            <p:nvPr/>
          </p:nvSpPr>
          <p:spPr>
            <a:xfrm>
              <a:off x="7924086"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p:grpSpPr>
          <p:sp>
            <p:nvSpPr>
              <p:cNvPr id="101" name="TextBox 100"/>
              <p:cNvSpPr txBox="1"/>
              <p:nvPr/>
            </p:nvSpPr>
            <p:spPr>
              <a:xfrm>
                <a:off x="1617935" y="4852291"/>
                <a:ext cx="2269709" cy="443198"/>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p:spPr>
          </p:pic>
        </p:grpSp>
      </p:grpSp>
      <p:grpSp>
        <p:nvGrpSpPr>
          <p:cNvPr id="103" name="Group 102"/>
          <p:cNvGrpSpPr/>
          <p:nvPr/>
        </p:nvGrpSpPr>
        <p:grpSpPr>
          <a:xfrm>
            <a:off x="7259619" y="5163372"/>
            <a:ext cx="1763651" cy="628883"/>
            <a:chOff x="924005" y="2899122"/>
            <a:chExt cx="3340453" cy="1139507"/>
          </a:xfrm>
        </p:grpSpPr>
        <p:sp>
          <p:nvSpPr>
            <p:cNvPr id="104" name="Rectangle 103"/>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p:grpSpPr>
        <p:sp>
          <p:nvSpPr>
            <p:cNvPr id="108" name="Rectangle 107"/>
            <p:cNvSpPr/>
            <p:nvPr/>
          </p:nvSpPr>
          <p:spPr>
            <a:xfrm>
              <a:off x="4426568" y="2899121"/>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solidFill>
              <a:srgbClr val="FFFFFF"/>
            </a:solid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a:solidFill>
            <a:schemeClr val="bg1">
              <a:lumMod val="85000"/>
            </a:schemeClr>
          </a:solidFill>
        </p:grpSpPr>
        <p:sp>
          <p:nvSpPr>
            <p:cNvPr id="117" name="Rectangle 116"/>
            <p:cNvSpPr/>
            <p:nvPr/>
          </p:nvSpPr>
          <p:spPr>
            <a:xfrm>
              <a:off x="792408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p:grpSpPr>
        <p:sp>
          <p:nvSpPr>
            <p:cNvPr id="121" name="Rectangle 120"/>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p:grpSpPr>
        <p:sp>
          <p:nvSpPr>
            <p:cNvPr id="127" name="Rounded Rectangle 126"/>
            <p:cNvSpPr/>
            <p:nvPr/>
          </p:nvSpPr>
          <p:spPr bwMode="auto">
            <a:xfrm>
              <a:off x="8796337" y="2143180"/>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On-</a:t>
              </a:r>
              <a:r>
                <a:rPr lang="en-US" sz="2000" dirty="0" err="1" smtClean="0">
                  <a:gradFill>
                    <a:gsLst>
                      <a:gs pos="0">
                        <a:srgbClr val="FFFFFF"/>
                      </a:gs>
                      <a:gs pos="100000">
                        <a:srgbClr val="FFFFFF"/>
                      </a:gs>
                    </a:gsLst>
                    <a:lin ang="5400000" scaled="0"/>
                  </a:gradFill>
                </a:rPr>
                <a:t>prem</a:t>
              </a:r>
              <a:endParaRPr lang="en-US" sz="2000" dirty="0" smtClean="0">
                <a:gradFill>
                  <a:gsLst>
                    <a:gs pos="0">
                      <a:srgbClr val="FFFFFF"/>
                    </a:gs>
                    <a:gs pos="100000">
                      <a:srgbClr val="FFFFFF"/>
                    </a:gs>
                  </a:gsLst>
                  <a:lin ang="5400000" scaled="0"/>
                </a:gra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2" name="Group 121"/>
          <p:cNvGrpSpPr/>
          <p:nvPr/>
        </p:nvGrpSpPr>
        <p:grpSpPr>
          <a:xfrm>
            <a:off x="8180107" y="5825754"/>
            <a:ext cx="1756715" cy="623904"/>
            <a:chOff x="932025" y="1623782"/>
            <a:chExt cx="3340453" cy="1139507"/>
          </a:xfrm>
          <a:solidFill>
            <a:schemeClr val="bg1">
              <a:lumMod val="85000"/>
            </a:schemeClr>
          </a:solidFill>
        </p:grpSpPr>
        <p:sp>
          <p:nvSpPr>
            <p:cNvPr id="124" name="Rectangle 123"/>
            <p:cNvSpPr/>
            <p:nvPr/>
          </p:nvSpPr>
          <p:spPr>
            <a:xfrm>
              <a:off x="932025" y="1623782"/>
              <a:ext cx="3340453" cy="1139507"/>
            </a:xfrm>
            <a:prstGeom prst="rect">
              <a:avLst/>
            </a:prstGeom>
            <a:grp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a:gradFill>
                  <a:gsLst>
                    <a:gs pos="0">
                      <a:srgbClr val="FFFFFF"/>
                    </a:gs>
                    <a:gs pos="100000">
                      <a:srgbClr val="FFFFFF"/>
                    </a:gs>
                  </a:gsLst>
                  <a:lin ang="5400000" scaled="0"/>
                </a:gradFill>
              </a:rPr>
              <a:t>.</a:t>
            </a: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51339321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982248"/>
            <a:ext cx="8386763" cy="747897"/>
          </a:xfrm>
        </p:spPr>
        <p:txBody>
          <a:bodyPr/>
          <a:lstStyle/>
          <a:p>
            <a:r>
              <a:rPr lang="en-US" sz="5400" dirty="0" smtClean="0"/>
              <a:t>Cloud Service Overview</a:t>
            </a:r>
            <a:endParaRPr lang="en-US" sz="5400" dirty="0"/>
          </a:p>
        </p:txBody>
      </p:sp>
    </p:spTree>
    <p:extLst>
      <p:ext uri="{BB962C8B-B14F-4D97-AF65-F5344CB8AC3E}">
        <p14:creationId xmlns:p14="http://schemas.microsoft.com/office/powerpoint/2010/main" val="229424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noChangeAspect="1"/>
          </p:cNvSpPr>
          <p:nvPr/>
        </p:nvSpPr>
        <p:spPr bwMode="auto">
          <a:xfrm>
            <a:off x="520697" y="1437511"/>
            <a:ext cx="1603377" cy="16033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49" name="Rectangle 48"/>
          <p:cNvSpPr>
            <a:spLocks noChangeAspect="1"/>
          </p:cNvSpPr>
          <p:nvPr/>
        </p:nvSpPr>
        <p:spPr bwMode="auto">
          <a:xfrm>
            <a:off x="520697" y="3133710"/>
            <a:ext cx="1603377" cy="16033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54" name="Rectangle 53"/>
          <p:cNvSpPr>
            <a:spLocks noChangeAspect="1"/>
          </p:cNvSpPr>
          <p:nvPr/>
        </p:nvSpPr>
        <p:spPr bwMode="auto">
          <a:xfrm>
            <a:off x="520697" y="4829909"/>
            <a:ext cx="1603377" cy="16033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4" name="Title 3"/>
          <p:cNvSpPr>
            <a:spLocks noGrp="1"/>
          </p:cNvSpPr>
          <p:nvPr>
            <p:ph type="title"/>
          </p:nvPr>
        </p:nvSpPr>
        <p:spPr/>
        <p:txBody>
          <a:bodyPr/>
          <a:lstStyle/>
          <a:p>
            <a:r>
              <a:rPr lang="en-US" dirty="0" smtClean="0"/>
              <a:t>Why Cloud Service?</a:t>
            </a:r>
            <a:endParaRPr lang="en-US" dirty="0"/>
          </a:p>
        </p:txBody>
      </p:sp>
      <p:sp>
        <p:nvSpPr>
          <p:cNvPr id="22" name="Text Placeholder 4"/>
          <p:cNvSpPr txBox="1">
            <a:spLocks/>
          </p:cNvSpPr>
          <p:nvPr/>
        </p:nvSpPr>
        <p:spPr>
          <a:xfrm>
            <a:off x="2305050" y="1437512"/>
            <a:ext cx="9367837" cy="1603376"/>
          </a:xfrm>
          <a:prstGeom prst="rect">
            <a:avLst/>
          </a:prstGeom>
        </p:spPr>
        <p:txBody>
          <a:bodyPr lIns="0" tIns="0" rIns="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chemeClr val="tx1"/>
                    </a:gs>
                    <a:gs pos="28000">
                      <a:schemeClr val="tx1"/>
                    </a:gs>
                  </a:gsLst>
                  <a:lin ang="5400000" scaled="0"/>
                </a:gradFill>
                <a:latin typeface="Segoe UI Light"/>
              </a:rPr>
              <a:t>Build infinitely scalable applications and services</a:t>
            </a:r>
          </a:p>
        </p:txBody>
      </p:sp>
      <p:sp>
        <p:nvSpPr>
          <p:cNvPr id="40" name="Text Placeholder 4"/>
          <p:cNvSpPr txBox="1">
            <a:spLocks/>
          </p:cNvSpPr>
          <p:nvPr/>
        </p:nvSpPr>
        <p:spPr>
          <a:xfrm>
            <a:off x="2305050" y="3133709"/>
            <a:ext cx="9367837" cy="1603377"/>
          </a:xfrm>
          <a:prstGeom prst="rect">
            <a:avLst/>
          </a:prstGeom>
        </p:spPr>
        <p:txBody>
          <a:bodyPr lIns="0" tIns="0" rIns="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chemeClr val="tx1"/>
                    </a:gs>
                    <a:gs pos="28000">
                      <a:schemeClr val="tx1"/>
                    </a:gs>
                  </a:gsLst>
                  <a:lin ang="5400000" scaled="0"/>
                </a:gradFill>
                <a:latin typeface="Segoe UI Light"/>
              </a:rPr>
              <a:t>Support rich multi-tier architectures</a:t>
            </a:r>
          </a:p>
        </p:txBody>
      </p:sp>
      <p:sp>
        <p:nvSpPr>
          <p:cNvPr id="41" name="Text Placeholder 4"/>
          <p:cNvSpPr txBox="1">
            <a:spLocks/>
          </p:cNvSpPr>
          <p:nvPr/>
        </p:nvSpPr>
        <p:spPr>
          <a:xfrm>
            <a:off x="2305050" y="4829909"/>
            <a:ext cx="9367837" cy="1599466"/>
          </a:xfrm>
          <a:prstGeom prst="rect">
            <a:avLst/>
          </a:prstGeom>
        </p:spPr>
        <p:txBody>
          <a:bodyPr lIns="0" tIns="0" rIns="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chemeClr val="tx1"/>
                    </a:gs>
                    <a:gs pos="28000">
                      <a:schemeClr val="tx1"/>
                    </a:gs>
                  </a:gsLst>
                  <a:lin ang="5400000" scaled="0"/>
                </a:gradFill>
                <a:latin typeface="Segoe UI Light"/>
              </a:rPr>
              <a:t>Automated application management</a:t>
            </a:r>
          </a:p>
        </p:txBody>
      </p:sp>
      <p:sp>
        <p:nvSpPr>
          <p:cNvPr id="13" name="Freeform 15"/>
          <p:cNvSpPr>
            <a:spLocks noEditPoints="1"/>
          </p:cNvSpPr>
          <p:nvPr/>
        </p:nvSpPr>
        <p:spPr bwMode="black">
          <a:xfrm>
            <a:off x="819729" y="1735965"/>
            <a:ext cx="1005314" cy="100647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4" name="Freeform 80"/>
          <p:cNvSpPr>
            <a:spLocks noEditPoints="1"/>
          </p:cNvSpPr>
          <p:nvPr/>
        </p:nvSpPr>
        <p:spPr bwMode="black">
          <a:xfrm>
            <a:off x="755936" y="3351788"/>
            <a:ext cx="1132897" cy="1167218"/>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5" name="Group 14"/>
          <p:cNvGrpSpPr/>
          <p:nvPr/>
        </p:nvGrpSpPr>
        <p:grpSpPr bwMode="black">
          <a:xfrm>
            <a:off x="707466" y="5133560"/>
            <a:ext cx="1229835" cy="1019175"/>
            <a:chOff x="5184775" y="225425"/>
            <a:chExt cx="1500188" cy="1220788"/>
          </a:xfrm>
          <a:solidFill>
            <a:srgbClr val="FFFFFF"/>
          </a:solidFill>
        </p:grpSpPr>
        <p:sp>
          <p:nvSpPr>
            <p:cNvPr id="1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75869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ksxCUpankixnifJfyCZb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jFHtDFmQUKnqZl3aQx81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hTqMV6_0UeuXMMQdnPh3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Hi17_P9PVkOD0UncfipKH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vumvNPwWe0..heay4bQAL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_bfhUF.ILkad65gIgwaK6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_PbEktcFNkeu83SjnVZu1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IZPZND.ivEuHdLJnY_Fxf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jukL5VveUa7YPvIVNGT1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FeIGWr8CQ0yX7PsrzfGH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ZkCoXDZw70qhtkH_j9bJN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YkfS.ZKq0OOaXVQAWXd5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Y2Ao6jMOq0eJ837r63Q0n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gzR.ZDLppUu5uP18ez82u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FfJlhf15_0WG6uVTlba0K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Tw9efNl9k0yrkXDw3ZR.g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eKfI7RUiQE.KCRdFzpY_K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6b02OOzXZUOa6TFK3IbNw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KkzX.rqMC0SKKSdYmRclt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D_3LuOnu406CFY7mD1TJ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GIjGeBoam0uGRzkKksE_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U9MtD6nTFEKY5opI1abl7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FgO7b1hDs0SbMcIPKrguX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WH.HyVMTwUilPheZqF0Nv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FHYmfafvnUqB3P.4S4Ep9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__5xWbD0yEe3baYNA5biN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uv0WZeyW0C3xIMGAuGRv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QT.3ajY9UeGvhVQXQhzK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3L8tBcNsr0qOlE6v1elYh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yQcTkW5_hEqutYyxZko1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u6NaWnMF.Eu6PVyjogiMr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XH8nU1SGKEW0BJonfhCAj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LGTp8aUwEy1EDzwE61HW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dOx5Mfw0EOSK7hHUv3Wa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bo3_Q_stSkiwXUh03ZeQ4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vqR8v6DPl068IV962UDH_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6ebtjFVZd0WDyaKrMVpwb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6doulqsmYUmqM4gt85w0m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5UPxU1Tl60ipZm8NVLoty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aY_qhZf7gEy3j0SMbgCMu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2aoC70w6akCWVG0t3EXNc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9z2vSsO.YkW_4p0qrrxSx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6EdI1ogBvUu_U2n26.0D8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dLbF9swH90yyVlGSCHUzD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I8fXHdPtT0q4RZHJM1luM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LnUaBIcXfUKeZDaEL9C8zg"/>
</p:tagLst>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Windows Azure DevCamp</TermName>
          <TermId xmlns="http://schemas.microsoft.com/office/infopath/2007/PartnerControls">38d59bd9-3a19-4709-9504-ae728298cb6f</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s>
    </AudienceTaxHTField0>
    <MS_x0020_Content_x0020_Owner xmlns="2295e2e7-0eeb-498e-8716-217bb2ee6ee3">
      <UserInfo>
        <DisplayName/>
        <AccountId xsi:nil="true"/>
        <AccountType/>
      </UserInfo>
    </MS_x0020_Content_x0020_Owner>
    <TaxCatchAll xmlns="2295e2e7-0eeb-498e-8716-217bb2ee6ee3">
      <Value>245</Value>
      <Value>34</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8b529f77-48ab-4581-b468-93f09345b8aa"/>
    <ds:schemaRef ds:uri="http://schemas.microsoft.com/office/infopath/2007/PartnerControls"/>
    <ds:schemaRef ds:uri="2295e2e7-0eeb-498e-8716-217bb2ee6ee3"/>
    <ds:schemaRef ds:uri="http://purl.org/dc/dcmitype/"/>
    <ds:schemaRef ds:uri="http://purl.org/dc/te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Windows_Azure_DevCamp_16x9_Template</Template>
  <TotalTime>810</TotalTime>
  <Words>5804</Words>
  <Application>Microsoft Office PowerPoint</Application>
  <PresentationFormat>Custom</PresentationFormat>
  <Paragraphs>877</Paragraphs>
  <Slides>61</Slides>
  <Notes>60</Notes>
  <HiddenSlides>17</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61</vt:i4>
      </vt:variant>
    </vt:vector>
  </HeadingPairs>
  <TitlesOfParts>
    <vt:vector size="74" baseType="lpstr">
      <vt:lpstr>Segoe Condensed</vt:lpstr>
      <vt:lpstr>Segoe Light</vt:lpstr>
      <vt:lpstr>Arial</vt:lpstr>
      <vt:lpstr>Calibri</vt:lpstr>
      <vt:lpstr>Consolas</vt:lpstr>
      <vt:lpstr>Segoe UI</vt:lpstr>
      <vt:lpstr>Segoe UI Light</vt:lpstr>
      <vt:lpstr>Tw Cen MT</vt:lpstr>
      <vt:lpstr>Wingdings</vt:lpstr>
      <vt:lpstr>Windows_Azure_DevCamp_16x9_Template</vt:lpstr>
      <vt:lpstr>Accent Color Transition Slides</vt:lpstr>
      <vt:lpstr>Windows_Azure_DevCamp_16x9_Template - FINAL2</vt:lpstr>
      <vt:lpstr>think-cell Slide</vt:lpstr>
      <vt:lpstr>PowerPoint Presentation</vt:lpstr>
      <vt:lpstr>Windows Azure Cloud  &amp; Application Services</vt:lpstr>
      <vt:lpstr>PowerPoint Presentation</vt:lpstr>
      <vt:lpstr>Azure ecosystem</vt:lpstr>
      <vt:lpstr>Azure ecosystem</vt:lpstr>
      <vt:lpstr>Azure ecosystem</vt:lpstr>
      <vt:lpstr>Azure ecosystem</vt:lpstr>
      <vt:lpstr>Cloud Service Overview</vt:lpstr>
      <vt:lpstr>Why Cloud Service?</vt:lpstr>
      <vt:lpstr>What is a Cloud Service?</vt:lpstr>
      <vt:lpstr>What Can It Run?</vt:lpstr>
      <vt:lpstr>Web Role</vt:lpstr>
      <vt:lpstr>Worker Role Patterns</vt:lpstr>
      <vt:lpstr>Role Lifecycle</vt:lpstr>
      <vt:lpstr>Roles and Instances</vt:lpstr>
      <vt:lpstr>Roles and Instances</vt:lpstr>
      <vt:lpstr>Fault Domains</vt:lpstr>
      <vt:lpstr>Roles and Instances Example role with nine virtual machines distributed across three fault domains</vt:lpstr>
      <vt:lpstr>Upgrade Domains</vt:lpstr>
      <vt:lpstr>Cloud Service – inter-role communication</vt:lpstr>
      <vt:lpstr>Demo description</vt:lpstr>
      <vt:lpstr>Inter-role  communication</vt:lpstr>
      <vt:lpstr>Demo description</vt:lpstr>
      <vt:lpstr>Hello World</vt:lpstr>
      <vt:lpstr>Cloud Service Lifecycle</vt:lpstr>
      <vt:lpstr>Understanding Packaging and Config</vt:lpstr>
      <vt:lpstr>Runtime Settings</vt:lpstr>
      <vt:lpstr>Packaging &amp; Deployment</vt:lpstr>
      <vt:lpstr>Application Upgrade Strategies</vt:lpstr>
      <vt:lpstr>Demo description</vt:lpstr>
      <vt:lpstr>Service Management</vt:lpstr>
      <vt:lpstr>Cloud service lifecycle – Simplistic view</vt:lpstr>
      <vt:lpstr>Cloud service lifecycle - Agile</vt:lpstr>
      <vt:lpstr>Team Foundation Service</vt:lpstr>
      <vt:lpstr>Demo description</vt:lpstr>
      <vt:lpstr>TFS Continuous  Integration</vt:lpstr>
      <vt:lpstr>Windows Azure Diagnostics</vt:lpstr>
      <vt:lpstr>Windows Azure  Diagnostics</vt:lpstr>
      <vt:lpstr>Application building blocks</vt:lpstr>
      <vt:lpstr>Application building blocks</vt:lpstr>
      <vt:lpstr>What’s Windows Azure Cache?</vt:lpstr>
      <vt:lpstr>Why Windows Azure Cache?</vt:lpstr>
      <vt:lpstr>Demo description</vt:lpstr>
      <vt:lpstr>Windows Azure Cache</vt:lpstr>
      <vt:lpstr>Memcached support</vt:lpstr>
      <vt:lpstr>Demo description</vt:lpstr>
      <vt:lpstr>Memcached  Interoperability</vt:lpstr>
      <vt:lpstr>Application building blocks</vt:lpstr>
      <vt:lpstr>Cloud/On-Premise Integration</vt:lpstr>
      <vt:lpstr>Relay</vt:lpstr>
      <vt:lpstr>Messaging</vt:lpstr>
      <vt:lpstr>Demo description</vt:lpstr>
      <vt:lpstr>Service Bus: Relay</vt:lpstr>
      <vt:lpstr>Application building blocks</vt:lpstr>
      <vt:lpstr>Security challenge</vt:lpstr>
      <vt:lpstr>Solution: Claim-based architecture</vt:lpstr>
      <vt:lpstr>Digital identity in a nutshell</vt:lpstr>
      <vt:lpstr>ACS</vt:lpstr>
      <vt:lpstr>Demo description</vt:lpstr>
      <vt:lpstr>Federated security  with ACS</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Windows Azure DevCamp</dc:subject>
  <dc:creator>James Conard</dc:creator>
  <cp:keywords>&lt;Any Related Keywords&gt;</cp:keywords>
  <dc:description>Template: Shane O'Sullivan, Artitudes Design
Formatting:
Event Date:
Event Location:
Audience Type:</dc:description>
  <cp:lastModifiedBy>Haishi Bai</cp:lastModifiedBy>
  <cp:revision>31</cp:revision>
  <dcterms:created xsi:type="dcterms:W3CDTF">2012-06-14T14:41:57Z</dcterms:created>
  <dcterms:modified xsi:type="dcterms:W3CDTF">2012-09-13T00:36:07Z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ies>
</file>