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57" r:id="rId3"/>
    <p:sldId id="565" r:id="rId4"/>
    <p:sldId id="566" r:id="rId5"/>
    <p:sldId id="567" r:id="rId6"/>
    <p:sldId id="568" r:id="rId7"/>
    <p:sldId id="569" r:id="rId8"/>
    <p:sldId id="580" r:id="rId9"/>
    <p:sldId id="526" r:id="rId10"/>
    <p:sldId id="581" r:id="rId11"/>
    <p:sldId id="582" r:id="rId12"/>
    <p:sldId id="583" r:id="rId13"/>
    <p:sldId id="573" r:id="rId14"/>
    <p:sldId id="574" r:id="rId15"/>
    <p:sldId id="575" r:id="rId16"/>
    <p:sldId id="576" r:id="rId17"/>
    <p:sldId id="527" r:id="rId18"/>
    <p:sldId id="528" r:id="rId19"/>
    <p:sldId id="577" r:id="rId20"/>
    <p:sldId id="529" r:id="rId21"/>
    <p:sldId id="578" r:id="rId22"/>
    <p:sldId id="579" r:id="rId23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6"/>
    <a:srgbClr val="FF0000"/>
    <a:srgbClr val="FFFF00"/>
    <a:srgbClr val="FF00FF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77" d="100"/>
          <a:sy n="77" d="100"/>
        </p:scale>
        <p:origin x="507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BEBAA7-9828-4768-9D3A-E4475A5000E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54A73D58-F1DA-4728-AD2E-0D53F3DDC97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04AEB30-7110-41B6-B3FC-C30FBD2C5832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BD0AF10-66A9-49C5-B309-D97D3D3E9355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EF7660C-739D-453A-BB83-80C7C9E172E7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F1D9976-453F-4FD1-B74B-BC5345D6A194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B39F7F6-DCDE-4645-B45D-5395B5E85DDB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8104A03-41DD-4D70-9A4F-CA2925730051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E5DBD0B-0B9D-433D-AF5A-B5ADD86F1946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89314D8-CE82-4D62-B542-395B7F328B8A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B632CE8-24C3-401A-A688-EB85397241CA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10DE605-91EE-4A5C-B5F9-F8C4BA129EEA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E5E9075-B746-46B4-9143-3216C9C21FFB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0070F58-D8F0-4945-BE69-4E550432E7A7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0C8165F-7DE0-4113-B0FA-F7B13DBDAA42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89E4ABA-1813-4040-97F2-3F16FD7D4541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CE6E6F3-2E13-472C-B7FA-A54783AFDF11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9D2E4B8-DBF8-4A73-9550-A7609CAA1E34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D699D18-DDA5-4CE2-BD73-D0E40E425C21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2D9BAAD3-BF42-443F-97FD-B6DBB71C2385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8D580CE-DEA3-44C9-BA4D-4146721587B4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558940A-3950-4C61-90F9-856D06B0327B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8118FA1-DBEA-4077-B920-76726CE0320C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E5DEDB3D-CDD3-48CA-A95B-EC8E4C19B99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778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F6D5816F-CF98-42B8-8AC7-8A0AA9B4AE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7643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8D7D08F1-EB56-4914-B33C-A330A5B01DD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7935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4F01B9CC-A175-4E19-A222-C0A37D463D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25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1A398640-C3F1-427B-B43F-D52A1274798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5163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0DF5FCE-28A1-4C13-8D48-BFF5311B1CB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437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AC54A158-C57D-457A-B4B5-5A582149983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46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C41417C-0DAA-40BF-AE5F-00F9AFBD63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55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C71D0E8C-C762-4A65-B96A-EF7226F0D50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037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486BB59-493A-4623-BDD8-C358FA5C9EF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975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5EA5D7E7-3720-489A-8226-35173E078ED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287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4FB2B98-DBE2-4EAC-830B-A447D81642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073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1-</a:t>
            </a:r>
            <a:fld id="{7CF42C45-7B32-4B69-8B06-2F599CC2AED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31" r:id="rId11"/>
    <p:sldLayoutId id="214748443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I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err="1" smtClean="0"/>
              <a:t>파이썬</a:t>
            </a:r>
            <a:r>
              <a:rPr lang="en-US" altLang="ko-KR" i="0" dirty="0" smtClean="0"/>
              <a:t>3 </a:t>
            </a:r>
            <a:r>
              <a:rPr lang="ko-KR" altLang="en-US" i="0" dirty="0" smtClean="0"/>
              <a:t>개요 및 설치</a:t>
            </a:r>
            <a:endParaRPr lang="en-US" altLang="ko-KR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Next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D6CFCD21-8DB1-4217-876A-34004A2935D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pic>
        <p:nvPicPr>
          <p:cNvPr id="20485" name="그림 10" descr="스크린샷 2015-12-11 오후 12.48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187450"/>
            <a:ext cx="78867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5811838" y="5486400"/>
            <a:ext cx="1322387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Install for all users </a:t>
            </a:r>
            <a:r>
              <a:rPr lang="ko-KR" altLang="en-US" sz="2000" dirty="0">
                <a:latin typeface="+mn-lt"/>
                <a:sym typeface="Wingdings" pitchFamily="2" charset="2"/>
              </a:rPr>
              <a:t>체크</a:t>
            </a:r>
            <a:r>
              <a:rPr lang="en-US" altLang="ko-KR" sz="2000" dirty="0">
                <a:latin typeface="+mn-lt"/>
                <a:sym typeface="Wingdings" pitchFamily="2" charset="2"/>
              </a:rPr>
              <a:t>, </a:t>
            </a:r>
            <a:r>
              <a:rPr lang="ko-KR" altLang="en-US" sz="2000" dirty="0">
                <a:latin typeface="+mn-lt"/>
                <a:sym typeface="Wingdings" pitchFamily="2" charset="2"/>
              </a:rPr>
              <a:t>대상폴더 </a:t>
            </a:r>
            <a:r>
              <a:rPr lang="en-US" altLang="ko-KR" sz="2000" dirty="0">
                <a:latin typeface="+mn-lt"/>
                <a:sym typeface="Wingdings" pitchFamily="2" charset="2"/>
              </a:rPr>
              <a:t>C:\Python35 </a:t>
            </a:r>
            <a:r>
              <a:rPr lang="ko-KR" altLang="en-US" sz="2000" dirty="0">
                <a:latin typeface="+mn-lt"/>
                <a:sym typeface="Wingdings" pitchFamily="2" charset="2"/>
              </a:rPr>
              <a:t>설정</a:t>
            </a:r>
            <a:r>
              <a:rPr lang="en-US" altLang="ko-KR" sz="2000" dirty="0">
                <a:latin typeface="+mn-lt"/>
                <a:sym typeface="Wingdings" pitchFamily="2" charset="2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3CEAE3A-0A05-4483-AFD4-AB2EC0DFDBF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pic>
        <p:nvPicPr>
          <p:cNvPr id="21509" name="그림 6" descr="스크린샷 2015-12-11 오후 12.49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165225"/>
            <a:ext cx="791845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2393950" y="1984375"/>
            <a:ext cx="2138363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420938" y="4662488"/>
            <a:ext cx="2138362" cy="4206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http://python.org/download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67C7B53E-66F4-48B4-85D9-9273BA7E041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pic>
        <p:nvPicPr>
          <p:cNvPr id="22533" name="그림 6" descr="스크린샷 2015-12-11 오후 12.5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492250"/>
            <a:ext cx="579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300538" y="3554413"/>
            <a:ext cx="1211262" cy="698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http://python.org/download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ABFE452-D873-460C-A464-07330BFA271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pic>
        <p:nvPicPr>
          <p:cNvPr id="23557" name="그림 5" descr="스크린샷 2015-12-11 오후 12.31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271588"/>
            <a:ext cx="7750175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http://python.org/download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7D870B5-E8D3-4E17-A04E-FFC278925F1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pic>
        <p:nvPicPr>
          <p:cNvPr id="24581" name="그림 5" descr="스크린샷 2015-12-11 오후 12.32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219200"/>
            <a:ext cx="782161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Python command line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IDLE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86511943-CBAD-411B-84C9-70391AE536B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pic>
        <p:nvPicPr>
          <p:cNvPr id="25605" name="그림 6" descr="스크린샷 2015-12-11 오후 12.35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363913"/>
            <a:ext cx="57070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그림 8" descr="스크린샷 2015-12-11 오후 12.36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174750"/>
            <a:ext cx="4916487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628063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Python 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 변수 설정 확인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n-lt"/>
                <a:sym typeface="Wingdings" pitchFamily="2" charset="2"/>
              </a:rPr>
              <a:t>제어판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시스템 및 보안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시스템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고급시스템설정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환경변수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시스템변수</a:t>
            </a:r>
            <a:r>
              <a:rPr lang="en-US" altLang="ko-KR" sz="2000" dirty="0">
                <a:latin typeface="+mn-lt"/>
                <a:sym typeface="Wingdings" pitchFamily="2" charset="2"/>
              </a:rPr>
              <a:t>\Path </a:t>
            </a:r>
            <a:r>
              <a:rPr lang="ko-KR" altLang="en-US" sz="2000" dirty="0">
                <a:latin typeface="+mn-lt"/>
                <a:sym typeface="Wingdings" pitchFamily="2" charset="2"/>
              </a:rPr>
              <a:t>편집</a:t>
            </a:r>
            <a:r>
              <a:rPr lang="en-US" altLang="ko-KR" sz="2000" dirty="0">
                <a:latin typeface="+mn-lt"/>
                <a:sym typeface="Wingdings" pitchFamily="2" charset="2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;C:\Python35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E713194E-EC3A-4E16-9C23-9937C169109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pic>
        <p:nvPicPr>
          <p:cNvPr id="2662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585913"/>
            <a:ext cx="546735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337300" y="5199063"/>
            <a:ext cx="1446213" cy="350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01925" y="4579938"/>
            <a:ext cx="939800" cy="320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01925" y="2800350"/>
            <a:ext cx="768350" cy="317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1825" y="1585913"/>
            <a:ext cx="1949450" cy="3492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6634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3351213"/>
            <a:ext cx="3838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5057775" y="3889375"/>
            <a:ext cx="941388" cy="319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Hello World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C935E278-574E-4481-8D12-AD344553420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417513" y="1079500"/>
            <a:ext cx="5292725" cy="33353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&gt;&gt;&gt; print("hello world")</a:t>
            </a:r>
            <a:b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</a:b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hello world</a:t>
            </a:r>
          </a:p>
          <a:p>
            <a:pPr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&gt;&gt;&gt; if __name__==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"</a:t>
            </a: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 __main__ 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"</a:t>
            </a: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    print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("hello world")</a:t>
            </a:r>
            <a:b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</a:br>
            <a:endParaRPr kumimoji="0" lang="fr-CA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들여쓰기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들여쓰기</a:t>
            </a:r>
            <a:r>
              <a:rPr lang="en-US" altLang="ko-KR" sz="2000" dirty="0">
                <a:latin typeface="+mj-lt"/>
              </a:rPr>
              <a:t>(indentation)</a:t>
            </a:r>
            <a:r>
              <a:rPr lang="ko-KR" altLang="en-US" sz="2000" dirty="0">
                <a:latin typeface="+mj-lt"/>
              </a:rPr>
              <a:t>는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문법의 가장 큰 특징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가독성을</a:t>
            </a:r>
            <a:r>
              <a:rPr lang="ko-KR" altLang="en-US" sz="2000" dirty="0">
                <a:latin typeface="+mj-lt"/>
              </a:rPr>
              <a:t> 높이지만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오류가 일어나지 않도록 조심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하위 </a:t>
            </a:r>
            <a:r>
              <a:rPr lang="ko-KR" altLang="en-US" sz="2000" dirty="0" err="1">
                <a:latin typeface="+mj-lt"/>
              </a:rPr>
              <a:t>코드블럭</a:t>
            </a:r>
            <a:endParaRPr lang="en-US" altLang="ko-KR" sz="2000" dirty="0">
              <a:latin typeface="+mj-lt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      </a:t>
            </a:r>
            <a:r>
              <a:rPr lang="ko-KR" altLang="en-US" sz="2000" dirty="0">
                <a:latin typeface="+mj-lt"/>
              </a:rPr>
              <a:t>바로 전에 콜론</a:t>
            </a:r>
            <a:r>
              <a:rPr lang="en-US" altLang="ko-KR" sz="2000" dirty="0">
                <a:latin typeface="+mj-lt"/>
              </a:rPr>
              <a:t>(:)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동일 </a:t>
            </a:r>
            <a:r>
              <a:rPr lang="ko-KR" altLang="en-US" sz="2000" dirty="0" err="1">
                <a:latin typeface="+mj-lt"/>
              </a:rPr>
              <a:t>코드블럭은</a:t>
            </a:r>
            <a:endParaRPr lang="en-US" altLang="ko-KR" sz="2000" dirty="0">
              <a:latin typeface="+mj-lt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     </a:t>
            </a:r>
            <a:r>
              <a:rPr lang="ko-KR" altLang="en-US" sz="2000" dirty="0">
                <a:latin typeface="+mj-lt"/>
              </a:rPr>
              <a:t>같은 스페이스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탭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9B647D8C-46D2-494C-9961-AB258E596DB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3241675" y="1804988"/>
            <a:ext cx="5292725" cy="33353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	print(1)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탭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else: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  print(0)       </a:t>
            </a: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스페이스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	print(1)  </a:t>
            </a: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탭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     print(0)    </a:t>
            </a: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스페이스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Courier10 BT"/>
              </a:rPr>
              <a:t>     </a:t>
            </a:r>
          </a:p>
          <a:p>
            <a:pPr>
              <a:defRPr/>
            </a:pPr>
            <a:r>
              <a:rPr lang="en-US" altLang="ko-KR" sz="20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2000" dirty="0">
                <a:solidFill>
                  <a:srgbClr val="FF0000"/>
                </a:solidFill>
                <a:latin typeface="Courier10 BT"/>
              </a:rPr>
              <a:t>: unindent does not match any outer indentation level</a:t>
            </a:r>
            <a:endParaRPr lang="ko-KR" altLang="en-US" sz="20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들여쓰기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동일한 코드 블록에 서로 다른 들여쓰기 </a:t>
            </a:r>
            <a:r>
              <a:rPr lang="en-US" altLang="ko-KR" sz="2000" dirty="0">
                <a:latin typeface="+mj-lt"/>
              </a:rPr>
              <a:t>-&gt; </a:t>
            </a:r>
            <a:r>
              <a:rPr lang="ko-KR" altLang="en-US" sz="2000" dirty="0">
                <a:latin typeface="+mj-lt"/>
              </a:rPr>
              <a:t>에러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1</a:t>
            </a:r>
            <a:r>
              <a:rPr lang="ko-KR" altLang="en-US" sz="2000" dirty="0">
                <a:latin typeface="+mj-lt"/>
              </a:rPr>
              <a:t>줄짜리 하위 레벨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여러 구문  한 줄로 표현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11F8F3B-6558-41B8-9E4D-CC3C5FA0578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1044575" y="1203325"/>
            <a:ext cx="5646738" cy="18526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	print(1)    #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탭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	 </a:t>
            </a: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print(0)   #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탭 </a:t>
            </a: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+ 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스페이스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	 </a:t>
            </a:r>
          </a:p>
          <a:p>
            <a:pPr>
              <a:defRPr/>
            </a:pPr>
            <a:r>
              <a:rPr lang="en-US" altLang="ko-KR" sz="18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1800" dirty="0">
                <a:solidFill>
                  <a:srgbClr val="FF0000"/>
                </a:solidFill>
                <a:latin typeface="Courier10 BT"/>
              </a:rPr>
              <a:t>: unexpected indent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4575" y="3765550"/>
            <a:ext cx="5646738" cy="5159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 print(1)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4575" y="5005388"/>
            <a:ext cx="5646738" cy="5159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 print(1); print(0)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이란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1991</a:t>
            </a:r>
            <a:r>
              <a:rPr lang="ko-KR" altLang="en-US" sz="2000" dirty="0">
                <a:latin typeface="+mj-lt"/>
              </a:rPr>
              <a:t>년 귀도 반 </a:t>
            </a:r>
            <a:r>
              <a:rPr lang="ko-KR" altLang="en-US" sz="2000" dirty="0" err="1">
                <a:latin typeface="+mj-lt"/>
              </a:rPr>
              <a:t>로썸</a:t>
            </a:r>
            <a:r>
              <a:rPr lang="en-US" altLang="ko-KR" sz="2000" dirty="0">
                <a:latin typeface="+mj-lt"/>
              </a:rPr>
              <a:t>(Guido van </a:t>
            </a:r>
            <a:r>
              <a:rPr lang="en-US" altLang="ko-KR" sz="2000" dirty="0" err="1">
                <a:latin typeface="+mj-lt"/>
              </a:rPr>
              <a:t>Rossum</a:t>
            </a:r>
            <a:r>
              <a:rPr lang="en-US" altLang="ko-KR" sz="2000" dirty="0">
                <a:latin typeface="+mj-lt"/>
              </a:rPr>
              <a:t>)</a:t>
            </a:r>
            <a:r>
              <a:rPr lang="ko-KR" altLang="en-US" sz="2000" dirty="0">
                <a:latin typeface="+mj-lt"/>
              </a:rPr>
              <a:t>이 발표</a:t>
            </a:r>
            <a:r>
              <a:rPr lang="en-US" altLang="ko-KR" sz="2000" dirty="0">
                <a:latin typeface="+mj-lt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사용자 층이 점점 넓어지는 중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구글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안드로이드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노키아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maemo</a:t>
            </a: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  <p:pic>
        <p:nvPicPr>
          <p:cNvPr id="12293" name="그림 1" descr="300px-Pytho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815975"/>
            <a:ext cx="2855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파이썬에서는 </a:t>
            </a:r>
            <a:r>
              <a:rPr lang="en-US" altLang="ko-KR" sz="2000"/>
              <a:t># </a:t>
            </a:r>
            <a:r>
              <a:rPr lang="ko-KR" altLang="en-US" sz="2000"/>
              <a:t>이후는 주석으로 인식</a:t>
            </a:r>
            <a:r>
              <a:rPr lang="en-US" altLang="ko-KR" sz="2000"/>
              <a:t>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그러나 다음과 같이</a:t>
            </a:r>
            <a:r>
              <a:rPr lang="en-US" altLang="ko-KR" sz="2000"/>
              <a:t>,  </a:t>
            </a:r>
            <a:r>
              <a:rPr lang="ko-KR" altLang="en-US" sz="2000"/>
              <a:t>소스코드 부분에서 사용될 경우</a:t>
            </a:r>
            <a:r>
              <a:rPr lang="en-US" altLang="ko-KR" sz="2000"/>
              <a:t>, </a:t>
            </a:r>
            <a:r>
              <a:rPr lang="ko-KR" altLang="en-US" sz="2000"/>
              <a:t>소스코드 인코딩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실행파일 경로와 인코딩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소스코드 인코딩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0F0151F1-2D27-406D-B4D4-D9C57CDB424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2300288"/>
            <a:ext cx="5646737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#!/</a:t>
            </a:r>
            <a:r>
              <a:rPr lang="en-US" altLang="ko-KR" sz="1800" dirty="0" err="1">
                <a:solidFill>
                  <a:schemeClr val="tx1"/>
                </a:solidFill>
                <a:latin typeface="Courier10 BT"/>
              </a:rPr>
              <a:t>usr</a:t>
            </a: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/bin/python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#coding: latin-1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4125913"/>
            <a:ext cx="5646737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 -*- coding: utf-8 -*-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기타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문법</a:t>
            </a:r>
            <a:endParaRPr lang="en-US" altLang="ko-KR" dirty="0" smtClean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라인의 끝 세미콜론</a:t>
            </a:r>
            <a:r>
              <a:rPr lang="en-US" altLang="ko-KR" sz="2000"/>
              <a:t>(;) </a:t>
            </a:r>
            <a:r>
              <a:rPr lang="ko-KR" altLang="en-US" sz="2000"/>
              <a:t>필요없음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동일 라인에 여러 구문은 세미콜론</a:t>
            </a:r>
            <a:r>
              <a:rPr lang="en-US" altLang="ko-KR" sz="2000"/>
              <a:t>(;)</a:t>
            </a:r>
            <a:r>
              <a:rPr lang="ko-KR" altLang="en-US" sz="2000"/>
              <a:t>으로 구분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문장이 아직 끝나지 않으면 들여쓰기 안 해도 문법오류 없음</a:t>
            </a:r>
            <a:r>
              <a:rPr lang="en-US" altLang="ko-KR" sz="200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59CA21-58EB-40A4-B191-AE4647D389D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11200" y="1171575"/>
            <a:ext cx="5646738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a = 1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b = 2;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770313"/>
            <a:ext cx="5646737" cy="17970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&gt;&gt;&gt; a = (1+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	2 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     3 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	     4)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10</a:t>
            </a:r>
            <a:endParaRPr lang="en-US" altLang="ko-KR" sz="1800" dirty="0">
              <a:solidFill>
                <a:schemeClr val="tx1"/>
              </a:solidFill>
              <a:latin typeface="Courier10 B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488" y="2641600"/>
            <a:ext cx="5646737" cy="498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a = 1; b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2.X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변경하기</a:t>
            </a:r>
            <a:endParaRPr lang="en-US" altLang="ko-KR" dirty="0" smtClean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 툴 </a:t>
            </a:r>
            <a:r>
              <a:rPr lang="en-US" altLang="ko-KR" sz="2000"/>
              <a:t>C:\Python33\Tools\Scripts\2to3.py </a:t>
            </a:r>
            <a:r>
              <a:rPr lang="ko-KR" altLang="en-US" sz="2000"/>
              <a:t>제공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2.x </a:t>
            </a:r>
            <a:r>
              <a:rPr lang="ko-KR" altLang="en-US" sz="2000"/>
              <a:t>문법의 </a:t>
            </a:r>
            <a:r>
              <a:rPr lang="en-US" altLang="ko-KR" sz="2000"/>
              <a:t>test.py </a:t>
            </a:r>
            <a:r>
              <a:rPr lang="ko-KR" altLang="en-US" sz="2000"/>
              <a:t>작성 </a:t>
            </a:r>
            <a:r>
              <a:rPr lang="en-US" altLang="ko-KR" sz="2000"/>
              <a:t>(</a:t>
            </a:r>
            <a:r>
              <a:rPr lang="ko-KR" altLang="en-US" sz="2000"/>
              <a:t>라이브러리</a:t>
            </a:r>
            <a:r>
              <a:rPr lang="en-US" altLang="ko-KR" sz="2000"/>
              <a:t>\</a:t>
            </a:r>
            <a:r>
              <a:rPr lang="ko-KR" altLang="en-US" sz="2000"/>
              <a:t>문서</a:t>
            </a:r>
            <a:r>
              <a:rPr lang="en-US" altLang="ko-KR" sz="2000"/>
              <a:t>, c:\Users\user\Documents)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도스창에서 </a:t>
            </a:r>
            <a:r>
              <a:rPr lang="en-US" altLang="ko-KR" sz="2000"/>
              <a:t>2to3 </a:t>
            </a:r>
            <a:r>
              <a:rPr lang="ko-KR" altLang="en-US" sz="2000"/>
              <a:t>실행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3D58DEED-D5A1-4D2B-BA87-33F82BC1A17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496888" y="1535113"/>
            <a:ext cx="4821237" cy="12779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div(a):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   print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u"Result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:", a/2</a:t>
            </a:r>
          </a:p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raw_input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("input any number :")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div(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))</a:t>
            </a:r>
          </a:p>
        </p:txBody>
      </p:sp>
      <p:pic>
        <p:nvPicPr>
          <p:cNvPr id="3277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806700"/>
            <a:ext cx="54768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4483100"/>
            <a:ext cx="2943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가독성</a:t>
            </a:r>
            <a:endParaRPr lang="ko-KR" altLang="en-US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간결하고 </a:t>
            </a:r>
            <a:r>
              <a:rPr lang="ko-KR" altLang="en-US" sz="2000" dirty="0" err="1">
                <a:latin typeface="+mj-lt"/>
              </a:rPr>
              <a:t>가독성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코드블럭을</a:t>
            </a:r>
            <a:r>
              <a:rPr lang="ko-KR" altLang="en-US" sz="2000" dirty="0">
                <a:latin typeface="+mj-lt"/>
              </a:rPr>
              <a:t> 들여쓰기</a:t>
            </a:r>
            <a:r>
              <a:rPr lang="en-US" altLang="ko-KR" sz="2000" dirty="0">
                <a:latin typeface="+mj-lt"/>
              </a:rPr>
              <a:t>(indentation)</a:t>
            </a:r>
            <a:r>
              <a:rPr lang="ko-KR" altLang="en-US" sz="2000" dirty="0">
                <a:latin typeface="+mj-lt"/>
              </a:rPr>
              <a:t>로 구분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풍부한 라이브러리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광범위한 기본 라이브러리 및 외부 라이브러리 확장이 쉬움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접착성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쉽게 라이브러리를 추가할 수가 있음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파이썬에서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C, C</a:t>
            </a:r>
            <a:r>
              <a:rPr lang="ko-KR" altLang="en-US" sz="2000" dirty="0">
                <a:latin typeface="+mj-lt"/>
              </a:rPr>
              <a:t>에서 </a:t>
            </a:r>
            <a:r>
              <a:rPr lang="ko-KR" altLang="en-US" sz="2000" dirty="0" err="1">
                <a:latin typeface="+mj-lt"/>
              </a:rPr>
              <a:t>파이썬을</a:t>
            </a:r>
            <a:r>
              <a:rPr lang="ko-KR" altLang="en-US" sz="2000" dirty="0">
                <a:latin typeface="+mj-lt"/>
              </a:rPr>
              <a:t> 사용할 수 있음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무료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소프트웨어 재단</a:t>
            </a:r>
            <a:r>
              <a:rPr lang="en-US" altLang="ko-KR" sz="2000" dirty="0">
                <a:latin typeface="+mj-lt"/>
              </a:rPr>
              <a:t>(Python Software Foundation)</a:t>
            </a:r>
            <a:r>
              <a:rPr lang="ko-KR" altLang="en-US" sz="2000" dirty="0">
                <a:latin typeface="+mj-lt"/>
              </a:rPr>
              <a:t>에서 관리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무료와 다름없는 </a:t>
            </a:r>
            <a:r>
              <a:rPr lang="en-US" altLang="ko-KR" sz="2000" dirty="0">
                <a:latin typeface="+mj-lt"/>
              </a:rPr>
              <a:t>Python Software Foundation License.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유니코드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문자열은 모두 유니코드 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>
                <a:latin typeface="+mj-lt"/>
              </a:rPr>
              <a:t>한글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한자 표현 노력 필요 없음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동적타이핑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런타임 시에 타입 체크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메모리 관리 자동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3977EF7-2926-4694-9849-B648A4702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Cpython</a:t>
            </a:r>
            <a:endParaRPr lang="ko-KR" altLang="en-US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C</a:t>
            </a:r>
            <a:r>
              <a:rPr lang="ko-KR" altLang="en-US" sz="2000" dirty="0">
                <a:latin typeface="+mj-lt"/>
              </a:rPr>
              <a:t>로 작성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기본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Jython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Java </a:t>
            </a:r>
            <a:r>
              <a:rPr lang="ko-KR" altLang="en-US" sz="2000" dirty="0">
                <a:latin typeface="+mj-lt"/>
              </a:rPr>
              <a:t>로 작성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IronPython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C#</a:t>
            </a:r>
            <a:r>
              <a:rPr lang="ko-KR" altLang="en-US" sz="2000" dirty="0">
                <a:latin typeface="+mj-lt"/>
              </a:rPr>
              <a:t>으로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구현 </a:t>
            </a:r>
            <a:r>
              <a:rPr lang="en-US" altLang="ko-KR" sz="2000" dirty="0">
                <a:latin typeface="+mj-lt"/>
              </a:rPr>
              <a:t>(</a:t>
            </a:r>
            <a:r>
              <a:rPr lang="en-US" altLang="ko-KR" sz="2000" dirty="0" err="1">
                <a:latin typeface="+mj-lt"/>
              </a:rPr>
              <a:t>.Net</a:t>
            </a:r>
            <a:r>
              <a:rPr lang="ko-KR" altLang="en-US" sz="2000" dirty="0">
                <a:latin typeface="+mj-lt"/>
              </a:rPr>
              <a:t>과 </a:t>
            </a:r>
            <a:r>
              <a:rPr lang="en-US" altLang="ko-KR" sz="2000" dirty="0">
                <a:latin typeface="+mj-lt"/>
              </a:rPr>
              <a:t>Mono</a:t>
            </a:r>
            <a:r>
              <a:rPr lang="ko-KR" altLang="en-US" sz="2000" dirty="0">
                <a:latin typeface="+mj-lt"/>
              </a:rPr>
              <a:t>용으로 개발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PyPy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구현</a:t>
            </a:r>
            <a:r>
              <a:rPr lang="en-US" altLang="ko-KR" sz="2000" dirty="0">
                <a:latin typeface="+mj-lt"/>
              </a:rPr>
              <a:t> (</a:t>
            </a:r>
            <a:r>
              <a:rPr lang="ko-KR" altLang="en-US" sz="2000" dirty="0">
                <a:latin typeface="+mj-lt"/>
              </a:rPr>
              <a:t>속도 향상 목표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F38EA9C-8BA8-4FF7-8C86-8D846960E7A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파이썬이</a:t>
            </a:r>
            <a:r>
              <a:rPr lang="ko-KR" altLang="en-US" dirty="0" smtClean="0"/>
              <a:t> 쓰이는 프로젝트들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파이썬으로</a:t>
            </a:r>
            <a:r>
              <a:rPr lang="ko-KR" altLang="en-US" sz="2000" dirty="0">
                <a:latin typeface="+mj-lt"/>
              </a:rPr>
              <a:t> 작성된 프로그램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BitTorrent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MoinMoin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Scons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Trac</a:t>
            </a:r>
            <a:r>
              <a:rPr lang="en-US" altLang="ko-KR" sz="2000" dirty="0">
                <a:latin typeface="+mj-lt"/>
              </a:rPr>
              <a:t>, Yum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웹 프레임워크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CherryPy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Django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파이썬을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임베딩해서</a:t>
            </a:r>
            <a:r>
              <a:rPr lang="ko-KR" altLang="en-US" sz="2000" dirty="0">
                <a:latin typeface="+mj-lt"/>
              </a:rPr>
              <a:t> 사용하는 프로그램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GIMP, Maya, Paint Shop Pro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서비스 </a:t>
            </a:r>
            <a:r>
              <a:rPr lang="ko-KR" altLang="en-US" sz="2000" dirty="0" err="1">
                <a:latin typeface="+mj-lt"/>
              </a:rPr>
              <a:t>백엔드에서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사용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Youtube.com, Google Groups, Google Maps, Gmail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사용 회사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구글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나사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야후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네이버</a:t>
            </a:r>
            <a:r>
              <a:rPr lang="ko-KR" altLang="en-US" sz="2000" dirty="0">
                <a:latin typeface="+mj-lt"/>
              </a:rPr>
              <a:t> 등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860A1AA-C9B8-45CD-962A-F9C0C52D844B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2.X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3</a:t>
            </a:r>
            <a:r>
              <a:rPr lang="ko-KR" altLang="en-US" dirty="0" smtClean="0"/>
              <a:t>의 차이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3</a:t>
            </a:r>
            <a:r>
              <a:rPr lang="ko-KR" altLang="en-US" sz="2000" dirty="0">
                <a:latin typeface="+mj-lt"/>
              </a:rPr>
              <a:t>과 </a:t>
            </a:r>
            <a:r>
              <a:rPr lang="en-US" altLang="ko-KR" sz="2000" dirty="0">
                <a:latin typeface="+mj-lt"/>
              </a:rPr>
              <a:t>2.x</a:t>
            </a:r>
            <a:r>
              <a:rPr lang="ko-KR" altLang="en-US" sz="2000" dirty="0">
                <a:latin typeface="+mj-lt"/>
              </a:rPr>
              <a:t>는 하위 호환성이 없음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print</a:t>
            </a:r>
            <a:r>
              <a:rPr lang="ko-KR" altLang="en-US" sz="2000" dirty="0">
                <a:latin typeface="+mj-lt"/>
              </a:rPr>
              <a:t>가 함수로 변경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&gt;&gt;&gt; print "welcome to", "python3k“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welcome to python3k 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3.0 style :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&gt;&gt;&gt; print("welcome to", "python3k")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welcome to python3k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long </a:t>
            </a:r>
            <a:r>
              <a:rPr lang="ko-KR" altLang="en-US" sz="2000" dirty="0" err="1">
                <a:latin typeface="+mj-lt"/>
              </a:rPr>
              <a:t>자료형이</a:t>
            </a:r>
            <a:r>
              <a:rPr lang="ko-KR" altLang="en-US" sz="2000" dirty="0">
                <a:latin typeface="+mj-lt"/>
              </a:rPr>
              <a:t> 없어지고 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ko-KR" altLang="en-US" sz="2000" dirty="0">
                <a:latin typeface="+mj-lt"/>
              </a:rPr>
              <a:t>로 통일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type(2**31)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'long'&gt;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</a:t>
            </a:r>
            <a:r>
              <a:rPr lang="en-US" altLang="ko-KR" sz="2000" dirty="0" err="1">
                <a:solidFill>
                  <a:schemeClr val="accent2"/>
                </a:solidFill>
              </a:rPr>
              <a:t>sys.maxint</a:t>
            </a:r>
            <a:r>
              <a:rPr lang="en-US" altLang="ko-KR" sz="2000" dirty="0">
                <a:solidFill>
                  <a:schemeClr val="accent2"/>
                </a:solidFill>
              </a:rPr>
              <a:t/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2147483647</a:t>
            </a:r>
          </a:p>
          <a:p>
            <a:pPr lvl="2"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94584C60-C7F3-4DAF-98B9-836BE1243F1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16389" name="직사각형 3"/>
          <p:cNvSpPr>
            <a:spLocks noChangeArrowheads="1"/>
          </p:cNvSpPr>
          <p:nvPr/>
        </p:nvSpPr>
        <p:spPr bwMode="auto">
          <a:xfrm>
            <a:off x="3051175" y="3857625"/>
            <a:ext cx="4572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type(2**31)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'int'&gt;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type(2**40)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'int'&gt;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2.X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3</a:t>
            </a:r>
            <a:r>
              <a:rPr lang="ko-KR" altLang="en-US" dirty="0" smtClean="0"/>
              <a:t>의 차이 </a:t>
            </a:r>
            <a:r>
              <a:rPr lang="en-US" altLang="ko-KR" dirty="0" smtClean="0"/>
              <a:t>(cont’d)</a:t>
            </a:r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561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‘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 / 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’</a:t>
            </a:r>
            <a:r>
              <a:rPr lang="ko-KR" altLang="en-US" sz="2000" dirty="0">
                <a:latin typeface="+mj-lt"/>
              </a:rPr>
              <a:t>의 결과가 </a:t>
            </a:r>
            <a:r>
              <a:rPr lang="en-US" altLang="ko-KR" sz="2000" dirty="0">
                <a:latin typeface="+mj-lt"/>
              </a:rPr>
              <a:t>float</a:t>
            </a:r>
            <a:r>
              <a:rPr lang="ko-KR" altLang="en-US" sz="2000" dirty="0">
                <a:latin typeface="+mj-lt"/>
              </a:rPr>
              <a:t>으로 처리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3/2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1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String, Unicode </a:t>
            </a:r>
            <a:r>
              <a:rPr lang="ko-KR" altLang="en-US" sz="2000" dirty="0">
                <a:latin typeface="+mj-lt"/>
              </a:rPr>
              <a:t>체계 변경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 string </a:t>
            </a:r>
            <a:r>
              <a:rPr lang="ko-KR" altLang="en-US" sz="2000" dirty="0">
                <a:solidFill>
                  <a:schemeClr val="accent2"/>
                </a:solidFill>
              </a:rPr>
              <a:t>과 </a:t>
            </a:r>
            <a:r>
              <a:rPr lang="en-US" altLang="ko-KR" sz="2000" dirty="0" err="1">
                <a:solidFill>
                  <a:schemeClr val="accent2"/>
                </a:solidFill>
              </a:rPr>
              <a:t>unicode</a:t>
            </a:r>
            <a:r>
              <a:rPr lang="ko-KR" altLang="en-US" sz="2000" dirty="0">
                <a:solidFill>
                  <a:schemeClr val="accent2"/>
                </a:solidFill>
              </a:rPr>
              <a:t>로 구분</a:t>
            </a:r>
            <a:r>
              <a:rPr lang="en-US" altLang="ko-KR" sz="2000" dirty="0">
                <a:solidFill>
                  <a:schemeClr val="accent2"/>
                </a:solidFill>
              </a:rPr>
              <a:t/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type('</a:t>
            </a:r>
            <a:r>
              <a:rPr lang="ko-KR" altLang="en-US" sz="2000" dirty="0">
                <a:solidFill>
                  <a:schemeClr val="accent2"/>
                </a:solidFill>
              </a:rPr>
              <a:t>가</a:t>
            </a:r>
            <a:r>
              <a:rPr lang="en-US" altLang="ko-KR" sz="2000" dirty="0">
                <a:solidFill>
                  <a:schemeClr val="accent2"/>
                </a:solidFill>
              </a:rPr>
              <a:t>')     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</a:t>
            </a:r>
            <a:r>
              <a:rPr lang="en-US" altLang="ko-KR" sz="2000" dirty="0" err="1">
                <a:solidFill>
                  <a:schemeClr val="accent2"/>
                </a:solidFill>
              </a:rPr>
              <a:t>str</a:t>
            </a:r>
            <a:r>
              <a:rPr lang="en-US" altLang="ko-KR" sz="2000" dirty="0">
                <a:solidFill>
                  <a:schemeClr val="accent2"/>
                </a:solidFill>
              </a:rPr>
              <a:t>'&gt;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type(u'</a:t>
            </a:r>
            <a:r>
              <a:rPr lang="ko-KR" altLang="en-US" sz="2000" dirty="0">
                <a:solidFill>
                  <a:schemeClr val="accent2"/>
                </a:solidFill>
              </a:rPr>
              <a:t>가</a:t>
            </a:r>
            <a:r>
              <a:rPr lang="en-US" altLang="ko-KR" sz="2000" dirty="0">
                <a:solidFill>
                  <a:schemeClr val="accent2"/>
                </a:solidFill>
              </a:rPr>
              <a:t>')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</a:t>
            </a:r>
            <a:r>
              <a:rPr lang="en-US" altLang="ko-KR" sz="2000" dirty="0" err="1">
                <a:solidFill>
                  <a:schemeClr val="accent2"/>
                </a:solidFill>
              </a:rPr>
              <a:t>unicode</a:t>
            </a:r>
            <a:r>
              <a:rPr lang="en-US" altLang="ko-KR" sz="2000" dirty="0">
                <a:solidFill>
                  <a:schemeClr val="accent2"/>
                </a:solidFill>
              </a:rPr>
              <a:t>'&gt;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solidFill>
                  <a:schemeClr val="accent2"/>
                </a:solidFill>
              </a:rPr>
              <a:t>일반 문자열이 </a:t>
            </a:r>
            <a:r>
              <a:rPr lang="ko-KR" altLang="en-US" sz="2000" dirty="0" err="1">
                <a:solidFill>
                  <a:schemeClr val="accent2"/>
                </a:solidFill>
              </a:rPr>
              <a:t>인코딩이</a:t>
            </a:r>
            <a:r>
              <a:rPr lang="ko-KR" altLang="en-US" sz="2000" dirty="0">
                <a:solidFill>
                  <a:schemeClr val="accent2"/>
                </a:solidFill>
              </a:rPr>
              <a:t> 있는 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2to3 </a:t>
            </a:r>
            <a:r>
              <a:rPr lang="ko-KR" altLang="en-US" sz="2000" dirty="0"/>
              <a:t>스크립트 제공</a:t>
            </a:r>
            <a:endParaRPr lang="en-US" altLang="ko-KR" sz="2000" dirty="0"/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93E98D4-04A9-438B-9816-8B38CD04167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17413" name="직사각형 1"/>
          <p:cNvSpPr>
            <a:spLocks noChangeArrowheads="1"/>
          </p:cNvSpPr>
          <p:nvPr/>
        </p:nvSpPr>
        <p:spPr bwMode="auto">
          <a:xfrm>
            <a:off x="4497388" y="1092200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3/2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1.5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type(2/2)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'float'&gt; </a:t>
            </a:r>
          </a:p>
        </p:txBody>
      </p:sp>
      <p:sp>
        <p:nvSpPr>
          <p:cNvPr id="17414" name="직사각형 2"/>
          <p:cNvSpPr>
            <a:spLocks noChangeArrowheads="1"/>
          </p:cNvSpPr>
          <p:nvPr/>
        </p:nvSpPr>
        <p:spPr bwMode="auto">
          <a:xfrm>
            <a:off x="4497388" y="3208338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 string</a:t>
            </a:r>
            <a:r>
              <a:rPr lang="ko-KR" altLang="en-US" sz="2000">
                <a:solidFill>
                  <a:schemeClr val="accent2"/>
                </a:solidFill>
              </a:rPr>
              <a:t>과 </a:t>
            </a:r>
            <a:r>
              <a:rPr lang="en-US" altLang="ko-KR" sz="2000">
                <a:solidFill>
                  <a:schemeClr val="accent2"/>
                </a:solidFill>
              </a:rPr>
              <a:t>bytes</a:t>
            </a:r>
            <a:r>
              <a:rPr lang="ko-KR" altLang="en-US" sz="2000">
                <a:solidFill>
                  <a:schemeClr val="accent2"/>
                </a:solidFill>
              </a:rPr>
              <a:t>로 구분</a:t>
            </a:r>
            <a:r>
              <a:rPr lang="en-US" altLang="ko-KR" sz="2000">
                <a:solidFill>
                  <a:schemeClr val="accent2"/>
                </a:solidFill>
              </a:rPr>
              <a:t/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type('</a:t>
            </a:r>
            <a:r>
              <a:rPr lang="ko-KR" altLang="en-US" sz="2000">
                <a:solidFill>
                  <a:schemeClr val="accent2"/>
                </a:solidFill>
              </a:rPr>
              <a:t>가</a:t>
            </a:r>
            <a:r>
              <a:rPr lang="en-US" altLang="ko-KR" sz="2000">
                <a:solidFill>
                  <a:schemeClr val="accent2"/>
                </a:solidFill>
              </a:rPr>
              <a:t>')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'str'&gt;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type('</a:t>
            </a:r>
            <a:r>
              <a:rPr lang="ko-KR" altLang="en-US" sz="2000">
                <a:solidFill>
                  <a:schemeClr val="accent2"/>
                </a:solidFill>
              </a:rPr>
              <a:t>가</a:t>
            </a:r>
            <a:r>
              <a:rPr lang="en-US" altLang="ko-KR" sz="2000">
                <a:solidFill>
                  <a:schemeClr val="accent2"/>
                </a:solidFill>
              </a:rPr>
              <a:t>'.encode('cp949'))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'bytes'&gt;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http://python.org/download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4301F664-74DB-4A7A-993D-4E9E53026FA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pic>
        <p:nvPicPr>
          <p:cNvPr id="18437" name="그림 5" descr="스크린샷 2015-12-11 오후 12.14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420813"/>
            <a:ext cx="6965950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002088" y="3417888"/>
            <a:ext cx="998537" cy="4206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Customize installation </a:t>
            </a:r>
            <a:r>
              <a:rPr lang="ko-KR" altLang="en-US" sz="2000" dirty="0">
                <a:latin typeface="+mn-lt"/>
                <a:sym typeface="Wingdings" pitchFamily="2" charset="2"/>
              </a:rPr>
              <a:t>선택</a:t>
            </a:r>
            <a:r>
              <a:rPr lang="en-US" altLang="ko-KR" sz="2000" dirty="0">
                <a:latin typeface="+mn-lt"/>
                <a:sym typeface="Wingdings" pitchFamily="2" charset="2"/>
              </a:rPr>
              <a:t>, Add Python 3.5 to PATH </a:t>
            </a:r>
            <a:r>
              <a:rPr lang="ko-KR" altLang="en-US" sz="2000" dirty="0">
                <a:latin typeface="+mn-lt"/>
                <a:sym typeface="Wingdings" pitchFamily="2" charset="2"/>
              </a:rPr>
              <a:t>체크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8EF9A9B-526A-4817-9C4B-CBBD01F305A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pic>
        <p:nvPicPr>
          <p:cNvPr id="19461" name="그림 5" descr="스크린샷 2015-12-11 오후 12.28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58888"/>
            <a:ext cx="7788275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439988" y="5511800"/>
            <a:ext cx="2138362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46350" y="3862388"/>
            <a:ext cx="4379913" cy="11382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17799</TotalTime>
  <Words>630</Words>
  <Application>Microsoft Office PowerPoint</Application>
  <PresentationFormat>화면 슬라이드 쇼(4:3)</PresentationFormat>
  <Paragraphs>230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Times New Roman</vt:lpstr>
      <vt:lpstr>굴림</vt:lpstr>
      <vt:lpstr>Arial</vt:lpstr>
      <vt:lpstr>Symbol</vt:lpstr>
      <vt:lpstr>Wingdings</vt:lpstr>
      <vt:lpstr>Courier10 BT</vt:lpstr>
      <vt:lpstr>맑은 고딕</vt:lpstr>
      <vt:lpstr>기본 디자인</vt:lpstr>
      <vt:lpstr>  Chapter I  파이썬3 개요 및 설치</vt:lpstr>
      <vt:lpstr>파이썬 이란 </vt:lpstr>
      <vt:lpstr>파이썬의 특징 </vt:lpstr>
      <vt:lpstr>파이썬의 종류 </vt:lpstr>
      <vt:lpstr>파이썬이 쓰이는 프로젝트들 </vt:lpstr>
      <vt:lpstr>2.X 와 3의 차이</vt:lpstr>
      <vt:lpstr>2.X 와 3의 차이 (cont’d)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Hello World</vt:lpstr>
      <vt:lpstr>들여쓰기</vt:lpstr>
      <vt:lpstr>들여쓰기</vt:lpstr>
      <vt:lpstr>소스 코드 인코딩</vt:lpstr>
      <vt:lpstr>기타 파이썬 문법</vt:lpstr>
      <vt:lpstr>2.X를 3으로 변경하기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515</cp:revision>
  <cp:lastPrinted>2012-03-06T00:26:48Z</cp:lastPrinted>
  <dcterms:created xsi:type="dcterms:W3CDTF">1999-03-28T02:55:44Z</dcterms:created>
  <dcterms:modified xsi:type="dcterms:W3CDTF">2016-01-13T14:50:32Z</dcterms:modified>
</cp:coreProperties>
</file>