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597" r:id="rId3"/>
    <p:sldId id="598" r:id="rId4"/>
    <p:sldId id="599" r:id="rId5"/>
    <p:sldId id="600" r:id="rId6"/>
    <p:sldId id="584" r:id="rId7"/>
    <p:sldId id="585" r:id="rId8"/>
    <p:sldId id="586" r:id="rId9"/>
    <p:sldId id="588" r:id="rId10"/>
    <p:sldId id="587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  <p:sldId id="614" r:id="rId33"/>
    <p:sldId id="615" r:id="rId34"/>
    <p:sldId id="616" r:id="rId35"/>
    <p:sldId id="617" r:id="rId36"/>
    <p:sldId id="618" r:id="rId37"/>
    <p:sldId id="619" r:id="rId3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74" d="100"/>
          <a:sy n="74" d="100"/>
        </p:scale>
        <p:origin x="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D9831D15-96EB-46AA-A7E2-8D5676D42EEA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6D21796-D0CF-4BB4-BCB9-699682036FEA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EBB79E-64C5-49F8-BCF9-B70C1A0E6761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902AEA5-456F-4FCD-BCB3-5122262DBF22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593058D-F481-4601-9C52-CCDE23B8E33A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7E4154C3-C4E4-494A-A127-FBA9F8177E47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903755A-4ED7-426B-AC89-1A45FA3CD88B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7552E3E4-46A4-4C1F-8E41-889D0C25253C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588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9227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75691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42993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53663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21194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88508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91916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11678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46575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7756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F82A3F7A-B829-44FE-BB4C-793699ABF8A2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0186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36918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005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95898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83948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067655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22317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37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0402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9CF0AA6-157D-4016-AC08-8E271E3BF0F5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BDF8008-65C5-4CA7-A6DD-0DFE95BCF64C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6775437-573E-47BA-B04E-74E9D872453D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E4F9372-4711-4586-93C0-84A3D49475D3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inuum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inuum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5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smtClean="0"/>
              <a:t>클래스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클래스 객체와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이름 공간</a:t>
            </a:r>
            <a:endParaRPr lang="en-US" altLang="ko-KR" dirty="0" smtClean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런타임에 클래스 객체와 인스턴스 객체 이름 영역에 멤버 변수 추가 가능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48000D5E-02F6-475D-8CD3-B15014CB6C0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smtClean="0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246063" y="1181100"/>
            <a:ext cx="7826375" cy="50165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"New title"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객체에 새로운 멤버 변수 추가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title: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p1.title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두 인스턴스 객체에서 접근 가능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title: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p2.title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print("Person's title: ",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Person.title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객체에서도 접근 가능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Person's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p1.age = 20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age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 추가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age: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p1.age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age:  20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age: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p2.age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"&lt;pyshell#28&gt;",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print("p2's age: ", p2.age)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AttributeError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'Person' object has no attribute 'age'</a:t>
            </a:r>
          </a:p>
        </p:txBody>
      </p:sp>
      <p:sp>
        <p:nvSpPr>
          <p:cNvPr id="31750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1751" name="Picture 2" descr="D:\PythonWork\Education\PPT\5_class_img\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3689350"/>
            <a:ext cx="4541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클래스 객체와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이름 공간</a:t>
            </a:r>
            <a:endParaRPr lang="en-US" altLang="ko-KR" dirty="0" smtClean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전역 변수와 클래스 변수 이름이 동일할 때 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메서드에서 </a:t>
            </a:r>
            <a:r>
              <a:rPr lang="en-US" altLang="ko-KR" sz="2000"/>
              <a:t>self</a:t>
            </a:r>
            <a:r>
              <a:rPr lang="ko-KR" altLang="en-US" sz="2000"/>
              <a:t>를 누락하면 의도하지 않은 에러 발생 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39CBBB19-DA96-40DA-89A9-3242FFF6C14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smtClean="0"/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536575" y="1647825"/>
            <a:ext cx="7826375" cy="45243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str = "NOT Class Member"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전역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GString: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str = ""	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멤버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 Set(self, msg):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self.str = msg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def Print(self):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print(str)	</a:t>
            </a: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#self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가 누락되면 전역변수 접근</a:t>
            </a:r>
            <a:endParaRPr kumimoji="0" lang="ko-KR" altLang="en-US" sz="160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g = GString()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g.Set("First Message")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#g 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str 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g.Print()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NOT Class Member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g.str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'First Message'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GString.str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''</a:t>
            </a:r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클래스 객체와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관계</a:t>
            </a:r>
            <a:endParaRPr lang="en-US" altLang="ko-KR" dirty="0" smtClean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isinstance(</a:t>
            </a:r>
            <a:r>
              <a:rPr lang="ko-KR" altLang="en-US" sz="2000"/>
              <a:t>인스턴스 객체</a:t>
            </a:r>
            <a:r>
              <a:rPr lang="en-US" altLang="ko-KR" sz="2000"/>
              <a:t>, </a:t>
            </a:r>
            <a:r>
              <a:rPr lang="ko-KR" altLang="en-US" sz="2000"/>
              <a:t>클래스 객체</a:t>
            </a:r>
            <a:r>
              <a:rPr lang="en-US" altLang="ko-KR" sz="2000"/>
              <a:t>) </a:t>
            </a:r>
            <a:r>
              <a:rPr lang="en-US" altLang="ko-KR" sz="2000">
                <a:sym typeface="Wingdings" panose="05000000000000000000" pitchFamily="2" charset="2"/>
              </a:rPr>
              <a:t> T/F : </a:t>
            </a:r>
            <a:r>
              <a:rPr lang="ko-KR" altLang="en-US" sz="2000">
                <a:sym typeface="Wingdings" panose="05000000000000000000" pitchFamily="2" charset="2"/>
              </a:rPr>
              <a:t>어떤 클래스에서 생성</a:t>
            </a:r>
            <a:r>
              <a:rPr lang="en-US" altLang="ko-KR" sz="2000">
                <a:sym typeface="Wingdings" panose="05000000000000000000" pitchFamily="2" charset="2"/>
              </a:rPr>
              <a:t>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자식클래스 인스턴스도 부모클래스 인스턴스로 평가됨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모든</a:t>
            </a:r>
            <a:r>
              <a:rPr lang="en-US" altLang="ko-KR" sz="2000">
                <a:sym typeface="Wingdings" panose="05000000000000000000" pitchFamily="2" charset="2"/>
              </a:rPr>
              <a:t> </a:t>
            </a:r>
            <a:r>
              <a:rPr lang="ko-KR" altLang="en-US" sz="2000">
                <a:sym typeface="Wingdings" panose="05000000000000000000" pitchFamily="2" charset="2"/>
              </a:rPr>
              <a:t>클래스는 </a:t>
            </a:r>
            <a:r>
              <a:rPr lang="en-US" altLang="ko-KR" sz="2000">
                <a:sym typeface="Wingdings" panose="05000000000000000000" pitchFamily="2" charset="2"/>
              </a:rPr>
              <a:t>object </a:t>
            </a:r>
            <a:r>
              <a:rPr lang="ko-KR" altLang="en-US" sz="2000">
                <a:sym typeface="Wingdings" panose="05000000000000000000" pitchFamily="2" charset="2"/>
              </a:rPr>
              <a:t>객체를 상속받음 </a:t>
            </a:r>
            <a:r>
              <a:rPr lang="en-US" altLang="ko-KR" sz="2000">
                <a:sym typeface="Wingdings" panose="05000000000000000000" pitchFamily="2" charset="2"/>
              </a:rPr>
              <a:t>(</a:t>
            </a:r>
            <a:r>
              <a:rPr lang="ko-KR" altLang="en-US" sz="2000">
                <a:sym typeface="Wingdings" panose="05000000000000000000" pitchFamily="2" charset="2"/>
              </a:rPr>
              <a:t>버전</a:t>
            </a:r>
            <a:r>
              <a:rPr lang="en-US" altLang="ko-KR" sz="2000">
                <a:sym typeface="Wingdings" panose="05000000000000000000" pitchFamily="2" charset="2"/>
              </a:rPr>
              <a:t> 3 </a:t>
            </a:r>
            <a:r>
              <a:rPr lang="ko-KR" altLang="en-US" sz="2000">
                <a:sym typeface="Wingdings" panose="05000000000000000000" pitchFamily="2" charset="2"/>
              </a:rPr>
              <a:t>이후</a:t>
            </a:r>
            <a:r>
              <a:rPr lang="en-US" altLang="ko-KR" sz="2000">
                <a:sym typeface="Wingdings" panose="05000000000000000000" pitchFamily="2" charset="2"/>
              </a:rPr>
              <a:t>)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030F4113-4A72-462F-A97F-3C777A86F78E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smtClean="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536575" y="1992313"/>
            <a:ext cx="7826375" cy="42783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Bird: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Student(Person):	</a:t>
            </a: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상속 관계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p, s = Person(), Student()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print("p is instance of Person: ", 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isinstance(p, Person))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p is instance of Person:  </a:t>
            </a:r>
            <a:r>
              <a:rPr kumimoji="0" lang="en-US" altLang="ko-KR" sz="1600" b="1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print("s is instance of Person: ", 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isinstance(s, Person))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s is instance of Person:  </a:t>
            </a:r>
            <a:r>
              <a:rPr kumimoji="0" lang="en-US" altLang="ko-KR" sz="1600" b="1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print("p is instance of object: ", 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isinstance(p, object))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버전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3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p is instance of object:  </a:t>
            </a:r>
            <a:r>
              <a:rPr kumimoji="0" lang="en-US" altLang="ko-KR" sz="1600" b="1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print("p is instance of Bird: ", 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isinstance(p, Bird))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p is instance of Bird: 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print("int is instance of object: ", 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isinstance(int, object))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int is instance of object:  </a:t>
            </a:r>
            <a:r>
              <a:rPr kumimoji="0" lang="en-US" altLang="ko-KR" sz="1600" b="1">
                <a:latin typeface="Courier10 BT"/>
                <a:cs typeface="Courier New" panose="02070309020205020404" pitchFamily="49" charset="0"/>
              </a:rPr>
              <a:t>True</a:t>
            </a:r>
            <a:endParaRPr kumimoji="0" lang="en-US" altLang="ko-KR" sz="1600" b="1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메서드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_ _</a:t>
            </a:r>
            <a:r>
              <a:rPr lang="en-US" altLang="ko-KR" sz="2000" dirty="0" err="1"/>
              <a:t>init</a:t>
            </a:r>
            <a:r>
              <a:rPr lang="en-US" altLang="ko-KR" sz="2000" dirty="0" smtClean="0"/>
              <a:t>_ _()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생성할 때 초기화 작업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소멸자</a:t>
            </a:r>
            <a:r>
              <a:rPr lang="ko-KR" altLang="en-US" sz="2000" dirty="0"/>
              <a:t> 메서드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_ _</a:t>
            </a:r>
            <a:r>
              <a:rPr lang="en-US" altLang="ko-KR" sz="2000" dirty="0"/>
              <a:t>del</a:t>
            </a:r>
            <a:r>
              <a:rPr lang="en-US" altLang="ko-KR" sz="2000" dirty="0" smtClean="0"/>
              <a:t>_ _()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레퍼런스 카운트 </a:t>
            </a:r>
            <a:r>
              <a:rPr lang="en-US" altLang="ko-KR" sz="2000" dirty="0"/>
              <a:t>0 </a:t>
            </a:r>
            <a:r>
              <a:rPr lang="ko-KR" altLang="en-US" sz="2000" dirty="0"/>
              <a:t>될 때 호출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해제 등 작업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31084373-1F23-4681-9586-365904E4E8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smtClean="0"/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517525" y="2403475"/>
            <a:ext cx="7826375" cy="37861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MyClass: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def __init__(self, value):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생성자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self.Value = value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print("Class is created Value = ", value)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def __del__(self):	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소멸자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print("Class is deleted")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def foo():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d = MyClass(10)	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함수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foo 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안에서만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 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존재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160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foo()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Class is created Value = 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Class is deleted</a:t>
            </a:r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확장 형태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객체를 통하지 않고 클래스를 통해 직접 호출 가능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시에 </a:t>
            </a:r>
            <a:r>
              <a:rPr lang="en-US" altLang="ko-KR" sz="2000" dirty="0"/>
              <a:t>self </a:t>
            </a:r>
            <a:r>
              <a:rPr lang="ko-KR" altLang="en-US" sz="2000" dirty="0"/>
              <a:t> 인자 선언하지 않음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호출 시에 첫 인자 전달 필요 없음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메서드 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시에 첫 인자로 클래스 정의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호출 시에 암묵적으로 첫 인자로 클래스 객체 </a:t>
            </a:r>
            <a:r>
              <a:rPr lang="ko-KR" altLang="en-US" sz="2000" dirty="0" smtClean="0"/>
              <a:t>전달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정적 메서드와 클래스 메서드 등록 방법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0023368D-F4A7-423F-BB50-A69DBE17D7B9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smtClean="0"/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741363" y="4529138"/>
            <a:ext cx="7826375" cy="5842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호출할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= staticmethod(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내에 정의한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호출할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= classmethod(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내에 정의한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sp>
        <p:nvSpPr>
          <p:cNvPr id="419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예제 </a:t>
            </a:r>
            <a:r>
              <a:rPr lang="en-US" altLang="ko-KR" sz="2000"/>
              <a:t>5-6-1.py </a:t>
            </a:r>
            <a:r>
              <a:rPr lang="ko-KR" altLang="en-US" sz="2000"/>
              <a:t>클래스로 부터 생성되는 인스턴스 개수 관리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정적 메서드와 클래스 메서드 사용하지 않는 경우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3254AC06-CEDC-4A1C-9278-525C811DAD2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smtClean="0"/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511175" y="1635125"/>
            <a:ext cx="7826375" cy="45243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__(self):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생성할 때 마다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증가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+=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1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객체의 변수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#self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정의하지 않았음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			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개수 출력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print("Instance Count: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a,b,c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클래스를 통해서만 호출 가능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암묵적으로 인스턴스 객체를 받기 때문에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Error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b.printInstanceCount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() #</a:t>
            </a:r>
            <a:r>
              <a:rPr kumimoji="0" lang="ko-KR" altLang="en-US" sz="1600" b="1" dirty="0">
                <a:latin typeface="Courier10 BT"/>
                <a:cs typeface="Courier New" panose="02070309020205020404" pitchFamily="49" charset="0"/>
              </a:rPr>
              <a:t>암묵적으로 인스턴스 객체를 받기 때문에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Error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TypeError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printInstanceCount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() takes 0 positional arguments but 1 was given</a:t>
            </a:r>
          </a:p>
        </p:txBody>
      </p:sp>
      <p:sp>
        <p:nvSpPr>
          <p:cNvPr id="41990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sp>
        <p:nvSpPr>
          <p:cNvPr id="440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5-6-2.py </a:t>
            </a:r>
            <a:r>
              <a:rPr lang="ko-KR" altLang="en-US" sz="2000" dirty="0"/>
              <a:t>정적 메서드와 클래스 메서드 사용하는 인스턴스 개수 </a:t>
            </a:r>
            <a:r>
              <a:rPr lang="ko-KR" altLang="en-US" sz="2000" dirty="0" smtClean="0"/>
              <a:t>관리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2D2E4B24-500C-434B-9D62-189AD4B9AF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smtClean="0"/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511175" y="1198563"/>
            <a:ext cx="7826375" cy="501675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+=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print("Instance Count: ",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staticmethod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등록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classPrintCount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정의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print("Instance Count: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cls.insCount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classmethod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등록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a,b,c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CounterManager.SprintCount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호출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b.SprintCount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클래스와 인스턴스 객체 모두 메서드 호출 가능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CounterManager.CPrintCount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호출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b.CPrintCount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	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클래스와 인스턴스 객체 모두 메서드 호출 가능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</p:txBody>
      </p:sp>
      <p:sp>
        <p:nvSpPr>
          <p:cNvPr id="4403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public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 변경</a:t>
            </a:r>
            <a:r>
              <a:rPr lang="en-US" altLang="ko-KR" dirty="0" smtClean="0"/>
              <a:t>(name mangling)</a:t>
            </a:r>
          </a:p>
        </p:txBody>
      </p:sp>
      <p:sp>
        <p:nvSpPr>
          <p:cNvPr id="460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변수의 기본</a:t>
            </a:r>
            <a:r>
              <a:rPr lang="en-US" altLang="ko-KR" sz="2000"/>
              <a:t> </a:t>
            </a:r>
            <a:r>
              <a:rPr lang="ko-KR" altLang="en-US" sz="2000"/>
              <a:t>속성 </a:t>
            </a:r>
            <a:r>
              <a:rPr lang="en-US" altLang="ko-KR" sz="2000"/>
              <a:t>public </a:t>
            </a:r>
            <a:r>
              <a:rPr lang="ko-KR" altLang="en-US" sz="2000"/>
              <a:t>으로</a:t>
            </a:r>
            <a:r>
              <a:rPr lang="en-US" altLang="ko-KR" sz="2000"/>
              <a:t> </a:t>
            </a:r>
            <a:r>
              <a:rPr lang="ko-KR" altLang="en-US" sz="2000"/>
              <a:t>인해 클래스 외부에서 변경 가능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이를 해결하기 위해 이름 변경</a:t>
            </a:r>
            <a:r>
              <a:rPr lang="en-US" altLang="ko-KR" sz="2000"/>
              <a:t>(name mangling) </a:t>
            </a:r>
            <a:r>
              <a:rPr lang="ko-KR" altLang="en-US" sz="2000"/>
              <a:t>적용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 이름 </a:t>
            </a:r>
            <a:r>
              <a:rPr lang="en-US" altLang="ko-KR" sz="2000"/>
              <a:t>: </a:t>
            </a:r>
            <a:r>
              <a:rPr lang="en-US" altLang="ko-KR" sz="2000" b="1">
                <a:solidFill>
                  <a:srgbClr val="FF0000"/>
                </a:solidFill>
              </a:rPr>
              <a:t>‘_ _’</a:t>
            </a:r>
            <a:r>
              <a:rPr lang="ko-KR" altLang="en-US" sz="2000" b="1">
                <a:solidFill>
                  <a:schemeClr val="accent2"/>
                </a:solidFill>
              </a:rPr>
              <a:t>으로 시작하면 외부에서는 자동으로 </a:t>
            </a:r>
            <a:endParaRPr lang="en-US" altLang="ko-KR" sz="2000" b="1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ko-KR" sz="2000" b="1">
                <a:solidFill>
                  <a:schemeClr val="accent2"/>
                </a:solidFill>
              </a:rPr>
              <a:t>      </a:t>
            </a:r>
            <a:r>
              <a:rPr lang="en-US" altLang="ko-KR" sz="2000" b="1">
                <a:solidFill>
                  <a:srgbClr val="FF0000"/>
                </a:solidFill>
              </a:rPr>
              <a:t>‘_</a:t>
            </a:r>
            <a:r>
              <a:rPr lang="ko-KR" altLang="en-US" sz="2000" b="1">
                <a:solidFill>
                  <a:srgbClr val="FF0000"/>
                </a:solidFill>
              </a:rPr>
              <a:t>클래스이름</a:t>
            </a:r>
            <a:r>
              <a:rPr lang="en-US" altLang="ko-KR" sz="2000" b="1">
                <a:solidFill>
                  <a:srgbClr val="FF0000"/>
                </a:solidFill>
              </a:rPr>
              <a:t>_ _ </a:t>
            </a:r>
            <a:r>
              <a:rPr lang="ko-KR" altLang="en-US" sz="2000" b="1">
                <a:solidFill>
                  <a:srgbClr val="FF0000"/>
                </a:solidFill>
              </a:rPr>
              <a:t>멤버변수이름</a:t>
            </a:r>
            <a:r>
              <a:rPr lang="en-US" altLang="ko-KR" sz="2000" b="1">
                <a:solidFill>
                  <a:srgbClr val="FF0000"/>
                </a:solidFill>
              </a:rPr>
              <a:t>’ </a:t>
            </a:r>
            <a:r>
              <a:rPr lang="ko-KR" altLang="en-US" sz="2000" b="1">
                <a:solidFill>
                  <a:schemeClr val="accent2"/>
                </a:solidFill>
              </a:rPr>
              <a:t>으로 변경됨</a:t>
            </a:r>
            <a:endParaRPr lang="en-US" altLang="ko-KR" sz="2000" b="1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BC835D49-0438-4B5D-9739-66ED961C5892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smtClean="0"/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511175" y="2312988"/>
            <a:ext cx="8251825" cy="37861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class CounterManager: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__insCount = 0 </a:t>
            </a: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이름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def __init__(self):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	CounterManager.__insCount +=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def staticPrintCount():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	print("Instance Count: %d" % CounterManager.__insCount)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SPrintCount = staticmethod(staticPrintCount)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print(CounterManager.__insCount)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외부에서 접근 에러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이름변경되었으므로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"&lt;pyshell#8&gt;",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print(CounterManager.__insCount)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AttributeError: type object 'CounterManager' has no attribute '__insCount'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dir(CounterManager)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['SPrintCount', </a:t>
            </a:r>
            <a:r>
              <a:rPr kumimoji="0" lang="en-US" altLang="ko-KR" sz="1600" b="1">
                <a:latin typeface="Courier10 BT"/>
                <a:cs typeface="Courier New" panose="02070309020205020404" pitchFamily="49" charset="0"/>
              </a:rPr>
              <a:t>'_CounterManager__insCount', . . .</a:t>
            </a:r>
            <a:endParaRPr kumimoji="0" lang="en-US" altLang="ko-KR" sz="1600" b="1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4608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연산자 중복 </a:t>
            </a:r>
            <a:r>
              <a:rPr lang="en-US" altLang="ko-KR" dirty="0" smtClean="0"/>
              <a:t>(operator overloading)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팀장님의 요구로 기존 </a:t>
            </a:r>
            <a:r>
              <a:rPr lang="en-US" altLang="ko-KR" sz="2000" dirty="0" err="1"/>
              <a:t>Gstring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</a:t>
            </a:r>
            <a:r>
              <a:rPr lang="en-US" altLang="ko-KR" sz="2000" dirty="0"/>
              <a:t>Remove </a:t>
            </a:r>
            <a:r>
              <a:rPr lang="ko-KR" altLang="en-US" sz="2000" dirty="0"/>
              <a:t>메서드와 동일한 기능을 </a:t>
            </a:r>
            <a:r>
              <a:rPr lang="en-US" altLang="ko-KR" sz="2000" dirty="0"/>
              <a:t>‘-’ </a:t>
            </a:r>
            <a:r>
              <a:rPr lang="ko-KR" altLang="en-US" sz="2000" dirty="0"/>
              <a:t>연산자를 사용해 동작하도록 </a:t>
            </a:r>
            <a:r>
              <a:rPr lang="ko-KR" altLang="en-US" sz="2000" dirty="0" smtClean="0"/>
              <a:t>수정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5-6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smtClean="0"/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523875" y="1448883"/>
            <a:ext cx="8250238" cy="8318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ABCDEFGabcdefg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”)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g.Remove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 수행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결과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‘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BCDEFGabcef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 – 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#’-’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연산자로 동일한 동작 수행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523875" y="2600325"/>
            <a:ext cx="8251825" cy="35401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=None):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변수 추가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__sub__(self,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for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self.content.replace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Remove(self,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self.__sub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g - "apple"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&lt;__main__.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object at 0x0000000003144BE0&gt;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ABCDEFGbcdfg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연산자 중복 </a:t>
            </a:r>
            <a:r>
              <a:rPr lang="en-US" altLang="ko-KR" dirty="0" smtClean="0"/>
              <a:t>(operator overloading)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수치 연산자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그외</a:t>
            </a:r>
            <a:r>
              <a:rPr lang="ko-KR" altLang="en-US" sz="2000" dirty="0" smtClean="0"/>
              <a:t> 연산자 교재 참조</a:t>
            </a:r>
            <a:r>
              <a:rPr lang="en-US" altLang="ko-KR" sz="2000" dirty="0" smtClean="0"/>
              <a:t>)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3" descr="D:\PythonWork\Education\PPT\5_class_img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85" y="1325316"/>
            <a:ext cx="7501539" cy="443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6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Anaconda </a:t>
            </a:r>
            <a:r>
              <a:rPr lang="ko-KR" altLang="en-US" sz="2000"/>
              <a:t>설치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이야기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선언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객체와 인스턴스 객체의 이름 공간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객체와 인스턴스 객체의 관계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생성자</a:t>
            </a:r>
            <a:r>
              <a:rPr lang="en-US" altLang="ko-KR" sz="2000"/>
              <a:t>,</a:t>
            </a:r>
            <a:r>
              <a:rPr lang="ko-KR" altLang="en-US" sz="2000"/>
              <a:t> 소멸자 메서드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정적 메서드</a:t>
            </a:r>
            <a:r>
              <a:rPr lang="en-US" altLang="ko-KR" sz="2000"/>
              <a:t>, </a:t>
            </a:r>
            <a:r>
              <a:rPr lang="ko-KR" altLang="en-US" sz="2000"/>
              <a:t>클래스 메서드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연산자 중복 정의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상속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5-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연산자 중복 </a:t>
            </a:r>
            <a:r>
              <a:rPr lang="en-US" altLang="ko-KR" dirty="0" smtClean="0"/>
              <a:t>(operator overloading)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5-7-1 ‘-’</a:t>
            </a:r>
            <a:r>
              <a:rPr lang="ko-KR" altLang="en-US" sz="2000" dirty="0" smtClean="0"/>
              <a:t>연산자와 </a:t>
            </a:r>
            <a:r>
              <a:rPr lang="en-US" altLang="ko-KR" sz="2000" dirty="0" smtClean="0"/>
              <a:t>abs() </a:t>
            </a:r>
            <a:r>
              <a:rPr lang="ko-KR" altLang="en-US" sz="2000" dirty="0" smtClean="0"/>
              <a:t>내장 함수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251825" cy="452431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class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=None):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 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멤버변수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__sub__(self,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         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for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in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self.content.replace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return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__abs__(self):              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#abs()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내장 함수 중복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return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self.content.upper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Print(self):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print(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g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("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aBcdef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g -= "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"       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중복된 경우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'-='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도 지원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()       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출력결과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aBce</a:t>
            </a:r>
            <a:endParaRPr kumimoji="0" lang="en-US" altLang="ko-KR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g = abs(g)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()       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출력결과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ABCE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연산자 중복 </a:t>
            </a:r>
            <a:r>
              <a:rPr lang="en-US" altLang="ko-KR" dirty="0" smtClean="0"/>
              <a:t>(operator overloading)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5-7-3 </a:t>
            </a:r>
            <a:r>
              <a:rPr lang="ko-KR" altLang="en-US" sz="2000" dirty="0" smtClean="0"/>
              <a:t>시퀀스 연산자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251825" cy="30469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class Sequencer: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maxValue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   #</a:t>
            </a:r>
            <a:r>
              <a:rPr kumimoji="0" lang="ko-KR" altLang="en-US" sz="1600" dirty="0" err="1" smtClean="0">
                <a:latin typeface="Courier10 BT"/>
                <a:cs typeface="Courier New" panose="02070309020205020404" pitchFamily="49" charset="0"/>
              </a:rPr>
              <a:t>생성자</a:t>
            </a:r>
            <a:endParaRPr kumimoji="0" lang="ko-KR" altLang="en-US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maxValue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#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인스턴스 변수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__(self):          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내장함수</a:t>
            </a:r>
            <a:endParaRPr kumimoji="0" lang="ko-KR" altLang="en-US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return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self.maxValue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getitem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__(self, index):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인덱스로 아이템 값 접근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if(0 &lt; index &lt;=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    return index *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    raise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("Index out of range")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예외발생</a:t>
            </a:r>
            <a:endParaRPr kumimoji="0" lang="ko-KR" altLang="en-US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__contains__(self, item):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#T/F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인덱스 포함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여부반환</a:t>
            </a:r>
            <a:endParaRPr kumimoji="0" lang="ko-KR" altLang="en-US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return (0 &lt; item &lt;=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5-7-3 </a:t>
            </a:r>
            <a:r>
              <a:rPr lang="ko-KR" altLang="en-US" sz="2000" dirty="0" smtClean="0"/>
              <a:t>시퀀스 연산자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251825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s = Sequencer(5)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s[1]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s[3]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30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[s[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] for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in range(1,6)]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#s 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객체를 통해 얻을 수 있는 값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리스트 내장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  <a:endParaRPr kumimoji="0" lang="ko-KR" altLang="en-US" sz="1600" b="1" dirty="0" smtClean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[10, 20, 30, 40, 50]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5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3 in 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7 in 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s[7]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stdin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"C:/Users/kys/temp.py", line 17, in __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getitem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raise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("Index out of range") #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예외발생</a:t>
            </a:r>
            <a:endParaRPr kumimoji="0" lang="ko-KR" altLang="en-US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Index out of range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484494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상속이란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부모 클래스의 모든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자식 클래스로 물려줌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클래스의 공통된 속성을 부모 클래스에 정의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하위 클래스에서는 특화된 </a:t>
            </a:r>
            <a:r>
              <a:rPr lang="ko-KR" altLang="en-US" sz="1600" dirty="0" err="1" smtClean="0"/>
              <a:t>메소드와</a:t>
            </a:r>
            <a:r>
              <a:rPr lang="ko-KR" altLang="en-US" sz="1600" dirty="0" smtClean="0"/>
              <a:t> 데이터를 정의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ko-KR" altLang="en-US" sz="16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장점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각 클래스마다 동일한 코드가 작성되는 것을 방지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부모 클래스에 공통된 속성을 두어 코드의 유지보수가 용이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다형성</a:t>
            </a:r>
            <a:r>
              <a:rPr lang="en-US" altLang="ko-KR" sz="1600" dirty="0" smtClean="0"/>
              <a:t>(polymorphism) : </a:t>
            </a:r>
            <a:r>
              <a:rPr lang="ko-KR" altLang="en-US" sz="1600" dirty="0" smtClean="0"/>
              <a:t>각 개별 클래스에 특화된 기능을 공통된 인터페이스로 접근 가능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846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5-8-1  Person / Student </a:t>
            </a:r>
            <a:r>
              <a:rPr lang="ko-KR" altLang="en-US" sz="2000" dirty="0" smtClean="0"/>
              <a:t>클래스 상속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Person: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print("Info(Name:{0}, Phone Number: 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PrintPersonData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print("Person(Name:{0}, Phone Number: 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Student(Person):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자식클래스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(Person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에서 상속받음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subject,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self.Subject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5-8-1  Person / Student </a:t>
            </a:r>
            <a:r>
              <a:rPr lang="ko-KR" altLang="en-US" sz="2000" dirty="0" smtClean="0"/>
              <a:t>클래스 상속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48052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p = Person("Derick", "010-123-4567")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s = Student("Marry", "010-654-1234", "Computer Science",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p.__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내부 정보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사전 객체 활용</a:t>
            </a:r>
            <a:endParaRPr kumimoji="0" lang="en-US" altLang="ko-KR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{'Name': 'Derick', '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'010-123-4567'}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s.__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{'Name': 'Marry', 'Subject': 'Computer Science', '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'990999', '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'010-654-1234'}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5-8-1  Person / Student </a:t>
            </a:r>
            <a:r>
              <a:rPr lang="ko-KR" altLang="en-US" sz="2000" dirty="0" smtClean="0"/>
              <a:t>클래스 상속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i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ssubclass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자식 클래스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부모 클래스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)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클래스 간의 관계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854951"/>
            <a:ext cx="8480526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(Student, Person)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(Person, Student)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(Person, Person)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자기 자신은 항상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(Person, object)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모든 클래스는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object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상속받음</a:t>
            </a:r>
            <a:endParaRPr kumimoji="0" lang="en-US" altLang="ko-KR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class Dog: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...     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(Student, Dog)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Student.__bases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직계부모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(&lt;class '__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main__.Person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'&gt;,)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Person.__bases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(&lt;class 'object'&gt;,)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5-8-2  Person / Student </a:t>
            </a:r>
            <a:r>
              <a:rPr lang="ko-KR" altLang="en-US" sz="2000" dirty="0" smtClean="0"/>
              <a:t>부모 클래스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호출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중복된 코드 해결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854951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Person: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print("Info(Name:{0}, Phone Number: 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PrintPersonData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print("Person(Name:{0}, Phone Number: 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Student(Person):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자식클래스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(Person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에서 상속받음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subject,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Person.__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self,name,phoneNumber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생성자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b="1" dirty="0" smtClean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			#self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명시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self.Subject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797733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5-8-3  Person / Student </a:t>
            </a:r>
            <a:r>
              <a:rPr lang="ko-KR" altLang="en-US" sz="2000" dirty="0" smtClean="0"/>
              <a:t>자식 클래스 메서드 추가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452431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Person: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print("Info(Name:{0}, Phone Number: 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PrintPersonData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print("Person(Name:{0}, Phone Number: 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Student(Person):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자식클래스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(Person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에서 상속받음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subject,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Person.__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self,name,phoneNumber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  #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부모 클래스 </a:t>
            </a:r>
            <a:r>
              <a:rPr kumimoji="0" lang="ko-KR" altLang="en-US" sz="1600" dirty="0" err="1" smtClean="0">
                <a:latin typeface="Courier10 BT"/>
                <a:cs typeface="Courier New" panose="02070309020205020404" pitchFamily="49" charset="0"/>
              </a:rPr>
              <a:t>생성자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			#self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명시 </a:t>
            </a:r>
            <a:r>
              <a:rPr kumimoji="0" lang="ko-KR" altLang="en-US" sz="1600" dirty="0" err="1" smtClean="0"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self.Subject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studentID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PrintStudentData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(self):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print("Student(Subject: {0}, Student ID: 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self.Subject,self.StudentID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5-8-3  Person / Student </a:t>
            </a:r>
            <a:r>
              <a:rPr lang="ko-KR" altLang="en-US" sz="2000" dirty="0" smtClean="0"/>
              <a:t>자식 클래스 메서드 추가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s = Student("Derick", "010-123-4567", "Computer",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s.PrintPersonData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#Person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으로부터 상속받은 메서드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Person(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Name:Derick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Phone Number: 010-123-4567)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s.PrintStudentData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#Student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 추가된 메서드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Student(Subject: Computer, Student ID: 990999)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['Name', '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PrintPersonData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PrintStudentData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', … 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Anaconda3</a:t>
            </a:r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>
                <a:hlinkClick r:id="rId3"/>
              </a:rPr>
              <a:t>https://continuum.io/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파이썬 </a:t>
            </a:r>
            <a:r>
              <a:rPr lang="en-US" altLang="ko-KR" sz="2000"/>
              <a:t>IDE </a:t>
            </a:r>
            <a:r>
              <a:rPr lang="ko-KR" altLang="en-US" sz="2000"/>
              <a:t>및 많은 </a:t>
            </a:r>
            <a:r>
              <a:rPr lang="en-US" altLang="ko-KR" sz="2000"/>
              <a:t>module </a:t>
            </a:r>
            <a:r>
              <a:rPr lang="ko-KR" altLang="en-US" sz="2000"/>
              <a:t>제공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5-</a:t>
            </a:r>
            <a:fld id="{7796A93F-C698-4173-A764-853208EE0C16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 smtClean="0"/>
          </a:p>
        </p:txBody>
      </p:sp>
      <p:pic>
        <p:nvPicPr>
          <p:cNvPr id="17413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793875"/>
            <a:ext cx="3903663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1793875"/>
            <a:ext cx="4681537" cy="241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5-8-3  Person / Student </a:t>
            </a:r>
            <a:r>
              <a:rPr lang="ko-KR" altLang="en-US" sz="2000" dirty="0" smtClean="0"/>
              <a:t>메서드 재정의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오버라이딩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Person: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중략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Student(Person):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자식클래스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(Person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에서 상속받음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subject,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Person.__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self,name,phoneNumber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  #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부모 클래스 </a:t>
            </a:r>
            <a:r>
              <a:rPr kumimoji="0" lang="ko-KR" altLang="en-US" sz="1600" dirty="0" err="1" smtClean="0">
                <a:latin typeface="Courier10 BT"/>
                <a:cs typeface="Courier New" panose="02070309020205020404" pitchFamily="49" charset="0"/>
              </a:rPr>
              <a:t>생성자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			#self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명시 </a:t>
            </a:r>
            <a:r>
              <a:rPr kumimoji="0" lang="ko-KR" altLang="en-US" sz="1600" dirty="0" err="1" smtClean="0"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self.Subject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studentID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PrintStudentData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(self): #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print("Student(Subject: {0}, Student ID: 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self.Subject,self.StudentID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(self):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오버라이딩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Person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재정의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print("Info(Name:{0}, Phone Number:{1})".format(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self.Name,self.PhoneNumber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print("Info(Subject:{0}, Student ID:{1})".format(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self.Subject,self.StudentID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5-8-3  Person / Student </a:t>
            </a:r>
            <a:r>
              <a:rPr lang="ko-KR" altLang="en-US" sz="2000" dirty="0" smtClean="0"/>
              <a:t>메서드 재정의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오버라이딩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C++ </a:t>
            </a:r>
            <a:r>
              <a:rPr lang="ko-KR" altLang="en-US" sz="1600" dirty="0" smtClean="0"/>
              <a:t>메서드 </a:t>
            </a:r>
            <a:r>
              <a:rPr lang="ko-KR" altLang="en-US" sz="1600" dirty="0" err="1" smtClean="0"/>
              <a:t>오버라이딩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부모클래스와 </a:t>
            </a:r>
            <a:r>
              <a:rPr lang="ko-KR" altLang="en-US" sz="1600" dirty="0" err="1" smtClean="0"/>
              <a:t>자식클래스</a:t>
            </a:r>
            <a:r>
              <a:rPr lang="ko-KR" altLang="en-US" sz="1600" dirty="0" smtClean="0"/>
              <a:t> 메서드 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반환값이</a:t>
            </a:r>
            <a:r>
              <a:rPr lang="ko-KR" altLang="en-US" sz="1600" dirty="0" smtClean="0"/>
              <a:t> 완전히 일치해야 함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오버라이딩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두 메서드 이름만 같으면 됨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2050329"/>
            <a:ext cx="84805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p = Person("Tim", "010-9876-6543")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s = Student("Derick", "010-123-4567", "Computer",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PersonList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= [p, s]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for item in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PersonList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   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item.PrintInfo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동일 인터페이스인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Name:Tim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Phone Number: 010-9876-6543)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Name:Derick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Phone Number:010-123-4567)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Subject:Computer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Student ID:990999)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5-8-4  Person/Student </a:t>
            </a:r>
            <a:r>
              <a:rPr lang="ko-KR" altLang="en-US" sz="2000" dirty="0" smtClean="0"/>
              <a:t>메서드 확장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부모클래스</a:t>
            </a:r>
            <a:r>
              <a:rPr lang="ko-KR" altLang="en-US" sz="2000" dirty="0" smtClean="0"/>
              <a:t> 메서드 호출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Person: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중략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 Student(Person):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자식클래스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(Person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에서 상속받음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__(self, name,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, subject,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Person.__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self,name,phoneNumber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  #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부모 클래스 </a:t>
            </a:r>
            <a:r>
              <a:rPr kumimoji="0" lang="ko-KR" altLang="en-US" sz="1600" dirty="0" err="1" smtClean="0">
                <a:latin typeface="Courier10 BT"/>
                <a:cs typeface="Courier New" panose="02070309020205020404" pitchFamily="49" charset="0"/>
              </a:rPr>
              <a:t>생성자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			#self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명시 </a:t>
            </a:r>
            <a:r>
              <a:rPr kumimoji="0" lang="ko-KR" altLang="en-US" sz="1600" dirty="0" err="1" smtClean="0"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self.Subject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studentID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PrintStudentData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(self): #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print("Student(Subject: {0}, Student ID: 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self.Subject,self.StudentID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(self):    #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메서드 </a:t>
            </a:r>
            <a:r>
              <a:rPr kumimoji="0" lang="ko-KR" altLang="en-US" sz="1600" dirty="0" err="1" smtClean="0">
                <a:latin typeface="Courier10 BT"/>
                <a:cs typeface="Courier New" panose="02070309020205020404" pitchFamily="49" charset="0"/>
              </a:rPr>
              <a:t>오버라이딩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Person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재정의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Person.PrintInfo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(self)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#Person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        print("Info(Subject:{0}, Student ID:{1})".format(</a:t>
            </a:r>
            <a:r>
              <a:rPr kumimoji="0" lang="en-US" altLang="ko-KR" sz="1600" dirty="0" err="1" smtClean="0">
                <a:latin typeface="Courier10 BT"/>
                <a:cs typeface="Courier New" panose="02070309020205020404" pitchFamily="49" charset="0"/>
              </a:rPr>
              <a:t>self.Subject,self.StudentID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클래스 상속과 이름 공간</a:t>
            </a:r>
          </a:p>
          <a:p>
            <a:pPr marL="0" indent="0" eaLnBrk="1" hangingPunct="1">
              <a:buNone/>
            </a:pPr>
            <a:r>
              <a:rPr lang="ko-KR" altLang="en-US" sz="2000" dirty="0" smtClean="0"/>
              <a:t>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676101" y="1231974"/>
            <a:ext cx="7891549" cy="880241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ko-KR" altLang="en-US" sz="1600" b="1" dirty="0" smtClean="0">
                <a:solidFill>
                  <a:schemeClr val="accent2"/>
                </a:solidFill>
              </a:rPr>
              <a:t>인스턴스 객체 영역  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클래스 객체간 상속을 통한 영역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자식 클래스 영역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부모 클래스 영역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)</a:t>
            </a:r>
            <a:br>
              <a:rPr lang="en-US" altLang="ko-KR" sz="1600" b="1" dirty="0" smtClean="0">
                <a:solidFill>
                  <a:schemeClr val="accent2"/>
                </a:solidFill>
              </a:rPr>
            </a:br>
            <a:r>
              <a:rPr lang="en-US" altLang="ko-KR" sz="1600" b="1" dirty="0" smtClean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전역 영역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0" y="2301127"/>
            <a:ext cx="7891549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: 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부모 클래스</a:t>
            </a: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smtClean="0">
                <a:solidFill>
                  <a:schemeClr val="tx2"/>
                </a:solidFill>
              </a:rPr>
              <a:t>x = 10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printX</a:t>
            </a:r>
            <a:r>
              <a:rPr lang="en-US" altLang="ko-KR" sz="1600" dirty="0" smtClean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self.x</a:t>
            </a:r>
            <a:r>
              <a:rPr lang="en-US" altLang="ko-KR" sz="1600" dirty="0" smtClean="0">
                <a:solidFill>
                  <a:schemeClr val="tx2"/>
                </a:solidFill>
              </a:rPr>
              <a:t>)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):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자식 클래스</a:t>
            </a: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smtClean="0">
                <a:solidFill>
                  <a:schemeClr val="tx2"/>
                </a:solidFill>
              </a:rPr>
              <a:t>y = 20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printY</a:t>
            </a:r>
            <a:r>
              <a:rPr lang="en-US" altLang="ko-KR" sz="1600" dirty="0" smtClean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self.y</a:t>
            </a:r>
            <a:r>
              <a:rPr lang="en-US" altLang="ko-KR" sz="1600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&gt;&gt;&gt; s =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s.a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= 30</a:t>
            </a:r>
          </a:p>
        </p:txBody>
      </p:sp>
      <p:pic>
        <p:nvPicPr>
          <p:cNvPr id="9" name="Picture 3" descr="D:\PythonWork\Education\PPT\5_class_img\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66" y="2540913"/>
            <a:ext cx="5766834" cy="291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클래스 상속과 이름 공간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부모 클래스 메서드 오버라이딩하고 멤버 데이터 값을 할당</a:t>
            </a:r>
          </a:p>
          <a:p>
            <a:pPr marL="0" indent="0" eaLnBrk="1" hangingPunct="1">
              <a:buNone/>
            </a:pPr>
            <a:r>
              <a:rPr lang="ko-KR" altLang="en-US" sz="2000" dirty="0" smtClean="0"/>
              <a:t>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3912525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: 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부모 클래스</a:t>
            </a: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smtClean="0">
                <a:solidFill>
                  <a:schemeClr val="tx2"/>
                </a:solidFill>
              </a:rPr>
              <a:t>x = 10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printX</a:t>
            </a:r>
            <a:r>
              <a:rPr lang="en-US" altLang="ko-KR" sz="1600" dirty="0" smtClean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self.x</a:t>
            </a:r>
            <a:r>
              <a:rPr lang="en-US" altLang="ko-KR" sz="1600" dirty="0" smtClean="0">
                <a:solidFill>
                  <a:schemeClr val="tx2"/>
                </a:solidFill>
              </a:rPr>
              <a:t>)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):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자식 클래스</a:t>
            </a: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smtClean="0">
                <a:solidFill>
                  <a:schemeClr val="tx2"/>
                </a:solidFill>
              </a:rPr>
              <a:t>y = 20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printX</a:t>
            </a:r>
            <a:r>
              <a:rPr lang="en-US" altLang="ko-KR" sz="1600" dirty="0" smtClean="0">
                <a:solidFill>
                  <a:schemeClr val="tx2"/>
                </a:solidFill>
              </a:rPr>
              <a:t>(self):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메서드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오버라이딩</a:t>
            </a:r>
            <a:endParaRPr lang="ko-KR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        </a:t>
            </a:r>
            <a:r>
              <a:rPr lang="en-US" altLang="ko-KR" sz="1600" dirty="0" smtClean="0">
                <a:solidFill>
                  <a:schemeClr val="tx2"/>
                </a:solidFill>
              </a:rPr>
              <a:t>print("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SubClass</a:t>
            </a:r>
            <a:r>
              <a:rPr lang="en-US" altLang="ko-KR" sz="1600" dirty="0" smtClean="0">
                <a:solidFill>
                  <a:schemeClr val="tx2"/>
                </a:solidFill>
              </a:rPr>
              <a:t>:",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self.x</a:t>
            </a:r>
            <a:r>
              <a:rPr lang="en-US" altLang="ko-KR" sz="1600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printY</a:t>
            </a:r>
            <a:r>
              <a:rPr lang="en-US" altLang="ko-KR" sz="1600" dirty="0" smtClean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self.y</a:t>
            </a:r>
            <a:r>
              <a:rPr lang="en-US" altLang="ko-KR" sz="1600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321927" y="1530814"/>
            <a:ext cx="4750030" cy="442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&gt;&gt;&gt; s =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s.a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= 30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새 인스턴스 변수 추가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s.x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= 50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SuperClass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멤버 변수 값을 할당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.__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dict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dirty="0" err="1" smtClean="0"/>
              <a:t>mappingproxy</a:t>
            </a:r>
            <a:r>
              <a:rPr lang="en-US" altLang="ko-KR" sz="1600" dirty="0" smtClean="0"/>
              <a:t>({'__doc__': None, '__</a:t>
            </a:r>
            <a:r>
              <a:rPr lang="en-US" altLang="ko-KR" sz="1600" dirty="0" err="1" smtClean="0"/>
              <a:t>weakref</a:t>
            </a:r>
            <a:r>
              <a:rPr lang="en-US" altLang="ko-KR" sz="1600" dirty="0" smtClean="0"/>
              <a:t>__': &lt;attribute '__</a:t>
            </a:r>
            <a:r>
              <a:rPr lang="en-US" altLang="ko-KR" sz="1600" dirty="0" err="1" smtClean="0"/>
              <a:t>weakref</a:t>
            </a:r>
            <a:r>
              <a:rPr lang="en-US" altLang="ko-KR" sz="1600" dirty="0" smtClean="0"/>
              <a:t>__' of '</a:t>
            </a:r>
            <a:r>
              <a:rPr lang="en-US" altLang="ko-KR" sz="1600" dirty="0" err="1" smtClean="0"/>
              <a:t>SuperClass</a:t>
            </a:r>
            <a:r>
              <a:rPr lang="en-US" altLang="ko-KR" sz="1600" dirty="0" smtClean="0"/>
              <a:t>' objects&gt;, '__module__': '__main__',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'x': 10, </a:t>
            </a:r>
            <a:r>
              <a:rPr lang="en-US" altLang="ko-KR" sz="1600" dirty="0" smtClean="0"/>
              <a:t>'__</a:t>
            </a:r>
            <a:r>
              <a:rPr lang="en-US" altLang="ko-KR" sz="1600" dirty="0" err="1" smtClean="0"/>
              <a:t>dict</a:t>
            </a:r>
            <a:r>
              <a:rPr lang="en-US" altLang="ko-KR" sz="1600" dirty="0" smtClean="0"/>
              <a:t>__': &lt;attribute '__</a:t>
            </a:r>
            <a:r>
              <a:rPr lang="en-US" altLang="ko-KR" sz="1600" dirty="0" err="1" smtClean="0"/>
              <a:t>dict</a:t>
            </a:r>
            <a:r>
              <a:rPr lang="en-US" altLang="ko-KR" sz="1600" dirty="0" smtClean="0"/>
              <a:t>__' of '</a:t>
            </a:r>
            <a:r>
              <a:rPr lang="en-US" altLang="ko-KR" sz="1600" dirty="0" err="1" smtClean="0"/>
              <a:t>SuperClass</a:t>
            </a:r>
            <a:r>
              <a:rPr lang="en-US" altLang="ko-KR" sz="1600" dirty="0" smtClean="0"/>
              <a:t>' objects&gt;,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'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printX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': </a:t>
            </a:r>
            <a:r>
              <a:rPr lang="en-US" altLang="ko-KR" sz="1600" dirty="0" smtClean="0"/>
              <a:t>&lt;function </a:t>
            </a:r>
            <a:r>
              <a:rPr lang="en-US" altLang="ko-KR" sz="1600" dirty="0" err="1" smtClean="0"/>
              <a:t>SuperClass.printX</a:t>
            </a:r>
            <a:r>
              <a:rPr lang="en-US" altLang="ko-KR" sz="1600" dirty="0" smtClean="0"/>
              <a:t> at 0x000001B525270620&gt;})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.__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dict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dirty="0" err="1" smtClean="0"/>
              <a:t>mappingproxy</a:t>
            </a:r>
            <a:r>
              <a:rPr lang="en-US" altLang="ko-KR" sz="1600" dirty="0" smtClean="0"/>
              <a:t>({'__doc__': None, '__module__': '__main__',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'y': 20, '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printX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': </a:t>
            </a:r>
            <a:r>
              <a:rPr lang="en-US" altLang="ko-KR" sz="1600" dirty="0" smtClean="0"/>
              <a:t>&lt;function </a:t>
            </a:r>
            <a:r>
              <a:rPr lang="en-US" altLang="ko-KR" sz="1600" dirty="0" err="1" smtClean="0"/>
              <a:t>SubClass.printX</a:t>
            </a:r>
            <a:r>
              <a:rPr lang="en-US" altLang="ko-KR" sz="1600" dirty="0" smtClean="0"/>
              <a:t> at 0x000001B5252706A8&gt;,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'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printY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': </a:t>
            </a:r>
            <a:r>
              <a:rPr lang="en-US" altLang="ko-KR" sz="1600" dirty="0" smtClean="0"/>
              <a:t>&lt;function </a:t>
            </a:r>
            <a:r>
              <a:rPr lang="en-US" altLang="ko-KR" sz="1600" dirty="0" err="1" smtClean="0"/>
              <a:t>SubClass.printY</a:t>
            </a:r>
            <a:r>
              <a:rPr lang="en-US" altLang="ko-KR" sz="1600" dirty="0" smtClean="0"/>
              <a:t> at 0x000001B525270730&gt;})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&gt;&gt;&gt; s.__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dict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{'x': 50, 'a': 30}</a:t>
            </a:r>
          </a:p>
        </p:txBody>
      </p:sp>
    </p:spTree>
    <p:extLst>
      <p:ext uri="{BB962C8B-B14F-4D97-AF65-F5344CB8AC3E}">
        <p14:creationId xmlns:p14="http://schemas.microsoft.com/office/powerpoint/2010/main" val="20865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5-8-6 </a:t>
            </a:r>
            <a:r>
              <a:rPr lang="ko-KR" altLang="en-US" sz="2000" dirty="0" smtClean="0"/>
              <a:t>다중 상속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35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4483331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Tiger: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Jump(self):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smtClean="0">
                <a:solidFill>
                  <a:schemeClr val="tx2"/>
                </a:solidFill>
              </a:rPr>
              <a:t>호랑이처럼 멀리 점프하기</a:t>
            </a:r>
            <a:r>
              <a:rPr lang="en-US" altLang="ko-KR" sz="1600" dirty="0" smtClean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endParaRPr lang="en-US" altLang="ko-KR" sz="1600" dirty="0" smtClean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Lion: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Bite(self):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smtClean="0">
                <a:solidFill>
                  <a:schemeClr val="tx2"/>
                </a:solidFill>
              </a:rPr>
              <a:t>사자처럼 한입에 꿀꺽하기</a:t>
            </a:r>
            <a:r>
              <a:rPr lang="en-US" altLang="ko-KR" sz="1600" dirty="0" smtClean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Liger(Tiger, Lion):   #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다중 상속</a:t>
            </a: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Play(self):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라이거만의</a:t>
            </a:r>
            <a:r>
              <a:rPr lang="ko-KR" altLang="en-US" sz="1600" dirty="0" smtClean="0">
                <a:solidFill>
                  <a:schemeClr val="tx2"/>
                </a:solidFill>
              </a:rPr>
              <a:t> 사육사와 재미있게 놀기</a:t>
            </a:r>
            <a:r>
              <a:rPr lang="en-US" altLang="ko-KR" sz="1600" dirty="0" smtClean="0">
                <a:solidFill>
                  <a:schemeClr val="tx2"/>
                </a:solidFill>
              </a:rPr>
              <a:t>")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211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l.Bite</a:t>
            </a:r>
            <a:r>
              <a:rPr lang="en-US" altLang="ko-KR" sz="1600" dirty="0" smtClean="0">
                <a:solidFill>
                  <a:schemeClr val="tx2"/>
                </a:solidFill>
              </a:rPr>
              <a:t>()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#Lion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사자처럼 한입에 꿀꺽하기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l.Jump</a:t>
            </a:r>
            <a:r>
              <a:rPr lang="en-US" altLang="ko-KR" sz="1600" dirty="0" smtClean="0">
                <a:solidFill>
                  <a:schemeClr val="tx2"/>
                </a:solidFill>
              </a:rPr>
              <a:t>()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#Tiger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호랑이처럼 멀리 점프하기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l.Play</a:t>
            </a:r>
            <a:r>
              <a:rPr lang="en-US" altLang="ko-KR" sz="1600" dirty="0" smtClean="0">
                <a:solidFill>
                  <a:schemeClr val="tx2"/>
                </a:solidFill>
              </a:rPr>
              <a:t>()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#Liger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 err="1" smtClean="0">
                <a:solidFill>
                  <a:schemeClr val="tx2"/>
                </a:solidFill>
              </a:rPr>
              <a:t>라이거만의</a:t>
            </a:r>
            <a:r>
              <a:rPr lang="ko-KR" altLang="en-US" sz="1600" dirty="0" smtClean="0">
                <a:solidFill>
                  <a:schemeClr val="tx2"/>
                </a:solidFill>
              </a:rPr>
              <a:t> 사육사와 재미있게 놀기</a:t>
            </a:r>
            <a:endParaRPr lang="en-US" altLang="ko-KR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5-8-7 </a:t>
            </a:r>
            <a:r>
              <a:rPr lang="ko-KR" altLang="en-US" sz="2000" dirty="0" smtClean="0"/>
              <a:t>다중 </a:t>
            </a:r>
            <a:r>
              <a:rPr lang="ko-KR" altLang="en-US" sz="2000" dirty="0" err="1" smtClean="0"/>
              <a:t>상속시</a:t>
            </a:r>
            <a:r>
              <a:rPr lang="ko-KR" altLang="en-US" sz="2000" dirty="0" smtClean="0"/>
              <a:t> 메서드 이름 검색 순서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36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4483331" cy="388414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Tiger: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Jump(self):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smtClean="0">
                <a:solidFill>
                  <a:schemeClr val="tx2"/>
                </a:solidFill>
              </a:rPr>
              <a:t>호랑이처럼 멀리 점프하기</a:t>
            </a:r>
            <a:r>
              <a:rPr lang="en-US" altLang="ko-KR" sz="1600" dirty="0" smtClean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Cry(self):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smtClean="0">
                <a:solidFill>
                  <a:schemeClr val="tx2"/>
                </a:solidFill>
              </a:rPr>
              <a:t>호랑이 어흥</a:t>
            </a:r>
            <a:r>
              <a:rPr lang="en-US" altLang="ko-KR" sz="1600" dirty="0" smtClean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Lion: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Bite(self):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smtClean="0">
                <a:solidFill>
                  <a:schemeClr val="tx2"/>
                </a:solidFill>
              </a:rPr>
              <a:t>사자처럼 한입에 꿀꺽하기</a:t>
            </a:r>
            <a:r>
              <a:rPr lang="en-US" altLang="ko-KR" sz="1600" dirty="0" smtClean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Cry(self):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smtClean="0">
                <a:solidFill>
                  <a:schemeClr val="tx2"/>
                </a:solidFill>
              </a:rPr>
              <a:t>사자 으르렁</a:t>
            </a:r>
            <a:r>
              <a:rPr lang="en-US" altLang="ko-KR" sz="1600" dirty="0" smtClean="0">
                <a:solidFill>
                  <a:schemeClr val="tx2"/>
                </a:solidFill>
              </a:rPr>
              <a:t>")     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Liger(Tiger, Lion):  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#Tiger, Lion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순서대로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Play(self):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라이거만의</a:t>
            </a:r>
            <a:r>
              <a:rPr lang="ko-KR" altLang="en-US" sz="1600" dirty="0" smtClean="0">
                <a:solidFill>
                  <a:schemeClr val="tx2"/>
                </a:solidFill>
              </a:rPr>
              <a:t> 사육사와 재미있게 놀기</a:t>
            </a:r>
            <a:r>
              <a:rPr lang="en-US" altLang="ko-KR" sz="1600" dirty="0" smtClean="0">
                <a:solidFill>
                  <a:schemeClr val="tx2"/>
                </a:solidFill>
              </a:rPr>
              <a:t>")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201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l.Cry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#Tiger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먼저 검색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호랑이 어흥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&gt;&gt;&gt; Liger.__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mro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__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#method resolution order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(&lt;class '__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main__.Liger</a:t>
            </a:r>
            <a:r>
              <a:rPr lang="en-US" altLang="ko-KR" sz="1600" dirty="0" smtClean="0">
                <a:solidFill>
                  <a:schemeClr val="tx2"/>
                </a:solidFill>
              </a:rPr>
              <a:t>'&gt;, &lt;class '__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main__.Tiger</a:t>
            </a:r>
            <a:r>
              <a:rPr lang="en-US" altLang="ko-KR" sz="1600" dirty="0" smtClean="0">
                <a:solidFill>
                  <a:schemeClr val="tx2"/>
                </a:solidFill>
              </a:rPr>
              <a:t>'&gt;, &lt;class '__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main__.Lion</a:t>
            </a:r>
            <a:r>
              <a:rPr lang="en-US" altLang="ko-KR" sz="1600" dirty="0" smtClean="0">
                <a:solidFill>
                  <a:schemeClr val="tx2"/>
                </a:solidFill>
              </a:rPr>
              <a:t>'&gt;, &lt;class 'object'&gt;)</a:t>
            </a:r>
          </a:p>
        </p:txBody>
      </p:sp>
    </p:spTree>
    <p:extLst>
      <p:ext uri="{BB962C8B-B14F-4D97-AF65-F5344CB8AC3E}">
        <p14:creationId xmlns:p14="http://schemas.microsoft.com/office/powerpoint/2010/main" val="27415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5-8-9 super() </a:t>
            </a:r>
            <a:r>
              <a:rPr lang="ko-KR" altLang="en-US" sz="2000" dirty="0" smtClean="0"/>
              <a:t>를 이용한 상위 클래스 메서드 호출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37</a:t>
            </a:fld>
            <a:endParaRPr lang="en-US" altLang="ko-KR" sz="1400" smtClean="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0" y="1162514"/>
            <a:ext cx="4483331" cy="506600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Animal: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print("Animal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endParaRPr lang="en-US" altLang="ko-KR" sz="1600" dirty="0" smtClean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Tiger(Animal):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super().__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init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__() #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        </a:t>
            </a:r>
            <a:r>
              <a:rPr lang="en-US" altLang="ko-KR" sz="1600" dirty="0" smtClean="0">
                <a:solidFill>
                  <a:schemeClr val="tx2"/>
                </a:solidFill>
              </a:rPr>
              <a:t>print("Tiger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Lion(Animal):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        super().__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init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__() #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        </a:t>
            </a:r>
            <a:r>
              <a:rPr lang="en-US" altLang="ko-KR" sz="1600" dirty="0" smtClean="0">
                <a:solidFill>
                  <a:schemeClr val="tx2"/>
                </a:solidFill>
              </a:rPr>
              <a:t>print("Lion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    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class Liger(Tiger, Lion):   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1600" dirty="0" smtClean="0">
                <a:solidFill>
                  <a:schemeClr val="tx2"/>
                </a:solidFill>
              </a:rPr>
              <a:t>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        super().__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init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__() #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 smtClean="0">
                <a:solidFill>
                  <a:schemeClr val="tx2"/>
                </a:solidFill>
              </a:rPr>
              <a:t>        </a:t>
            </a:r>
            <a:r>
              <a:rPr lang="en-US" altLang="ko-KR" sz="1600" dirty="0" smtClean="0">
                <a:solidFill>
                  <a:schemeClr val="tx2"/>
                </a:solidFill>
              </a:rPr>
              <a:t>print("Liger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__()")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1520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Animal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한번만 호출됨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Lion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__()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Tiger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__()</a:t>
            </a:r>
          </a:p>
          <a:p>
            <a:pPr eaLnBrk="1" hangingPunct="1">
              <a:buNone/>
            </a:pPr>
            <a:r>
              <a:rPr lang="en-US" altLang="ko-KR" sz="1600" dirty="0" smtClean="0">
                <a:solidFill>
                  <a:schemeClr val="tx2"/>
                </a:solidFill>
              </a:rPr>
              <a:t>Liger __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init</a:t>
            </a:r>
            <a:r>
              <a:rPr lang="en-US" altLang="ko-KR" sz="1600" dirty="0" smtClean="0">
                <a:solidFill>
                  <a:schemeClr val="tx2"/>
                </a:solidFill>
              </a:rPr>
              <a:t>__()</a:t>
            </a:r>
          </a:p>
        </p:txBody>
      </p:sp>
    </p:spTree>
    <p:extLst>
      <p:ext uri="{BB962C8B-B14F-4D97-AF65-F5344CB8AC3E}">
        <p14:creationId xmlns:p14="http://schemas.microsoft.com/office/powerpoint/2010/main" val="29124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Anaconda3</a:t>
            </a:r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>
                <a:hlinkClick r:id="rId3"/>
              </a:rPr>
              <a:t>https://continuum.io/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파이썬 </a:t>
            </a:r>
            <a:r>
              <a:rPr lang="en-US" altLang="ko-KR" sz="2000"/>
              <a:t>IDE </a:t>
            </a:r>
            <a:r>
              <a:rPr lang="ko-KR" altLang="en-US" sz="2000"/>
              <a:t>및 많은 </a:t>
            </a:r>
            <a:r>
              <a:rPr lang="en-US" altLang="ko-KR" sz="2000"/>
              <a:t>module </a:t>
            </a:r>
            <a:r>
              <a:rPr lang="ko-KR" altLang="en-US" sz="2000"/>
              <a:t>제공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5-</a:t>
            </a:r>
            <a:fld id="{A359AA5C-7455-4257-991F-17320535865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 smtClean="0"/>
          </a:p>
        </p:txBody>
      </p:sp>
      <p:pic>
        <p:nvPicPr>
          <p:cNvPr id="19461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668463"/>
            <a:ext cx="3997325" cy="309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1668463"/>
            <a:ext cx="4795837" cy="336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Anaconda3</a:t>
            </a:r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spyder-app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5-</a:t>
            </a:r>
            <a:fld id="{F6A7D14F-9F20-4E74-9A47-1CB9684D47B9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 smtClean="0"/>
          </a:p>
        </p:txBody>
      </p:sp>
      <p:pic>
        <p:nvPicPr>
          <p:cNvPr id="21509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328738"/>
            <a:ext cx="6462713" cy="4741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클래스 이야기</a:t>
            </a:r>
            <a:endParaRPr lang="en-US" altLang="ko-KR" dirty="0" smtClean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Tx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데이터와 필요한 함수를 클래스로 묶음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메서드</a:t>
            </a:r>
            <a:r>
              <a:rPr lang="en-US" altLang="ko-KR" sz="2000"/>
              <a:t>(Method)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</a:t>
            </a:r>
            <a:r>
              <a:rPr lang="en-US" altLang="ko-KR" sz="2000"/>
              <a:t>(Instance)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정보은닉</a:t>
            </a:r>
            <a:r>
              <a:rPr lang="en-US" altLang="ko-KR" sz="2000"/>
              <a:t>(Information Hiding)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추상화</a:t>
            </a:r>
            <a:r>
              <a:rPr lang="en-US" altLang="ko-KR" sz="2000"/>
              <a:t>(Abstraction)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부모클래스</a:t>
            </a:r>
            <a:r>
              <a:rPr lang="en-US" altLang="ko-KR" sz="2000"/>
              <a:t> (</a:t>
            </a:r>
            <a:r>
              <a:rPr lang="ko-KR" altLang="en-US" sz="2000"/>
              <a:t>공통적인 부분을 추출</a:t>
            </a:r>
            <a:r>
              <a:rPr lang="en-US" altLang="ko-KR" sz="2000"/>
              <a:t>), </a:t>
            </a:r>
            <a:r>
              <a:rPr lang="ko-KR" altLang="en-US" sz="2000"/>
              <a:t>자식 클래스</a:t>
            </a:r>
            <a:r>
              <a:rPr lang="en-US" altLang="ko-KR" sz="2000"/>
              <a:t>, </a:t>
            </a:r>
            <a:r>
              <a:rPr lang="ko-KR" altLang="en-US" sz="2000"/>
              <a:t>상속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다형성</a:t>
            </a:r>
            <a:r>
              <a:rPr lang="en-US" altLang="ko-KR" sz="2000"/>
              <a:t>(Polymorphism)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자식 클래스</a:t>
            </a:r>
            <a:r>
              <a:rPr lang="en-US" altLang="ko-KR" sz="2000"/>
              <a:t>(</a:t>
            </a:r>
            <a:r>
              <a:rPr lang="ko-KR" altLang="en-US" sz="2000"/>
              <a:t>인스턴스</a:t>
            </a:r>
            <a:r>
              <a:rPr lang="en-US" altLang="ko-KR" sz="2000"/>
              <a:t>)</a:t>
            </a:r>
            <a:r>
              <a:rPr lang="ko-KR" altLang="en-US" sz="2000"/>
              <a:t>들이 동일한 메서드 호출에 대해 다른 동작을 수행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71179C40-94E2-4382-BD77-980FF545AF53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smtClean="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3558" name="Picture 2" descr="D:\PythonWork\Education\PPT\5_class_img\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85825"/>
            <a:ext cx="46196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클래스 선언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선언 </a:t>
            </a:r>
            <a:r>
              <a:rPr lang="en-US" altLang="ko-KR" sz="2000"/>
              <a:t>: </a:t>
            </a:r>
            <a:r>
              <a:rPr lang="ko-KR" altLang="en-US" sz="2000"/>
              <a:t>클래스 객체 생성</a:t>
            </a:r>
            <a:r>
              <a:rPr lang="en-US" altLang="ko-KR" sz="2000"/>
              <a:t>, </a:t>
            </a:r>
            <a:r>
              <a:rPr lang="ko-KR" altLang="en-US" sz="2000"/>
              <a:t> 이름 공간 생성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 객체 생성 </a:t>
            </a:r>
            <a:r>
              <a:rPr lang="en-US" altLang="ko-KR" sz="2000"/>
              <a:t>: </a:t>
            </a:r>
            <a:r>
              <a:rPr lang="ko-KR" altLang="en-US" sz="2000"/>
              <a:t>독립적인 이름 공간 생성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클래스와 인스턴스 이름 공간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smtClean="0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590550" y="1614488"/>
            <a:ext cx="7826375" cy="23082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	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Name = "Default Name"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 Print(self):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print("My Name is {0}".format(self.Name))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p1 = Person()	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p1.Print()	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 값을 출력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My Name is Default Name</a:t>
            </a:r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5607" name="Picture 2" descr="D:\PythonWork\Education\PPT\5_class_img\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4402138"/>
            <a:ext cx="58896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클래스 선언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이름 공간에 변경된 데이터 저장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멤버 변수와 메서드 접근 할 때 </a:t>
            </a:r>
            <a:r>
              <a:rPr lang="en-US" altLang="ko-KR" sz="2000" dirty="0"/>
              <a:t>: </a:t>
            </a:r>
            <a:r>
              <a:rPr lang="ko-KR" altLang="en-US" sz="2000" dirty="0"/>
              <a:t>속성 </a:t>
            </a:r>
            <a:r>
              <a:rPr lang="ko-KR" altLang="en-US" sz="2000" dirty="0" err="1"/>
              <a:t>접근자</a:t>
            </a:r>
            <a:r>
              <a:rPr lang="ko-KR" altLang="en-US" sz="2000" dirty="0"/>
              <a:t> </a:t>
            </a:r>
            <a:r>
              <a:rPr lang="en-US" altLang="ko-KR" sz="2000" dirty="0"/>
              <a:t>(‘.’)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멤버 변수와 메서드 기본 </a:t>
            </a:r>
            <a:r>
              <a:rPr lang="ko-KR" altLang="en-US" sz="2000" dirty="0" err="1"/>
              <a:t>접근지정자</a:t>
            </a:r>
            <a:r>
              <a:rPr lang="ko-KR" altLang="en-US" sz="2000" dirty="0"/>
              <a:t> </a:t>
            </a:r>
            <a:r>
              <a:rPr lang="en-US" altLang="ko-KR" sz="2000" dirty="0"/>
              <a:t>: public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첫 인자 </a:t>
            </a:r>
            <a:r>
              <a:rPr lang="en-US" altLang="ko-KR" sz="2000" dirty="0"/>
              <a:t>: self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</a:t>
            </a:r>
            <a:r>
              <a:rPr lang="ko-KR" altLang="en-US" sz="2000" dirty="0" err="1"/>
              <a:t>호출시에</a:t>
            </a:r>
            <a:r>
              <a:rPr lang="ko-KR" altLang="en-US" sz="2000" dirty="0"/>
              <a:t> 인스턴스 객체 전달 하지 않는 것 </a:t>
            </a:r>
            <a:r>
              <a:rPr lang="en-US" altLang="ko-KR" sz="2000" dirty="0"/>
              <a:t>: </a:t>
            </a:r>
            <a:r>
              <a:rPr lang="ko-KR" altLang="en-US" sz="2000" dirty="0"/>
              <a:t>바운드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메서드 </a:t>
            </a:r>
            <a:r>
              <a:rPr lang="ko-KR" altLang="en-US" sz="2000" dirty="0" err="1"/>
              <a:t>호출시에</a:t>
            </a:r>
            <a:r>
              <a:rPr lang="ko-KR" altLang="en-US" sz="2000" dirty="0"/>
              <a:t> 인스턴스 객체 전달 하는 것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언바운드</a:t>
            </a:r>
            <a:r>
              <a:rPr lang="ko-KR" altLang="en-US" sz="2000" dirty="0"/>
              <a:t> 메서드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smtClean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603250" y="3703638"/>
            <a:ext cx="7826375" cy="18161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p1.Name = "</a:t>
            </a:r>
            <a:r>
              <a:rPr kumimoji="0" lang="ko-KR" altLang="en-US" sz="160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!!" 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멤버 변수 값 변경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p1.Print()	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바운드 메서드 호출</a:t>
            </a:r>
            <a:endParaRPr kumimoji="0" lang="en-US" altLang="ko-KR" sz="1600" b="1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My Name is </a:t>
            </a:r>
            <a:r>
              <a:rPr kumimoji="0" lang="ko-KR" altLang="en-US" sz="160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!!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Person.Print(p1)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언바운드 메서드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My Name is </a:t>
            </a:r>
            <a:r>
              <a:rPr kumimoji="0" lang="ko-KR" altLang="en-US" sz="160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!!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클래스 객체와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이름 공간</a:t>
            </a:r>
            <a:endParaRPr lang="en-US" altLang="ko-KR" dirty="0" smtClean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변수나 메서드 이름 찾는 순서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 객체 영역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클래스 객체 영역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전역 영역</a:t>
            </a:r>
            <a:endParaRPr lang="en-US" altLang="ko-KR" sz="2000">
              <a:sym typeface="Wingdings" panose="05000000000000000000" pitchFamily="2" charset="2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/>
              <a:t> 5-</a:t>
            </a:r>
            <a:fld id="{7E90F1EF-F23D-43AC-8D16-B0BB52D1521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smtClean="0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246063" y="1568450"/>
            <a:ext cx="7826375" cy="45243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	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name = "Default Name"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p1 = Person()	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p2 = Person()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print("p1's name: ", p1.name) 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p1's name:  Default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print("p2's name: ", p2.name) 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#p2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p2's name:  Default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p1.name = "</a:t>
            </a:r>
            <a:r>
              <a:rPr kumimoji="0" lang="ko-KR" altLang="en-US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김연아</a:t>
            </a:r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</a:t>
            </a: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 Name 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 변경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print("p1's name: ", p1.name) 	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p1's name:  </a:t>
            </a:r>
            <a:r>
              <a:rPr kumimoji="0" lang="ko-KR" altLang="en-US" sz="1600">
                <a:latin typeface="Courier10 BT"/>
                <a:cs typeface="Courier New" panose="02070309020205020404" pitchFamily="49" charset="0"/>
              </a:rPr>
              <a:t>김연아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print("p2's name: ", p2.name)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#p2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p2's name:  Default Name</a:t>
            </a:r>
          </a:p>
        </p:txBody>
      </p:sp>
      <p:sp>
        <p:nvSpPr>
          <p:cNvPr id="29702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9703" name="Picture 2" descr="D:\PythonWork\Education\PPT\5_class_img\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2632075"/>
            <a:ext cx="39258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20650</TotalTime>
  <Words>2305</Words>
  <Application>Microsoft Office PowerPoint</Application>
  <PresentationFormat>화면 슬라이드 쇼(4:3)</PresentationFormat>
  <Paragraphs>660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굴림</vt:lpstr>
      <vt:lpstr>Courier New</vt:lpstr>
      <vt:lpstr>Courier10 BT</vt:lpstr>
      <vt:lpstr>Times New Roman</vt:lpstr>
      <vt:lpstr>Wingdings</vt:lpstr>
      <vt:lpstr>기본 디자인</vt:lpstr>
      <vt:lpstr>  Chapter 5  클래스</vt:lpstr>
      <vt:lpstr>목차</vt:lpstr>
      <vt:lpstr>Anaconda3</vt:lpstr>
      <vt:lpstr>Anaconda3</vt:lpstr>
      <vt:lpstr>Anaconda3</vt:lpstr>
      <vt:lpstr>클래스 이야기</vt:lpstr>
      <vt:lpstr>클래스 선언</vt:lpstr>
      <vt:lpstr>클래스 선언</vt:lpstr>
      <vt:lpstr>클래스 객체와 인스턴스 객체의 이름 공간</vt:lpstr>
      <vt:lpstr>클래스 객체와 인스턴스 객체의 이름 공간</vt:lpstr>
      <vt:lpstr>클래스 객체와 인스턴스 객체의 이름 공간</vt:lpstr>
      <vt:lpstr>클래스 객체와 인스턴스 객체의 관계</vt:lpstr>
      <vt:lpstr>생성자, 소멸자 메서드</vt:lpstr>
      <vt:lpstr>정적 메서드, 클래스 메서드</vt:lpstr>
      <vt:lpstr>정적 메서드, 클래스 메서드</vt:lpstr>
      <vt:lpstr>정적 메서드, 클래스 메서드</vt:lpstr>
      <vt:lpstr>public 변수 : 이름 변경(name mangling)</vt:lpstr>
      <vt:lpstr>연산자 중복 (operator overloading)정의</vt:lpstr>
      <vt:lpstr>연산자 중복 (operator overloading)정의</vt:lpstr>
      <vt:lpstr>연산자 중복 (operator overloading)정의</vt:lpstr>
      <vt:lpstr>연산자 중복 (operator overloading)정의</vt:lpstr>
      <vt:lpstr>연산자 중복 (operator overloading)정의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665</cp:revision>
  <cp:lastPrinted>2012-03-06T00:26:48Z</cp:lastPrinted>
  <dcterms:created xsi:type="dcterms:W3CDTF">1999-03-28T02:55:44Z</dcterms:created>
  <dcterms:modified xsi:type="dcterms:W3CDTF">2016-01-13T15:02:38Z</dcterms:modified>
</cp:coreProperties>
</file>