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7" r:id="rId3"/>
    <p:sldId id="585" r:id="rId4"/>
    <p:sldId id="59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9" r:id="rId15"/>
    <p:sldId id="608" r:id="rId16"/>
    <p:sldId id="610" r:id="rId17"/>
    <p:sldId id="611" r:id="rId18"/>
    <p:sldId id="612" r:id="rId19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DBCF"/>
    <a:srgbClr val="D8FFCD"/>
    <a:srgbClr val="FF0000"/>
    <a:srgbClr val="FFFF00"/>
    <a:srgbClr val="FF00FF"/>
    <a:srgbClr val="00FFFF"/>
    <a:srgbClr val="80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0891" autoAdjust="0"/>
    <p:restoredTop sz="82369" autoAdjust="0"/>
  </p:normalViewPr>
  <p:slideViewPr>
    <p:cSldViewPr snapToGrid="0">
      <p:cViewPr varScale="1">
        <p:scale>
          <a:sx n="74" d="100"/>
          <a:sy n="74" d="100"/>
        </p:scale>
        <p:origin x="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1580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08611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07327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3605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38717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84769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6683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69266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1330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48427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5187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12743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6505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845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/>
        </p:nvSpPr>
        <p:spPr bwMode="auto">
          <a:xfrm>
            <a:off x="169863" y="6454775"/>
            <a:ext cx="603250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 smtClean="0"/>
              <a:t>Korea Polytechnic University-</a:t>
            </a:r>
            <a:r>
              <a:rPr lang="ko-KR" altLang="en-US" sz="1600" dirty="0" smtClean="0"/>
              <a:t>빠르게 활용하는 </a:t>
            </a:r>
            <a:r>
              <a:rPr lang="ko-KR" altLang="en-US" sz="1600" dirty="0" err="1" smtClean="0"/>
              <a:t>파이썬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Chapter </a:t>
            </a:r>
            <a:r>
              <a:rPr lang="en-US" altLang="ko-KR" i="0" dirty="0" smtClean="0"/>
              <a:t>8</a:t>
            </a:r>
            <a:r>
              <a:rPr lang="en-US" altLang="ko-KR" i="0" dirty="0" smtClean="0"/>
              <a:t/>
            </a:r>
            <a:br>
              <a:rPr lang="en-US" altLang="ko-KR" i="0" dirty="0" smtClean="0"/>
            </a:br>
            <a:r>
              <a:rPr lang="en-US" altLang="ko-KR" i="0" dirty="0" smtClean="0"/>
              <a:t> </a:t>
            </a:r>
            <a:r>
              <a:rPr lang="ko-KR" altLang="en-US" i="0" dirty="0" smtClean="0"/>
              <a:t>입출력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출력정렬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(1) string </a:t>
            </a:r>
            <a:r>
              <a:rPr lang="ko-KR" altLang="en-US" sz="2000" dirty="0" smtClean="0"/>
              <a:t>객체 함수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부호표시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‘+’ </a:t>
            </a:r>
            <a:r>
              <a:rPr lang="ko-KR" altLang="en-US" sz="1600" dirty="0" smtClean="0"/>
              <a:t>플러스 기호 표시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‘-’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마이너스 값만 기호 표시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 ’</a:t>
            </a:r>
            <a:r>
              <a:rPr lang="ko-KR" altLang="en-US" sz="1600" dirty="0" smtClean="0"/>
              <a:t>플러스는 공백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+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$$+10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+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$$$10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-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 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$$ 10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 5}".format(-10))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$$-10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출력정렬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(1) string </a:t>
            </a:r>
            <a:r>
              <a:rPr lang="ko-KR" altLang="en-US" sz="2000" dirty="0" smtClean="0"/>
              <a:t>객체 함수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진수표시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’b’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이진수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‘d’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십진수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‘x’ 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‘o’</a:t>
            </a:r>
            <a:r>
              <a:rPr lang="en-US" altLang="ko-KR" sz="1600" dirty="0" smtClean="0"/>
              <a:t> 8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‘c’ </a:t>
            </a:r>
            <a:r>
              <a:rPr lang="ko-KR" altLang="en-US" sz="1600" dirty="0" smtClean="0"/>
              <a:t>문자열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#x</a:t>
            </a:r>
            <a:r>
              <a:rPr lang="en-US" altLang="ko-KR" sz="1600" dirty="0" smtClean="0"/>
              <a:t> 16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(0x),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#o</a:t>
            </a:r>
            <a:r>
              <a:rPr lang="en-US" altLang="ko-KR" sz="1600" dirty="0" smtClean="0"/>
              <a:t> 8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(0o),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#b</a:t>
            </a:r>
            <a:r>
              <a:rPr lang="en-US" altLang="ko-KR" sz="1600" dirty="0" smtClean="0"/>
              <a:t> 2</a:t>
            </a:r>
            <a:r>
              <a:rPr lang="ko-KR" altLang="en-US" sz="1600" dirty="0" smtClean="0"/>
              <a:t>진수</a:t>
            </a:r>
            <a:r>
              <a:rPr lang="en-US" altLang="ko-KR" sz="1600" dirty="0" smtClean="0"/>
              <a:t>(0b)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print("{0:x}".format(10))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print("{0:b}".format(10))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1010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print("{0:o}".format(10))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print("{0:c}".format(65))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6038" y="4089706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print("{0:#x}, {0:#o}, {0:#b}".format(10))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0xa, 0o12, 0b1010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출력정렬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(1) string </a:t>
            </a:r>
            <a:r>
              <a:rPr lang="ko-KR" altLang="en-US" sz="2000" dirty="0" smtClean="0"/>
              <a:t>객체 함수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실수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변환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’e’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지수표현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‘f’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일반적인 실수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‘%’ </a:t>
            </a:r>
            <a:r>
              <a:rPr lang="ko-KR" altLang="en-US" sz="1600" dirty="0" smtClean="0"/>
              <a:t>퍼센트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‘.’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소수점 몇 번째 자리 표현 지정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038" y="1506627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print("{0:e}".format(4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1.333333e+00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print("{0:f}".format(4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1.333333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print("{0:%}".format(4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133.333333%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66038" y="3625562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print("{0:.3f}".format(4 / 3))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1.333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입력 </a:t>
            </a:r>
            <a:r>
              <a:rPr lang="en-US" altLang="ko-KR" sz="2000" dirty="0" smtClean="0"/>
              <a:t>input() </a:t>
            </a:r>
            <a:r>
              <a:rPr lang="ko-KR" altLang="en-US" sz="2000" dirty="0" smtClean="0"/>
              <a:t>함수</a:t>
            </a:r>
            <a:r>
              <a:rPr lang="en-US" altLang="ko-KR" sz="2000" dirty="0" smtClean="0"/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인자로써 화면에 출력할 프롬프트 지정</a:t>
            </a:r>
            <a:endParaRPr lang="en-US" altLang="ko-KR" sz="1600" b="1" dirty="0" smtClean="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결과값은 문자열 반환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1912672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a = input('insert any keys :')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insert any keys :test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print(a)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test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파일 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print()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file </a:t>
            </a:r>
            <a:r>
              <a:rPr lang="ko-KR" altLang="en-US" sz="2000" dirty="0" smtClean="0"/>
              <a:t>인자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대신에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open() </a:t>
            </a:r>
            <a:r>
              <a:rPr lang="ko-KR" altLang="en-US" sz="2000" dirty="0" smtClean="0"/>
              <a:t>함수를 통해 파일을 연 후 작업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44828" y="3763177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open('test.txt', 'w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쓰기 모드 파일 오픈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f.write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('plow deep\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nwhile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sluggards sleep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#write()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쓴 바이트 수 반환 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31</a:t>
            </a:r>
          </a:p>
          <a:p>
            <a:pPr latinLnBrk="0">
              <a:spcBef>
                <a:spcPct val="0"/>
              </a:spcBef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닫기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open('test.txt')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디폴트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읽기모드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파일 오픈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	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 읽기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'plow deep\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nwhile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	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 닫기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43532"/>
              </p:ext>
            </p:extLst>
          </p:nvPr>
        </p:nvGraphicFramePr>
        <p:xfrm>
          <a:off x="744826" y="1261772"/>
          <a:ext cx="7538255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895">
                  <a:extLst>
                    <a:ext uri="{9D8B030D-6E8A-4147-A177-3AD203B41FA5}">
                      <a16:colId xmlns:a16="http://schemas.microsoft.com/office/drawing/2014/main" val="3118137331"/>
                    </a:ext>
                  </a:extLst>
                </a:gridCol>
                <a:gridCol w="6214360">
                  <a:extLst>
                    <a:ext uri="{9D8B030D-6E8A-4147-A177-3AD203B41FA5}">
                      <a16:colId xmlns:a16="http://schemas.microsoft.com/office/drawing/2014/main" val="1675014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파일객체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= open(file</a:t>
                      </a:r>
                      <a:r>
                        <a:rPr lang="en-US" altLang="ko-KR" baseline="0" dirty="0" smtClean="0"/>
                        <a:t>, mode)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 : </a:t>
                      </a:r>
                      <a:r>
                        <a:rPr lang="ko-KR" altLang="en-US" dirty="0" smtClean="0"/>
                        <a:t>읽기 모드 </a:t>
                      </a:r>
                      <a:r>
                        <a:rPr lang="en-US" altLang="ko-KR" dirty="0" smtClean="0"/>
                        <a:t>( </a:t>
                      </a:r>
                      <a:r>
                        <a:rPr lang="ko-KR" altLang="en-US" dirty="0" smtClean="0"/>
                        <a:t>디폴트 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w : </a:t>
                      </a:r>
                      <a:r>
                        <a:rPr lang="ko-KR" altLang="en-US" dirty="0" smtClean="0"/>
                        <a:t>쓰기 모드</a:t>
                      </a:r>
                    </a:p>
                    <a:p>
                      <a:pPr latinLnBrk="1"/>
                      <a:r>
                        <a:rPr lang="en-US" altLang="ko-KR" dirty="0" smtClean="0"/>
                        <a:t>a : </a:t>
                      </a:r>
                      <a:r>
                        <a:rPr lang="ko-KR" altLang="en-US" dirty="0" smtClean="0"/>
                        <a:t>쓰기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err="1" smtClean="0"/>
                        <a:t>이어쓰기</a:t>
                      </a:r>
                      <a:r>
                        <a:rPr lang="ko-KR" altLang="en-US" dirty="0" smtClean="0"/>
                        <a:t> 모드</a:t>
                      </a:r>
                    </a:p>
                    <a:p>
                      <a:pPr latinLnBrk="1"/>
                      <a:r>
                        <a:rPr lang="en-US" altLang="ko-KR" dirty="0" smtClean="0"/>
                        <a:t>+ : </a:t>
                      </a:r>
                      <a:r>
                        <a:rPr lang="ko-KR" altLang="en-US" dirty="0" smtClean="0"/>
                        <a:t>읽기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쓰기 모드</a:t>
                      </a:r>
                    </a:p>
                    <a:p>
                      <a:pPr latinLnBrk="1"/>
                      <a:r>
                        <a:rPr lang="en-US" altLang="ko-KR" dirty="0" smtClean="0"/>
                        <a:t>b : </a:t>
                      </a:r>
                      <a:r>
                        <a:rPr lang="ko-KR" altLang="en-US" dirty="0" smtClean="0"/>
                        <a:t>바이너리 모드 </a:t>
                      </a:r>
                      <a:r>
                        <a:rPr lang="en-US" altLang="ko-KR" dirty="0" smtClean="0"/>
                        <a:t>(mp3 </a:t>
                      </a:r>
                      <a:r>
                        <a:rPr lang="ko-KR" altLang="en-US" dirty="0" smtClean="0"/>
                        <a:t>등 바이너리 파일 다룰 때 사용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t : </a:t>
                      </a:r>
                      <a:r>
                        <a:rPr lang="ko-KR" altLang="en-US" dirty="0" smtClean="0"/>
                        <a:t>텍스트 모드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디폴트 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0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파일 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r</a:t>
            </a:r>
            <a:r>
              <a:rPr lang="en-US" altLang="ko-KR" sz="2000" dirty="0" err="1" smtClean="0"/>
              <a:t>eadline</a:t>
            </a:r>
            <a:r>
              <a:rPr lang="en-US" altLang="ko-KR" sz="2000" dirty="0" smtClean="0"/>
              <a:t>(), </a:t>
            </a:r>
            <a:r>
              <a:rPr lang="en-US" altLang="ko-KR" sz="2000" dirty="0" err="1" smtClean="0"/>
              <a:t>readlines</a:t>
            </a:r>
            <a:r>
              <a:rPr lang="en-US" altLang="ko-KR" sz="2000" dirty="0" smtClean="0"/>
              <a:t>(), tell(), seek()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7" y="1155700"/>
            <a:ext cx="7538254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open('test.txt')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'plow deep\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nwhile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f.tell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어디까지 읽었나 확인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32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f.seek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(0)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파일포인터를 처음으로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처음부터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줄단위로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읽음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'plow deep\n'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'while sluggards sleep'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f.readline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f.seek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(0)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줄단위로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모두 리스트로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읽어옴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['plow deep\n', 'while sluggards sleep']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[]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파일 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w</a:t>
            </a:r>
            <a:r>
              <a:rPr lang="en-US" altLang="ko-KR" sz="2000" dirty="0" smtClean="0"/>
              <a:t>ith </a:t>
            </a:r>
            <a:r>
              <a:rPr lang="ko-KR" altLang="en-US" sz="2000" dirty="0" smtClean="0"/>
              <a:t>구문을 사용해 파일을 열 경우 </a:t>
            </a:r>
            <a:r>
              <a:rPr lang="en-US" altLang="ko-KR" sz="2000" dirty="0" smtClean="0"/>
              <a:t>with</a:t>
            </a:r>
            <a:r>
              <a:rPr lang="ko-KR" altLang="en-US" sz="2000" dirty="0" smtClean="0"/>
              <a:t> 코드 블록을 벗어나면 자동으로 파일이 닫힘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7" y="1750249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with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open('test.txt')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f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: 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#with </a:t>
            </a:r>
            <a:r>
              <a:rPr kumimoji="0" lang="ko-KR" altLang="en-US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코드블록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as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는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 핸들 지정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f.readlines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f.closed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['plow deep\n', 'while sluggards sleep']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False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f.closed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with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코드 블록을 벗어나면 파일 닫힘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942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</a:t>
            </a:r>
            <a:r>
              <a:rPr lang="en-US" altLang="ko-KR" dirty="0" smtClean="0"/>
              <a:t>ickle </a:t>
            </a:r>
            <a:r>
              <a:rPr lang="ko-KR" altLang="en-US" dirty="0" smtClean="0"/>
              <a:t>모듈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리스트나 클래스 등 객체를 파일로 저장하고 다시 읽을 때 유용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파일 저장 </a:t>
            </a:r>
            <a:r>
              <a:rPr lang="en-US" altLang="ko-KR" sz="1600" dirty="0" smtClean="0"/>
              <a:t>: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pickle.dump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파일에서 읽기 </a:t>
            </a:r>
            <a:r>
              <a:rPr lang="en-US" altLang="ko-KR" sz="1600" dirty="0" smtClean="0"/>
              <a:t>: </a:t>
            </a:r>
            <a:r>
              <a:rPr lang="en-US" altLang="ko-KR" sz="1600" b="1" dirty="0" err="1" smtClean="0">
                <a:solidFill>
                  <a:schemeClr val="accent2"/>
                </a:solidFill>
              </a:rPr>
              <a:t>pickle.load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()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6" y="1776007"/>
            <a:ext cx="7932055" cy="42780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colors = ['red', 'green', 'black']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['red', 'green', 'black']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pickle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file_colors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wb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pickle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을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위해 바이너리 쓰기 파일 오픈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pickle.dump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(colors, f)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colors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리스트를 </a:t>
            </a:r>
            <a:r>
              <a:rPr kumimoji="0" lang="en-US" altLang="ko-KR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file_colors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로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dump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del colors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colors 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리스트 삭제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Traceback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(most recent call last):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 File "&lt;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stdin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&gt;", line 1, in &lt;module&gt;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NameError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: name 'colors' is not defined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file_colors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을 위해 바이너리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읽기 파일 오픈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colors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pickle.load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(f)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파일에서 리스트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load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colors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['red', 'green', 'black']</a:t>
            </a:r>
          </a:p>
        </p:txBody>
      </p:sp>
    </p:spTree>
    <p:extLst>
      <p:ext uri="{BB962C8B-B14F-4D97-AF65-F5344CB8AC3E}">
        <p14:creationId xmlns:p14="http://schemas.microsoft.com/office/powerpoint/2010/main" val="24866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</a:t>
            </a:r>
            <a:r>
              <a:rPr lang="en-US" altLang="ko-KR" dirty="0" smtClean="0"/>
              <a:t>ickle </a:t>
            </a:r>
            <a:r>
              <a:rPr lang="ko-KR" altLang="en-US" dirty="0" smtClean="0"/>
              <a:t>모듈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리스트나 클래스 등 객체를 파일로 저장하고 다시 읽을 때 유용</a:t>
            </a:r>
            <a:endParaRPr lang="en-US" altLang="ko-KR" sz="20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619516" y="1776007"/>
            <a:ext cx="7932055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class test: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None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a = test()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a.var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'Test'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변수 변경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file_test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wb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을 위해 바이너리 쓰기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파일오픈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pickle.dump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(a, f)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인스턴스 객체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a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를 파일로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dump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file_test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', 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rb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pickle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을 위해 바이너리 읽기 </a:t>
            </a:r>
            <a:r>
              <a:rPr kumimoji="0" lang="ko-KR" altLang="en-US" sz="1600" b="1" dirty="0" err="1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파일오픈</a:t>
            </a:r>
            <a:endParaRPr kumimoji="0" lang="ko-KR" altLang="en-US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b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pickle.load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(f) </a:t>
            </a:r>
            <a:r>
              <a:rPr kumimoji="0" lang="en-US" altLang="ko-KR" sz="1600" dirty="0" smtClean="0">
                <a:latin typeface="Courier10 BT"/>
                <a:cs typeface="Courier New" panose="02070309020205020404" pitchFamily="49" charset="0"/>
              </a:rPr>
              <a:t>		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파일에서 인스턴스 객체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load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b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&lt;__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main__.test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object at 0x000001B1BA06B9B0&gt;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b.var</a:t>
            </a:r>
            <a:endParaRPr kumimoji="0" lang="en-US" altLang="ko-KR" sz="1600" b="1" dirty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'Test'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표준 입출력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파일 입출력</a:t>
            </a:r>
            <a:endParaRPr lang="en-US" altLang="ko-KR" sz="2000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pickle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출력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print</a:t>
            </a:r>
            <a:r>
              <a:rPr lang="en-US" altLang="ko-KR" sz="1600" dirty="0"/>
              <a:t>() </a:t>
            </a:r>
            <a:r>
              <a:rPr lang="ko-KR" altLang="en-US" sz="1600" dirty="0" smtClean="0"/>
              <a:t>함수 </a:t>
            </a:r>
            <a:r>
              <a:rPr lang="en-US" altLang="ko-KR" sz="1600" dirty="0" smtClean="0"/>
              <a:t>: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버전 </a:t>
            </a:r>
            <a:r>
              <a:rPr lang="en-US" altLang="ko-KR" sz="1600" dirty="0"/>
              <a:t>2.x </a:t>
            </a:r>
            <a:r>
              <a:rPr lang="ko-KR" altLang="en-US" sz="1600" dirty="0"/>
              <a:t>때는 </a:t>
            </a:r>
            <a:r>
              <a:rPr lang="en-US" altLang="ko-KR" sz="1600" dirty="0"/>
              <a:t>print</a:t>
            </a:r>
            <a:r>
              <a:rPr lang="ko-KR" altLang="en-US" sz="1600" dirty="0"/>
              <a:t>가 함수가 아니었지만</a:t>
            </a:r>
            <a:r>
              <a:rPr lang="en-US" altLang="ko-KR" sz="1600" dirty="0"/>
              <a:t>, 3.0 </a:t>
            </a:r>
            <a:r>
              <a:rPr lang="ko-KR" altLang="en-US" sz="1600" dirty="0"/>
              <a:t>에서는 함수로 </a:t>
            </a:r>
            <a:r>
              <a:rPr lang="ko-KR" altLang="en-US" sz="1600" dirty="0" smtClean="0"/>
              <a:t>변경</a:t>
            </a: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괄호 </a:t>
            </a:r>
            <a:r>
              <a:rPr lang="ko-KR" altLang="en-US" sz="1600" dirty="0"/>
              <a:t>안에 출력할 </a:t>
            </a:r>
            <a:r>
              <a:rPr lang="ko-KR" altLang="en-US" sz="1600" dirty="0" smtClean="0"/>
              <a:t>인자 표시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인자 개수와 변수 타입과 상관 없음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83823" y="1806575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print(1)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print('hi,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guyz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hi,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guyz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783823" y="3377406"/>
            <a:ext cx="7538254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x = 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(x)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'0.2'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(x))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a =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('hello\n</a:t>
            </a: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 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en-US" altLang="ko-KR" sz="1600" b="1" dirty="0" err="1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repr</a:t>
            </a:r>
            <a:r>
              <a:rPr kumimoji="0" lang="en-US" altLang="ko-KR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은 문자열을 있는 그대로 표현</a:t>
            </a:r>
            <a:endParaRPr kumimoji="0" lang="en-US" altLang="ko-KR" sz="1600" b="1" dirty="0">
              <a:solidFill>
                <a:srgbClr val="FF0000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print(a)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'hello\n'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출력</a:t>
            </a:r>
            <a:endParaRPr lang="en-US" altLang="ko-KR" sz="20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인자가 여러 개면 공백으로 구분</a:t>
            </a:r>
            <a:r>
              <a:rPr lang="en-US" altLang="ko-KR" sz="1600" dirty="0" smtClean="0"/>
              <a:t>, ‘+’</a:t>
            </a:r>
            <a:r>
              <a:rPr lang="ko-KR" altLang="en-US" sz="1600" dirty="0" smtClean="0"/>
              <a:t>연산자는 공백을 없앰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457200" lvl="1" indent="0" eaLnBrk="1" hangingPunct="1">
              <a:buNone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구분자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sep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기본값은 공백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끝라인</a:t>
            </a:r>
            <a:r>
              <a:rPr lang="en-US" altLang="ko-KR" sz="1600" dirty="0" smtClean="0"/>
              <a:t>(end) : </a:t>
            </a:r>
            <a:r>
              <a:rPr lang="ko-KR" altLang="en-US" sz="1600" dirty="0" smtClean="0"/>
              <a:t>기본값은 </a:t>
            </a:r>
            <a:r>
              <a:rPr lang="ko-KR" altLang="en-US" sz="1600" dirty="0" err="1" smtClean="0"/>
              <a:t>줄바꿈</a:t>
            </a:r>
            <a:r>
              <a:rPr lang="en-US" altLang="ko-KR" sz="1600" dirty="0" smtClean="0"/>
              <a:t>(‘\n’)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/>
              <a:t>출</a:t>
            </a:r>
            <a:r>
              <a:rPr lang="ko-KR" altLang="en-US" sz="1600" dirty="0" smtClean="0"/>
              <a:t>력</a:t>
            </a:r>
            <a:r>
              <a:rPr lang="en-US" altLang="ko-KR" sz="1600" dirty="0" smtClean="0"/>
              <a:t>(file) : </a:t>
            </a:r>
            <a:r>
              <a:rPr lang="ko-KR" altLang="en-US" sz="1600" dirty="0" smtClean="0"/>
              <a:t>기본값은 </a:t>
            </a:r>
            <a:r>
              <a:rPr lang="ko-KR" altLang="en-US" sz="1600" dirty="0" err="1" smtClean="0"/>
              <a:t>표준출력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sys.stdout</a:t>
            </a:r>
            <a:r>
              <a:rPr lang="en-US" altLang="ko-KR" sz="1600" dirty="0" smtClean="0"/>
              <a:t>) </a:t>
            </a:r>
            <a:endParaRPr lang="en-US" altLang="ko-KR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4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print(x, 'test')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0.2 test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a+'this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is test')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'hello\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n'this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is test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3582782"/>
            <a:ext cx="753825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import sys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print("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welcom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to", "python",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sep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="~",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end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="!",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file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=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sys.stderr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welcom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to~python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!&gt;&gt;&gt;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 = open('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test.txt','w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')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print("file write", file=f) </a:t>
            </a:r>
            <a:r>
              <a:rPr kumimoji="0" lang="en-US" altLang="ko-KR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#</a:t>
            </a:r>
            <a:r>
              <a:rPr kumimoji="0" lang="ko-KR" altLang="en-US" sz="1600" b="1" dirty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파일로 출력 </a:t>
            </a:r>
            <a:r>
              <a:rPr kumimoji="0" lang="ko-KR" altLang="en-US" sz="1600" b="1" dirty="0" smtClean="0">
                <a:solidFill>
                  <a:srgbClr val="FF0000"/>
                </a:solidFill>
                <a:latin typeface="Courier10 BT"/>
                <a:cs typeface="Courier New" panose="02070309020205020404" pitchFamily="49" charset="0"/>
              </a:rPr>
              <a:t>테스트</a:t>
            </a:r>
            <a:endParaRPr kumimoji="0" lang="en-US" altLang="ko-KR" sz="1600" b="1" dirty="0" smtClean="0">
              <a:solidFill>
                <a:schemeClr val="accent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f.close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출력정렬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(1) string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객체 함수</a:t>
            </a:r>
            <a:r>
              <a:rPr lang="en-US" altLang="ko-KR" sz="2000" dirty="0" smtClean="0"/>
              <a:t>, (2) print()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tring </a:t>
            </a:r>
            <a:r>
              <a:rPr lang="ko-KR" altLang="en-US" sz="1600" dirty="0" smtClean="0"/>
              <a:t>객체 </a:t>
            </a:r>
            <a:r>
              <a:rPr lang="en-US" altLang="ko-KR" sz="1600" dirty="0" err="1" smtClean="0"/>
              <a:t>rjust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오른쪽 정렬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ljust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왼쪽 정렬</a:t>
            </a:r>
            <a:r>
              <a:rPr lang="en-US" altLang="ko-KR" sz="1600" dirty="0" smtClean="0"/>
              <a:t>, center() </a:t>
            </a:r>
            <a:r>
              <a:rPr lang="ko-KR" altLang="en-US" sz="1600" dirty="0" smtClean="0"/>
              <a:t>가운데 정렬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/>
              <a:t>s</a:t>
            </a:r>
            <a:r>
              <a:rPr lang="en-US" altLang="ko-KR" sz="1600" dirty="0" smtClean="0"/>
              <a:t>tring </a:t>
            </a:r>
            <a:r>
              <a:rPr lang="ko-KR" altLang="en-US" sz="1600" dirty="0" smtClean="0"/>
              <a:t>객체 </a:t>
            </a:r>
            <a:r>
              <a:rPr lang="en-US" altLang="ko-KR" sz="1600" dirty="0" err="1" smtClean="0"/>
              <a:t>zfill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빈칸 대신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채움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5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for x in range(1, 6):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    print(x, '*', x, '=',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(x*x).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rjust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(3))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1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* 1 =   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 * 2 =   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3 * 3 =   9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4 * 4 =  16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5 * 5 =  25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3912444"/>
            <a:ext cx="7538254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&gt;&gt;&gt; for x in range(1,6):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...     print(x, '*', x, '=', </a:t>
            </a:r>
            <a:r>
              <a:rPr kumimoji="0" lang="en-US" altLang="ko-KR" sz="1600" dirty="0" err="1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str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(x*x).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zfill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(3))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1600" dirty="0" smtClean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 smtClean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1 </a:t>
            </a: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* 1 = 001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2 * 2 = 004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3 * 3 = 009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4 * 4 = 016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5 * 5 = 025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출력정렬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(1) string </a:t>
            </a:r>
            <a:r>
              <a:rPr lang="ko-KR" altLang="en-US" sz="2000" dirty="0" smtClean="0"/>
              <a:t>객체 함수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문자열 내에서 값이 들어가길 원하는 곳은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{}</a:t>
            </a:r>
            <a:r>
              <a:rPr lang="ko-KR" altLang="en-US" sz="1600" dirty="0" smtClean="0"/>
              <a:t>로 표시하고</a:t>
            </a:r>
            <a:r>
              <a:rPr lang="en-US" altLang="ko-KR" sz="1600" dirty="0" smtClean="0"/>
              <a:t>, {}</a:t>
            </a:r>
            <a:r>
              <a:rPr lang="ko-KR" altLang="en-US" sz="1600" dirty="0" smtClean="0"/>
              <a:t>안은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숫자</a:t>
            </a:r>
            <a:r>
              <a:rPr lang="ko-KR" altLang="en-US" sz="1600" dirty="0" smtClean="0"/>
              <a:t>로 표현 가능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{} </a:t>
            </a:r>
            <a:r>
              <a:rPr lang="ko-KR" altLang="en-US" sz="1600" dirty="0" smtClean="0"/>
              <a:t>안의 값을 지정할 때 </a:t>
            </a:r>
            <a:r>
              <a:rPr lang="en-US" altLang="ko-KR" sz="1600" dirty="0" smtClean="0"/>
              <a:t>format</a:t>
            </a:r>
            <a:r>
              <a:rPr lang="ko-KR" altLang="en-US" sz="1600" dirty="0" smtClean="0"/>
              <a:t>인자로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key, value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사전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</a:rPr>
              <a:t>locals() </a:t>
            </a:r>
            <a:r>
              <a:rPr lang="ko-KR" altLang="en-US" sz="1600" dirty="0"/>
              <a:t>지역 변수를 사전형식으로 표현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cf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vars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globals</a:t>
            </a:r>
            <a:r>
              <a:rPr lang="en-US" altLang="ko-KR" sz="1600" dirty="0"/>
              <a:t>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6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print("{0} is {1}".format("apple", "red"))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apple is red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75509" y="2394967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{color}".format(item="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apple",color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="red"))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solidFill>
                  <a:schemeClr val="tx2"/>
                </a:solidFill>
                <a:latin typeface="Courier10 BT"/>
                <a:cs typeface="Courier New" panose="02070309020205020404" pitchFamily="49" charset="0"/>
              </a:rPr>
              <a:t>apple is red</a:t>
            </a:r>
            <a:endParaRPr kumimoji="0" lang="en-US" altLang="ko-KR" sz="1600" dirty="0">
              <a:solidFill>
                <a:schemeClr val="tx2"/>
              </a:solidFill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529017"/>
            <a:ext cx="753825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 = {"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item":"apple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", "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color":"red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"}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 smtClean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print("{0[item]} is {0[color]}".format(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75509" y="4773499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item = "apple"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color = "red"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print("{0[item]} is {0[color]}".format(locals()))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출력정렬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(1) string </a:t>
            </a:r>
            <a:r>
              <a:rPr lang="ko-KR" altLang="en-US" sz="2000" dirty="0" smtClean="0"/>
              <a:t>객체 함수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** 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입력하면 사전을 </a:t>
            </a:r>
            <a:r>
              <a:rPr lang="ko-KR" altLang="en-US" sz="1600" dirty="0" err="1" smtClean="0"/>
              <a:t>입력받는</a:t>
            </a:r>
            <a:r>
              <a:rPr lang="ko-KR" altLang="en-US" sz="1600" dirty="0" smtClean="0"/>
              <a:t> 것으로 판단하고 인덱스 생략 가능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‘!’ </a:t>
            </a:r>
            <a:r>
              <a:rPr lang="ko-KR" altLang="en-US" sz="1600" dirty="0" smtClean="0"/>
              <a:t>문자열 변환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!s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(),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repr</a:t>
            </a:r>
            <a:r>
              <a:rPr lang="en-US" altLang="ko-KR" sz="1600" dirty="0" smtClean="0"/>
              <a:t>(),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!a</a:t>
            </a:r>
            <a:r>
              <a:rPr lang="en-US" altLang="ko-KR" sz="1600" dirty="0" smtClean="0"/>
              <a:t> = asci() 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7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{color}".format(**locals()))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print("{item} is {color}".format(**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007423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apple is red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'apple' is 'red'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item!a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 is 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color!a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dic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'apple' is 'red'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출력정렬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(1) string </a:t>
            </a:r>
            <a:r>
              <a:rPr lang="ko-KR" altLang="en-US" sz="2000" dirty="0" smtClean="0"/>
              <a:t>객체 함수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]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457200" lvl="1" indent="0" eaLnBrk="1" hangingPunct="1">
              <a:buNone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인스턴스 멤버 변수</a:t>
            </a:r>
            <a:endParaRPr lang="en-US" altLang="ko-KR" sz="16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8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5509" y="1482946"/>
            <a:ext cx="753825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numbers = [5,4,3,2,1]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print("{numbers}".format(**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[5, 4, 3, 2, 1]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print("{numbers[0]}".format(**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5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75509" y="3265000"/>
            <a:ext cx="753825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class foo: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    </a:t>
            </a:r>
            <a:r>
              <a:rPr kumimoji="0" lang="en-US" altLang="ko-KR" sz="1600" dirty="0" err="1">
                <a:latin typeface="Courier10 BT"/>
                <a:cs typeface="Courier New" panose="02070309020205020404" pitchFamily="49" charset="0"/>
              </a:rPr>
              <a:t>var</a:t>
            </a: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 = 0.14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...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&gt;&gt;&gt; f = foo()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f.var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}".format(**</a:t>
            </a:r>
            <a:r>
              <a:rPr kumimoji="0" lang="en-US" altLang="ko-KR" sz="1600" b="1" dirty="0" err="1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vars</a:t>
            </a: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()))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0.14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0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표준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출력정렬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(1) string </a:t>
            </a:r>
            <a:r>
              <a:rPr lang="ko-KR" altLang="en-US" sz="2000" dirty="0" smtClean="0"/>
              <a:t>객체 함수</a:t>
            </a:r>
            <a:r>
              <a:rPr lang="en-US" altLang="ko-KR" sz="2000" dirty="0" smtClean="0"/>
              <a:t>,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(2) print() </a:t>
            </a:r>
            <a:r>
              <a:rPr lang="ko-KR" altLang="en-US" sz="2000" b="1" dirty="0" smtClean="0">
                <a:solidFill>
                  <a:schemeClr val="accent2"/>
                </a:solidFill>
              </a:rPr>
              <a:t>함수 </a:t>
            </a:r>
            <a:r>
              <a:rPr lang="en-US" altLang="ko-KR" sz="2000" b="1" dirty="0" smtClean="0">
                <a:solidFill>
                  <a:schemeClr val="accent2"/>
                </a:solidFill>
              </a:rPr>
              <a:t>format()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‘:’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부호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소수점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타입 등 지정</a:t>
            </a: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‘$’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공백을 채우는 문자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’&gt;’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오른쪽 정렬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’5’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전체자리수가 </a:t>
            </a:r>
            <a:r>
              <a:rPr lang="en-US" altLang="ko-KR" sz="1600" dirty="0" smtClean="0"/>
              <a:t>5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US" altLang="ko-KR" sz="1600" dirty="0" smtClean="0"/>
          </a:p>
          <a:p>
            <a:pPr marL="457200" lvl="1" indent="0" eaLnBrk="1" hangingPunct="1">
              <a:buNone/>
            </a:pPr>
            <a:endParaRPr lang="en-US" altLang="ko-KR" sz="1600" dirty="0" smtClean="0"/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정렬 기호 </a:t>
            </a:r>
            <a:r>
              <a:rPr lang="en-US" altLang="ko-KR" sz="1600" dirty="0" smtClean="0"/>
              <a:t>: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‘&gt;’</a:t>
            </a:r>
            <a:r>
              <a:rPr lang="ko-KR" altLang="en-US" sz="1600" dirty="0" err="1" smtClean="0"/>
              <a:t>오른쪽정렬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‘&lt;‘</a:t>
            </a:r>
            <a:r>
              <a:rPr lang="ko-KR" altLang="en-US" sz="1600" dirty="0" err="1" smtClean="0"/>
              <a:t>왼쪽정렬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‘^’</a:t>
            </a:r>
            <a:r>
              <a:rPr lang="ko-KR" altLang="en-US" sz="1600" dirty="0" err="1" smtClean="0"/>
              <a:t>가운데정렬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‘=‘</a:t>
            </a:r>
            <a:r>
              <a:rPr lang="ko-KR" altLang="en-US" sz="1600" dirty="0" smtClean="0"/>
              <a:t>공백문자앞에 </a:t>
            </a:r>
            <a:r>
              <a:rPr lang="ko-KR" altLang="en-US" sz="1600" dirty="0" err="1" smtClean="0"/>
              <a:t>부호표시</a:t>
            </a:r>
            <a:endParaRPr lang="en-US" altLang="ko-KR" sz="12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/>
              <a:t> </a:t>
            </a:r>
            <a:r>
              <a:rPr lang="en-US" altLang="ko-KR" sz="1200" dirty="0" smtClean="0"/>
              <a:t>8-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 smtClean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17554" y="1821857"/>
            <a:ext cx="753825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$$$10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17554" y="2955907"/>
            <a:ext cx="7538254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print("{0:$=+5}".format(10))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+$$10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b="1" dirty="0">
                <a:solidFill>
                  <a:schemeClr val="accent2"/>
                </a:solidFill>
                <a:latin typeface="Courier10 BT"/>
                <a:cs typeface="Courier New" panose="02070309020205020404" pitchFamily="49" charset="0"/>
              </a:rPr>
              <a:t>&gt;&gt;&gt; print("{0:$&gt;+5}".format(10))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600" dirty="0">
                <a:latin typeface="Courier10 BT"/>
                <a:cs typeface="Courier New" panose="02070309020205020404" pitchFamily="49" charset="0"/>
              </a:rPr>
              <a:t>$$+10</a:t>
            </a:r>
            <a:endParaRPr kumimoji="0" lang="en-US" altLang="ko-KR" sz="1600" dirty="0">
              <a:latin typeface="Courier10 B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25249</TotalTime>
  <Words>1398</Words>
  <Application>Microsoft Office PowerPoint</Application>
  <PresentationFormat>화면 슬라이드 쇼(4:3)</PresentationFormat>
  <Paragraphs>343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Courier10 BT</vt:lpstr>
      <vt:lpstr>굴림</vt:lpstr>
      <vt:lpstr>Courier New</vt:lpstr>
      <vt:lpstr>Times New Roman</vt:lpstr>
      <vt:lpstr>Wingdings</vt:lpstr>
      <vt:lpstr>기본 디자인</vt:lpstr>
      <vt:lpstr>  Chapter 8  입출력</vt:lpstr>
      <vt:lpstr>목차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표준 입출력</vt:lpstr>
      <vt:lpstr>파일 입출력</vt:lpstr>
      <vt:lpstr>파일 입출력</vt:lpstr>
      <vt:lpstr>파일 입출력</vt:lpstr>
      <vt:lpstr>pickle 모듈</vt:lpstr>
      <vt:lpstr>pickle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KimYoungsik</cp:lastModifiedBy>
  <cp:revision>702</cp:revision>
  <cp:lastPrinted>2012-03-06T00:26:48Z</cp:lastPrinted>
  <dcterms:created xsi:type="dcterms:W3CDTF">1999-03-28T02:55:44Z</dcterms:created>
  <dcterms:modified xsi:type="dcterms:W3CDTF">2016-01-16T22:43:57Z</dcterms:modified>
</cp:coreProperties>
</file>