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8" r:id="rId2"/>
    <p:sldId id="395" r:id="rId3"/>
    <p:sldId id="402" r:id="rId4"/>
    <p:sldId id="404" r:id="rId5"/>
    <p:sldId id="403" r:id="rId6"/>
    <p:sldId id="406" r:id="rId7"/>
    <p:sldId id="407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5" r:id="rId16"/>
    <p:sldId id="264" r:id="rId17"/>
    <p:sldId id="408" r:id="rId1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F9A"/>
    <a:srgbClr val="87CEFF"/>
    <a:srgbClr val="FF4040"/>
    <a:srgbClr val="B3EE3A"/>
    <a:srgbClr val="7CCD7C"/>
    <a:srgbClr val="EEEE00"/>
    <a:srgbClr val="54FF9F"/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5"/>
    <p:restoredTop sz="96197"/>
  </p:normalViewPr>
  <p:slideViewPr>
    <p:cSldViewPr snapToObjects="1" showGuides="1">
      <p:cViewPr varScale="1">
        <p:scale>
          <a:sx n="124" d="100"/>
          <a:sy n="124" d="100"/>
        </p:scale>
        <p:origin x="76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80A4E0-C67A-6842-A063-4188E143D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E8CA-64C1-604E-B679-AE92A4602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E017-357D-4744-8D4B-04CA59826C34}" type="datetimeFigureOut">
              <a:rPr lang="en-CN" smtClean="0"/>
              <a:t>2021/4/28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BE6F5-546E-CB46-A99D-1F0682A0A8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A5B9-2BE3-1E4C-BD6C-27A1391C6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9CC4-8916-F84A-A92E-A3769754F19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782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BEA6A-5BB7-4947-8A67-D55A874F4F16}" type="datetimeFigureOut">
              <a:rPr lang="en-CN" smtClean="0"/>
              <a:t>2021/4/28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F54FA-28E9-114E-B0A7-6C255474D5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825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8F3-BABA-DA4B-98F4-B69497EC1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1122363"/>
            <a:ext cx="109452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26C3-432C-544D-B73E-7686141A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3933056"/>
            <a:ext cx="10945216" cy="13247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211E-626E-E649-BCEC-0C344377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669F-9790-C841-9856-29D8F6A35D52}" type="datetime1">
              <a:rPr lang="en-US" smtClean="0"/>
              <a:t>4/28/21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D07C-E71B-EE4E-A04D-513B4FD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9468-3554-7E45-9EC0-72A9DA9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877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FB2D-E296-704F-8176-9D763DB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D5061-4135-AD4C-A724-15D16C39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BFD8-AE5F-F840-911B-311B24DD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770F-745F-6445-9EC1-5F6DEDD80A35}" type="datetime1">
              <a:rPr lang="en-US" smtClean="0"/>
              <a:t>4/28/21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4ED0-1654-3A4E-AEC7-9A8CAB79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6FF2-B775-AE48-854B-A8FC4BD5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35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990A8-A8D2-3949-8444-FC2A73CE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292E-E172-D94F-B9FD-164675C7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F332-4AC7-7541-80F3-77180C55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B0DC-CA16-474C-8667-F240A15CC355}" type="datetime1">
              <a:rPr lang="en-US" smtClean="0"/>
              <a:t>4/28/21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9EB2-2AD6-404A-B9A9-546937A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4627-5052-DD45-806F-F1F199EE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4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705-C275-294F-88E4-9FB87207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65A9-208F-B747-8249-EF637072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11637818" cy="496855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A073-1A46-2C48-AA4B-6B0CC61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401F-B3A3-8943-80CD-FB5F841E3E00}" type="datetime1">
              <a:rPr lang="en-US" smtClean="0"/>
              <a:t>4/28/21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E507-59F5-8A41-B56B-0E2687B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107E-D461-1C49-AF2F-D9273FD1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90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C-7AC8-7541-BCC2-5C66F995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7B0-B86C-984E-9652-A57A6970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942-5636-774E-9AE5-8136B8B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3191-A897-4844-9282-1A59568DEC27}" type="datetime1">
              <a:rPr lang="en-US" smtClean="0"/>
              <a:t>4/28/21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B1F5-1745-B641-8A3E-8C77C997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1740-E141-994F-960E-30E141D3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47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2C74-6A75-C345-8D45-8399B42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4567-0E36-8C49-9950-371CE9271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091" y="1268760"/>
            <a:ext cx="5742709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E884A-AA9A-BE49-9BD4-6BBBB45F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5742708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4A51-01A4-3C48-9EF1-CAD20440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E2DF-5680-6747-9A15-F3F0D210F2EE}" type="datetime1">
              <a:rPr lang="en-US" smtClean="0"/>
              <a:t>4/28/21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DCA8-4C0B-2B4F-9CDC-ACA218BD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FABC-1CE5-A841-95A8-DC4B7638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01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DA5A-7B1C-D842-8A6E-984ADE32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3FD6F-1409-9F43-BEE8-8F9EFC9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C4E4F-B343-6443-A79A-CB96201D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092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1090-F89E-AA4B-9D16-F48FB5E0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B3EB-D7F0-C44F-89A3-06494126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3A94-E684-2649-A535-833C9909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7022-6E31-7248-B6B0-F5A7A057A5DC}" type="datetime1">
              <a:rPr lang="en-US" smtClean="0"/>
              <a:t>4/28/21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C9F79-6BC1-C54D-BBE7-D3713DC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90904-0654-2849-9A8C-F33DBEE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4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7F1A-C959-D645-9CB7-7339FD8B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F0EF2-B047-1843-9607-4AF6018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7C3-7586-7A43-92FB-C6F0072809D8}" type="datetime1">
              <a:rPr lang="en-US" smtClean="0"/>
              <a:t>4/28/21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6C8D-169C-E24E-B2DA-7E28FB0B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FC934-724A-D84B-9F74-7DAEAF3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31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904D3-4AF6-314E-9FEA-CF71A3D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B9DA-A8DC-F64B-A6ED-EEDE6981594C}" type="datetime1">
              <a:rPr lang="en-US" smtClean="0"/>
              <a:t>4/28/21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081-E7A8-134A-8DE9-3268CD36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7B03-016A-BB4E-B72A-7FEB2502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8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4E59-A309-134D-A7DA-234DDB7C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448-1A70-954A-B1B3-716EB406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CCF5-86A9-6846-80E5-9F521086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8A50-D7AF-F540-9B78-27732CB9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9A98-10B0-2449-82AA-2BFFCC3AF22C}" type="datetime1">
              <a:rPr lang="en-US" smtClean="0"/>
              <a:t>4/28/21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25F00-82C3-474A-BB00-672C82BB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D448-780A-DC49-8C78-27A053B1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7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7F5-0229-024C-A91C-660C922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B5FD-870A-B046-9BE3-57F89CB1F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CD14-9FC1-4043-B048-B049BE1E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996A-2C74-AA45-8AB4-0C7955B5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C752-75B6-594D-BD28-131DD514FF59}" type="datetime1">
              <a:rPr lang="en-US" smtClean="0"/>
              <a:t>4/28/21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A01E-2B14-4B4A-A421-3492F245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C4E4-99EA-E14D-AAEA-DCD6ECF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63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C47F-F176-F546-BC0D-68EB7227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8" cy="646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7DD0-DC4B-B84D-A6B0-3F2FDED3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1268760"/>
            <a:ext cx="1163781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7A9E-FDF2-F640-9AAD-992969746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7091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08E4-ED0C-B144-A86A-7F85AD4EFAD8}" type="datetime1">
              <a:rPr lang="en-US" smtClean="0"/>
              <a:t>4/28/21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713F-EA27-5D49-950B-4667F409F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151B-CA49-B145-971E-747B5055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29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itchFamily="2" charset="2"/>
        <a:buChar char="§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ed-black_tree_example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jasonlue.github.io/algo/2019/08/20/clustered-hash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ingeek.com/data-structure/complete-guide-open-addressing-classification-eliminate-collisions/" TargetMode="External"/><Relationship Id="rId4" Type="http://schemas.openxmlformats.org/officeDocument/2006/relationships/hyperlink" Target="https://jasonlue.github.io/algo/2019/08/20/clustered-hashing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Eastern_Phoebe-nest-Brown-headed-Cowbird-egg.jpg" TargetMode="External"/><Relationship Id="rId5" Type="http://schemas.openxmlformats.org/officeDocument/2006/relationships/hyperlink" Target="https://en.wikipedia.org/wiki/Brood_parasite#/media/File:Eastern_Phoebe-nest-Brown-headed-Cowbird-egg.jpg" TargetMode="External"/><Relationship Id="rId4" Type="http://schemas.openxmlformats.org/officeDocument/2006/relationships/hyperlink" Target="https://commons.wikimedia.org/wiki/File:Cacomantis_flabelliformis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1F94-4EEB-D544-B0EB-E9E2035EB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软件工程实践 </a:t>
            </a:r>
            <a:r>
              <a:rPr lang="en-US" altLang="zh-CN" dirty="0"/>
              <a:t>(SEP)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7712-7FC7-154F-A31A-4C6A768AA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Hashing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Cuckoo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244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6531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4" name="直接连接符 3"/>
          <p:cNvCxnSpPr/>
          <p:nvPr/>
        </p:nvCxnSpPr>
        <p:spPr>
          <a:xfrm>
            <a:off x="3676531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676531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76531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76531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76531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76531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3158074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8073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807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5807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18" name="文本框 17"/>
          <p:cNvSpPr txBox="1"/>
          <p:nvPr/>
        </p:nvSpPr>
        <p:spPr>
          <a:xfrm>
            <a:off x="315807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5807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5329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5329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22" name="矩形 21"/>
          <p:cNvSpPr/>
          <p:nvPr/>
        </p:nvSpPr>
        <p:spPr>
          <a:xfrm>
            <a:off x="6360008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23" name="直接连接符 22"/>
          <p:cNvCxnSpPr/>
          <p:nvPr/>
        </p:nvCxnSpPr>
        <p:spPr>
          <a:xfrm>
            <a:off x="6360008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60008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360008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60008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360008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360008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7310515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32" name="文本框 31"/>
          <p:cNvSpPr txBox="1"/>
          <p:nvPr/>
        </p:nvSpPr>
        <p:spPr>
          <a:xfrm>
            <a:off x="7310514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051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1051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35" name="文本框 34"/>
          <p:cNvSpPr txBox="1"/>
          <p:nvPr/>
        </p:nvSpPr>
        <p:spPr>
          <a:xfrm>
            <a:off x="731051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1051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37" name="文本框 36"/>
          <p:cNvSpPr txBox="1"/>
          <p:nvPr/>
        </p:nvSpPr>
        <p:spPr>
          <a:xfrm>
            <a:off x="730573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38" name="文本框 37"/>
          <p:cNvSpPr txBox="1"/>
          <p:nvPr/>
        </p:nvSpPr>
        <p:spPr>
          <a:xfrm>
            <a:off x="730573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39" name="文本框 38"/>
          <p:cNvSpPr txBox="1"/>
          <p:nvPr/>
        </p:nvSpPr>
        <p:spPr>
          <a:xfrm>
            <a:off x="3330890" y="836712"/>
            <a:ext cx="22466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1</a:t>
            </a:r>
            <a:r>
              <a:rPr lang="en-US" altLang="zh-CN" sz="2160" dirty="0"/>
              <a:t>(x) = x mod 8</a:t>
            </a:r>
            <a:endParaRPr lang="zh-CN" altLang="en-US" sz="216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23181" y="836712"/>
            <a:ext cx="31107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2</a:t>
            </a:r>
            <a:r>
              <a:rPr lang="en-US" altLang="zh-CN" sz="2160" dirty="0"/>
              <a:t>(x) = (x div 8) mod 8</a:t>
            </a:r>
            <a:endParaRPr lang="zh-CN" altLang="en-US" sz="2160" dirty="0"/>
          </a:p>
        </p:txBody>
      </p:sp>
      <p:sp>
        <p:nvSpPr>
          <p:cNvPr id="41" name="文本框 40"/>
          <p:cNvSpPr txBox="1"/>
          <p:nvPr/>
        </p:nvSpPr>
        <p:spPr>
          <a:xfrm>
            <a:off x="3737483" y="1997667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42" name="文本框 41"/>
          <p:cNvSpPr txBox="1"/>
          <p:nvPr/>
        </p:nvSpPr>
        <p:spPr>
          <a:xfrm>
            <a:off x="3849351" y="2543694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50</a:t>
            </a:r>
            <a:endParaRPr lang="zh-CN" altLang="en-US" sz="216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1811" y="3062151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2941" y="4033867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93</a:t>
            </a:r>
            <a:endParaRPr lang="zh-CN" altLang="en-US" sz="216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46418" y="3046656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89</a:t>
            </a:r>
            <a:endParaRPr lang="zh-CN" altLang="en-US" sz="2160" dirty="0"/>
          </a:p>
        </p:txBody>
      </p:sp>
      <p:sp>
        <p:nvSpPr>
          <p:cNvPr id="3" name="文本框 2"/>
          <p:cNvSpPr txBox="1"/>
          <p:nvPr/>
        </p:nvSpPr>
        <p:spPr>
          <a:xfrm>
            <a:off x="4436477" y="5732920"/>
            <a:ext cx="225961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H</a:t>
            </a:r>
            <a:r>
              <a:rPr lang="en-US" altLang="zh-CN" sz="2160" baseline="-25000" dirty="0"/>
              <a:t>1</a:t>
            </a:r>
            <a:r>
              <a:rPr lang="en-US" altLang="zh-CN" sz="2160" dirty="0"/>
              <a:t>(1) = 1</a:t>
            </a:r>
          </a:p>
          <a:p>
            <a:r>
              <a:rPr lang="en-US" altLang="zh-CN" sz="2160" dirty="0"/>
              <a:t>After Insert(1, 2)</a:t>
            </a:r>
            <a:endParaRPr lang="zh-CN" altLang="en-US" sz="2160" dirty="0"/>
          </a:p>
        </p:txBody>
      </p:sp>
      <p:sp>
        <p:nvSpPr>
          <p:cNvPr id="50" name="文本框 49"/>
          <p:cNvSpPr txBox="1"/>
          <p:nvPr/>
        </p:nvSpPr>
        <p:spPr>
          <a:xfrm>
            <a:off x="6441638" y="1960037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13</a:t>
            </a:r>
            <a:endParaRPr lang="zh-CN" altLang="en-US" sz="2160" dirty="0"/>
          </a:p>
        </p:txBody>
      </p:sp>
    </p:spTree>
    <p:extLst>
      <p:ext uri="{BB962C8B-B14F-4D97-AF65-F5344CB8AC3E}">
        <p14:creationId xmlns:p14="http://schemas.microsoft.com/office/powerpoint/2010/main" val="380990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6531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4" name="直接连接符 3"/>
          <p:cNvCxnSpPr/>
          <p:nvPr/>
        </p:nvCxnSpPr>
        <p:spPr>
          <a:xfrm>
            <a:off x="3676531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676531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76531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76531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76531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76531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3158074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8073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807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5807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18" name="文本框 17"/>
          <p:cNvSpPr txBox="1"/>
          <p:nvPr/>
        </p:nvSpPr>
        <p:spPr>
          <a:xfrm>
            <a:off x="315807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5807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5329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5329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22" name="矩形 21"/>
          <p:cNvSpPr/>
          <p:nvPr/>
        </p:nvSpPr>
        <p:spPr>
          <a:xfrm>
            <a:off x="6360008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23" name="直接连接符 22"/>
          <p:cNvCxnSpPr/>
          <p:nvPr/>
        </p:nvCxnSpPr>
        <p:spPr>
          <a:xfrm>
            <a:off x="6360008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60008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360008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60008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360008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360008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7310515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32" name="文本框 31"/>
          <p:cNvSpPr txBox="1"/>
          <p:nvPr/>
        </p:nvSpPr>
        <p:spPr>
          <a:xfrm>
            <a:off x="7310514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051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1051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35" name="文本框 34"/>
          <p:cNvSpPr txBox="1"/>
          <p:nvPr/>
        </p:nvSpPr>
        <p:spPr>
          <a:xfrm>
            <a:off x="731051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1051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37" name="文本框 36"/>
          <p:cNvSpPr txBox="1"/>
          <p:nvPr/>
        </p:nvSpPr>
        <p:spPr>
          <a:xfrm>
            <a:off x="730573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38" name="文本框 37"/>
          <p:cNvSpPr txBox="1"/>
          <p:nvPr/>
        </p:nvSpPr>
        <p:spPr>
          <a:xfrm>
            <a:off x="730573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39" name="文本框 38"/>
          <p:cNvSpPr txBox="1"/>
          <p:nvPr/>
        </p:nvSpPr>
        <p:spPr>
          <a:xfrm>
            <a:off x="3330890" y="836712"/>
            <a:ext cx="22466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1</a:t>
            </a:r>
            <a:r>
              <a:rPr lang="en-US" altLang="zh-CN" sz="2160" dirty="0"/>
              <a:t>(x) = x mod 8</a:t>
            </a:r>
            <a:endParaRPr lang="zh-CN" altLang="en-US" sz="216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23181" y="836712"/>
            <a:ext cx="31107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2</a:t>
            </a:r>
            <a:r>
              <a:rPr lang="en-US" altLang="zh-CN" sz="2160" dirty="0"/>
              <a:t>(x) = (x div 8) mod 8</a:t>
            </a:r>
            <a:endParaRPr lang="zh-CN" altLang="en-US" sz="2160" dirty="0"/>
          </a:p>
        </p:txBody>
      </p:sp>
      <p:sp>
        <p:nvSpPr>
          <p:cNvPr id="41" name="文本框 40"/>
          <p:cNvSpPr txBox="1"/>
          <p:nvPr/>
        </p:nvSpPr>
        <p:spPr>
          <a:xfrm>
            <a:off x="3737483" y="1997667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42" name="文本框 41"/>
          <p:cNvSpPr txBox="1"/>
          <p:nvPr/>
        </p:nvSpPr>
        <p:spPr>
          <a:xfrm>
            <a:off x="3849351" y="2543694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50</a:t>
            </a:r>
            <a:endParaRPr lang="zh-CN" altLang="en-US" sz="216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1811" y="3062151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2941" y="4033867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93</a:t>
            </a:r>
            <a:endParaRPr lang="zh-CN" altLang="en-US" sz="216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46418" y="3046656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89</a:t>
            </a:r>
            <a:endParaRPr lang="zh-CN" altLang="en-US" sz="2160" dirty="0"/>
          </a:p>
        </p:txBody>
      </p:sp>
      <p:sp>
        <p:nvSpPr>
          <p:cNvPr id="3" name="文本框 2"/>
          <p:cNvSpPr txBox="1"/>
          <p:nvPr/>
        </p:nvSpPr>
        <p:spPr>
          <a:xfrm>
            <a:off x="4886266" y="5732920"/>
            <a:ext cx="18098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Delete(1)</a:t>
            </a:r>
            <a:endParaRPr lang="zh-CN" altLang="en-US" sz="2160" dirty="0"/>
          </a:p>
        </p:txBody>
      </p:sp>
      <p:sp>
        <p:nvSpPr>
          <p:cNvPr id="50" name="文本框 49"/>
          <p:cNvSpPr txBox="1"/>
          <p:nvPr/>
        </p:nvSpPr>
        <p:spPr>
          <a:xfrm>
            <a:off x="6441638" y="1960037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13</a:t>
            </a:r>
            <a:endParaRPr lang="zh-CN" altLang="en-US" sz="2160" dirty="0"/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4665371" y="2251519"/>
            <a:ext cx="1218294" cy="31911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乘号 10"/>
          <p:cNvSpPr/>
          <p:nvPr/>
        </p:nvSpPr>
        <p:spPr>
          <a:xfrm>
            <a:off x="4056505" y="2063172"/>
            <a:ext cx="565662" cy="3721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408897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6531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4" name="直接连接符 3"/>
          <p:cNvCxnSpPr/>
          <p:nvPr/>
        </p:nvCxnSpPr>
        <p:spPr>
          <a:xfrm>
            <a:off x="3676531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676531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76531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76531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76531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76531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3158074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8073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807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5807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18" name="文本框 17"/>
          <p:cNvSpPr txBox="1"/>
          <p:nvPr/>
        </p:nvSpPr>
        <p:spPr>
          <a:xfrm>
            <a:off x="315807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5807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5329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5329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22" name="矩形 21"/>
          <p:cNvSpPr/>
          <p:nvPr/>
        </p:nvSpPr>
        <p:spPr>
          <a:xfrm>
            <a:off x="6360008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23" name="直接连接符 22"/>
          <p:cNvCxnSpPr/>
          <p:nvPr/>
        </p:nvCxnSpPr>
        <p:spPr>
          <a:xfrm>
            <a:off x="6360008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60008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360008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60008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360008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360008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7310515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32" name="文本框 31"/>
          <p:cNvSpPr txBox="1"/>
          <p:nvPr/>
        </p:nvSpPr>
        <p:spPr>
          <a:xfrm>
            <a:off x="7310514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051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1051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35" name="文本框 34"/>
          <p:cNvSpPr txBox="1"/>
          <p:nvPr/>
        </p:nvSpPr>
        <p:spPr>
          <a:xfrm>
            <a:off x="731051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1051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37" name="文本框 36"/>
          <p:cNvSpPr txBox="1"/>
          <p:nvPr/>
        </p:nvSpPr>
        <p:spPr>
          <a:xfrm>
            <a:off x="730573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38" name="文本框 37"/>
          <p:cNvSpPr txBox="1"/>
          <p:nvPr/>
        </p:nvSpPr>
        <p:spPr>
          <a:xfrm>
            <a:off x="730573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39" name="文本框 38"/>
          <p:cNvSpPr txBox="1"/>
          <p:nvPr/>
        </p:nvSpPr>
        <p:spPr>
          <a:xfrm>
            <a:off x="3330890" y="836712"/>
            <a:ext cx="22466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1</a:t>
            </a:r>
            <a:r>
              <a:rPr lang="en-US" altLang="zh-CN" sz="2160" dirty="0"/>
              <a:t>(x) = x mod 8</a:t>
            </a:r>
            <a:endParaRPr lang="zh-CN" altLang="en-US" sz="216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23181" y="836712"/>
            <a:ext cx="31107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2</a:t>
            </a:r>
            <a:r>
              <a:rPr lang="en-US" altLang="zh-CN" sz="2160" dirty="0"/>
              <a:t>(x) = (x div 8) mod 8</a:t>
            </a:r>
            <a:endParaRPr lang="zh-CN" altLang="en-US" sz="2160" dirty="0"/>
          </a:p>
        </p:txBody>
      </p:sp>
      <p:sp>
        <p:nvSpPr>
          <p:cNvPr id="42" name="文本框 41"/>
          <p:cNvSpPr txBox="1"/>
          <p:nvPr/>
        </p:nvSpPr>
        <p:spPr>
          <a:xfrm>
            <a:off x="3849351" y="2543694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50</a:t>
            </a:r>
            <a:endParaRPr lang="zh-CN" altLang="en-US" sz="216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1811" y="3062151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2941" y="4033867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93</a:t>
            </a:r>
            <a:endParaRPr lang="zh-CN" altLang="en-US" sz="216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46418" y="3046656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89</a:t>
            </a:r>
            <a:endParaRPr lang="zh-CN" altLang="en-US" sz="2160" dirty="0"/>
          </a:p>
        </p:txBody>
      </p:sp>
      <p:sp>
        <p:nvSpPr>
          <p:cNvPr id="3" name="文本框 2"/>
          <p:cNvSpPr txBox="1"/>
          <p:nvPr/>
        </p:nvSpPr>
        <p:spPr>
          <a:xfrm>
            <a:off x="4558364" y="5702129"/>
            <a:ext cx="2592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After Delete(1)</a:t>
            </a:r>
            <a:endParaRPr lang="zh-CN" altLang="en-US" sz="2160" dirty="0"/>
          </a:p>
        </p:txBody>
      </p:sp>
      <p:sp>
        <p:nvSpPr>
          <p:cNvPr id="50" name="文本框 49"/>
          <p:cNvSpPr txBox="1"/>
          <p:nvPr/>
        </p:nvSpPr>
        <p:spPr>
          <a:xfrm>
            <a:off x="6441638" y="1960037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13</a:t>
            </a:r>
            <a:endParaRPr lang="zh-CN" altLang="en-US" sz="2160" dirty="0"/>
          </a:p>
        </p:txBody>
      </p:sp>
    </p:spTree>
    <p:extLst>
      <p:ext uri="{BB962C8B-B14F-4D97-AF65-F5344CB8AC3E}">
        <p14:creationId xmlns:p14="http://schemas.microsoft.com/office/powerpoint/2010/main" val="190661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6531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4" name="直接连接符 3"/>
          <p:cNvCxnSpPr/>
          <p:nvPr/>
        </p:nvCxnSpPr>
        <p:spPr>
          <a:xfrm>
            <a:off x="3676531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676531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76531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76531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76531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76531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3158074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8073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807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5807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18" name="文本框 17"/>
          <p:cNvSpPr txBox="1"/>
          <p:nvPr/>
        </p:nvSpPr>
        <p:spPr>
          <a:xfrm>
            <a:off x="315807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5807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5329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5329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22" name="矩形 21"/>
          <p:cNvSpPr/>
          <p:nvPr/>
        </p:nvSpPr>
        <p:spPr>
          <a:xfrm>
            <a:off x="6360008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23" name="直接连接符 22"/>
          <p:cNvCxnSpPr/>
          <p:nvPr/>
        </p:nvCxnSpPr>
        <p:spPr>
          <a:xfrm>
            <a:off x="6360008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60008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360008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60008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360008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360008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7310515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32" name="文本框 31"/>
          <p:cNvSpPr txBox="1"/>
          <p:nvPr/>
        </p:nvSpPr>
        <p:spPr>
          <a:xfrm>
            <a:off x="7310514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051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1051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35" name="文本框 34"/>
          <p:cNvSpPr txBox="1"/>
          <p:nvPr/>
        </p:nvSpPr>
        <p:spPr>
          <a:xfrm>
            <a:off x="731051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1051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37" name="文本框 36"/>
          <p:cNvSpPr txBox="1"/>
          <p:nvPr/>
        </p:nvSpPr>
        <p:spPr>
          <a:xfrm>
            <a:off x="730573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38" name="文本框 37"/>
          <p:cNvSpPr txBox="1"/>
          <p:nvPr/>
        </p:nvSpPr>
        <p:spPr>
          <a:xfrm>
            <a:off x="730573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39" name="文本框 38"/>
          <p:cNvSpPr txBox="1"/>
          <p:nvPr/>
        </p:nvSpPr>
        <p:spPr>
          <a:xfrm>
            <a:off x="3330890" y="836712"/>
            <a:ext cx="22466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1</a:t>
            </a:r>
            <a:r>
              <a:rPr lang="en-US" altLang="zh-CN" sz="2160" dirty="0"/>
              <a:t>(x) = x mod 8</a:t>
            </a:r>
            <a:endParaRPr lang="zh-CN" altLang="en-US" sz="216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23181" y="836712"/>
            <a:ext cx="31107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2</a:t>
            </a:r>
            <a:r>
              <a:rPr lang="en-US" altLang="zh-CN" sz="2160" dirty="0"/>
              <a:t>(x) = (x div 8) mod 8</a:t>
            </a:r>
            <a:endParaRPr lang="zh-CN" altLang="en-US" sz="2160" dirty="0"/>
          </a:p>
        </p:txBody>
      </p:sp>
      <p:sp>
        <p:nvSpPr>
          <p:cNvPr id="42" name="文本框 41"/>
          <p:cNvSpPr txBox="1"/>
          <p:nvPr/>
        </p:nvSpPr>
        <p:spPr>
          <a:xfrm>
            <a:off x="3849351" y="2543694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50</a:t>
            </a:r>
            <a:endParaRPr lang="zh-CN" altLang="en-US" sz="216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1811" y="3062151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2941" y="4033867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93</a:t>
            </a:r>
            <a:endParaRPr lang="zh-CN" altLang="en-US" sz="216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46418" y="3046656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89</a:t>
            </a:r>
            <a:endParaRPr lang="zh-CN" altLang="en-US" sz="2160" dirty="0"/>
          </a:p>
        </p:txBody>
      </p:sp>
      <p:sp>
        <p:nvSpPr>
          <p:cNvPr id="3" name="文本框 2"/>
          <p:cNvSpPr txBox="1"/>
          <p:nvPr/>
        </p:nvSpPr>
        <p:spPr>
          <a:xfrm>
            <a:off x="4558364" y="5702129"/>
            <a:ext cx="2592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Insert(16, 90)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441638" y="1960037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13</a:t>
            </a:r>
            <a:endParaRPr lang="zh-CN" altLang="en-US" sz="216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72428" y="1479413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16</a:t>
            </a:r>
            <a:endParaRPr lang="zh-CN" altLang="en-US" sz="2160" dirty="0"/>
          </a:p>
        </p:txBody>
      </p:sp>
      <p:cxnSp>
        <p:nvCxnSpPr>
          <p:cNvPr id="48" name="直接箭头连接符 47"/>
          <p:cNvCxnSpPr>
            <a:endCxn id="46" idx="3"/>
          </p:cNvCxnSpPr>
          <p:nvPr/>
        </p:nvCxnSpPr>
        <p:spPr>
          <a:xfrm flipH="1" flipV="1">
            <a:off x="4581442" y="1691779"/>
            <a:ext cx="996102" cy="40103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9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6531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4" name="直接连接符 3"/>
          <p:cNvCxnSpPr/>
          <p:nvPr/>
        </p:nvCxnSpPr>
        <p:spPr>
          <a:xfrm>
            <a:off x="3676531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676531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76531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76531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76531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76531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3158074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8073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807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5807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18" name="文本框 17"/>
          <p:cNvSpPr txBox="1"/>
          <p:nvPr/>
        </p:nvSpPr>
        <p:spPr>
          <a:xfrm>
            <a:off x="315807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5807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5329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5329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22" name="矩形 21"/>
          <p:cNvSpPr/>
          <p:nvPr/>
        </p:nvSpPr>
        <p:spPr>
          <a:xfrm>
            <a:off x="6360008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23" name="直接连接符 22"/>
          <p:cNvCxnSpPr/>
          <p:nvPr/>
        </p:nvCxnSpPr>
        <p:spPr>
          <a:xfrm>
            <a:off x="6360008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60008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360008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60008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360008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360008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7310515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32" name="文本框 31"/>
          <p:cNvSpPr txBox="1"/>
          <p:nvPr/>
        </p:nvSpPr>
        <p:spPr>
          <a:xfrm>
            <a:off x="7310514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051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1051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35" name="文本框 34"/>
          <p:cNvSpPr txBox="1"/>
          <p:nvPr/>
        </p:nvSpPr>
        <p:spPr>
          <a:xfrm>
            <a:off x="731051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1051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37" name="文本框 36"/>
          <p:cNvSpPr txBox="1"/>
          <p:nvPr/>
        </p:nvSpPr>
        <p:spPr>
          <a:xfrm>
            <a:off x="730573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38" name="文本框 37"/>
          <p:cNvSpPr txBox="1"/>
          <p:nvPr/>
        </p:nvSpPr>
        <p:spPr>
          <a:xfrm>
            <a:off x="730573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39" name="文本框 38"/>
          <p:cNvSpPr txBox="1"/>
          <p:nvPr/>
        </p:nvSpPr>
        <p:spPr>
          <a:xfrm>
            <a:off x="3330890" y="836712"/>
            <a:ext cx="22466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1</a:t>
            </a:r>
            <a:r>
              <a:rPr lang="en-US" altLang="zh-CN" sz="2160" dirty="0"/>
              <a:t>(x) = x mod 8</a:t>
            </a:r>
            <a:endParaRPr lang="zh-CN" altLang="en-US" sz="216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23181" y="836712"/>
            <a:ext cx="31107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2</a:t>
            </a:r>
            <a:r>
              <a:rPr lang="en-US" altLang="zh-CN" sz="2160" dirty="0"/>
              <a:t>(x) = (x div 8) mod 8</a:t>
            </a:r>
            <a:endParaRPr lang="zh-CN" altLang="en-US" sz="2160" dirty="0"/>
          </a:p>
        </p:txBody>
      </p:sp>
      <p:sp>
        <p:nvSpPr>
          <p:cNvPr id="42" name="文本框 41"/>
          <p:cNvSpPr txBox="1"/>
          <p:nvPr/>
        </p:nvSpPr>
        <p:spPr>
          <a:xfrm>
            <a:off x="3849351" y="2543694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50</a:t>
            </a:r>
            <a:endParaRPr lang="zh-CN" altLang="en-US" sz="216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1811" y="3062151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2941" y="4033867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93</a:t>
            </a:r>
            <a:endParaRPr lang="zh-CN" altLang="en-US" sz="216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46418" y="3046656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89</a:t>
            </a:r>
            <a:endParaRPr lang="zh-CN" altLang="en-US" sz="2160" dirty="0"/>
          </a:p>
        </p:txBody>
      </p:sp>
      <p:sp>
        <p:nvSpPr>
          <p:cNvPr id="3" name="文本框 2"/>
          <p:cNvSpPr txBox="1"/>
          <p:nvPr/>
        </p:nvSpPr>
        <p:spPr>
          <a:xfrm>
            <a:off x="4558364" y="5702129"/>
            <a:ext cx="2592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Insert(80, 90)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441638" y="1960037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13</a:t>
            </a:r>
            <a:endParaRPr lang="zh-CN" altLang="en-US" sz="216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72428" y="1479413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16</a:t>
            </a:r>
            <a:endParaRPr lang="zh-CN" altLang="en-US" sz="2160" dirty="0"/>
          </a:p>
        </p:txBody>
      </p:sp>
      <p:cxnSp>
        <p:nvCxnSpPr>
          <p:cNvPr id="48" name="直接箭头连接符 47"/>
          <p:cNvCxnSpPr>
            <a:endCxn id="46" idx="3"/>
          </p:cNvCxnSpPr>
          <p:nvPr/>
        </p:nvCxnSpPr>
        <p:spPr>
          <a:xfrm flipH="1" flipV="1">
            <a:off x="4581442" y="1691779"/>
            <a:ext cx="996102" cy="40103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6" idx="3"/>
          </p:cNvCxnSpPr>
          <p:nvPr/>
        </p:nvCxnSpPr>
        <p:spPr>
          <a:xfrm>
            <a:off x="4581442" y="1691779"/>
            <a:ext cx="1674416" cy="10785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6531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4" name="直接连接符 3"/>
          <p:cNvCxnSpPr/>
          <p:nvPr/>
        </p:nvCxnSpPr>
        <p:spPr>
          <a:xfrm>
            <a:off x="3676531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676531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76531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76531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76531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76531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3158074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8073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807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5807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18" name="文本框 17"/>
          <p:cNvSpPr txBox="1"/>
          <p:nvPr/>
        </p:nvSpPr>
        <p:spPr>
          <a:xfrm>
            <a:off x="315807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5807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5329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5329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22" name="矩形 21"/>
          <p:cNvSpPr/>
          <p:nvPr/>
        </p:nvSpPr>
        <p:spPr>
          <a:xfrm>
            <a:off x="6360008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23" name="直接连接符 22"/>
          <p:cNvCxnSpPr/>
          <p:nvPr/>
        </p:nvCxnSpPr>
        <p:spPr>
          <a:xfrm>
            <a:off x="6360008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60008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360008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60008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360008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360008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7310515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32" name="文本框 31"/>
          <p:cNvSpPr txBox="1"/>
          <p:nvPr/>
        </p:nvSpPr>
        <p:spPr>
          <a:xfrm>
            <a:off x="7310514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051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1051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35" name="文本框 34"/>
          <p:cNvSpPr txBox="1"/>
          <p:nvPr/>
        </p:nvSpPr>
        <p:spPr>
          <a:xfrm>
            <a:off x="731051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1051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37" name="文本框 36"/>
          <p:cNvSpPr txBox="1"/>
          <p:nvPr/>
        </p:nvSpPr>
        <p:spPr>
          <a:xfrm>
            <a:off x="730573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38" name="文本框 37"/>
          <p:cNvSpPr txBox="1"/>
          <p:nvPr/>
        </p:nvSpPr>
        <p:spPr>
          <a:xfrm>
            <a:off x="730573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39" name="文本框 38"/>
          <p:cNvSpPr txBox="1"/>
          <p:nvPr/>
        </p:nvSpPr>
        <p:spPr>
          <a:xfrm>
            <a:off x="3330890" y="836712"/>
            <a:ext cx="22466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1</a:t>
            </a:r>
            <a:r>
              <a:rPr lang="en-US" altLang="zh-CN" sz="2160" dirty="0"/>
              <a:t>(x) = x mod 8</a:t>
            </a:r>
            <a:endParaRPr lang="zh-CN" altLang="en-US" sz="216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23181" y="836712"/>
            <a:ext cx="31107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2</a:t>
            </a:r>
            <a:r>
              <a:rPr lang="en-US" altLang="zh-CN" sz="2160" dirty="0"/>
              <a:t>(x) = (x div 8) mod 8</a:t>
            </a:r>
            <a:endParaRPr lang="zh-CN" altLang="en-US" sz="2160" dirty="0"/>
          </a:p>
        </p:txBody>
      </p:sp>
      <p:sp>
        <p:nvSpPr>
          <p:cNvPr id="42" name="文本框 41"/>
          <p:cNvSpPr txBox="1"/>
          <p:nvPr/>
        </p:nvSpPr>
        <p:spPr>
          <a:xfrm>
            <a:off x="3849351" y="2543694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50</a:t>
            </a:r>
            <a:endParaRPr lang="zh-CN" altLang="en-US" sz="216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1811" y="3062151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2941" y="4033867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93</a:t>
            </a:r>
            <a:endParaRPr lang="zh-CN" altLang="en-US" sz="216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46418" y="3046656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89</a:t>
            </a:r>
            <a:endParaRPr lang="zh-CN" altLang="en-US" sz="2160" dirty="0"/>
          </a:p>
        </p:txBody>
      </p:sp>
      <p:sp>
        <p:nvSpPr>
          <p:cNvPr id="3" name="文本框 2"/>
          <p:cNvSpPr txBox="1"/>
          <p:nvPr/>
        </p:nvSpPr>
        <p:spPr>
          <a:xfrm>
            <a:off x="4558364" y="5702129"/>
            <a:ext cx="2592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/>
              <a:t>After Insert(80,90)</a:t>
            </a:r>
            <a:endParaRPr lang="en-US" altLang="zh-CN" sz="2160" dirty="0"/>
          </a:p>
        </p:txBody>
      </p:sp>
      <p:sp>
        <p:nvSpPr>
          <p:cNvPr id="50" name="文本框 49"/>
          <p:cNvSpPr txBox="1"/>
          <p:nvPr/>
        </p:nvSpPr>
        <p:spPr>
          <a:xfrm>
            <a:off x="6441638" y="1960037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13</a:t>
            </a:r>
            <a:endParaRPr lang="zh-CN" altLang="en-US" sz="216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72428" y="1479413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80</a:t>
            </a:r>
            <a:endParaRPr lang="zh-CN" altLang="en-US" sz="2160" dirty="0"/>
          </a:p>
        </p:txBody>
      </p:sp>
      <p:sp>
        <p:nvSpPr>
          <p:cNvPr id="49" name="文本框 48"/>
          <p:cNvSpPr txBox="1"/>
          <p:nvPr/>
        </p:nvSpPr>
        <p:spPr>
          <a:xfrm>
            <a:off x="6432817" y="2520451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16</a:t>
            </a:r>
            <a:endParaRPr lang="zh-CN" altLang="en-US" sz="2160" dirty="0"/>
          </a:p>
        </p:txBody>
      </p:sp>
    </p:spTree>
    <p:extLst>
      <p:ext uri="{BB962C8B-B14F-4D97-AF65-F5344CB8AC3E}">
        <p14:creationId xmlns:p14="http://schemas.microsoft.com/office/powerpoint/2010/main" val="98090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6531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4" name="直接连接符 3"/>
          <p:cNvCxnSpPr/>
          <p:nvPr/>
        </p:nvCxnSpPr>
        <p:spPr>
          <a:xfrm>
            <a:off x="3676531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676531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76531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76531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76531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76531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3158074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8073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807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5807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18" name="文本框 17"/>
          <p:cNvSpPr txBox="1"/>
          <p:nvPr/>
        </p:nvSpPr>
        <p:spPr>
          <a:xfrm>
            <a:off x="315807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5807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5329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5329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22" name="矩形 21"/>
          <p:cNvSpPr/>
          <p:nvPr/>
        </p:nvSpPr>
        <p:spPr>
          <a:xfrm>
            <a:off x="6360008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23" name="直接连接符 22"/>
          <p:cNvCxnSpPr/>
          <p:nvPr/>
        </p:nvCxnSpPr>
        <p:spPr>
          <a:xfrm>
            <a:off x="6360008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60008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360008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60008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360008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360008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7310515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32" name="文本框 31"/>
          <p:cNvSpPr txBox="1"/>
          <p:nvPr/>
        </p:nvSpPr>
        <p:spPr>
          <a:xfrm>
            <a:off x="7310514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051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1051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35" name="文本框 34"/>
          <p:cNvSpPr txBox="1"/>
          <p:nvPr/>
        </p:nvSpPr>
        <p:spPr>
          <a:xfrm>
            <a:off x="731051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1051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37" name="文本框 36"/>
          <p:cNvSpPr txBox="1"/>
          <p:nvPr/>
        </p:nvSpPr>
        <p:spPr>
          <a:xfrm>
            <a:off x="730573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38" name="文本框 37"/>
          <p:cNvSpPr txBox="1"/>
          <p:nvPr/>
        </p:nvSpPr>
        <p:spPr>
          <a:xfrm>
            <a:off x="730573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39" name="文本框 38"/>
          <p:cNvSpPr txBox="1"/>
          <p:nvPr/>
        </p:nvSpPr>
        <p:spPr>
          <a:xfrm>
            <a:off x="3330890" y="836712"/>
            <a:ext cx="22466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1</a:t>
            </a:r>
            <a:r>
              <a:rPr lang="en-US" altLang="zh-CN" sz="2160" dirty="0"/>
              <a:t>(x) = x mod 8</a:t>
            </a:r>
            <a:endParaRPr lang="zh-CN" altLang="en-US" sz="216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23181" y="836712"/>
            <a:ext cx="31107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2</a:t>
            </a:r>
            <a:r>
              <a:rPr lang="en-US" altLang="zh-CN" sz="2160" dirty="0"/>
              <a:t>(x) = (x div 8) mod 8</a:t>
            </a:r>
            <a:endParaRPr lang="zh-CN" altLang="en-US" sz="2160" dirty="0"/>
          </a:p>
        </p:txBody>
      </p:sp>
      <p:sp>
        <p:nvSpPr>
          <p:cNvPr id="42" name="文本框 41"/>
          <p:cNvSpPr txBox="1"/>
          <p:nvPr/>
        </p:nvSpPr>
        <p:spPr>
          <a:xfrm>
            <a:off x="3849351" y="2543694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50</a:t>
            </a:r>
            <a:endParaRPr lang="zh-CN" altLang="en-US" sz="216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1811" y="3062151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2941" y="4033867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93</a:t>
            </a:r>
            <a:endParaRPr lang="zh-CN" altLang="en-US" sz="216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46418" y="3046656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89</a:t>
            </a:r>
            <a:endParaRPr lang="zh-CN" altLang="en-US" sz="2160" dirty="0"/>
          </a:p>
        </p:txBody>
      </p:sp>
      <p:sp>
        <p:nvSpPr>
          <p:cNvPr id="3" name="文本框 2"/>
          <p:cNvSpPr txBox="1"/>
          <p:nvPr/>
        </p:nvSpPr>
        <p:spPr>
          <a:xfrm>
            <a:off x="4558364" y="5702129"/>
            <a:ext cx="2592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Insert(0, 90)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441638" y="1960037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13</a:t>
            </a:r>
            <a:endParaRPr lang="zh-CN" altLang="en-US" sz="2160" dirty="0"/>
          </a:p>
        </p:txBody>
      </p:sp>
      <p:sp>
        <p:nvSpPr>
          <p:cNvPr id="46" name="文本框 45"/>
          <p:cNvSpPr txBox="1"/>
          <p:nvPr/>
        </p:nvSpPr>
        <p:spPr>
          <a:xfrm>
            <a:off x="3872428" y="1479413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80</a:t>
            </a:r>
            <a:endParaRPr lang="zh-CN" altLang="en-US" sz="2160" dirty="0"/>
          </a:p>
        </p:txBody>
      </p:sp>
      <p:sp>
        <p:nvSpPr>
          <p:cNvPr id="49" name="文本框 48"/>
          <p:cNvSpPr txBox="1"/>
          <p:nvPr/>
        </p:nvSpPr>
        <p:spPr>
          <a:xfrm>
            <a:off x="6432817" y="2520451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16</a:t>
            </a:r>
            <a:endParaRPr lang="zh-CN" altLang="en-US" sz="2160" dirty="0"/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4572571" y="1932671"/>
            <a:ext cx="1004972" cy="37694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754261" y="1571737"/>
            <a:ext cx="1524118" cy="10748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6" idx="3"/>
          </p:cNvCxnSpPr>
          <p:nvPr/>
        </p:nvCxnSpPr>
        <p:spPr>
          <a:xfrm flipH="1" flipV="1">
            <a:off x="4581442" y="1691779"/>
            <a:ext cx="1642473" cy="12119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乘号 59"/>
          <p:cNvSpPr/>
          <p:nvPr/>
        </p:nvSpPr>
        <p:spPr>
          <a:xfrm>
            <a:off x="5169697" y="2480093"/>
            <a:ext cx="565662" cy="37211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</p:spTree>
    <p:extLst>
      <p:ext uri="{BB962C8B-B14F-4D97-AF65-F5344CB8AC3E}">
        <p14:creationId xmlns:p14="http://schemas.microsoft.com/office/powerpoint/2010/main" val="33661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6EB7-3BBF-1141-86ED-2D04F26D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D0E4-CCD2-474F-BF18-182D2417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F7CB5-C57F-B94D-999B-B1EF9BCF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7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83E7A3-F9BF-E740-8FF0-C4E31936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Hashing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A3B80D-5377-DF4B-BB7F-572ADB3A0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1DBC-75C8-DF41-928F-BFB4F1BC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714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382693-AD42-C043-A383-94E38964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std::map</a:t>
            </a:r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18B4C-5279-1B43-968D-3A291798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字典</a:t>
            </a:r>
            <a:r>
              <a:rPr lang="en-US" altLang="zh-CN" dirty="0"/>
              <a:t>/</a:t>
            </a:r>
            <a:r>
              <a:rPr lang="zh-CN" altLang="en-US" dirty="0"/>
              <a:t>映射 是怎么实现的？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5D4AD-04FE-3947-9FCC-BEA7EA95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3</a:t>
            </a:fld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79F4A0-BAC8-C846-90FD-5952C93D84FE}"/>
              </a:ext>
            </a:extLst>
          </p:cNvPr>
          <p:cNvSpPr/>
          <p:nvPr/>
        </p:nvSpPr>
        <p:spPr>
          <a:xfrm>
            <a:off x="737195" y="2101331"/>
            <a:ext cx="3744416" cy="3816424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map&lt;int,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string&gt; fib;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fib[1896]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“Athens”;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fib[2008]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“Beijing”;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fib[2012]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“London”;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fib[2020]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“Tokyo”;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fib[1896]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68DB75-8B54-5642-A039-40CF26F4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26" y="620688"/>
            <a:ext cx="5581383" cy="273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577E86-1570-BE4A-8688-53EE1E82E08A}"/>
              </a:ext>
            </a:extLst>
          </p:cNvPr>
          <p:cNvSpPr txBox="1"/>
          <p:nvPr/>
        </p:nvSpPr>
        <p:spPr>
          <a:xfrm>
            <a:off x="0" y="6237312"/>
            <a:ext cx="735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Figs:</a:t>
            </a:r>
            <a:r>
              <a:rPr lang="zh-CN" altLang="en-US" dirty="0"/>
              <a:t> </a:t>
            </a:r>
            <a:r>
              <a:rPr lang="en-US" dirty="0">
                <a:hlinkClick r:id="rId3"/>
              </a:rPr>
              <a:t>https://commons.wikimedia.org/wiki/File:Red-black_tree_example.svg</a:t>
            </a:r>
            <a:br>
              <a:rPr lang="en-US" dirty="0"/>
            </a:br>
            <a:r>
              <a:rPr lang="en-US" dirty="0">
                <a:hlinkClick r:id="rId4"/>
              </a:rPr>
              <a:t>https://jasonlue.github.io/algo/2019/08/20/clustered-hashing.html</a:t>
            </a:r>
            <a:endParaRPr lang="en-US" dirty="0"/>
          </a:p>
        </p:txBody>
      </p:sp>
      <p:pic>
        <p:nvPicPr>
          <p:cNvPr id="1028" name="Picture 4" descr="Chained hash table">
            <a:extLst>
              <a:ext uri="{FF2B5EF4-FFF2-40B4-BE49-F238E27FC236}">
                <a16:creationId xmlns:a16="http://schemas.microsoft.com/office/drawing/2014/main" id="{BB89A401-BFCF-B140-839A-722059A8B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58" y="3501854"/>
            <a:ext cx="4151114" cy="273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A95779-D685-D24A-904C-C0498A59CDA8}"/>
              </a:ext>
            </a:extLst>
          </p:cNvPr>
          <p:cNvSpPr txBox="1"/>
          <p:nvPr/>
        </p:nvSpPr>
        <p:spPr>
          <a:xfrm>
            <a:off x="5521659" y="598371"/>
            <a:ext cx="729687" cy="400110"/>
          </a:xfrm>
          <a:custGeom>
            <a:avLst/>
            <a:gdLst>
              <a:gd name="connsiteX0" fmla="*/ 0 w 729687"/>
              <a:gd name="connsiteY0" fmla="*/ 0 h 400110"/>
              <a:gd name="connsiteX1" fmla="*/ 357547 w 729687"/>
              <a:gd name="connsiteY1" fmla="*/ 0 h 400110"/>
              <a:gd name="connsiteX2" fmla="*/ 729687 w 729687"/>
              <a:gd name="connsiteY2" fmla="*/ 0 h 400110"/>
              <a:gd name="connsiteX3" fmla="*/ 729687 w 729687"/>
              <a:gd name="connsiteY3" fmla="*/ 400110 h 400110"/>
              <a:gd name="connsiteX4" fmla="*/ 364844 w 729687"/>
              <a:gd name="connsiteY4" fmla="*/ 400110 h 400110"/>
              <a:gd name="connsiteX5" fmla="*/ 0 w 729687"/>
              <a:gd name="connsiteY5" fmla="*/ 400110 h 400110"/>
              <a:gd name="connsiteX6" fmla="*/ 0 w 729687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9687" h="400110" extrusionOk="0">
                <a:moveTo>
                  <a:pt x="0" y="0"/>
                </a:moveTo>
                <a:cubicBezTo>
                  <a:pt x="112511" y="1163"/>
                  <a:pt x="216222" y="-15934"/>
                  <a:pt x="357547" y="0"/>
                </a:cubicBezTo>
                <a:cubicBezTo>
                  <a:pt x="498872" y="15934"/>
                  <a:pt x="602350" y="5182"/>
                  <a:pt x="729687" y="0"/>
                </a:cubicBezTo>
                <a:cubicBezTo>
                  <a:pt x="722622" y="121854"/>
                  <a:pt x="741394" y="286547"/>
                  <a:pt x="729687" y="400110"/>
                </a:cubicBezTo>
                <a:cubicBezTo>
                  <a:pt x="585733" y="382326"/>
                  <a:pt x="537553" y="406490"/>
                  <a:pt x="364844" y="400110"/>
                </a:cubicBezTo>
                <a:cubicBezTo>
                  <a:pt x="192135" y="393730"/>
                  <a:pt x="89264" y="410942"/>
                  <a:pt x="0" y="400110"/>
                </a:cubicBezTo>
                <a:cubicBezTo>
                  <a:pt x="-9402" y="214167"/>
                  <a:pt x="7985" y="187328"/>
                  <a:pt x="0" y="0"/>
                </a:cubicBezTo>
                <a:close/>
              </a:path>
            </a:pathLst>
          </a:custGeom>
          <a:noFill/>
          <a:ln>
            <a:solidFill>
              <a:srgbClr val="0070C0">
                <a:alpha val="54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8595F-0056-2741-970A-67CE301A164B}"/>
              </a:ext>
            </a:extLst>
          </p:cNvPr>
          <p:cNvSpPr txBox="1"/>
          <p:nvPr/>
        </p:nvSpPr>
        <p:spPr>
          <a:xfrm>
            <a:off x="5521659" y="3668563"/>
            <a:ext cx="1245854" cy="400110"/>
          </a:xfrm>
          <a:custGeom>
            <a:avLst/>
            <a:gdLst>
              <a:gd name="connsiteX0" fmla="*/ 0 w 1245854"/>
              <a:gd name="connsiteY0" fmla="*/ 0 h 400110"/>
              <a:gd name="connsiteX1" fmla="*/ 585551 w 1245854"/>
              <a:gd name="connsiteY1" fmla="*/ 0 h 400110"/>
              <a:gd name="connsiteX2" fmla="*/ 1245854 w 1245854"/>
              <a:gd name="connsiteY2" fmla="*/ 0 h 400110"/>
              <a:gd name="connsiteX3" fmla="*/ 1245854 w 1245854"/>
              <a:gd name="connsiteY3" fmla="*/ 400110 h 400110"/>
              <a:gd name="connsiteX4" fmla="*/ 635386 w 1245854"/>
              <a:gd name="connsiteY4" fmla="*/ 400110 h 400110"/>
              <a:gd name="connsiteX5" fmla="*/ 0 w 1245854"/>
              <a:gd name="connsiteY5" fmla="*/ 400110 h 400110"/>
              <a:gd name="connsiteX6" fmla="*/ 0 w 1245854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5854" h="400110" extrusionOk="0">
                <a:moveTo>
                  <a:pt x="0" y="0"/>
                </a:moveTo>
                <a:cubicBezTo>
                  <a:pt x="163876" y="-27091"/>
                  <a:pt x="333133" y="-17582"/>
                  <a:pt x="585551" y="0"/>
                </a:cubicBezTo>
                <a:cubicBezTo>
                  <a:pt x="837969" y="17582"/>
                  <a:pt x="1031203" y="9862"/>
                  <a:pt x="1245854" y="0"/>
                </a:cubicBezTo>
                <a:cubicBezTo>
                  <a:pt x="1234993" y="122642"/>
                  <a:pt x="1227649" y="312282"/>
                  <a:pt x="1245854" y="400110"/>
                </a:cubicBezTo>
                <a:cubicBezTo>
                  <a:pt x="1092199" y="373034"/>
                  <a:pt x="903690" y="398717"/>
                  <a:pt x="635386" y="400110"/>
                </a:cubicBezTo>
                <a:cubicBezTo>
                  <a:pt x="367082" y="401503"/>
                  <a:pt x="180432" y="377016"/>
                  <a:pt x="0" y="400110"/>
                </a:cubicBezTo>
                <a:cubicBezTo>
                  <a:pt x="177" y="305510"/>
                  <a:pt x="-17063" y="104895"/>
                  <a:pt x="0" y="0"/>
                </a:cubicBezTo>
                <a:close/>
              </a:path>
            </a:pathLst>
          </a:custGeom>
          <a:noFill/>
          <a:ln>
            <a:solidFill>
              <a:srgbClr val="0070C0">
                <a:alpha val="54000"/>
              </a:srgbClr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33739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34B3-68CF-A649-A05C-61911D98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基本操作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CC0B-0FE1-F24C-AA19-A5A4F2FE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en-US" altLang="zh-CN" dirty="0" err="1"/>
              <a:t>Dict</a:t>
            </a:r>
            <a:r>
              <a:rPr lang="en-US" altLang="zh-CN" dirty="0"/>
              <a:t>/Map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endParaRPr lang="en-CN" dirty="0"/>
          </a:p>
          <a:p>
            <a:r>
              <a:rPr lang="en-CN" dirty="0"/>
              <a:t>Insert</a:t>
            </a:r>
            <a:r>
              <a:rPr lang="en-US" altLang="zh-CN" dirty="0"/>
              <a:t>(key,</a:t>
            </a:r>
            <a:r>
              <a:rPr lang="zh-CN" altLang="en-US" dirty="0"/>
              <a:t> </a:t>
            </a:r>
            <a:r>
              <a:rPr lang="en-US" altLang="zh-CN" dirty="0"/>
              <a:t>value)</a:t>
            </a:r>
          </a:p>
          <a:p>
            <a:r>
              <a:rPr lang="en-US" altLang="zh-CN" dirty="0"/>
              <a:t>Lookup(key)</a:t>
            </a:r>
            <a:r>
              <a:rPr lang="zh-CN" altLang="en-US" dirty="0"/>
              <a:t> </a:t>
            </a:r>
            <a:r>
              <a:rPr lang="en-US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</a:p>
          <a:p>
            <a:r>
              <a:rPr lang="en-US" altLang="zh-CN" dirty="0"/>
              <a:t>Delete(key)</a:t>
            </a:r>
          </a:p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Insert(key)</a:t>
            </a:r>
          </a:p>
          <a:p>
            <a:r>
              <a:rPr lang="en-US" altLang="zh-CN" dirty="0"/>
              <a:t>Lookup(key)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</a:p>
          <a:p>
            <a:r>
              <a:rPr lang="en-US" altLang="zh-CN" dirty="0"/>
              <a:t>Delete(key)</a:t>
            </a: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9AC71-327C-B04E-AB54-AF5DCD26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590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ear and quadratic probing approach">
            <a:extLst>
              <a:ext uri="{FF2B5EF4-FFF2-40B4-BE49-F238E27FC236}">
                <a16:creationId xmlns:a16="http://schemas.microsoft.com/office/drawing/2014/main" id="{6D184EE8-3867-3349-AA5B-E6AF0518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65" y="3310851"/>
            <a:ext cx="5842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1AD6BE-2A38-E040-8021-E6879A30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4292-0378-F64B-9ABE-F2CB051D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Hashing</a:t>
            </a:r>
          </a:p>
          <a:p>
            <a:r>
              <a:rPr lang="zh-CN" altLang="en-US" dirty="0"/>
              <a:t>分离链表法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dirty="0"/>
              <a:t>Closed</a:t>
            </a:r>
            <a:r>
              <a:rPr lang="zh-CN" altLang="en-US" dirty="0"/>
              <a:t> </a:t>
            </a:r>
            <a:r>
              <a:rPr lang="en-US" altLang="zh-CN" dirty="0"/>
              <a:t>Hashing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Addressing</a:t>
            </a:r>
          </a:p>
          <a:p>
            <a:r>
              <a:rPr lang="zh-CN" altLang="en-US" dirty="0"/>
              <a:t>线性探测、二次探测和再散列法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9A0EE-DB69-9E4D-B53B-539C1BFF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5</a:t>
            </a:fld>
            <a:endParaRPr lang="en-CN"/>
          </a:p>
        </p:txBody>
      </p:sp>
      <p:pic>
        <p:nvPicPr>
          <p:cNvPr id="5" name="Picture 4" descr="Chained hash table">
            <a:extLst>
              <a:ext uri="{FF2B5EF4-FFF2-40B4-BE49-F238E27FC236}">
                <a16:creationId xmlns:a16="http://schemas.microsoft.com/office/drawing/2014/main" id="{07C7A2C6-2BFB-D74C-BA99-6FB0A1F7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43" y="710321"/>
            <a:ext cx="4151114" cy="273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49B34B-71B9-0641-A763-D62E9DEB8F83}"/>
              </a:ext>
            </a:extLst>
          </p:cNvPr>
          <p:cNvSpPr txBox="1"/>
          <p:nvPr/>
        </p:nvSpPr>
        <p:spPr>
          <a:xfrm>
            <a:off x="0" y="6237312"/>
            <a:ext cx="1085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Figs:</a:t>
            </a:r>
            <a:r>
              <a:rPr lang="zh-CN" altLang="en-US" dirty="0"/>
              <a:t> </a:t>
            </a:r>
            <a:r>
              <a:rPr lang="en-US" dirty="0">
                <a:hlinkClick r:id="rId4"/>
              </a:rPr>
              <a:t>https://jasonlue.github.io/algo/2019/08/20/clustered-hashing.html</a:t>
            </a:r>
            <a:endParaRPr lang="en-US" dirty="0"/>
          </a:p>
          <a:p>
            <a:r>
              <a:rPr lang="en-US" dirty="0">
                <a:hlinkClick r:id="rId5"/>
              </a:rPr>
              <a:t>https://www.codingeek.com/data-structure/complete-guide-open-addressing-classification-eliminate-collisions/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1301F-2EC7-3242-BB88-881F033FF124}"/>
              </a:ext>
            </a:extLst>
          </p:cNvPr>
          <p:cNvSpPr txBox="1"/>
          <p:nvPr/>
        </p:nvSpPr>
        <p:spPr>
          <a:xfrm>
            <a:off x="537922" y="5404574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再散列</a:t>
            </a:r>
            <a:r>
              <a:rPr lang="zh-CN" altLang="en-US" dirty="0"/>
              <a:t>：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h’(K,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(h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(K) +ih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(K)) mod m</a:t>
            </a:r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1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A747-D8FA-A445-8AA7-AE44AEC3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Cuckoo,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Bird</a:t>
            </a:r>
            <a:endParaRPr lang="en-CN" dirty="0"/>
          </a:p>
        </p:txBody>
      </p:sp>
      <p:pic>
        <p:nvPicPr>
          <p:cNvPr id="6" name="Content Placeholder 5" descr="A bird perched on a branch&#10;&#10;Description automatically generated">
            <a:extLst>
              <a:ext uri="{FF2B5EF4-FFF2-40B4-BE49-F238E27FC236}">
                <a16:creationId xmlns:a16="http://schemas.microsoft.com/office/drawing/2014/main" id="{3A618002-EC3F-DD4E-BB6D-44C93EA1A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8736" y="1204997"/>
            <a:ext cx="3312583" cy="49688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0DDC-B8C0-C047-A979-B2914148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6</a:t>
            </a:fld>
            <a:endParaRPr lang="en-C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B53656-5CBE-104C-9788-1754B0624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443069"/>
            <a:ext cx="3683000" cy="2768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B66BB6-0EB9-D14D-B897-19455BAEC260}"/>
              </a:ext>
            </a:extLst>
          </p:cNvPr>
          <p:cNvSpPr txBox="1">
            <a:spLocks/>
          </p:cNvSpPr>
          <p:nvPr/>
        </p:nvSpPr>
        <p:spPr>
          <a:xfrm>
            <a:off x="534415" y="1370322"/>
            <a:ext cx="7403085" cy="2016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布谷鸟，又称杜鹃、子规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部分种类的布谷鸟会将他们的卵产在其他鸟的巢中，由其他鸟代为孵化和育雏</a:t>
            </a:r>
            <a:endParaRPr lang="en-C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CC1BE6-EA0E-1146-864A-B0C305D195C5}"/>
              </a:ext>
            </a:extLst>
          </p:cNvPr>
          <p:cNvSpPr txBox="1"/>
          <p:nvPr/>
        </p:nvSpPr>
        <p:spPr>
          <a:xfrm>
            <a:off x="0" y="6211669"/>
            <a:ext cx="936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CN" dirty="0"/>
              <a:t>igs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hlinkClick r:id="rId4"/>
              </a:rPr>
              <a:t>https://commons.wikimedia.org/wiki/File:Cacomantis_flabelliformis.jpg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https://commons.wikimedia.org/wiki/File:Eastern_Phoebe-nest-Brown-headed-Cowbird-egg.jpg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8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EDBA-7B58-064E-9337-6B37E8BC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Cuckoo</a:t>
            </a:r>
            <a:r>
              <a:rPr lang="zh-CN" altLang="en-US" dirty="0"/>
              <a:t> </a:t>
            </a:r>
            <a:r>
              <a:rPr lang="en-US" altLang="zh-CN" dirty="0"/>
              <a:t>Hashing</a:t>
            </a:r>
            <a:r>
              <a:rPr lang="zh-CN" altLang="en-US" dirty="0"/>
              <a:t> </a:t>
            </a:r>
            <a:r>
              <a:rPr lang="en-CN" dirty="0"/>
              <a:t>基本思想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E70C-892B-4E4B-8FCB-D48047B8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addressing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可使用两个数组或一个数组实现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CN" dirty="0"/>
              <a:t>每个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有且仅有两个位置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查找时间复杂度： </a:t>
            </a:r>
            <a:r>
              <a:rPr lang="en-US" altLang="zh-CN" dirty="0"/>
              <a:t>O(1)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但插入的时候，需要进行 </a:t>
            </a:r>
            <a:r>
              <a:rPr lang="en-US" altLang="zh-CN" dirty="0"/>
              <a:t>Kick</a:t>
            </a:r>
            <a:r>
              <a:rPr lang="zh-CN" altLang="en-US" dirty="0"/>
              <a:t> 等额外操作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9D406-3A17-DD45-90B2-7D6F7253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462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6531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4" name="直接连接符 3"/>
          <p:cNvCxnSpPr/>
          <p:nvPr/>
        </p:nvCxnSpPr>
        <p:spPr>
          <a:xfrm>
            <a:off x="3676531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676531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76531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76531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76531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76531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3158074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8073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807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5807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18" name="文本框 17"/>
          <p:cNvSpPr txBox="1"/>
          <p:nvPr/>
        </p:nvSpPr>
        <p:spPr>
          <a:xfrm>
            <a:off x="315807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5807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5329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5329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22" name="矩形 21"/>
          <p:cNvSpPr/>
          <p:nvPr/>
        </p:nvSpPr>
        <p:spPr>
          <a:xfrm>
            <a:off x="6360008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23" name="直接连接符 22"/>
          <p:cNvCxnSpPr/>
          <p:nvPr/>
        </p:nvCxnSpPr>
        <p:spPr>
          <a:xfrm>
            <a:off x="6360008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60008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360008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60008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360008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360008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7310515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32" name="文本框 31"/>
          <p:cNvSpPr txBox="1"/>
          <p:nvPr/>
        </p:nvSpPr>
        <p:spPr>
          <a:xfrm>
            <a:off x="7310514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051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1051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35" name="文本框 34"/>
          <p:cNvSpPr txBox="1"/>
          <p:nvPr/>
        </p:nvSpPr>
        <p:spPr>
          <a:xfrm>
            <a:off x="731051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1051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37" name="文本框 36"/>
          <p:cNvSpPr txBox="1"/>
          <p:nvPr/>
        </p:nvSpPr>
        <p:spPr>
          <a:xfrm>
            <a:off x="730573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38" name="文本框 37"/>
          <p:cNvSpPr txBox="1"/>
          <p:nvPr/>
        </p:nvSpPr>
        <p:spPr>
          <a:xfrm>
            <a:off x="730573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39" name="文本框 38"/>
          <p:cNvSpPr txBox="1"/>
          <p:nvPr/>
        </p:nvSpPr>
        <p:spPr>
          <a:xfrm>
            <a:off x="3330890" y="836712"/>
            <a:ext cx="22466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1</a:t>
            </a:r>
            <a:r>
              <a:rPr lang="en-US" altLang="zh-CN" sz="2160" dirty="0"/>
              <a:t>(x) = x mod 8</a:t>
            </a:r>
            <a:endParaRPr lang="zh-CN" altLang="en-US" sz="216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23181" y="836712"/>
            <a:ext cx="31107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2</a:t>
            </a:r>
            <a:r>
              <a:rPr lang="en-US" altLang="zh-CN" sz="2160" dirty="0"/>
              <a:t>(x) = (x div 8) mod 8</a:t>
            </a:r>
            <a:endParaRPr lang="zh-CN" altLang="en-US" sz="2160" dirty="0"/>
          </a:p>
        </p:txBody>
      </p:sp>
      <p:sp>
        <p:nvSpPr>
          <p:cNvPr id="41" name="文本框 40"/>
          <p:cNvSpPr txBox="1"/>
          <p:nvPr/>
        </p:nvSpPr>
        <p:spPr>
          <a:xfrm>
            <a:off x="3849350" y="1997667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89</a:t>
            </a:r>
            <a:endParaRPr lang="zh-CN" altLang="en-US" sz="2160" dirty="0"/>
          </a:p>
        </p:txBody>
      </p:sp>
      <p:sp>
        <p:nvSpPr>
          <p:cNvPr id="42" name="文本框 41"/>
          <p:cNvSpPr txBox="1"/>
          <p:nvPr/>
        </p:nvSpPr>
        <p:spPr>
          <a:xfrm>
            <a:off x="3849351" y="2543694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50</a:t>
            </a:r>
            <a:endParaRPr lang="zh-CN" altLang="en-US" sz="216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1811" y="3062151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2941" y="4033867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13</a:t>
            </a:r>
            <a:endParaRPr lang="zh-CN" altLang="en-US" sz="216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46418" y="3046656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93</a:t>
            </a:r>
            <a:endParaRPr lang="zh-CN" altLang="en-US" sz="2160" dirty="0"/>
          </a:p>
        </p:txBody>
      </p:sp>
    </p:spTree>
    <p:extLst>
      <p:ext uri="{BB962C8B-B14F-4D97-AF65-F5344CB8AC3E}">
        <p14:creationId xmlns:p14="http://schemas.microsoft.com/office/powerpoint/2010/main" val="91889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6531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4" name="直接连接符 3"/>
          <p:cNvCxnSpPr/>
          <p:nvPr/>
        </p:nvCxnSpPr>
        <p:spPr>
          <a:xfrm>
            <a:off x="3676531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676531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676531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76531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76531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76531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76531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文本框 13"/>
          <p:cNvSpPr txBox="1"/>
          <p:nvPr/>
        </p:nvSpPr>
        <p:spPr>
          <a:xfrm>
            <a:off x="3158074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8073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807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17" name="文本框 16"/>
          <p:cNvSpPr txBox="1"/>
          <p:nvPr/>
        </p:nvSpPr>
        <p:spPr>
          <a:xfrm>
            <a:off x="315807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18" name="文本框 17"/>
          <p:cNvSpPr txBox="1"/>
          <p:nvPr/>
        </p:nvSpPr>
        <p:spPr>
          <a:xfrm>
            <a:off x="315807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19" name="文本框 18"/>
          <p:cNvSpPr txBox="1"/>
          <p:nvPr/>
        </p:nvSpPr>
        <p:spPr>
          <a:xfrm>
            <a:off x="315807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5329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5329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22" name="矩形 21"/>
          <p:cNvSpPr/>
          <p:nvPr/>
        </p:nvSpPr>
        <p:spPr>
          <a:xfrm>
            <a:off x="6360008" y="1441579"/>
            <a:ext cx="864096" cy="4147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23" name="直接连接符 22"/>
          <p:cNvCxnSpPr/>
          <p:nvPr/>
        </p:nvCxnSpPr>
        <p:spPr>
          <a:xfrm>
            <a:off x="6360008" y="196003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60008" y="247849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360008" y="299695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360008" y="4033867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360008" y="4552325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60008" y="3515410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360008" y="5070782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文本框 30"/>
          <p:cNvSpPr txBox="1"/>
          <p:nvPr/>
        </p:nvSpPr>
        <p:spPr>
          <a:xfrm>
            <a:off x="7310515" y="1516839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0</a:t>
            </a:r>
            <a:endParaRPr lang="zh-CN" altLang="en-US" sz="2160" dirty="0"/>
          </a:p>
        </p:txBody>
      </p:sp>
      <p:sp>
        <p:nvSpPr>
          <p:cNvPr id="32" name="文本框 31"/>
          <p:cNvSpPr txBox="1"/>
          <p:nvPr/>
        </p:nvSpPr>
        <p:spPr>
          <a:xfrm>
            <a:off x="7310514" y="2035296"/>
            <a:ext cx="3456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1</a:t>
            </a:r>
            <a:endParaRPr lang="zh-CN" altLang="en-US" sz="2160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0513" y="2553754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2</a:t>
            </a:r>
            <a:endParaRPr lang="zh-CN" altLang="en-US" sz="2160" dirty="0"/>
          </a:p>
        </p:txBody>
      </p:sp>
      <p:sp>
        <p:nvSpPr>
          <p:cNvPr id="34" name="文本框 33"/>
          <p:cNvSpPr txBox="1"/>
          <p:nvPr/>
        </p:nvSpPr>
        <p:spPr>
          <a:xfrm>
            <a:off x="7310513" y="3075363"/>
            <a:ext cx="3903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35" name="文本框 34"/>
          <p:cNvSpPr txBox="1"/>
          <p:nvPr/>
        </p:nvSpPr>
        <p:spPr>
          <a:xfrm>
            <a:off x="7310514" y="3590669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4</a:t>
            </a:r>
            <a:endParaRPr lang="zh-CN" altLang="en-US" sz="2160" dirty="0"/>
          </a:p>
        </p:txBody>
      </p:sp>
      <p:sp>
        <p:nvSpPr>
          <p:cNvPr id="36" name="文本框 35"/>
          <p:cNvSpPr txBox="1"/>
          <p:nvPr/>
        </p:nvSpPr>
        <p:spPr>
          <a:xfrm>
            <a:off x="7310514" y="4105975"/>
            <a:ext cx="3903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</a:t>
            </a:r>
            <a:endParaRPr lang="zh-CN" altLang="en-US" sz="2160" dirty="0"/>
          </a:p>
        </p:txBody>
      </p:sp>
      <p:sp>
        <p:nvSpPr>
          <p:cNvPr id="37" name="文本框 36"/>
          <p:cNvSpPr txBox="1"/>
          <p:nvPr/>
        </p:nvSpPr>
        <p:spPr>
          <a:xfrm>
            <a:off x="7305735" y="4630314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6</a:t>
            </a:r>
            <a:endParaRPr lang="zh-CN" altLang="en-US" sz="2160" dirty="0"/>
          </a:p>
        </p:txBody>
      </p:sp>
      <p:sp>
        <p:nvSpPr>
          <p:cNvPr id="38" name="文本框 37"/>
          <p:cNvSpPr txBox="1"/>
          <p:nvPr/>
        </p:nvSpPr>
        <p:spPr>
          <a:xfrm>
            <a:off x="7305735" y="5145621"/>
            <a:ext cx="3950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7</a:t>
            </a:r>
            <a:endParaRPr lang="zh-CN" altLang="en-US" sz="2160" dirty="0"/>
          </a:p>
        </p:txBody>
      </p:sp>
      <p:sp>
        <p:nvSpPr>
          <p:cNvPr id="39" name="文本框 38"/>
          <p:cNvSpPr txBox="1"/>
          <p:nvPr/>
        </p:nvSpPr>
        <p:spPr>
          <a:xfrm>
            <a:off x="3330890" y="836712"/>
            <a:ext cx="224665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1</a:t>
            </a:r>
            <a:r>
              <a:rPr lang="en-US" altLang="zh-CN" sz="2160" dirty="0"/>
              <a:t>(x) = x mod 8</a:t>
            </a:r>
            <a:endParaRPr lang="zh-CN" altLang="en-US" sz="216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23181" y="836712"/>
            <a:ext cx="31107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2</a:t>
            </a:r>
            <a:r>
              <a:rPr lang="en-US" altLang="zh-CN" sz="2160" dirty="0"/>
              <a:t>(x) = (x div 8) mod 8</a:t>
            </a:r>
            <a:endParaRPr lang="zh-CN" altLang="en-US" sz="2160" dirty="0"/>
          </a:p>
        </p:txBody>
      </p:sp>
      <p:sp>
        <p:nvSpPr>
          <p:cNvPr id="41" name="文本框 40"/>
          <p:cNvSpPr txBox="1"/>
          <p:nvPr/>
        </p:nvSpPr>
        <p:spPr>
          <a:xfrm>
            <a:off x="3849350" y="1997667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89</a:t>
            </a:r>
            <a:endParaRPr lang="zh-CN" altLang="en-US" sz="2160" dirty="0"/>
          </a:p>
        </p:txBody>
      </p:sp>
      <p:sp>
        <p:nvSpPr>
          <p:cNvPr id="42" name="文本框 41"/>
          <p:cNvSpPr txBox="1"/>
          <p:nvPr/>
        </p:nvSpPr>
        <p:spPr>
          <a:xfrm>
            <a:off x="3849351" y="2543694"/>
            <a:ext cx="7090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50</a:t>
            </a:r>
            <a:endParaRPr lang="zh-CN" altLang="en-US" sz="216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1811" y="3062151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3</a:t>
            </a:r>
            <a:endParaRPr lang="zh-CN" altLang="en-US" sz="2160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2941" y="4033867"/>
            <a:ext cx="6735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13</a:t>
            </a:r>
            <a:endParaRPr lang="zh-CN" altLang="en-US" sz="2160" dirty="0"/>
          </a:p>
        </p:txBody>
      </p:sp>
      <p:sp>
        <p:nvSpPr>
          <p:cNvPr id="45" name="文本框 44"/>
          <p:cNvSpPr txBox="1"/>
          <p:nvPr/>
        </p:nvSpPr>
        <p:spPr>
          <a:xfrm>
            <a:off x="6446418" y="3046656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" dirty="0"/>
              <a:t>93</a:t>
            </a:r>
            <a:endParaRPr lang="zh-CN" altLang="en-US" sz="2160" dirty="0"/>
          </a:p>
        </p:txBody>
      </p:sp>
      <p:sp>
        <p:nvSpPr>
          <p:cNvPr id="3" name="文本框 2"/>
          <p:cNvSpPr txBox="1"/>
          <p:nvPr/>
        </p:nvSpPr>
        <p:spPr>
          <a:xfrm>
            <a:off x="4886266" y="5732920"/>
            <a:ext cx="18098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0" dirty="0"/>
              <a:t>H</a:t>
            </a:r>
            <a:r>
              <a:rPr lang="en-US" altLang="zh-CN" sz="2160" baseline="-25000" dirty="0"/>
              <a:t>1</a:t>
            </a:r>
            <a:r>
              <a:rPr lang="en-US" altLang="zh-CN" sz="2160" dirty="0"/>
              <a:t>(1) = 1</a:t>
            </a:r>
          </a:p>
          <a:p>
            <a:r>
              <a:rPr lang="en-US" altLang="zh-CN" sz="2160" dirty="0"/>
              <a:t>Insert(1, 2)</a:t>
            </a:r>
            <a:endParaRPr lang="zh-CN" altLang="en-US" sz="216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621919" y="2246835"/>
            <a:ext cx="1728192" cy="10369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4713447" y="2397661"/>
            <a:ext cx="1218294" cy="31911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4668768" y="3274751"/>
            <a:ext cx="1353161" cy="10528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686506" y="2256895"/>
            <a:ext cx="1580977" cy="18490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6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KColor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3035</TotalTime>
  <Words>782</Words>
  <Application>Microsoft Macintosh PowerPoint</Application>
  <PresentationFormat>Widescreen</PresentationFormat>
  <Paragraphs>280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Microsoft YaHei</vt:lpstr>
      <vt:lpstr>Arial</vt:lpstr>
      <vt:lpstr>Calibri</vt:lpstr>
      <vt:lpstr>Consolas</vt:lpstr>
      <vt:lpstr>Corbel</vt:lpstr>
      <vt:lpstr>Wingdings</vt:lpstr>
      <vt:lpstr>Office Theme</vt:lpstr>
      <vt:lpstr>软件工程实践 (SEP)</vt:lpstr>
      <vt:lpstr>Review: Hashing</vt:lpstr>
      <vt:lpstr>std::map</vt:lpstr>
      <vt:lpstr>基本操作</vt:lpstr>
      <vt:lpstr>Hashing</vt:lpstr>
      <vt:lpstr>Cuckoo, The Bird</vt:lpstr>
      <vt:lpstr>Cuckoo Hashing 基本思想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Mingkai Dong</dc:creator>
  <cp:lastModifiedBy>Mingkai Dong</cp:lastModifiedBy>
  <cp:revision>795</cp:revision>
  <dcterms:created xsi:type="dcterms:W3CDTF">2021-02-24T11:14:01Z</dcterms:created>
  <dcterms:modified xsi:type="dcterms:W3CDTF">2021-04-28T05:10:30Z</dcterms:modified>
</cp:coreProperties>
</file>