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509" r:id="rId2"/>
    <p:sldId id="369" r:id="rId3"/>
    <p:sldId id="372" r:id="rId4"/>
    <p:sldId id="373" r:id="rId5"/>
    <p:sldId id="511" r:id="rId6"/>
    <p:sldId id="407" r:id="rId7"/>
    <p:sldId id="469" r:id="rId8"/>
    <p:sldId id="466" r:id="rId9"/>
    <p:sldId id="467" r:id="rId10"/>
    <p:sldId id="468" r:id="rId11"/>
    <p:sldId id="470" r:id="rId12"/>
    <p:sldId id="471" r:id="rId13"/>
    <p:sldId id="472" r:id="rId14"/>
    <p:sldId id="473" r:id="rId15"/>
    <p:sldId id="474" r:id="rId16"/>
    <p:sldId id="475" r:id="rId17"/>
    <p:sldId id="476" r:id="rId18"/>
    <p:sldId id="477" r:id="rId19"/>
    <p:sldId id="478" r:id="rId20"/>
    <p:sldId id="517" r:id="rId21"/>
    <p:sldId id="518" r:id="rId22"/>
    <p:sldId id="512" r:id="rId23"/>
    <p:sldId id="513" r:id="rId24"/>
    <p:sldId id="514" r:id="rId25"/>
    <p:sldId id="479" r:id="rId26"/>
    <p:sldId id="482" r:id="rId27"/>
    <p:sldId id="483" r:id="rId28"/>
    <p:sldId id="484" r:id="rId29"/>
    <p:sldId id="503" r:id="rId30"/>
    <p:sldId id="480" r:id="rId31"/>
    <p:sldId id="485" r:id="rId32"/>
    <p:sldId id="486" r:id="rId33"/>
    <p:sldId id="523" r:id="rId34"/>
    <p:sldId id="524" r:id="rId35"/>
    <p:sldId id="525" r:id="rId36"/>
    <p:sldId id="526" r:id="rId37"/>
    <p:sldId id="481" r:id="rId38"/>
    <p:sldId id="487" r:id="rId39"/>
    <p:sldId id="488" r:id="rId40"/>
    <p:sldId id="489" r:id="rId41"/>
    <p:sldId id="491" r:id="rId42"/>
    <p:sldId id="490" r:id="rId43"/>
    <p:sldId id="492" r:id="rId44"/>
    <p:sldId id="493" r:id="rId45"/>
    <p:sldId id="494" r:id="rId46"/>
    <p:sldId id="495" r:id="rId47"/>
    <p:sldId id="504" r:id="rId48"/>
    <p:sldId id="505" r:id="rId49"/>
    <p:sldId id="506" r:id="rId50"/>
    <p:sldId id="507" r:id="rId51"/>
    <p:sldId id="499" r:id="rId52"/>
    <p:sldId id="497" r:id="rId53"/>
    <p:sldId id="51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3"/>
    <p:restoredTop sz="77606"/>
  </p:normalViewPr>
  <p:slideViewPr>
    <p:cSldViewPr snapToGrid="0" snapToObjects="1">
      <p:cViewPr varScale="1">
        <p:scale>
          <a:sx n="90" d="100"/>
          <a:sy n="90" d="100"/>
        </p:scale>
        <p:origin x="116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3" d="100"/>
          <a:sy n="93" d="100"/>
        </p:scale>
        <p:origin x="3552"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09A0D8-4334-E849-BDBF-C7D9A3730B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C67E53EB-9970-024B-8262-19B6AD152A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B7AA53-B461-A142-962F-B03F77684702}" type="datetimeFigureOut">
              <a:rPr lang="en-CN" smtClean="0"/>
              <a:t>2021/7/14</a:t>
            </a:fld>
            <a:endParaRPr lang="en-CN"/>
          </a:p>
        </p:txBody>
      </p:sp>
      <p:sp>
        <p:nvSpPr>
          <p:cNvPr id="4" name="Footer Placeholder 3">
            <a:extLst>
              <a:ext uri="{FF2B5EF4-FFF2-40B4-BE49-F238E27FC236}">
                <a16:creationId xmlns:a16="http://schemas.microsoft.com/office/drawing/2014/main" id="{CE3E1B20-31C5-A94C-B5E0-13F429A3FC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C7939B8C-6692-E54B-9D53-7A3C6D96A5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09364-E0E9-B141-9223-AD8C2E2339A2}" type="slidenum">
              <a:rPr lang="en-CN" smtClean="0"/>
              <a:t>‹#›</a:t>
            </a:fld>
            <a:endParaRPr lang="en-CN"/>
          </a:p>
        </p:txBody>
      </p:sp>
    </p:spTree>
    <p:extLst>
      <p:ext uri="{BB962C8B-B14F-4D97-AF65-F5344CB8AC3E}">
        <p14:creationId xmlns:p14="http://schemas.microsoft.com/office/powerpoint/2010/main" val="40277643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4T01:40:19.9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2681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101B1-1D19-DD40-93BE-C87F0D942A0A}" type="datetimeFigureOut">
              <a:rPr lang="en-US" smtClean="0"/>
              <a:t>7/14/21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17AE1-A9E4-784B-98A8-41546930A2A0}" type="slidenum">
              <a:rPr lang="en-US" smtClean="0"/>
              <a:t>‹#›</a:t>
            </a:fld>
            <a:endParaRPr lang="en-US"/>
          </a:p>
        </p:txBody>
      </p:sp>
    </p:spTree>
    <p:extLst>
      <p:ext uri="{BB962C8B-B14F-4D97-AF65-F5344CB8AC3E}">
        <p14:creationId xmlns:p14="http://schemas.microsoft.com/office/powerpoint/2010/main" val="133570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1</a:t>
            </a:fld>
            <a:endParaRPr lang="en-US"/>
          </a:p>
        </p:txBody>
      </p:sp>
    </p:spTree>
    <p:extLst>
      <p:ext uri="{BB962C8B-B14F-4D97-AF65-F5344CB8AC3E}">
        <p14:creationId xmlns:p14="http://schemas.microsoft.com/office/powerpoint/2010/main" val="605014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53</a:t>
            </a:fld>
            <a:endParaRPr lang="en-US"/>
          </a:p>
        </p:txBody>
      </p:sp>
    </p:spTree>
    <p:extLst>
      <p:ext uri="{BB962C8B-B14F-4D97-AF65-F5344CB8AC3E}">
        <p14:creationId xmlns:p14="http://schemas.microsoft.com/office/powerpoint/2010/main" val="1891503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2021</a:t>
            </a:r>
            <a:r>
              <a:rPr lang="zh-CN" altLang="en-US" dirty="0"/>
              <a:t>年</a:t>
            </a:r>
            <a:r>
              <a:rPr lang="en-US" altLang="zh-CN" dirty="0"/>
              <a:t>04</a:t>
            </a:r>
            <a:r>
              <a:rPr lang="zh-CN" altLang="en-US" dirty="0"/>
              <a:t>月</a:t>
            </a:r>
            <a:r>
              <a:rPr lang="en-US" altLang="zh-CN" dirty="0"/>
              <a:t>08</a:t>
            </a:r>
            <a:r>
              <a:rPr lang="zh-CN" altLang="en-US" dirty="0"/>
              <a:t>日：</a:t>
            </a:r>
            <a:r>
              <a:rPr lang="en-US" altLang="zh-CN" dirty="0"/>
              <a:t>1.</a:t>
            </a:r>
            <a:r>
              <a:rPr lang="zh-CN" altLang="en-US" dirty="0"/>
              <a:t>排除题以理解为主，</a:t>
            </a:r>
            <a:r>
              <a:rPr lang="en-US" altLang="zh-CN" dirty="0"/>
              <a:t>2.</a:t>
            </a:r>
            <a:r>
              <a:rPr lang="zh-CN" altLang="en-US" dirty="0"/>
              <a:t>要讲</a:t>
            </a:r>
            <a:r>
              <a:rPr lang="en-US" altLang="zh-CN" dirty="0"/>
              <a:t>content</a:t>
            </a:r>
            <a:r>
              <a:rPr lang="zh-CN" altLang="en-US" dirty="0"/>
              <a:t>和具体选项的意思，</a:t>
            </a:r>
            <a:r>
              <a:rPr lang="en-US" altLang="zh-CN" dirty="0"/>
              <a:t>3.</a:t>
            </a:r>
            <a:r>
              <a:rPr lang="zh-CN" altLang="en-US" dirty="0"/>
              <a:t>要解释</a:t>
            </a:r>
            <a:r>
              <a:rPr lang="en-US" altLang="zh-CN" dirty="0"/>
              <a:t>NA</a:t>
            </a:r>
            <a:r>
              <a:rPr lang="zh-CN" altLang="en-US" dirty="0"/>
              <a:t>的</a:t>
            </a:r>
            <a:r>
              <a:rPr lang="en-US" altLang="zh-CN" dirty="0"/>
              <a:t>rationale</a:t>
            </a:r>
            <a:r>
              <a:rPr lang="zh-CN" altLang="en-US" dirty="0"/>
              <a:t>，错误选项的答非所问，</a:t>
            </a:r>
            <a:r>
              <a:rPr lang="en-US" altLang="zh-CN" dirty="0"/>
              <a:t>4.</a:t>
            </a:r>
            <a:r>
              <a:rPr lang="zh-CN" altLang="en-US" dirty="0"/>
              <a:t>改集中列举的第一题，第一题太简单了</a:t>
            </a:r>
            <a:endParaRPr lang="en-CN" dirty="0"/>
          </a:p>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2</a:t>
            </a:fld>
            <a:endParaRPr lang="en-US"/>
          </a:p>
        </p:txBody>
      </p:sp>
    </p:spTree>
    <p:extLst>
      <p:ext uri="{BB962C8B-B14F-4D97-AF65-F5344CB8AC3E}">
        <p14:creationId xmlns:p14="http://schemas.microsoft.com/office/powerpoint/2010/main" val="307113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20</a:t>
            </a:fld>
            <a:endParaRPr lang="en-US"/>
          </a:p>
        </p:txBody>
      </p:sp>
    </p:spTree>
    <p:extLst>
      <p:ext uri="{BB962C8B-B14F-4D97-AF65-F5344CB8AC3E}">
        <p14:creationId xmlns:p14="http://schemas.microsoft.com/office/powerpoint/2010/main" val="234805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21</a:t>
            </a:fld>
            <a:endParaRPr lang="en-US"/>
          </a:p>
        </p:txBody>
      </p:sp>
    </p:spTree>
    <p:extLst>
      <p:ext uri="{BB962C8B-B14F-4D97-AF65-F5344CB8AC3E}">
        <p14:creationId xmlns:p14="http://schemas.microsoft.com/office/powerpoint/2010/main" val="405812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Holocene  </a:t>
            </a:r>
          </a:p>
          <a:p>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英  </a:t>
            </a:r>
            <a:r>
              <a:rPr lang="en-US" altLang="ja-JP" sz="1200" b="0" i="0" u="none" strike="noStrike" kern="1200" dirty="0">
                <a:solidFill>
                  <a:schemeClr val="tx1"/>
                </a:solidFill>
                <a:effectLst/>
                <a:latin typeface="+mn-lt"/>
                <a:ea typeface="+mn-ea"/>
                <a:cs typeface="+mn-cs"/>
              </a:rPr>
              <a:t>[ˈ</a:t>
            </a:r>
            <a:r>
              <a:rPr lang="en-US" sz="1200" b="0" i="0" u="none" strike="noStrike" kern="1200" dirty="0" err="1">
                <a:solidFill>
                  <a:schemeClr val="tx1"/>
                </a:solidFill>
                <a:effectLst/>
                <a:latin typeface="+mn-lt"/>
                <a:ea typeface="+mn-ea"/>
                <a:cs typeface="+mn-cs"/>
              </a:rPr>
              <a:t>hɒləˌsiːn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美</a:t>
            </a:r>
            <a:endParaRPr lang="ja-JP" altLang="en-US" sz="1200" b="1" i="0" u="none" strike="noStrike" kern="120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adj. </a:t>
            </a:r>
            <a:r>
              <a:rPr lang="ja-JP" altLang="en-US" sz="1200" b="0" i="0" u="none" strike="noStrike" kern="1200">
                <a:solidFill>
                  <a:schemeClr val="tx1"/>
                </a:solidFill>
                <a:effectLst/>
                <a:latin typeface="+mn-lt"/>
                <a:ea typeface="+mn-ea"/>
                <a:cs typeface="+mn-cs"/>
              </a:rPr>
              <a:t>全新世的；全新统的</a:t>
            </a:r>
          </a:p>
          <a:p>
            <a:endParaRPr lang="en-CN" dirty="0"/>
          </a:p>
          <a:p>
            <a:r>
              <a:rPr lang="en-CN" dirty="0"/>
              <a:t>D未提及</a:t>
            </a:r>
          </a:p>
        </p:txBody>
      </p:sp>
      <p:sp>
        <p:nvSpPr>
          <p:cNvPr id="4" name="Slide Number Placeholder 3"/>
          <p:cNvSpPr>
            <a:spLocks noGrp="1"/>
          </p:cNvSpPr>
          <p:nvPr>
            <p:ph type="sldNum" sz="quarter" idx="5"/>
          </p:nvPr>
        </p:nvSpPr>
        <p:spPr/>
        <p:txBody>
          <a:bodyPr/>
          <a:lstStyle/>
          <a:p>
            <a:fld id="{48F17AE1-A9E4-784B-98A8-41546930A2A0}" type="slidenum">
              <a:rPr lang="en-US" smtClean="0"/>
              <a:t>22</a:t>
            </a:fld>
            <a:endParaRPr lang="en-US"/>
          </a:p>
        </p:txBody>
      </p:sp>
    </p:spTree>
    <p:extLst>
      <p:ext uri="{BB962C8B-B14F-4D97-AF65-F5344CB8AC3E}">
        <p14:creationId xmlns:p14="http://schemas.microsoft.com/office/powerpoint/2010/main" val="41357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Holocene  </a:t>
            </a:r>
          </a:p>
          <a:p>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英  </a:t>
            </a:r>
            <a:r>
              <a:rPr lang="en-US" altLang="ja-JP" sz="1200" b="0" i="0" u="none" strike="noStrike" kern="1200" dirty="0">
                <a:solidFill>
                  <a:schemeClr val="tx1"/>
                </a:solidFill>
                <a:effectLst/>
                <a:latin typeface="+mn-lt"/>
                <a:ea typeface="+mn-ea"/>
                <a:cs typeface="+mn-cs"/>
              </a:rPr>
              <a:t>[ˈ</a:t>
            </a:r>
            <a:r>
              <a:rPr lang="en-US" sz="1200" b="0" i="0" u="none" strike="noStrike" kern="1200" dirty="0" err="1">
                <a:solidFill>
                  <a:schemeClr val="tx1"/>
                </a:solidFill>
                <a:effectLst/>
                <a:latin typeface="+mn-lt"/>
                <a:ea typeface="+mn-ea"/>
                <a:cs typeface="+mn-cs"/>
              </a:rPr>
              <a:t>hɒləˌsiːn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美</a:t>
            </a:r>
            <a:endParaRPr lang="ja-JP" altLang="en-US" sz="1200" b="1" i="0" u="none" strike="noStrike" kern="120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adj. </a:t>
            </a:r>
            <a:r>
              <a:rPr lang="ja-JP" altLang="en-US" sz="1200" b="0" i="0" u="none" strike="noStrike" kern="1200">
                <a:solidFill>
                  <a:schemeClr val="tx1"/>
                </a:solidFill>
                <a:effectLst/>
                <a:latin typeface="+mn-lt"/>
                <a:ea typeface="+mn-ea"/>
                <a:cs typeface="+mn-cs"/>
              </a:rPr>
              <a:t>全新世的；全新统的</a:t>
            </a:r>
          </a:p>
          <a:p>
            <a:endParaRPr lang="en-CN" dirty="0"/>
          </a:p>
          <a:p>
            <a:r>
              <a:rPr lang="en-CN" dirty="0"/>
              <a:t>D未提及</a:t>
            </a:r>
          </a:p>
        </p:txBody>
      </p:sp>
      <p:sp>
        <p:nvSpPr>
          <p:cNvPr id="4" name="Slide Number Placeholder 3"/>
          <p:cNvSpPr>
            <a:spLocks noGrp="1"/>
          </p:cNvSpPr>
          <p:nvPr>
            <p:ph type="sldNum" sz="quarter" idx="5"/>
          </p:nvPr>
        </p:nvSpPr>
        <p:spPr/>
        <p:txBody>
          <a:bodyPr/>
          <a:lstStyle/>
          <a:p>
            <a:fld id="{48F17AE1-A9E4-784B-98A8-41546930A2A0}" type="slidenum">
              <a:rPr lang="en-US" smtClean="0"/>
              <a:t>23</a:t>
            </a:fld>
            <a:endParaRPr lang="en-US"/>
          </a:p>
        </p:txBody>
      </p:sp>
    </p:spTree>
    <p:extLst>
      <p:ext uri="{BB962C8B-B14F-4D97-AF65-F5344CB8AC3E}">
        <p14:creationId xmlns:p14="http://schemas.microsoft.com/office/powerpoint/2010/main" val="94687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Holocene  </a:t>
            </a:r>
          </a:p>
          <a:p>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英  </a:t>
            </a:r>
            <a:r>
              <a:rPr lang="en-US" altLang="ja-JP" sz="1200" b="0" i="0" u="none" strike="noStrike" kern="1200" dirty="0">
                <a:solidFill>
                  <a:schemeClr val="tx1"/>
                </a:solidFill>
                <a:effectLst/>
                <a:latin typeface="+mn-lt"/>
                <a:ea typeface="+mn-ea"/>
                <a:cs typeface="+mn-cs"/>
              </a:rPr>
              <a:t>[ˈ</a:t>
            </a:r>
            <a:r>
              <a:rPr lang="en-US" sz="1200" b="0" i="0" u="none" strike="noStrike" kern="1200" dirty="0" err="1">
                <a:solidFill>
                  <a:schemeClr val="tx1"/>
                </a:solidFill>
                <a:effectLst/>
                <a:latin typeface="+mn-lt"/>
                <a:ea typeface="+mn-ea"/>
                <a:cs typeface="+mn-cs"/>
              </a:rPr>
              <a:t>hɒləˌsiːn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美</a:t>
            </a:r>
            <a:endParaRPr lang="ja-JP" altLang="en-US" sz="1200" b="1" i="0" u="none" strike="noStrike" kern="120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adj. </a:t>
            </a:r>
            <a:r>
              <a:rPr lang="ja-JP" altLang="en-US" sz="1200" b="0" i="0" u="none" strike="noStrike" kern="1200">
                <a:solidFill>
                  <a:schemeClr val="tx1"/>
                </a:solidFill>
                <a:effectLst/>
                <a:latin typeface="+mn-lt"/>
                <a:ea typeface="+mn-ea"/>
                <a:cs typeface="+mn-cs"/>
              </a:rPr>
              <a:t>全新世的；全新统的</a:t>
            </a:r>
          </a:p>
          <a:p>
            <a:endParaRPr lang="en-CN" dirty="0"/>
          </a:p>
          <a:p>
            <a:r>
              <a:rPr lang="en-CN" dirty="0"/>
              <a:t>D未提及</a:t>
            </a:r>
          </a:p>
        </p:txBody>
      </p:sp>
      <p:sp>
        <p:nvSpPr>
          <p:cNvPr id="4" name="Slide Number Placeholder 3"/>
          <p:cNvSpPr>
            <a:spLocks noGrp="1"/>
          </p:cNvSpPr>
          <p:nvPr>
            <p:ph type="sldNum" sz="quarter" idx="5"/>
          </p:nvPr>
        </p:nvSpPr>
        <p:spPr/>
        <p:txBody>
          <a:bodyPr/>
          <a:lstStyle/>
          <a:p>
            <a:fld id="{48F17AE1-A9E4-784B-98A8-41546930A2A0}" type="slidenum">
              <a:rPr lang="en-US" smtClean="0"/>
              <a:t>24</a:t>
            </a:fld>
            <a:endParaRPr lang="en-US"/>
          </a:p>
        </p:txBody>
      </p:sp>
    </p:spTree>
    <p:extLst>
      <p:ext uri="{BB962C8B-B14F-4D97-AF65-F5344CB8AC3E}">
        <p14:creationId xmlns:p14="http://schemas.microsoft.com/office/powerpoint/2010/main" val="301396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40</a:t>
            </a:fld>
            <a:endParaRPr lang="en-US"/>
          </a:p>
        </p:txBody>
      </p:sp>
    </p:spTree>
    <p:extLst>
      <p:ext uri="{BB962C8B-B14F-4D97-AF65-F5344CB8AC3E}">
        <p14:creationId xmlns:p14="http://schemas.microsoft.com/office/powerpoint/2010/main" val="722962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48F17AE1-A9E4-784B-98A8-41546930A2A0}" type="slidenum">
              <a:rPr lang="en-US" smtClean="0"/>
              <a:t>52</a:t>
            </a:fld>
            <a:endParaRPr lang="en-US"/>
          </a:p>
        </p:txBody>
      </p:sp>
    </p:spTree>
    <p:extLst>
      <p:ext uri="{BB962C8B-B14F-4D97-AF65-F5344CB8AC3E}">
        <p14:creationId xmlns:p14="http://schemas.microsoft.com/office/powerpoint/2010/main" val="427233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D555-79CB-4844-9B39-D8B450AA9AF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B6A26AD6-F33D-FA41-92B2-CC77C27A6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5126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A31F6-646C-0F4C-BD0B-BAD772CBC8A6}"/>
              </a:ext>
            </a:extLst>
          </p:cNvPr>
          <p:cNvSpPr>
            <a:spLocks noGrp="1"/>
          </p:cNvSpPr>
          <p:nvPr>
            <p:ph idx="1"/>
          </p:nvPr>
        </p:nvSpPr>
        <p:spPr>
          <a:xfrm>
            <a:off x="838200" y="1371600"/>
            <a:ext cx="10515600" cy="480536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31ADD589-3951-4D4A-914A-8658ADEF9DA7}"/>
              </a:ext>
            </a:extLst>
          </p:cNvPr>
          <p:cNvSpPr>
            <a:spLocks noGrp="1"/>
          </p:cNvSpPr>
          <p:nvPr>
            <p:ph type="title"/>
          </p:nvPr>
        </p:nvSpPr>
        <p:spPr>
          <a:xfrm>
            <a:off x="838200" y="365125"/>
            <a:ext cx="10515600" cy="792063"/>
          </a:xfrm>
        </p:spPr>
        <p:txBody>
          <a:bodyPr/>
          <a:lstStyle/>
          <a:p>
            <a:r>
              <a:rPr lang="en-US" dirty="0"/>
              <a:t>Click to edit Master title style</a:t>
            </a:r>
          </a:p>
        </p:txBody>
      </p:sp>
    </p:spTree>
    <p:extLst>
      <p:ext uri="{BB962C8B-B14F-4D97-AF65-F5344CB8AC3E}">
        <p14:creationId xmlns:p14="http://schemas.microsoft.com/office/powerpoint/2010/main" val="237754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A31F6-646C-0F4C-BD0B-BAD772CBC8A6}"/>
              </a:ext>
            </a:extLst>
          </p:cNvPr>
          <p:cNvSpPr>
            <a:spLocks noGrp="1"/>
          </p:cNvSpPr>
          <p:nvPr>
            <p:ph idx="1"/>
          </p:nvPr>
        </p:nvSpPr>
        <p:spPr>
          <a:xfrm>
            <a:off x="257174" y="221195"/>
            <a:ext cx="11677651" cy="6415609"/>
          </a:xfrm>
        </p:spPr>
        <p:txBody>
          <a:bodyPr/>
          <a:lstStyle>
            <a:lvl1pPr marL="0" indent="0">
              <a:lnSpc>
                <a:spcPct val="100000"/>
              </a:lnSpc>
              <a:buNone/>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885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61C-22F7-5F44-954D-534355AB8F21}"/>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069FE8D6-CEF3-5B4B-B4A7-A04DFE080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108EC42-2F94-9343-95EB-E67254D43B5F}"/>
              </a:ext>
            </a:extLst>
          </p:cNvPr>
          <p:cNvSpPr>
            <a:spLocks noGrp="1"/>
          </p:cNvSpPr>
          <p:nvPr>
            <p:ph type="dt" sz="half" idx="10"/>
          </p:nvPr>
        </p:nvSpPr>
        <p:spPr>
          <a:xfrm>
            <a:off x="838200" y="6356350"/>
            <a:ext cx="2743200" cy="365125"/>
          </a:xfrm>
          <a:prstGeom prst="rect">
            <a:avLst/>
          </a:prstGeom>
        </p:spPr>
        <p:txBody>
          <a:bodyPr/>
          <a:lstStyle/>
          <a:p>
            <a:fld id="{40AF2947-46E6-864D-BE0B-2B34BCD69C32}" type="datetimeFigureOut">
              <a:rPr lang="en-US" smtClean="0"/>
              <a:t>7/14/21</a:t>
            </a:fld>
            <a:endParaRPr lang="en-US"/>
          </a:p>
        </p:txBody>
      </p:sp>
      <p:sp>
        <p:nvSpPr>
          <p:cNvPr id="5" name="Footer Placeholder 4">
            <a:extLst>
              <a:ext uri="{FF2B5EF4-FFF2-40B4-BE49-F238E27FC236}">
                <a16:creationId xmlns:a16="http://schemas.microsoft.com/office/drawing/2014/main" id="{9D9DFE64-FE5D-434C-9DBE-ADFE77EFC8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D6F0003-152F-EF40-855A-7AA83A763A27}"/>
              </a:ext>
            </a:extLst>
          </p:cNvPr>
          <p:cNvSpPr>
            <a:spLocks noGrp="1"/>
          </p:cNvSpPr>
          <p:nvPr>
            <p:ph type="sldNum" sz="quarter" idx="12"/>
          </p:nvPr>
        </p:nvSpPr>
        <p:spPr>
          <a:xfrm>
            <a:off x="8610600" y="6356350"/>
            <a:ext cx="2743200" cy="365125"/>
          </a:xfrm>
          <a:prstGeom prst="rect">
            <a:avLst/>
          </a:prstGeom>
        </p:spPr>
        <p:txBody>
          <a:bodyPr/>
          <a:lstStyle/>
          <a:p>
            <a:fld id="{B4F7AA37-6138-A340-B070-06DC3BA1F8AB}" type="slidenum">
              <a:rPr lang="en-US" smtClean="0"/>
              <a:t>‹#›</a:t>
            </a:fld>
            <a:endParaRPr lang="en-US"/>
          </a:p>
        </p:txBody>
      </p:sp>
    </p:spTree>
    <p:extLst>
      <p:ext uri="{BB962C8B-B14F-4D97-AF65-F5344CB8AC3E}">
        <p14:creationId xmlns:p14="http://schemas.microsoft.com/office/powerpoint/2010/main" val="409691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85719-A191-A74F-B3B4-80C2813746DF}"/>
              </a:ext>
            </a:extLst>
          </p:cNvPr>
          <p:cNvSpPr>
            <a:spLocks noGrp="1"/>
          </p:cNvSpPr>
          <p:nvPr>
            <p:ph type="dt" sz="half" idx="10"/>
          </p:nvPr>
        </p:nvSpPr>
        <p:spPr>
          <a:xfrm>
            <a:off x="838200" y="6356350"/>
            <a:ext cx="2743200" cy="365125"/>
          </a:xfrm>
          <a:prstGeom prst="rect">
            <a:avLst/>
          </a:prstGeom>
        </p:spPr>
        <p:txBody>
          <a:bodyPr/>
          <a:lstStyle/>
          <a:p>
            <a:fld id="{40AF2947-46E6-864D-BE0B-2B34BCD69C32}" type="datetimeFigureOut">
              <a:rPr lang="en-US" smtClean="0"/>
              <a:t>7/14/21</a:t>
            </a:fld>
            <a:endParaRPr lang="en-US"/>
          </a:p>
        </p:txBody>
      </p:sp>
      <p:sp>
        <p:nvSpPr>
          <p:cNvPr id="3" name="Footer Placeholder 2">
            <a:extLst>
              <a:ext uri="{FF2B5EF4-FFF2-40B4-BE49-F238E27FC236}">
                <a16:creationId xmlns:a16="http://schemas.microsoft.com/office/drawing/2014/main" id="{74EBC2F8-A3E4-3E46-98E4-B69230596B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7ED1D2F-7667-1B47-A08A-304115A143AF}"/>
              </a:ext>
            </a:extLst>
          </p:cNvPr>
          <p:cNvSpPr>
            <a:spLocks noGrp="1"/>
          </p:cNvSpPr>
          <p:nvPr>
            <p:ph type="sldNum" sz="quarter" idx="12"/>
          </p:nvPr>
        </p:nvSpPr>
        <p:spPr>
          <a:xfrm>
            <a:off x="8610600" y="6356350"/>
            <a:ext cx="2743200" cy="365125"/>
          </a:xfrm>
          <a:prstGeom prst="rect">
            <a:avLst/>
          </a:prstGeom>
        </p:spPr>
        <p:txBody>
          <a:bodyPr/>
          <a:lstStyle/>
          <a:p>
            <a:fld id="{B4F7AA37-6138-A340-B070-06DC3BA1F8AB}" type="slidenum">
              <a:rPr lang="en-US" smtClean="0"/>
              <a:t>‹#›</a:t>
            </a:fld>
            <a:endParaRPr lang="en-US"/>
          </a:p>
        </p:txBody>
      </p:sp>
    </p:spTree>
    <p:extLst>
      <p:ext uri="{BB962C8B-B14F-4D97-AF65-F5344CB8AC3E}">
        <p14:creationId xmlns:p14="http://schemas.microsoft.com/office/powerpoint/2010/main" val="76083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7A14-BE84-BE41-86DB-29C9530F53BC}"/>
              </a:ext>
            </a:extLst>
          </p:cNvPr>
          <p:cNvSpPr>
            <a:spLocks noGrp="1"/>
          </p:cNvSpPr>
          <p:nvPr>
            <p:ph type="title"/>
          </p:nvPr>
        </p:nvSpPr>
        <p:spPr>
          <a:xfrm>
            <a:off x="838200" y="365125"/>
            <a:ext cx="10515600" cy="792063"/>
          </a:xfrm>
          <a:prstGeom prst="rect">
            <a:avLst/>
          </a:prstGeom>
        </p:spPr>
        <p:txBody>
          <a:bodyPr vert="horz" lIns="91440" tIns="45720" rIns="91440" bIns="45720" rtlCol="0" anchor="ctr">
            <a:normAutofit/>
          </a:bodyPr>
          <a:lstStyle/>
          <a:p>
            <a:endParaRPr lang="en-US" dirty="0"/>
          </a:p>
        </p:txBody>
      </p:sp>
      <p:sp>
        <p:nvSpPr>
          <p:cNvPr id="3" name="Text Placeholder 2">
            <a:extLst>
              <a:ext uri="{FF2B5EF4-FFF2-40B4-BE49-F238E27FC236}">
                <a16:creationId xmlns:a16="http://schemas.microsoft.com/office/drawing/2014/main" id="{D2F8BFE3-F508-C744-8F09-5CEEC91A82CF}"/>
              </a:ext>
            </a:extLst>
          </p:cNvPr>
          <p:cNvSpPr>
            <a:spLocks noGrp="1"/>
          </p:cNvSpPr>
          <p:nvPr>
            <p:ph type="body" idx="1"/>
          </p:nvPr>
        </p:nvSpPr>
        <p:spPr>
          <a:xfrm>
            <a:off x="838200" y="1260088"/>
            <a:ext cx="10515600" cy="49168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图片 2">
            <a:extLst>
              <a:ext uri="{FF2B5EF4-FFF2-40B4-BE49-F238E27FC236}">
                <a16:creationId xmlns:a16="http://schemas.microsoft.com/office/drawing/2014/main" id="{C2244D6E-1483-734E-A82B-AB49D215AAE1}"/>
              </a:ext>
            </a:extLst>
          </p:cNvPr>
          <p:cNvPicPr>
            <a:picLocks noChangeAspect="1"/>
          </p:cNvPicPr>
          <p:nvPr userDrawn="1"/>
        </p:nvPicPr>
        <p:blipFill>
          <a:blip r:embed="rId7" cstate="print">
            <a:alphaModFix amt="50000"/>
            <a:extLst>
              <a:ext uri="{28A0092B-C50C-407E-A947-70E740481C1C}">
                <a14:useLocalDpi xmlns:a14="http://schemas.microsoft.com/office/drawing/2010/main"/>
              </a:ext>
            </a:extLst>
          </a:blip>
          <a:stretch>
            <a:fillRect/>
          </a:stretch>
        </p:blipFill>
        <p:spPr>
          <a:xfrm>
            <a:off x="2709" y="23150"/>
            <a:ext cx="12189291" cy="6858000"/>
          </a:xfrm>
          <a:prstGeom prst="rect">
            <a:avLst/>
          </a:prstGeom>
        </p:spPr>
      </p:pic>
      <p:pic>
        <p:nvPicPr>
          <p:cNvPr id="6" name="图片 8">
            <a:extLst>
              <a:ext uri="{FF2B5EF4-FFF2-40B4-BE49-F238E27FC236}">
                <a16:creationId xmlns:a16="http://schemas.microsoft.com/office/drawing/2014/main" id="{300737ED-27A5-2249-8293-637852C444CA}"/>
              </a:ext>
            </a:extLst>
          </p:cNvPr>
          <p:cNvPicPr>
            <a:picLocks noChangeAspect="1"/>
          </p:cNvPicPr>
          <p:nvPr userDrawn="1"/>
        </p:nvPicPr>
        <p:blipFill>
          <a:blip r:embed="rId8" cstate="print">
            <a:alphaModFix amt="50000"/>
            <a:extLst>
              <a:ext uri="{28A0092B-C50C-407E-A947-70E740481C1C}">
                <a14:useLocalDpi xmlns:a14="http://schemas.microsoft.com/office/drawing/2010/main"/>
              </a:ext>
            </a:extLst>
          </a:blip>
          <a:stretch>
            <a:fillRect/>
          </a:stretch>
        </p:blipFill>
        <p:spPr>
          <a:xfrm>
            <a:off x="846816" y="6474568"/>
            <a:ext cx="1710680" cy="240786"/>
          </a:xfrm>
          <a:prstGeom prst="rect">
            <a:avLst/>
          </a:prstGeom>
        </p:spPr>
      </p:pic>
      <p:pic>
        <p:nvPicPr>
          <p:cNvPr id="8" name="图片 4">
            <a:extLst>
              <a:ext uri="{FF2B5EF4-FFF2-40B4-BE49-F238E27FC236}">
                <a16:creationId xmlns:a16="http://schemas.microsoft.com/office/drawing/2014/main" id="{B5FB02A1-E414-6640-8672-828D775F5E30}"/>
              </a:ext>
            </a:extLst>
          </p:cNvPr>
          <p:cNvPicPr>
            <a:picLocks noChangeAspect="1"/>
          </p:cNvPicPr>
          <p:nvPr userDrawn="1"/>
        </p:nvPicPr>
        <p:blipFill>
          <a:blip r:embed="rId9">
            <a:alphaModFix amt="50000"/>
            <a:extLst>
              <a:ext uri="{28A0092B-C50C-407E-A947-70E740481C1C}">
                <a14:useLocalDpi xmlns:a14="http://schemas.microsoft.com/office/drawing/2010/main" val="0"/>
              </a:ext>
            </a:extLst>
          </a:blip>
          <a:stretch>
            <a:fillRect/>
          </a:stretch>
        </p:blipFill>
        <p:spPr>
          <a:xfrm>
            <a:off x="9584849" y="6315863"/>
            <a:ext cx="2604442" cy="645901"/>
          </a:xfrm>
          <a:prstGeom prst="rect">
            <a:avLst/>
          </a:prstGeom>
        </p:spPr>
      </p:pic>
    </p:spTree>
    <p:extLst>
      <p:ext uri="{BB962C8B-B14F-4D97-AF65-F5344CB8AC3E}">
        <p14:creationId xmlns:p14="http://schemas.microsoft.com/office/powerpoint/2010/main" val="2518715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49CD-1213-4B4C-A781-A43CDA79F473}"/>
              </a:ext>
            </a:extLst>
          </p:cNvPr>
          <p:cNvSpPr>
            <a:spLocks noGrp="1"/>
          </p:cNvSpPr>
          <p:nvPr>
            <p:ph type="ctrTitle"/>
          </p:nvPr>
        </p:nvSpPr>
        <p:spPr/>
        <p:txBody>
          <a:bodyPr>
            <a:normAutofit/>
          </a:bodyPr>
          <a:lstStyle/>
          <a:p>
            <a:r>
              <a:rPr lang="ja-JP" altLang="en-US"/>
              <a:t>否定事实信息题</a:t>
            </a:r>
            <a:endParaRPr lang="en-US" dirty="0"/>
          </a:p>
        </p:txBody>
      </p:sp>
      <p:sp>
        <p:nvSpPr>
          <p:cNvPr id="3" name="Subtitle 2">
            <a:extLst>
              <a:ext uri="{FF2B5EF4-FFF2-40B4-BE49-F238E27FC236}">
                <a16:creationId xmlns:a16="http://schemas.microsoft.com/office/drawing/2014/main" id="{7DA51126-D309-7641-898D-5E43B919F9AE}"/>
              </a:ext>
            </a:extLst>
          </p:cNvPr>
          <p:cNvSpPr>
            <a:spLocks noGrp="1"/>
          </p:cNvSpPr>
          <p:nvPr>
            <p:ph type="subTitle" idx="1"/>
          </p:nvPr>
        </p:nvSpPr>
        <p:spPr/>
        <p:txBody>
          <a:bodyPr/>
          <a:lstStyle/>
          <a:p>
            <a:r>
              <a:rPr lang="en-US" dirty="0"/>
              <a:t>Nega</a:t>
            </a:r>
            <a:r>
              <a:rPr lang="en-US" altLang="zh-CN" dirty="0"/>
              <a:t>tive</a:t>
            </a:r>
            <a:r>
              <a:rPr lang="zh-CN" altLang="en-US" dirty="0"/>
              <a:t> </a:t>
            </a:r>
            <a:r>
              <a:rPr lang="en-US" altLang="zh-CN" dirty="0"/>
              <a:t>Factual</a:t>
            </a:r>
            <a:r>
              <a:rPr lang="zh-CN" altLang="en-US" dirty="0"/>
              <a:t> </a:t>
            </a:r>
            <a:r>
              <a:rPr lang="en-US" altLang="zh-CN" dirty="0"/>
              <a:t>Information</a:t>
            </a:r>
            <a:r>
              <a:rPr lang="zh-CN" altLang="en-US" dirty="0"/>
              <a:t> </a:t>
            </a:r>
            <a:r>
              <a:rPr lang="en-US" altLang="zh-CN" dirty="0"/>
              <a:t>Question</a:t>
            </a:r>
            <a:endParaRPr lang="en-US" dirty="0"/>
          </a:p>
        </p:txBody>
      </p:sp>
    </p:spTree>
    <p:extLst>
      <p:ext uri="{BB962C8B-B14F-4D97-AF65-F5344CB8AC3E}">
        <p14:creationId xmlns:p14="http://schemas.microsoft.com/office/powerpoint/2010/main" val="296373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C5BD2-9579-3C44-9245-B20054AB2F8F}"/>
              </a:ext>
            </a:extLst>
          </p:cNvPr>
          <p:cNvSpPr>
            <a:spLocks noGrp="1"/>
          </p:cNvSpPr>
          <p:nvPr>
            <p:ph idx="1"/>
          </p:nvPr>
        </p:nvSpPr>
        <p:spPr/>
        <p:txBody>
          <a:bodyPr/>
          <a:lstStyle/>
          <a:p>
            <a:r>
              <a:rPr lang="ja-JP" altLang="en-US"/>
              <a:t>集中列举</a:t>
            </a:r>
          </a:p>
          <a:p>
            <a:r>
              <a:rPr lang="ja-JP" altLang="en-US"/>
              <a:t>分散列举</a:t>
            </a:r>
          </a:p>
          <a:p>
            <a:endParaRPr lang="ja-JP" altLang="en-US"/>
          </a:p>
          <a:p>
            <a:pPr marL="0" indent="0">
              <a:buNone/>
            </a:pPr>
            <a:endParaRPr lang="en-US" dirty="0"/>
          </a:p>
        </p:txBody>
      </p:sp>
      <p:sp>
        <p:nvSpPr>
          <p:cNvPr id="3" name="Title 2">
            <a:extLst>
              <a:ext uri="{FF2B5EF4-FFF2-40B4-BE49-F238E27FC236}">
                <a16:creationId xmlns:a16="http://schemas.microsoft.com/office/drawing/2014/main" id="{2FC88DF3-3B56-9743-B54D-78A03C0FBB6E}"/>
              </a:ext>
            </a:extLst>
          </p:cNvPr>
          <p:cNvSpPr>
            <a:spLocks noGrp="1"/>
          </p:cNvSpPr>
          <p:nvPr>
            <p:ph type="title"/>
          </p:nvPr>
        </p:nvSpPr>
        <p:spPr/>
        <p:txBody>
          <a:bodyPr/>
          <a:lstStyle/>
          <a:p>
            <a:r>
              <a:rPr lang="ja-JP" altLang="en-US"/>
              <a:t>题目类型</a:t>
            </a:r>
            <a:endParaRPr lang="en-US" dirty="0"/>
          </a:p>
        </p:txBody>
      </p:sp>
    </p:spTree>
    <p:extLst>
      <p:ext uri="{BB962C8B-B14F-4D97-AF65-F5344CB8AC3E}">
        <p14:creationId xmlns:p14="http://schemas.microsoft.com/office/powerpoint/2010/main" val="197328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A5FEAC-41D5-2B41-BD2A-57ADA4882809}"/>
              </a:ext>
            </a:extLst>
          </p:cNvPr>
          <p:cNvSpPr>
            <a:spLocks noGrp="1"/>
          </p:cNvSpPr>
          <p:nvPr>
            <p:ph idx="1"/>
          </p:nvPr>
        </p:nvSpPr>
        <p:spPr/>
        <p:txBody>
          <a:bodyPr>
            <a:normAutofit lnSpcReduction="10000"/>
          </a:bodyPr>
          <a:lstStyle/>
          <a:p>
            <a:pPr marL="0" indent="0">
              <a:buNone/>
            </a:pPr>
            <a:r>
              <a:rPr lang="zh-CN" altLang="en-US" dirty="0"/>
              <a:t> </a:t>
            </a:r>
            <a:endParaRPr lang="en-US" altLang="ja-JP" dirty="0"/>
          </a:p>
          <a:p>
            <a:pPr marL="0" indent="0">
              <a:buNone/>
            </a:pPr>
            <a:endParaRPr lang="en-US" altLang="ja-JP" dirty="0"/>
          </a:p>
          <a:p>
            <a:pPr marL="0" indent="0">
              <a:buNone/>
            </a:pPr>
            <a:r>
              <a:rPr lang="en-US" altLang="ja-JP" dirty="0"/>
              <a:t>e.g.</a:t>
            </a:r>
            <a:r>
              <a:rPr lang="zh-CN" altLang="en-US" dirty="0"/>
              <a:t> </a:t>
            </a:r>
            <a:r>
              <a:rPr lang="ja-JP" altLang="en-US"/>
              <a:t>小白买了杯奶茶，里面加了红豆、仙草和珍珠。</a:t>
            </a:r>
          </a:p>
          <a:p>
            <a:pPr marL="0" indent="0">
              <a:buNone/>
            </a:pPr>
            <a:endParaRPr lang="ja-JP" altLang="en-US"/>
          </a:p>
          <a:p>
            <a:pPr marL="0" indent="0">
              <a:buNone/>
            </a:pPr>
            <a:r>
              <a:rPr lang="ja-JP" altLang="en-US"/>
              <a:t>小白奶茶里加了很多料，</a:t>
            </a:r>
            <a:r>
              <a:rPr lang="en-US" dirty="0"/>
              <a:t>EXCEPT：</a:t>
            </a:r>
          </a:p>
          <a:p>
            <a:pPr marL="0" indent="0">
              <a:buNone/>
            </a:pPr>
            <a:r>
              <a:rPr lang="en-US" dirty="0"/>
              <a:t>a. </a:t>
            </a:r>
            <a:r>
              <a:rPr lang="ja-JP" altLang="en-US"/>
              <a:t>红豆</a:t>
            </a:r>
          </a:p>
          <a:p>
            <a:pPr marL="0" indent="0">
              <a:buNone/>
            </a:pPr>
            <a:r>
              <a:rPr lang="en-US" dirty="0"/>
              <a:t>b. </a:t>
            </a:r>
            <a:r>
              <a:rPr lang="ja-JP" altLang="en-US"/>
              <a:t>燕麦</a:t>
            </a:r>
          </a:p>
          <a:p>
            <a:pPr marL="0" indent="0">
              <a:buNone/>
            </a:pPr>
            <a:r>
              <a:rPr lang="en-US" dirty="0"/>
              <a:t>c. </a:t>
            </a:r>
            <a:r>
              <a:rPr lang="ja-JP" altLang="en-US"/>
              <a:t>仙草</a:t>
            </a:r>
          </a:p>
          <a:p>
            <a:pPr marL="0" indent="0">
              <a:buNone/>
            </a:pPr>
            <a:r>
              <a:rPr lang="en-US" dirty="0"/>
              <a:t>d. </a:t>
            </a:r>
            <a:r>
              <a:rPr lang="ja-JP" altLang="en-US"/>
              <a:t>珍珠</a:t>
            </a:r>
          </a:p>
        </p:txBody>
      </p:sp>
      <p:sp>
        <p:nvSpPr>
          <p:cNvPr id="3" name="Title 2">
            <a:extLst>
              <a:ext uri="{FF2B5EF4-FFF2-40B4-BE49-F238E27FC236}">
                <a16:creationId xmlns:a16="http://schemas.microsoft.com/office/drawing/2014/main" id="{FA408AFF-9079-FE49-99EF-030FC69FF827}"/>
              </a:ext>
            </a:extLst>
          </p:cNvPr>
          <p:cNvSpPr>
            <a:spLocks noGrp="1"/>
          </p:cNvSpPr>
          <p:nvPr>
            <p:ph type="title"/>
          </p:nvPr>
        </p:nvSpPr>
        <p:spPr/>
        <p:txBody>
          <a:bodyPr/>
          <a:lstStyle/>
          <a:p>
            <a:r>
              <a:rPr lang="ja-JP" altLang="en-US"/>
              <a:t>集中列举</a:t>
            </a:r>
            <a:endParaRPr lang="en-US" dirty="0"/>
          </a:p>
        </p:txBody>
      </p:sp>
    </p:spTree>
    <p:extLst>
      <p:ext uri="{BB962C8B-B14F-4D97-AF65-F5344CB8AC3E}">
        <p14:creationId xmlns:p14="http://schemas.microsoft.com/office/powerpoint/2010/main" val="225914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A5FEAC-41D5-2B41-BD2A-57ADA4882809}"/>
              </a:ext>
            </a:extLst>
          </p:cNvPr>
          <p:cNvSpPr>
            <a:spLocks noGrp="1"/>
          </p:cNvSpPr>
          <p:nvPr>
            <p:ph idx="1"/>
          </p:nvPr>
        </p:nvSpPr>
        <p:spPr/>
        <p:txBody>
          <a:bodyPr>
            <a:normAutofit lnSpcReduction="10000"/>
          </a:bodyPr>
          <a:lstStyle/>
          <a:p>
            <a:pPr marL="0" indent="0">
              <a:buNone/>
            </a:pPr>
            <a:r>
              <a:rPr lang="ja-JP" altLang="en-US">
                <a:solidFill>
                  <a:srgbClr val="FF0000"/>
                </a:solidFill>
              </a:rPr>
              <a:t>原文信息通常以并列形式出现</a:t>
            </a:r>
            <a:endParaRPr lang="en-US" altLang="ja-JP" dirty="0">
              <a:solidFill>
                <a:srgbClr val="FF0000"/>
              </a:solidFill>
            </a:endParaRPr>
          </a:p>
          <a:p>
            <a:pPr marL="0" indent="0">
              <a:buNone/>
            </a:pPr>
            <a:endParaRPr lang="en-US" altLang="ja-JP" dirty="0"/>
          </a:p>
          <a:p>
            <a:pPr marL="0" indent="0">
              <a:buNone/>
            </a:pPr>
            <a:r>
              <a:rPr lang="en-US" altLang="ja-JP" dirty="0"/>
              <a:t>e.g.</a:t>
            </a:r>
            <a:r>
              <a:rPr lang="zh-CN" altLang="en-US" dirty="0"/>
              <a:t> </a:t>
            </a:r>
            <a:r>
              <a:rPr lang="ja-JP" altLang="en-US"/>
              <a:t>小白买了杯奶茶，里面加了红豆、仙草和珍珠。</a:t>
            </a:r>
          </a:p>
          <a:p>
            <a:pPr marL="0" indent="0">
              <a:buNone/>
            </a:pPr>
            <a:endParaRPr lang="ja-JP" altLang="en-US"/>
          </a:p>
          <a:p>
            <a:pPr marL="0" indent="0">
              <a:buNone/>
            </a:pPr>
            <a:r>
              <a:rPr lang="ja-JP" altLang="en-US"/>
              <a:t>小白奶茶里加了很多料，</a:t>
            </a:r>
            <a:r>
              <a:rPr lang="en-US" dirty="0"/>
              <a:t>EXCEPT：</a:t>
            </a:r>
          </a:p>
          <a:p>
            <a:pPr marL="0" indent="0">
              <a:buNone/>
            </a:pPr>
            <a:r>
              <a:rPr lang="en-US" dirty="0"/>
              <a:t>a. </a:t>
            </a:r>
            <a:r>
              <a:rPr lang="ja-JP" altLang="en-US"/>
              <a:t>红豆</a:t>
            </a:r>
          </a:p>
          <a:p>
            <a:pPr marL="0" indent="0">
              <a:buNone/>
            </a:pPr>
            <a:r>
              <a:rPr lang="en-US" dirty="0"/>
              <a:t>b. </a:t>
            </a:r>
            <a:r>
              <a:rPr lang="ja-JP" altLang="en-US"/>
              <a:t>燕麦</a:t>
            </a:r>
          </a:p>
          <a:p>
            <a:pPr marL="0" indent="0">
              <a:buNone/>
            </a:pPr>
            <a:r>
              <a:rPr lang="en-US" dirty="0"/>
              <a:t>c. </a:t>
            </a:r>
            <a:r>
              <a:rPr lang="ja-JP" altLang="en-US"/>
              <a:t>仙草</a:t>
            </a:r>
          </a:p>
          <a:p>
            <a:pPr marL="0" indent="0">
              <a:buNone/>
            </a:pPr>
            <a:r>
              <a:rPr lang="en-US" dirty="0"/>
              <a:t>d. </a:t>
            </a:r>
            <a:r>
              <a:rPr lang="ja-JP" altLang="en-US"/>
              <a:t>珍珠</a:t>
            </a:r>
          </a:p>
        </p:txBody>
      </p:sp>
      <p:sp>
        <p:nvSpPr>
          <p:cNvPr id="3" name="Title 2">
            <a:extLst>
              <a:ext uri="{FF2B5EF4-FFF2-40B4-BE49-F238E27FC236}">
                <a16:creationId xmlns:a16="http://schemas.microsoft.com/office/drawing/2014/main" id="{FA408AFF-9079-FE49-99EF-030FC69FF827}"/>
              </a:ext>
            </a:extLst>
          </p:cNvPr>
          <p:cNvSpPr>
            <a:spLocks noGrp="1"/>
          </p:cNvSpPr>
          <p:nvPr>
            <p:ph type="title"/>
          </p:nvPr>
        </p:nvSpPr>
        <p:spPr/>
        <p:txBody>
          <a:bodyPr/>
          <a:lstStyle/>
          <a:p>
            <a:r>
              <a:rPr lang="ja-JP" altLang="en-US"/>
              <a:t>集中列举</a:t>
            </a:r>
            <a:endParaRPr lang="en-US" dirty="0"/>
          </a:p>
        </p:txBody>
      </p:sp>
    </p:spTree>
    <p:extLst>
      <p:ext uri="{BB962C8B-B14F-4D97-AF65-F5344CB8AC3E}">
        <p14:creationId xmlns:p14="http://schemas.microsoft.com/office/powerpoint/2010/main" val="270907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AA6447-A7CB-F543-AE96-2B7A62EE914E}"/>
              </a:ext>
            </a:extLst>
          </p:cNvPr>
          <p:cNvGraphicFramePr>
            <a:graphicFrameLocks noGrp="1"/>
          </p:cNvGraphicFramePr>
          <p:nvPr>
            <p:ph idx="1"/>
            <p:extLst>
              <p:ext uri="{D42A27DB-BD31-4B8C-83A1-F6EECF244321}">
                <p14:modId xmlns:p14="http://schemas.microsoft.com/office/powerpoint/2010/main" val="3326928620"/>
              </p:ext>
            </p:extLst>
          </p:nvPr>
        </p:nvGraphicFramePr>
        <p:xfrm>
          <a:off x="756695" y="1302152"/>
          <a:ext cx="10678610" cy="4589361"/>
        </p:xfrm>
        <a:graphic>
          <a:graphicData uri="http://schemas.openxmlformats.org/drawingml/2006/table">
            <a:tbl>
              <a:tblPr bandRow="1">
                <a:tableStyleId>{93296810-A885-4BE3-A3E7-6D5BEEA58F35}</a:tableStyleId>
              </a:tblPr>
              <a:tblGrid>
                <a:gridCol w="2136976">
                  <a:extLst>
                    <a:ext uri="{9D8B030D-6E8A-4147-A177-3AD203B41FA5}">
                      <a16:colId xmlns:a16="http://schemas.microsoft.com/office/drawing/2014/main" val="3695901899"/>
                    </a:ext>
                  </a:extLst>
                </a:gridCol>
                <a:gridCol w="8541634">
                  <a:extLst>
                    <a:ext uri="{9D8B030D-6E8A-4147-A177-3AD203B41FA5}">
                      <a16:colId xmlns:a16="http://schemas.microsoft.com/office/drawing/2014/main" val="3975822595"/>
                    </a:ext>
                  </a:extLst>
                </a:gridCol>
              </a:tblGrid>
              <a:tr h="1529787">
                <a:tc>
                  <a:txBody>
                    <a:bodyPr/>
                    <a:lstStyle/>
                    <a:p>
                      <a:pPr algn="ctr"/>
                      <a:r>
                        <a:rPr lang="ja-JP" altLang="en-US" sz="2400">
                          <a:latin typeface="Microsoft YaHei UI" panose="020B0503020204020204" pitchFamily="34" charset="-122"/>
                          <a:ea typeface="Microsoft YaHei UI" panose="020B0503020204020204" pitchFamily="34" charset="-122"/>
                        </a:rPr>
                        <a:t>标点</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r>
                        <a:rPr lang="en-US" sz="2400" dirty="0">
                          <a:latin typeface="Microsoft YaHei UI" panose="020B0503020204020204" pitchFamily="34" charset="-122"/>
                          <a:ea typeface="Microsoft YaHei UI" panose="020B0503020204020204" pitchFamily="34" charset="-122"/>
                        </a:rPr>
                        <a:t>:    ;     ,</a:t>
                      </a:r>
                    </a:p>
                  </a:txBody>
                  <a:tcPr anchor="ctr"/>
                </a:tc>
                <a:extLst>
                  <a:ext uri="{0D108BD9-81ED-4DB2-BD59-A6C34878D82A}">
                    <a16:rowId xmlns:a16="http://schemas.microsoft.com/office/drawing/2014/main" val="1617682401"/>
                  </a:ext>
                </a:extLst>
              </a:tr>
              <a:tr h="1529787">
                <a:tc>
                  <a:txBody>
                    <a:bodyPr/>
                    <a:lstStyle/>
                    <a:p>
                      <a:pPr algn="ctr"/>
                      <a:r>
                        <a:rPr lang="ja-JP" altLang="en-US" sz="2400">
                          <a:latin typeface="Microsoft YaHei UI" panose="020B0503020204020204" pitchFamily="34" charset="-122"/>
                          <a:ea typeface="Microsoft YaHei UI" panose="020B0503020204020204" pitchFamily="34" charset="-122"/>
                        </a:rPr>
                        <a:t>并列</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2400"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468418272"/>
                  </a:ext>
                </a:extLst>
              </a:tr>
              <a:tr h="1529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a:latin typeface="Microsoft YaHei UI" panose="020B0503020204020204" pitchFamily="34" charset="-122"/>
                          <a:ea typeface="Microsoft YaHei UI" panose="020B0503020204020204" pitchFamily="34" charset="-122"/>
                        </a:rPr>
                        <a:t>举例</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endParaRPr lang="en-US" sz="2400"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2897107339"/>
                  </a:ext>
                </a:extLst>
              </a:tr>
            </a:tbl>
          </a:graphicData>
        </a:graphic>
      </p:graphicFrame>
      <p:sp>
        <p:nvSpPr>
          <p:cNvPr id="3" name="Title 2">
            <a:extLst>
              <a:ext uri="{FF2B5EF4-FFF2-40B4-BE49-F238E27FC236}">
                <a16:creationId xmlns:a16="http://schemas.microsoft.com/office/drawing/2014/main" id="{97A9F435-9500-3647-845F-33164CD48BC2}"/>
              </a:ext>
            </a:extLst>
          </p:cNvPr>
          <p:cNvSpPr>
            <a:spLocks noGrp="1"/>
          </p:cNvSpPr>
          <p:nvPr>
            <p:ph type="title"/>
          </p:nvPr>
        </p:nvSpPr>
        <p:spPr/>
        <p:txBody>
          <a:bodyPr/>
          <a:lstStyle/>
          <a:p>
            <a:r>
              <a:rPr lang="ja-JP" altLang="en-US"/>
              <a:t>集中列举</a:t>
            </a:r>
            <a:endParaRPr lang="en-US" dirty="0"/>
          </a:p>
        </p:txBody>
      </p:sp>
    </p:spTree>
    <p:extLst>
      <p:ext uri="{BB962C8B-B14F-4D97-AF65-F5344CB8AC3E}">
        <p14:creationId xmlns:p14="http://schemas.microsoft.com/office/powerpoint/2010/main" val="258193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AA6447-A7CB-F543-AE96-2B7A62EE914E}"/>
              </a:ext>
            </a:extLst>
          </p:cNvPr>
          <p:cNvGraphicFramePr>
            <a:graphicFrameLocks noGrp="1"/>
          </p:cNvGraphicFramePr>
          <p:nvPr>
            <p:ph idx="1"/>
            <p:extLst>
              <p:ext uri="{D42A27DB-BD31-4B8C-83A1-F6EECF244321}">
                <p14:modId xmlns:p14="http://schemas.microsoft.com/office/powerpoint/2010/main" val="3678253876"/>
              </p:ext>
            </p:extLst>
          </p:nvPr>
        </p:nvGraphicFramePr>
        <p:xfrm>
          <a:off x="756695" y="1302152"/>
          <a:ext cx="10678610" cy="4589361"/>
        </p:xfrm>
        <a:graphic>
          <a:graphicData uri="http://schemas.openxmlformats.org/drawingml/2006/table">
            <a:tbl>
              <a:tblPr bandRow="1">
                <a:tableStyleId>{93296810-A885-4BE3-A3E7-6D5BEEA58F35}</a:tableStyleId>
              </a:tblPr>
              <a:tblGrid>
                <a:gridCol w="2136976">
                  <a:extLst>
                    <a:ext uri="{9D8B030D-6E8A-4147-A177-3AD203B41FA5}">
                      <a16:colId xmlns:a16="http://schemas.microsoft.com/office/drawing/2014/main" val="3695901899"/>
                    </a:ext>
                  </a:extLst>
                </a:gridCol>
                <a:gridCol w="8541634">
                  <a:extLst>
                    <a:ext uri="{9D8B030D-6E8A-4147-A177-3AD203B41FA5}">
                      <a16:colId xmlns:a16="http://schemas.microsoft.com/office/drawing/2014/main" val="3975822595"/>
                    </a:ext>
                  </a:extLst>
                </a:gridCol>
              </a:tblGrid>
              <a:tr h="1529787">
                <a:tc>
                  <a:txBody>
                    <a:bodyPr/>
                    <a:lstStyle/>
                    <a:p>
                      <a:pPr algn="ctr"/>
                      <a:r>
                        <a:rPr lang="ja-JP" altLang="en-US" sz="2400">
                          <a:latin typeface="Microsoft YaHei UI" panose="020B0503020204020204" pitchFamily="34" charset="-122"/>
                          <a:ea typeface="Microsoft YaHei UI" panose="020B0503020204020204" pitchFamily="34" charset="-122"/>
                        </a:rPr>
                        <a:t>标点</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r>
                        <a:rPr lang="en-US" sz="2400" dirty="0">
                          <a:latin typeface="Microsoft YaHei UI" panose="020B0503020204020204" pitchFamily="34" charset="-122"/>
                          <a:ea typeface="Microsoft YaHei UI" panose="020B0503020204020204" pitchFamily="34" charset="-122"/>
                        </a:rPr>
                        <a:t>:    ;     ,</a:t>
                      </a:r>
                    </a:p>
                  </a:txBody>
                  <a:tcPr anchor="ctr"/>
                </a:tc>
                <a:extLst>
                  <a:ext uri="{0D108BD9-81ED-4DB2-BD59-A6C34878D82A}">
                    <a16:rowId xmlns:a16="http://schemas.microsoft.com/office/drawing/2014/main" val="1617682401"/>
                  </a:ext>
                </a:extLst>
              </a:tr>
              <a:tr h="1529787">
                <a:tc>
                  <a:txBody>
                    <a:bodyPr/>
                    <a:lstStyle/>
                    <a:p>
                      <a:pPr algn="ctr"/>
                      <a:r>
                        <a:rPr lang="ja-JP" altLang="en-US" sz="2400">
                          <a:latin typeface="Microsoft YaHei UI" panose="020B0503020204020204" pitchFamily="34" charset="-122"/>
                          <a:ea typeface="Microsoft YaHei UI" panose="020B0503020204020204" pitchFamily="34" charset="-122"/>
                        </a:rPr>
                        <a:t>并列</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400" dirty="0">
                          <a:latin typeface="Microsoft YaHei UI" panose="020B0503020204020204" pitchFamily="34" charset="-122"/>
                          <a:ea typeface="Microsoft YaHei UI" panose="020B0503020204020204" pitchFamily="34" charset="-122"/>
                        </a:rPr>
                        <a:t>and, or, also, as well (as), another, furthermore, moreover, additionally, firstly/secondly</a:t>
                      </a:r>
                    </a:p>
                  </a:txBody>
                  <a:tcPr anchor="ctr"/>
                </a:tc>
                <a:extLst>
                  <a:ext uri="{0D108BD9-81ED-4DB2-BD59-A6C34878D82A}">
                    <a16:rowId xmlns:a16="http://schemas.microsoft.com/office/drawing/2014/main" val="1468418272"/>
                  </a:ext>
                </a:extLst>
              </a:tr>
              <a:tr h="1529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a:latin typeface="Microsoft YaHei UI" panose="020B0503020204020204" pitchFamily="34" charset="-122"/>
                          <a:ea typeface="Microsoft YaHei UI" panose="020B0503020204020204" pitchFamily="34" charset="-122"/>
                        </a:rPr>
                        <a:t>举例</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endParaRPr lang="en-US" sz="2400"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2897107339"/>
                  </a:ext>
                </a:extLst>
              </a:tr>
            </a:tbl>
          </a:graphicData>
        </a:graphic>
      </p:graphicFrame>
      <p:sp>
        <p:nvSpPr>
          <p:cNvPr id="3" name="Title 2">
            <a:extLst>
              <a:ext uri="{FF2B5EF4-FFF2-40B4-BE49-F238E27FC236}">
                <a16:creationId xmlns:a16="http://schemas.microsoft.com/office/drawing/2014/main" id="{97A9F435-9500-3647-845F-33164CD48BC2}"/>
              </a:ext>
            </a:extLst>
          </p:cNvPr>
          <p:cNvSpPr>
            <a:spLocks noGrp="1"/>
          </p:cNvSpPr>
          <p:nvPr>
            <p:ph type="title"/>
          </p:nvPr>
        </p:nvSpPr>
        <p:spPr/>
        <p:txBody>
          <a:bodyPr/>
          <a:lstStyle/>
          <a:p>
            <a:r>
              <a:rPr lang="ja-JP" altLang="en-US"/>
              <a:t>集中列举</a:t>
            </a:r>
            <a:endParaRPr lang="en-US" dirty="0"/>
          </a:p>
        </p:txBody>
      </p:sp>
    </p:spTree>
    <p:extLst>
      <p:ext uri="{BB962C8B-B14F-4D97-AF65-F5344CB8AC3E}">
        <p14:creationId xmlns:p14="http://schemas.microsoft.com/office/powerpoint/2010/main" val="413458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AA6447-A7CB-F543-AE96-2B7A62EE914E}"/>
              </a:ext>
            </a:extLst>
          </p:cNvPr>
          <p:cNvGraphicFramePr>
            <a:graphicFrameLocks noGrp="1"/>
          </p:cNvGraphicFramePr>
          <p:nvPr>
            <p:ph idx="1"/>
            <p:extLst>
              <p:ext uri="{D42A27DB-BD31-4B8C-83A1-F6EECF244321}">
                <p14:modId xmlns:p14="http://schemas.microsoft.com/office/powerpoint/2010/main" val="1408890926"/>
              </p:ext>
            </p:extLst>
          </p:nvPr>
        </p:nvGraphicFramePr>
        <p:xfrm>
          <a:off x="756695" y="1302152"/>
          <a:ext cx="10678610" cy="4589361"/>
        </p:xfrm>
        <a:graphic>
          <a:graphicData uri="http://schemas.openxmlformats.org/drawingml/2006/table">
            <a:tbl>
              <a:tblPr bandRow="1">
                <a:tableStyleId>{93296810-A885-4BE3-A3E7-6D5BEEA58F35}</a:tableStyleId>
              </a:tblPr>
              <a:tblGrid>
                <a:gridCol w="2136976">
                  <a:extLst>
                    <a:ext uri="{9D8B030D-6E8A-4147-A177-3AD203B41FA5}">
                      <a16:colId xmlns:a16="http://schemas.microsoft.com/office/drawing/2014/main" val="3695901899"/>
                    </a:ext>
                  </a:extLst>
                </a:gridCol>
                <a:gridCol w="8541634">
                  <a:extLst>
                    <a:ext uri="{9D8B030D-6E8A-4147-A177-3AD203B41FA5}">
                      <a16:colId xmlns:a16="http://schemas.microsoft.com/office/drawing/2014/main" val="3975822595"/>
                    </a:ext>
                  </a:extLst>
                </a:gridCol>
              </a:tblGrid>
              <a:tr h="1529787">
                <a:tc>
                  <a:txBody>
                    <a:bodyPr/>
                    <a:lstStyle/>
                    <a:p>
                      <a:pPr algn="ctr"/>
                      <a:r>
                        <a:rPr lang="ja-JP" altLang="en-US" sz="2400">
                          <a:latin typeface="Microsoft YaHei UI" panose="020B0503020204020204" pitchFamily="34" charset="-122"/>
                          <a:ea typeface="Microsoft YaHei UI" panose="020B0503020204020204" pitchFamily="34" charset="-122"/>
                        </a:rPr>
                        <a:t>标点</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r>
                        <a:rPr lang="en-US" sz="2400" dirty="0">
                          <a:latin typeface="Microsoft YaHei UI" panose="020B0503020204020204" pitchFamily="34" charset="-122"/>
                          <a:ea typeface="Microsoft YaHei UI" panose="020B0503020204020204" pitchFamily="34" charset="-122"/>
                        </a:rPr>
                        <a:t>:    ;     ,</a:t>
                      </a:r>
                    </a:p>
                  </a:txBody>
                  <a:tcPr anchor="ctr"/>
                </a:tc>
                <a:extLst>
                  <a:ext uri="{0D108BD9-81ED-4DB2-BD59-A6C34878D82A}">
                    <a16:rowId xmlns:a16="http://schemas.microsoft.com/office/drawing/2014/main" val="1617682401"/>
                  </a:ext>
                </a:extLst>
              </a:tr>
              <a:tr h="1529787">
                <a:tc>
                  <a:txBody>
                    <a:bodyPr/>
                    <a:lstStyle/>
                    <a:p>
                      <a:pPr algn="ctr"/>
                      <a:r>
                        <a:rPr lang="ja-JP" altLang="en-US" sz="2400">
                          <a:latin typeface="Microsoft YaHei UI" panose="020B0503020204020204" pitchFamily="34" charset="-122"/>
                          <a:ea typeface="Microsoft YaHei UI" panose="020B0503020204020204" pitchFamily="34" charset="-122"/>
                        </a:rPr>
                        <a:t>并列</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400" dirty="0">
                          <a:latin typeface="Microsoft YaHei UI" panose="020B0503020204020204" pitchFamily="34" charset="-122"/>
                          <a:ea typeface="Microsoft YaHei UI" panose="020B0503020204020204" pitchFamily="34" charset="-122"/>
                        </a:rPr>
                        <a:t>and, or, also, as well (as), another, furthermore, moreover, additionally, firstly/secondly</a:t>
                      </a:r>
                    </a:p>
                  </a:txBody>
                  <a:tcPr anchor="ctr"/>
                </a:tc>
                <a:extLst>
                  <a:ext uri="{0D108BD9-81ED-4DB2-BD59-A6C34878D82A}">
                    <a16:rowId xmlns:a16="http://schemas.microsoft.com/office/drawing/2014/main" val="1468418272"/>
                  </a:ext>
                </a:extLst>
              </a:tr>
              <a:tr h="15297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a:latin typeface="Microsoft YaHei UI" panose="020B0503020204020204" pitchFamily="34" charset="-122"/>
                          <a:ea typeface="Microsoft YaHei UI" panose="020B0503020204020204" pitchFamily="34" charset="-122"/>
                        </a:rPr>
                        <a:t>举例</a:t>
                      </a:r>
                      <a:endParaRPr lang="en-US" sz="2400" dirty="0">
                        <a:latin typeface="Microsoft YaHei UI" panose="020B0503020204020204" pitchFamily="34" charset="-122"/>
                        <a:ea typeface="Microsoft YaHei UI" panose="020B0503020204020204" pitchFamily="34" charset="-122"/>
                      </a:endParaRPr>
                    </a:p>
                  </a:txBody>
                  <a:tcPr anchor="ctr"/>
                </a:tc>
                <a:tc>
                  <a:txBody>
                    <a:bodyPr/>
                    <a:lstStyle/>
                    <a:p>
                      <a:pPr lvl="1" algn="l"/>
                      <a:r>
                        <a:rPr lang="en-US" sz="2400" dirty="0">
                          <a:latin typeface="Microsoft YaHei UI" panose="020B0503020204020204" pitchFamily="34" charset="-122"/>
                          <a:ea typeface="Microsoft YaHei UI" panose="020B0503020204020204" pitchFamily="34" charset="-122"/>
                        </a:rPr>
                        <a:t>for example/instance, including, such as/that, like, namely, from A to B</a:t>
                      </a:r>
                    </a:p>
                  </a:txBody>
                  <a:tcPr anchor="ctr"/>
                </a:tc>
                <a:extLst>
                  <a:ext uri="{0D108BD9-81ED-4DB2-BD59-A6C34878D82A}">
                    <a16:rowId xmlns:a16="http://schemas.microsoft.com/office/drawing/2014/main" val="2897107339"/>
                  </a:ext>
                </a:extLst>
              </a:tr>
            </a:tbl>
          </a:graphicData>
        </a:graphic>
      </p:graphicFrame>
      <p:sp>
        <p:nvSpPr>
          <p:cNvPr id="3" name="Title 2">
            <a:extLst>
              <a:ext uri="{FF2B5EF4-FFF2-40B4-BE49-F238E27FC236}">
                <a16:creationId xmlns:a16="http://schemas.microsoft.com/office/drawing/2014/main" id="{97A9F435-9500-3647-845F-33164CD48BC2}"/>
              </a:ext>
            </a:extLst>
          </p:cNvPr>
          <p:cNvSpPr>
            <a:spLocks noGrp="1"/>
          </p:cNvSpPr>
          <p:nvPr>
            <p:ph type="title"/>
          </p:nvPr>
        </p:nvSpPr>
        <p:spPr/>
        <p:txBody>
          <a:bodyPr/>
          <a:lstStyle/>
          <a:p>
            <a:r>
              <a:rPr lang="ja-JP" altLang="en-US"/>
              <a:t>集中列举</a:t>
            </a:r>
            <a:endParaRPr lang="en-US" dirty="0"/>
          </a:p>
        </p:txBody>
      </p:sp>
    </p:spTree>
    <p:extLst>
      <p:ext uri="{BB962C8B-B14F-4D97-AF65-F5344CB8AC3E}">
        <p14:creationId xmlns:p14="http://schemas.microsoft.com/office/powerpoint/2010/main" val="141364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D33A50-CF88-B04F-AFEE-9EE1611FDFAD}"/>
              </a:ext>
            </a:extLst>
          </p:cNvPr>
          <p:cNvSpPr>
            <a:spLocks noGrp="1"/>
          </p:cNvSpPr>
          <p:nvPr>
            <p:ph idx="1"/>
          </p:nvPr>
        </p:nvSpPr>
        <p:spPr/>
        <p:txBody>
          <a:bodyPr>
            <a:normAutofit fontScale="85000" lnSpcReduction="10000"/>
          </a:bodyPr>
          <a:lstStyle/>
          <a:p>
            <a:pPr>
              <a:lnSpc>
                <a:spcPct val="120000"/>
              </a:lnSpc>
            </a:pPr>
            <a:r>
              <a:rPr lang="en-US" sz="2400" dirty="0"/>
              <a:t>Paragraph 1: The universal global warming at the end of the Ice Age had dramatic effects on temperate regions of Asia, Europe, and North America. Ice sheets retreated and sea levels rose. The climatic changes in southwestern Asia were more subtle, in that they involved shifts in mountain snow lines, rainfall patterns, and vegetation cover. However, these same cycles of change had momentous impacts on the sparse human populations of the region. At the end of the Ice Age, no more than a few thousand foragers lived along the eastern Mediterranean coast, in the Jordan and Euphrates valleys. Within 2,000 years, the human population of the region numbered in the tens of thousands, all as a result of village life and farming. Thanks to new environmental and archaeological discoveries, we now know something about this remarkable change in local life. </a:t>
            </a:r>
          </a:p>
          <a:p>
            <a:pPr>
              <a:lnSpc>
                <a:spcPct val="120000"/>
              </a:lnSpc>
            </a:pPr>
            <a:r>
              <a:rPr lang="en-US" sz="2400" dirty="0"/>
              <a:t>20-2-2.Major climatic changes occurred by the end of the Ice Age in all of the following geographic areas EXCEPT</a:t>
            </a:r>
          </a:p>
          <a:p>
            <a:pPr marL="457200" indent="-457200">
              <a:lnSpc>
                <a:spcPct val="120000"/>
              </a:lnSpc>
              <a:buFont typeface="Courier New" panose="02070309020205020404" pitchFamily="49" charset="0"/>
              <a:buChar char="o"/>
            </a:pPr>
            <a:r>
              <a:rPr lang="en-US" sz="2400" dirty="0"/>
              <a:t>temperate regions of Asia </a:t>
            </a:r>
          </a:p>
          <a:p>
            <a:pPr marL="457200" indent="-457200">
              <a:lnSpc>
                <a:spcPct val="120000"/>
              </a:lnSpc>
              <a:buFont typeface="Courier New" panose="02070309020205020404" pitchFamily="49" charset="0"/>
              <a:buChar char="o"/>
            </a:pPr>
            <a:r>
              <a:rPr lang="en-US" sz="2400" dirty="0"/>
              <a:t>southwestern Asia</a:t>
            </a:r>
          </a:p>
          <a:p>
            <a:pPr marL="457200" indent="-457200">
              <a:lnSpc>
                <a:spcPct val="120000"/>
              </a:lnSpc>
              <a:buFont typeface="Courier New" panose="02070309020205020404" pitchFamily="49" charset="0"/>
              <a:buChar char="o"/>
            </a:pPr>
            <a:r>
              <a:rPr lang="en-US" sz="2400" dirty="0"/>
              <a:t>North America</a:t>
            </a:r>
          </a:p>
          <a:p>
            <a:pPr marL="457200" indent="-457200">
              <a:lnSpc>
                <a:spcPct val="120000"/>
              </a:lnSpc>
              <a:buFont typeface="Courier New" panose="02070309020205020404" pitchFamily="49" charset="0"/>
              <a:buChar char="o"/>
            </a:pPr>
            <a:r>
              <a:rPr lang="en-US" sz="2400" dirty="0"/>
              <a:t>Europe</a:t>
            </a:r>
          </a:p>
        </p:txBody>
      </p:sp>
    </p:spTree>
    <p:extLst>
      <p:ext uri="{BB962C8B-B14F-4D97-AF65-F5344CB8AC3E}">
        <p14:creationId xmlns:p14="http://schemas.microsoft.com/office/powerpoint/2010/main" val="68175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D33A50-CF88-B04F-AFEE-9EE1611FDFAD}"/>
              </a:ext>
            </a:extLst>
          </p:cNvPr>
          <p:cNvSpPr>
            <a:spLocks noGrp="1"/>
          </p:cNvSpPr>
          <p:nvPr>
            <p:ph idx="1"/>
          </p:nvPr>
        </p:nvSpPr>
        <p:spPr/>
        <p:txBody>
          <a:bodyPr>
            <a:normAutofit fontScale="85000" lnSpcReduction="10000"/>
          </a:bodyPr>
          <a:lstStyle/>
          <a:p>
            <a:pPr>
              <a:lnSpc>
                <a:spcPct val="120000"/>
              </a:lnSpc>
            </a:pPr>
            <a:r>
              <a:rPr lang="en-US" sz="2400" dirty="0"/>
              <a:t>Paragraph 1: The universal global warming at the end of the </a:t>
            </a:r>
            <a:r>
              <a:rPr lang="en-US" sz="2400" dirty="0">
                <a:solidFill>
                  <a:srgbClr val="FF0000"/>
                </a:solidFill>
              </a:rPr>
              <a:t>Ice Age </a:t>
            </a:r>
            <a:r>
              <a:rPr lang="en-US" sz="2400" dirty="0"/>
              <a:t>had dramatic effects on temperate regions of Asia, Europe, and North America. Ice sheets retreated and sea levels rose. The climatic changes in southwestern Asia were more subtle, in that they involved shifts in mountain snow lines, rainfall patterns, and vegetation cover. However, these same cycles of change had momentous impacts on the sparse human populations of the region. At the end of the Ice Age, no more than a few thousand foragers lived along the eastern Mediterranean coast, in the Jordan and Euphrates valleys. Within 2,000 years, the human population of the region numbered in the tens of thousands, all as a result of village life and farming. Thanks to new environmental and archaeological discoveries, we now know something about this remarkable change in local life. </a:t>
            </a:r>
          </a:p>
          <a:p>
            <a:pPr>
              <a:lnSpc>
                <a:spcPct val="120000"/>
              </a:lnSpc>
            </a:pPr>
            <a:r>
              <a:rPr lang="en-US" sz="2400" dirty="0"/>
              <a:t>20-2-2.Major climatic changes occurred by the end of the </a:t>
            </a:r>
            <a:r>
              <a:rPr lang="en-US" sz="2400" dirty="0">
                <a:solidFill>
                  <a:srgbClr val="FF0000"/>
                </a:solidFill>
              </a:rPr>
              <a:t>Ice Age </a:t>
            </a:r>
            <a:r>
              <a:rPr lang="en-US" sz="2400" dirty="0"/>
              <a:t>in all of the following geographic areas EXCEPT</a:t>
            </a:r>
          </a:p>
          <a:p>
            <a:pPr marL="457200" indent="-457200">
              <a:lnSpc>
                <a:spcPct val="120000"/>
              </a:lnSpc>
              <a:buFont typeface="Courier New" panose="02070309020205020404" pitchFamily="49" charset="0"/>
              <a:buChar char="o"/>
            </a:pPr>
            <a:r>
              <a:rPr lang="en-US" sz="2400" dirty="0"/>
              <a:t>temperate regions of Asia </a:t>
            </a:r>
          </a:p>
          <a:p>
            <a:pPr marL="457200" indent="-457200">
              <a:lnSpc>
                <a:spcPct val="120000"/>
              </a:lnSpc>
              <a:buFont typeface="Courier New" panose="02070309020205020404" pitchFamily="49" charset="0"/>
              <a:buChar char="o"/>
            </a:pPr>
            <a:r>
              <a:rPr lang="en-US" sz="2400" dirty="0"/>
              <a:t>southwestern Asia</a:t>
            </a:r>
          </a:p>
          <a:p>
            <a:pPr marL="457200" indent="-457200">
              <a:lnSpc>
                <a:spcPct val="120000"/>
              </a:lnSpc>
              <a:buFont typeface="Courier New" panose="02070309020205020404" pitchFamily="49" charset="0"/>
              <a:buChar char="o"/>
            </a:pPr>
            <a:r>
              <a:rPr lang="en-US" sz="2400" dirty="0"/>
              <a:t>North America</a:t>
            </a:r>
          </a:p>
          <a:p>
            <a:pPr marL="457200" indent="-457200">
              <a:lnSpc>
                <a:spcPct val="120000"/>
              </a:lnSpc>
              <a:buFont typeface="Courier New" panose="02070309020205020404" pitchFamily="49" charset="0"/>
              <a:buChar char="o"/>
            </a:pPr>
            <a:r>
              <a:rPr lang="en-US" sz="2400" dirty="0"/>
              <a:t>Europe</a:t>
            </a:r>
          </a:p>
        </p:txBody>
      </p:sp>
    </p:spTree>
    <p:extLst>
      <p:ext uri="{BB962C8B-B14F-4D97-AF65-F5344CB8AC3E}">
        <p14:creationId xmlns:p14="http://schemas.microsoft.com/office/powerpoint/2010/main" val="236595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D33A50-CF88-B04F-AFEE-9EE1611FDFAD}"/>
              </a:ext>
            </a:extLst>
          </p:cNvPr>
          <p:cNvSpPr>
            <a:spLocks noGrp="1"/>
          </p:cNvSpPr>
          <p:nvPr>
            <p:ph idx="1"/>
          </p:nvPr>
        </p:nvSpPr>
        <p:spPr/>
        <p:txBody>
          <a:bodyPr>
            <a:normAutofit fontScale="85000" lnSpcReduction="10000"/>
          </a:bodyPr>
          <a:lstStyle/>
          <a:p>
            <a:pPr>
              <a:lnSpc>
                <a:spcPct val="120000"/>
              </a:lnSpc>
            </a:pPr>
            <a:r>
              <a:rPr lang="en-US" sz="2400" dirty="0"/>
              <a:t>Paragraph 1: The universal global warming at the end of the </a:t>
            </a:r>
            <a:r>
              <a:rPr lang="en-US" sz="2400" dirty="0">
                <a:solidFill>
                  <a:srgbClr val="FF0000"/>
                </a:solidFill>
              </a:rPr>
              <a:t>Ice Age </a:t>
            </a:r>
            <a:r>
              <a:rPr lang="en-US" sz="2400" dirty="0"/>
              <a:t>had dramatic effects on temperate regions of Asia, Europe, and North America. Ice sheets retreated and sea levels rose. The climatic changes in southwestern Asia were more subtle, in that they involved shifts in mountain snow lines, rainfall patterns, and vegetation cover. However, these same cycles of change had momentous impacts on the sparse human populations of the region. At the end of the Ice Age, no more than a few thousand foragers lived along the eastern Mediterranean coast, in the Jordan and Euphrates valleys. Within 2,000 years, the human population of the region numbered in the tens of thousands, all as a result of village life and farming. Thanks to new environmental and archaeological discoveries, we now know something about this remarkable change in local life. </a:t>
            </a:r>
          </a:p>
          <a:p>
            <a:pPr>
              <a:lnSpc>
                <a:spcPct val="120000"/>
              </a:lnSpc>
            </a:pPr>
            <a:r>
              <a:rPr lang="en-US" sz="2400" dirty="0"/>
              <a:t>20-2-2.Major climatic changes occurred by the end of the </a:t>
            </a:r>
            <a:r>
              <a:rPr lang="en-US" sz="2400" dirty="0">
                <a:solidFill>
                  <a:srgbClr val="FF0000"/>
                </a:solidFill>
              </a:rPr>
              <a:t>Ice Age </a:t>
            </a:r>
            <a:r>
              <a:rPr lang="en-US" sz="2400" dirty="0"/>
              <a:t>in all of the following geographic areas EXCEPT</a:t>
            </a:r>
          </a:p>
          <a:p>
            <a:pPr marL="457200" indent="-457200">
              <a:lnSpc>
                <a:spcPct val="120000"/>
              </a:lnSpc>
              <a:buFont typeface="Courier New" panose="02070309020205020404" pitchFamily="49" charset="0"/>
              <a:buChar char="o"/>
            </a:pPr>
            <a:r>
              <a:rPr lang="en-US" sz="2400" dirty="0"/>
              <a:t>temperate regions of Asia </a:t>
            </a:r>
          </a:p>
          <a:p>
            <a:pPr marL="457200" indent="-457200">
              <a:lnSpc>
                <a:spcPct val="120000"/>
              </a:lnSpc>
              <a:buFont typeface="Courier New" panose="02070309020205020404" pitchFamily="49" charset="0"/>
              <a:buChar char="o"/>
            </a:pPr>
            <a:r>
              <a:rPr lang="en-US" sz="2400" dirty="0">
                <a:solidFill>
                  <a:srgbClr val="FF0000"/>
                </a:solidFill>
              </a:rPr>
              <a:t>southwestern Asia</a:t>
            </a:r>
          </a:p>
          <a:p>
            <a:pPr marL="457200" indent="-457200">
              <a:lnSpc>
                <a:spcPct val="120000"/>
              </a:lnSpc>
              <a:buFont typeface="Courier New" panose="02070309020205020404" pitchFamily="49" charset="0"/>
              <a:buChar char="o"/>
            </a:pPr>
            <a:r>
              <a:rPr lang="en-US" sz="2400" dirty="0"/>
              <a:t>North America</a:t>
            </a:r>
          </a:p>
          <a:p>
            <a:pPr marL="457200" indent="-457200">
              <a:lnSpc>
                <a:spcPct val="120000"/>
              </a:lnSpc>
              <a:buFont typeface="Courier New" panose="02070309020205020404" pitchFamily="49" charset="0"/>
              <a:buChar char="o"/>
            </a:pPr>
            <a:r>
              <a:rPr lang="en-US" sz="2400" dirty="0"/>
              <a:t>Europe</a:t>
            </a:r>
          </a:p>
        </p:txBody>
      </p:sp>
    </p:spTree>
    <p:extLst>
      <p:ext uri="{BB962C8B-B14F-4D97-AF65-F5344CB8AC3E}">
        <p14:creationId xmlns:p14="http://schemas.microsoft.com/office/powerpoint/2010/main" val="4023466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D33A50-CF88-B04F-AFEE-9EE1611FDFAD}"/>
              </a:ext>
            </a:extLst>
          </p:cNvPr>
          <p:cNvSpPr>
            <a:spLocks noGrp="1"/>
          </p:cNvSpPr>
          <p:nvPr>
            <p:ph idx="1"/>
          </p:nvPr>
        </p:nvSpPr>
        <p:spPr/>
        <p:txBody>
          <a:bodyPr>
            <a:normAutofit fontScale="85000" lnSpcReduction="10000"/>
          </a:bodyPr>
          <a:lstStyle/>
          <a:p>
            <a:pPr>
              <a:lnSpc>
                <a:spcPct val="120000"/>
              </a:lnSpc>
            </a:pPr>
            <a:r>
              <a:rPr lang="en-US" sz="2400" dirty="0"/>
              <a:t>Paragraph 1: The universal global warming at the end of the </a:t>
            </a:r>
            <a:r>
              <a:rPr lang="en-US" sz="2400" dirty="0">
                <a:solidFill>
                  <a:srgbClr val="FF0000"/>
                </a:solidFill>
              </a:rPr>
              <a:t>Ice Age </a:t>
            </a:r>
            <a:r>
              <a:rPr lang="en-US" sz="2400" dirty="0"/>
              <a:t>had dramatic effects on temperate regions of Asia, Europe, and North America. Ice sheets retreated and sea levels rose. The climatic changes in </a:t>
            </a:r>
            <a:r>
              <a:rPr lang="en-US" sz="2400" dirty="0">
                <a:solidFill>
                  <a:srgbClr val="0070C0"/>
                </a:solidFill>
              </a:rPr>
              <a:t>southwestern Asia </a:t>
            </a:r>
            <a:r>
              <a:rPr lang="en-US" sz="2400" dirty="0"/>
              <a:t>were more subtle, in that they involved shifts in mountain snow lines, rainfall patterns, and vegetation cover. However, these same cycles of change had momentous impacts on the sparse human populations of the region. At the end of the Ice Age, no more than a few thousand foragers lived along the eastern Mediterranean coast, in the Jordan and Euphrates valleys. Within 2,000 years, the human population of the region numbered in the tens of thousands, all as a result of village life and farming. Thanks to new environmental and archaeological discoveries, we now know something about this remarkable change in local life. </a:t>
            </a:r>
          </a:p>
          <a:p>
            <a:pPr>
              <a:lnSpc>
                <a:spcPct val="120000"/>
              </a:lnSpc>
            </a:pPr>
            <a:r>
              <a:rPr lang="en-US" sz="2400" dirty="0"/>
              <a:t>20-2-2.Major climatic changes occurred by the end of the </a:t>
            </a:r>
            <a:r>
              <a:rPr lang="en-US" sz="2400" dirty="0">
                <a:solidFill>
                  <a:srgbClr val="FF0000"/>
                </a:solidFill>
              </a:rPr>
              <a:t>Ice Age </a:t>
            </a:r>
            <a:r>
              <a:rPr lang="en-US" sz="2400" dirty="0"/>
              <a:t>in all of the following geographic areas EXCEPT</a:t>
            </a:r>
          </a:p>
          <a:p>
            <a:pPr marL="457200" indent="-457200">
              <a:lnSpc>
                <a:spcPct val="120000"/>
              </a:lnSpc>
              <a:buFont typeface="Courier New" panose="02070309020205020404" pitchFamily="49" charset="0"/>
              <a:buChar char="o"/>
            </a:pPr>
            <a:r>
              <a:rPr lang="en-US" sz="2400" dirty="0"/>
              <a:t>temperate regions of Asia </a:t>
            </a:r>
          </a:p>
          <a:p>
            <a:pPr marL="457200" indent="-457200">
              <a:lnSpc>
                <a:spcPct val="120000"/>
              </a:lnSpc>
              <a:buFont typeface="Courier New" panose="02070309020205020404" pitchFamily="49" charset="0"/>
              <a:buChar char="o"/>
            </a:pPr>
            <a:r>
              <a:rPr lang="en-US" sz="2400" dirty="0">
                <a:solidFill>
                  <a:srgbClr val="FF0000"/>
                </a:solidFill>
              </a:rPr>
              <a:t>southwestern Asia</a:t>
            </a:r>
          </a:p>
          <a:p>
            <a:pPr marL="457200" indent="-457200">
              <a:lnSpc>
                <a:spcPct val="120000"/>
              </a:lnSpc>
              <a:buFont typeface="Courier New" panose="02070309020205020404" pitchFamily="49" charset="0"/>
              <a:buChar char="o"/>
            </a:pPr>
            <a:r>
              <a:rPr lang="en-US" sz="2400" dirty="0"/>
              <a:t>North America</a:t>
            </a:r>
          </a:p>
          <a:p>
            <a:pPr marL="457200" indent="-457200">
              <a:lnSpc>
                <a:spcPct val="120000"/>
              </a:lnSpc>
              <a:buFont typeface="Courier New" panose="02070309020205020404" pitchFamily="49" charset="0"/>
              <a:buChar char="o"/>
            </a:pPr>
            <a:r>
              <a:rPr lang="en-US" sz="2400" dirty="0"/>
              <a:t>Europe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39A58A-28B6-A045-B49F-18BEDC3BC7DB}"/>
                  </a:ext>
                </a:extLst>
              </p14:cNvPr>
              <p14:cNvContentPartPr/>
              <p14:nvPr/>
            </p14:nvContentPartPr>
            <p14:xfrm>
              <a:off x="882720" y="965160"/>
              <a:ext cx="360" cy="360"/>
            </p14:xfrm>
          </p:contentPart>
        </mc:Choice>
        <mc:Fallback xmlns="">
          <p:pic>
            <p:nvPicPr>
              <p:cNvPr id="2" name="Ink 1">
                <a:extLst>
                  <a:ext uri="{FF2B5EF4-FFF2-40B4-BE49-F238E27FC236}">
                    <a16:creationId xmlns:a16="http://schemas.microsoft.com/office/drawing/2014/main" id="{EA39A58A-28B6-A045-B49F-18BEDC3BC7DB}"/>
                  </a:ext>
                </a:extLst>
              </p:cNvPr>
              <p:cNvPicPr/>
              <p:nvPr/>
            </p:nvPicPr>
            <p:blipFill>
              <a:blip r:embed="rId3"/>
              <a:stretch>
                <a:fillRect/>
              </a:stretch>
            </p:blipFill>
            <p:spPr>
              <a:xfrm>
                <a:off x="866880" y="901800"/>
                <a:ext cx="31680" cy="127080"/>
              </a:xfrm>
              <a:prstGeom prst="rect">
                <a:avLst/>
              </a:prstGeom>
            </p:spPr>
          </p:pic>
        </mc:Fallback>
      </mc:AlternateContent>
    </p:spTree>
    <p:extLst>
      <p:ext uri="{BB962C8B-B14F-4D97-AF65-F5344CB8AC3E}">
        <p14:creationId xmlns:p14="http://schemas.microsoft.com/office/powerpoint/2010/main" val="149226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5D8A85-CB48-014E-86C4-F989031F8173}"/>
              </a:ext>
            </a:extLst>
          </p:cNvPr>
          <p:cNvSpPr>
            <a:spLocks noGrp="1"/>
          </p:cNvSpPr>
          <p:nvPr>
            <p:ph idx="1"/>
          </p:nvPr>
        </p:nvSpPr>
        <p:spPr/>
        <p:txBody>
          <a:bodyPr>
            <a:normAutofit fontScale="85000" lnSpcReduction="10000"/>
          </a:bodyPr>
          <a:lstStyle/>
          <a:p>
            <a:pPr>
              <a:lnSpc>
                <a:spcPct val="120000"/>
              </a:lnSpc>
            </a:pPr>
            <a:r>
              <a:rPr lang="ja-JP" altLang="en-US"/>
              <a:t>特征</a:t>
            </a:r>
            <a:r>
              <a:rPr lang="zh-CN" altLang="en-US" dirty="0"/>
              <a:t>：</a:t>
            </a:r>
            <a:r>
              <a:rPr lang="en-US" altLang="ja-JP" dirty="0"/>
              <a:t>“</a:t>
            </a:r>
            <a:r>
              <a:rPr lang="en-US" dirty="0"/>
              <a:t>NOT” “EXCEPT”</a:t>
            </a:r>
          </a:p>
          <a:p>
            <a:pPr>
              <a:lnSpc>
                <a:spcPct val="120000"/>
              </a:lnSpc>
            </a:pPr>
            <a:r>
              <a:rPr lang="ja-JP" altLang="en-US"/>
              <a:t>题量：</a:t>
            </a:r>
            <a:r>
              <a:rPr lang="en-US" altLang="ja-JP" dirty="0"/>
              <a:t>0-2</a:t>
            </a:r>
            <a:r>
              <a:rPr lang="en-US" altLang="zh-CN" dirty="0"/>
              <a:t>/</a:t>
            </a:r>
            <a:r>
              <a:rPr lang="zh-CN" altLang="en-US" dirty="0"/>
              <a:t>篇</a:t>
            </a:r>
            <a:endParaRPr lang="en-US" dirty="0"/>
          </a:p>
          <a:p>
            <a:pPr>
              <a:lnSpc>
                <a:spcPct val="120000"/>
              </a:lnSpc>
            </a:pPr>
            <a:r>
              <a:rPr lang="ja-JP" altLang="en-US"/>
              <a:t>难度</a:t>
            </a:r>
            <a:r>
              <a:rPr lang="zh-CN" altLang="en-US" dirty="0"/>
              <a:t>：</a:t>
            </a:r>
            <a:r>
              <a:rPr lang="en-US" altLang="zh-CN" dirty="0"/>
              <a:t>3/5</a:t>
            </a:r>
          </a:p>
          <a:p>
            <a:pPr>
              <a:lnSpc>
                <a:spcPct val="120000"/>
              </a:lnSpc>
            </a:pPr>
            <a:endParaRPr lang="en-US" dirty="0"/>
          </a:p>
          <a:p>
            <a:pPr>
              <a:lnSpc>
                <a:spcPct val="120000"/>
              </a:lnSpc>
            </a:pPr>
            <a:r>
              <a:rPr lang="en-US" dirty="0"/>
              <a:t>According to the passage, which of the following is NOT true of X?</a:t>
            </a:r>
          </a:p>
          <a:p>
            <a:pPr>
              <a:lnSpc>
                <a:spcPct val="120000"/>
              </a:lnSpc>
            </a:pPr>
            <a:r>
              <a:rPr lang="en-US" dirty="0"/>
              <a:t>The author’s description of X mentions all of the following EXCEPT: </a:t>
            </a:r>
          </a:p>
          <a:p>
            <a:pPr>
              <a:lnSpc>
                <a:spcPct val="120000"/>
              </a:lnSpc>
            </a:pPr>
            <a:r>
              <a:rPr lang="en-US" dirty="0"/>
              <a:t>Which of the following is NOT answered/explained in the passage</a:t>
            </a:r>
          </a:p>
        </p:txBody>
      </p:sp>
      <p:sp>
        <p:nvSpPr>
          <p:cNvPr id="3" name="Title 2">
            <a:extLst>
              <a:ext uri="{FF2B5EF4-FFF2-40B4-BE49-F238E27FC236}">
                <a16:creationId xmlns:a16="http://schemas.microsoft.com/office/drawing/2014/main" id="{7D6F471B-37B3-4242-BF89-47F05C5E9DB7}"/>
              </a:ext>
            </a:extLst>
          </p:cNvPr>
          <p:cNvSpPr>
            <a:spLocks noGrp="1"/>
          </p:cNvSpPr>
          <p:nvPr>
            <p:ph type="title"/>
          </p:nvPr>
        </p:nvSpPr>
        <p:spPr/>
        <p:txBody>
          <a:bodyPr/>
          <a:lstStyle/>
          <a:p>
            <a:r>
              <a:rPr lang="ja-JP" altLang="en-US"/>
              <a:t>题型识别</a:t>
            </a:r>
            <a:endParaRPr lang="en-US" dirty="0"/>
          </a:p>
        </p:txBody>
      </p:sp>
    </p:spTree>
    <p:extLst>
      <p:ext uri="{BB962C8B-B14F-4D97-AF65-F5344CB8AC3E}">
        <p14:creationId xmlns:p14="http://schemas.microsoft.com/office/powerpoint/2010/main" val="386765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AD0DB-0ECB-A246-9D53-357DE84D9EBA}"/>
              </a:ext>
            </a:extLst>
          </p:cNvPr>
          <p:cNvSpPr>
            <a:spLocks noGrp="1"/>
          </p:cNvSpPr>
          <p:nvPr>
            <p:ph idx="1"/>
          </p:nvPr>
        </p:nvSpPr>
        <p:spPr/>
        <p:txBody>
          <a:bodyPr>
            <a:normAutofit fontScale="85000" lnSpcReduction="20000"/>
          </a:bodyPr>
          <a:lstStyle/>
          <a:p>
            <a:pPr>
              <a:lnSpc>
                <a:spcPct val="120000"/>
              </a:lnSpc>
            </a:pPr>
            <a:r>
              <a:rPr lang="en-US" dirty="0"/>
              <a:t>P1: In nineteenth-century America, practically everything that was built involved wood. Pine was especially attractive for building purposes. It is durable and strong, yet soft enough to be easily worked with even the simplest of hand tools. It also floats nicely on water, which allowed it to be transported to distant markets across the nation. The central and northern reaches of the Great Lakes states—Michigan, Wisconsin, and Minnesota—all contained extensive pine forests as well as many large rivers for floating logs into the Great Lakes, from where they were transported nationwide.</a:t>
            </a:r>
            <a:endParaRPr lang="en-CN" dirty="0"/>
          </a:p>
          <a:p>
            <a:pPr>
              <a:lnSpc>
                <a:spcPct val="120000"/>
              </a:lnSpc>
            </a:pPr>
            <a:r>
              <a:rPr lang="en-US" altLang="zh-CN" dirty="0"/>
              <a:t>54-1-</a:t>
            </a:r>
            <a:r>
              <a:rPr lang="en-US" dirty="0"/>
              <a:t>2.According to paragraph 1, all of the following characteristics of pine made it a desirable material for building in nineteenth-century America EXCEPT:</a:t>
            </a:r>
            <a:endParaRPr lang="en-CN" dirty="0"/>
          </a:p>
          <a:p>
            <a:pPr>
              <a:lnSpc>
                <a:spcPct val="120000"/>
              </a:lnSpc>
            </a:pPr>
            <a:r>
              <a:rPr lang="en-US" dirty="0"/>
              <a:t>A. It was long lasting.</a:t>
            </a:r>
            <a:endParaRPr lang="en-CN" dirty="0"/>
          </a:p>
          <a:p>
            <a:pPr>
              <a:lnSpc>
                <a:spcPct val="120000"/>
              </a:lnSpc>
            </a:pPr>
            <a:r>
              <a:rPr lang="en-US" dirty="0"/>
              <a:t>B. It was relatively easy to transport.</a:t>
            </a:r>
            <a:endParaRPr lang="en-CN" dirty="0"/>
          </a:p>
          <a:p>
            <a:pPr>
              <a:lnSpc>
                <a:spcPct val="120000"/>
              </a:lnSpc>
            </a:pPr>
            <a:r>
              <a:rPr lang="en-US" dirty="0"/>
              <a:t>C. Its softness made it easy to work with.</a:t>
            </a:r>
            <a:endParaRPr lang="en-CN" dirty="0"/>
          </a:p>
          <a:p>
            <a:pPr>
              <a:lnSpc>
                <a:spcPct val="120000"/>
              </a:lnSpc>
            </a:pPr>
            <a:r>
              <a:rPr lang="en-US" dirty="0"/>
              <a:t>D. It produced buildings that were especially attractive. </a:t>
            </a:r>
            <a:endParaRPr lang="en-CN" dirty="0"/>
          </a:p>
          <a:p>
            <a:pPr>
              <a:lnSpc>
                <a:spcPct val="120000"/>
              </a:lnSpc>
            </a:pPr>
            <a:endParaRPr lang="en-CN" dirty="0"/>
          </a:p>
        </p:txBody>
      </p:sp>
    </p:spTree>
    <p:extLst>
      <p:ext uri="{BB962C8B-B14F-4D97-AF65-F5344CB8AC3E}">
        <p14:creationId xmlns:p14="http://schemas.microsoft.com/office/powerpoint/2010/main" val="200242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AD0DB-0ECB-A246-9D53-357DE84D9EBA}"/>
              </a:ext>
            </a:extLst>
          </p:cNvPr>
          <p:cNvSpPr>
            <a:spLocks noGrp="1"/>
          </p:cNvSpPr>
          <p:nvPr>
            <p:ph idx="1"/>
          </p:nvPr>
        </p:nvSpPr>
        <p:spPr/>
        <p:txBody>
          <a:bodyPr>
            <a:normAutofit fontScale="85000" lnSpcReduction="20000"/>
          </a:bodyPr>
          <a:lstStyle/>
          <a:p>
            <a:pPr>
              <a:lnSpc>
                <a:spcPct val="120000"/>
              </a:lnSpc>
            </a:pPr>
            <a:r>
              <a:rPr lang="en-US" dirty="0"/>
              <a:t>P1: In nineteenth-century America, practically everything that was built involved wood. Pine was especially attractive for building purposes</a:t>
            </a:r>
            <a:r>
              <a:rPr lang="en-US" dirty="0">
                <a:solidFill>
                  <a:srgbClr val="FF0000"/>
                </a:solidFill>
              </a:rPr>
              <a:t>. It is durable and strong, yet soft enough to be easily worked with even the simplest of hand tools. It also floats nicely on water, which allowed it to be transported to distant markets across the nation. </a:t>
            </a:r>
            <a:r>
              <a:rPr lang="en-US" dirty="0"/>
              <a:t>The central and northern reaches of the Great Lakes states—Michigan, Wisconsin, and Minnesota—all contained extensive pine forests as well as many large rivers for floating logs into the Great Lakes, from where they were transported nationwide.</a:t>
            </a:r>
            <a:endParaRPr lang="en-CN" dirty="0"/>
          </a:p>
          <a:p>
            <a:pPr>
              <a:lnSpc>
                <a:spcPct val="120000"/>
              </a:lnSpc>
            </a:pPr>
            <a:r>
              <a:rPr lang="en-US" altLang="zh-CN" dirty="0"/>
              <a:t>54-1-</a:t>
            </a:r>
            <a:r>
              <a:rPr lang="en-US" dirty="0"/>
              <a:t>2.According to paragraph 1, all of the following characteristics of pine made it a desirable material for building in nineteenth-century America EXCEPT:</a:t>
            </a:r>
            <a:endParaRPr lang="en-CN" dirty="0"/>
          </a:p>
          <a:p>
            <a:pPr>
              <a:lnSpc>
                <a:spcPct val="120000"/>
              </a:lnSpc>
            </a:pPr>
            <a:r>
              <a:rPr lang="en-US" dirty="0"/>
              <a:t>A. It was long lasting.</a:t>
            </a:r>
            <a:endParaRPr lang="en-CN" dirty="0"/>
          </a:p>
          <a:p>
            <a:pPr>
              <a:lnSpc>
                <a:spcPct val="120000"/>
              </a:lnSpc>
            </a:pPr>
            <a:r>
              <a:rPr lang="en-US" dirty="0"/>
              <a:t>B. It was relatively easy to transport.</a:t>
            </a:r>
            <a:endParaRPr lang="en-CN" dirty="0"/>
          </a:p>
          <a:p>
            <a:pPr>
              <a:lnSpc>
                <a:spcPct val="120000"/>
              </a:lnSpc>
            </a:pPr>
            <a:r>
              <a:rPr lang="en-US" dirty="0"/>
              <a:t>C. Its softness made it easy to work with.</a:t>
            </a:r>
            <a:endParaRPr lang="en-CN" dirty="0"/>
          </a:p>
          <a:p>
            <a:pPr>
              <a:lnSpc>
                <a:spcPct val="120000"/>
              </a:lnSpc>
            </a:pPr>
            <a:r>
              <a:rPr lang="en-US" dirty="0">
                <a:solidFill>
                  <a:srgbClr val="FF0000"/>
                </a:solidFill>
              </a:rPr>
              <a:t>D. It produced buildings that were especially attractive. </a:t>
            </a:r>
            <a:endParaRPr lang="en-CN" dirty="0">
              <a:solidFill>
                <a:srgbClr val="FF0000"/>
              </a:solidFill>
            </a:endParaRPr>
          </a:p>
          <a:p>
            <a:pPr>
              <a:lnSpc>
                <a:spcPct val="120000"/>
              </a:lnSpc>
            </a:pPr>
            <a:endParaRPr lang="en-CN" dirty="0"/>
          </a:p>
        </p:txBody>
      </p:sp>
    </p:spTree>
    <p:extLst>
      <p:ext uri="{BB962C8B-B14F-4D97-AF65-F5344CB8AC3E}">
        <p14:creationId xmlns:p14="http://schemas.microsoft.com/office/powerpoint/2010/main" val="1461924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885E8-AB27-0344-9E14-D62B0F5EBB2C}"/>
              </a:ext>
            </a:extLst>
          </p:cNvPr>
          <p:cNvSpPr>
            <a:spLocks noGrp="1"/>
          </p:cNvSpPr>
          <p:nvPr>
            <p:ph idx="1"/>
          </p:nvPr>
        </p:nvSpPr>
        <p:spPr>
          <a:xfrm>
            <a:off x="230806" y="210043"/>
            <a:ext cx="11730387" cy="6437913"/>
          </a:xfrm>
        </p:spPr>
        <p:txBody>
          <a:bodyPr>
            <a:normAutofit fontScale="92500" lnSpcReduction="20000"/>
          </a:bodyPr>
          <a:lstStyle/>
          <a:p>
            <a:pPr>
              <a:lnSpc>
                <a:spcPct val="120000"/>
              </a:lnSpc>
            </a:pPr>
            <a:r>
              <a:rPr lang="en-US" sz="2400" dirty="0"/>
              <a:t>Paragraph 4:All of these factors may have resulted in a trend of increasing size among some local human populations in the Holocene (since 9600 B.C.E.) . Given sufficient time, even in very rich habitats, human population size can reach carrying capacity, the maximum population an area can sustain within the context of a given subsistence system. And human population growth is like a runaway train once it picks up speed, it is difficult to control. So even after reaching an area’s carrying capacity, Holocene human populations probably continued to grow in food-rich regions, overshooting the ability of the territory to feed the population, again within the context of the same subsistence strategy. In some areas, small changes in climate or minor changes in plant characteristics may have further destabilized local economies.</a:t>
            </a:r>
          </a:p>
          <a:p>
            <a:pPr>
              <a:lnSpc>
                <a:spcPct val="120000"/>
              </a:lnSpc>
            </a:pPr>
            <a:r>
              <a:rPr lang="en-US" altLang="zh-CN" sz="2400" dirty="0"/>
              <a:t>35-2-</a:t>
            </a:r>
            <a:r>
              <a:rPr lang="en-US" sz="2400" dirty="0"/>
              <a:t>9.According to paragraph 4, all of the following factors could have destabilized local economies among Holocene populations EXCEPT</a:t>
            </a:r>
          </a:p>
          <a:p>
            <a:pPr>
              <a:lnSpc>
                <a:spcPct val="120000"/>
              </a:lnSpc>
            </a:pPr>
            <a:r>
              <a:rPr lang="en-US" sz="2400" dirty="0"/>
              <a:t>○ population beyond carrying capacity</a:t>
            </a:r>
          </a:p>
          <a:p>
            <a:pPr>
              <a:lnSpc>
                <a:spcPct val="120000"/>
              </a:lnSpc>
            </a:pPr>
            <a:r>
              <a:rPr lang="en-US" sz="2400" dirty="0"/>
              <a:t>○ changes in local climate</a:t>
            </a:r>
          </a:p>
          <a:p>
            <a:pPr>
              <a:lnSpc>
                <a:spcPct val="120000"/>
              </a:lnSpc>
            </a:pPr>
            <a:r>
              <a:rPr lang="en-US" sz="2400" dirty="0"/>
              <a:t>○ changes in plant characteristics</a:t>
            </a:r>
          </a:p>
          <a:p>
            <a:pPr>
              <a:lnSpc>
                <a:spcPct val="120000"/>
              </a:lnSpc>
            </a:pPr>
            <a:r>
              <a:rPr lang="en-US" sz="2400" dirty="0"/>
              <a:t>○ political conflict within a given population </a:t>
            </a:r>
          </a:p>
        </p:txBody>
      </p:sp>
    </p:spTree>
    <p:extLst>
      <p:ext uri="{BB962C8B-B14F-4D97-AF65-F5344CB8AC3E}">
        <p14:creationId xmlns:p14="http://schemas.microsoft.com/office/powerpoint/2010/main" val="396261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885E8-AB27-0344-9E14-D62B0F5EBB2C}"/>
              </a:ext>
            </a:extLst>
          </p:cNvPr>
          <p:cNvSpPr>
            <a:spLocks noGrp="1"/>
          </p:cNvSpPr>
          <p:nvPr>
            <p:ph idx="1"/>
          </p:nvPr>
        </p:nvSpPr>
        <p:spPr>
          <a:xfrm>
            <a:off x="230806" y="210043"/>
            <a:ext cx="11730387" cy="6437913"/>
          </a:xfrm>
        </p:spPr>
        <p:txBody>
          <a:bodyPr>
            <a:normAutofit fontScale="92500" lnSpcReduction="20000"/>
          </a:bodyPr>
          <a:lstStyle/>
          <a:p>
            <a:pPr>
              <a:lnSpc>
                <a:spcPct val="120000"/>
              </a:lnSpc>
            </a:pPr>
            <a:r>
              <a:rPr lang="en-US" sz="2400" dirty="0"/>
              <a:t>Paragraph 4:All of these factors may have resulted in a trend of increasing size among some local human populations in the </a:t>
            </a:r>
            <a:r>
              <a:rPr lang="en-US" sz="2400" dirty="0">
                <a:solidFill>
                  <a:srgbClr val="FF0000"/>
                </a:solidFill>
              </a:rPr>
              <a:t>Holocene</a:t>
            </a:r>
            <a:r>
              <a:rPr lang="en-US" sz="2400" dirty="0"/>
              <a:t> (since 9600 B.C.E.) . Given sufficient time, even in very rich habitats, human population size can reach carrying capacity, the maximum population an area can sustain within the context of a given subsistence system. And human population growth is like a runaway train once it picks up speed, it is difficult to control. So even after reaching an area’s carrying capacity, </a:t>
            </a:r>
            <a:r>
              <a:rPr lang="en-US" sz="2400" dirty="0">
                <a:solidFill>
                  <a:srgbClr val="FF0000"/>
                </a:solidFill>
              </a:rPr>
              <a:t>Holocene</a:t>
            </a:r>
            <a:r>
              <a:rPr lang="en-US" sz="2400" dirty="0"/>
              <a:t> human populations probably continued to grow in food-rich regions, overshooting the ability of the territory to feed the population, again within the context of the same subsistence strategy. In some areas, small changes in climate or minor changes in plant characteristics may have further destabilized local economies.</a:t>
            </a:r>
          </a:p>
          <a:p>
            <a:pPr>
              <a:lnSpc>
                <a:spcPct val="120000"/>
              </a:lnSpc>
            </a:pPr>
            <a:r>
              <a:rPr lang="en-US" altLang="zh-CN" sz="2400" dirty="0"/>
              <a:t>35-2-</a:t>
            </a:r>
            <a:r>
              <a:rPr lang="en-US" sz="2400" dirty="0"/>
              <a:t>9.According to paragraph 4, all of the following factors could have destabilized local economies among </a:t>
            </a:r>
            <a:r>
              <a:rPr lang="en-US" sz="2400" dirty="0">
                <a:solidFill>
                  <a:srgbClr val="FF0000"/>
                </a:solidFill>
              </a:rPr>
              <a:t>Holocene</a:t>
            </a:r>
            <a:r>
              <a:rPr lang="en-US" sz="2400" dirty="0"/>
              <a:t> populations EXCEPT</a:t>
            </a:r>
          </a:p>
          <a:p>
            <a:pPr>
              <a:lnSpc>
                <a:spcPct val="120000"/>
              </a:lnSpc>
            </a:pPr>
            <a:r>
              <a:rPr lang="en-US" sz="2400" dirty="0"/>
              <a:t>○ population beyond carrying capacity</a:t>
            </a:r>
          </a:p>
          <a:p>
            <a:pPr>
              <a:lnSpc>
                <a:spcPct val="120000"/>
              </a:lnSpc>
            </a:pPr>
            <a:r>
              <a:rPr lang="en-US" sz="2400" dirty="0"/>
              <a:t>○ changes in local climate</a:t>
            </a:r>
          </a:p>
          <a:p>
            <a:pPr>
              <a:lnSpc>
                <a:spcPct val="120000"/>
              </a:lnSpc>
            </a:pPr>
            <a:r>
              <a:rPr lang="en-US" sz="2400" dirty="0"/>
              <a:t>○ changes in plant characteristics</a:t>
            </a:r>
          </a:p>
          <a:p>
            <a:pPr>
              <a:lnSpc>
                <a:spcPct val="120000"/>
              </a:lnSpc>
            </a:pPr>
            <a:r>
              <a:rPr lang="en-US" sz="2400" dirty="0"/>
              <a:t>○ political conflict within a given population </a:t>
            </a:r>
          </a:p>
        </p:txBody>
      </p:sp>
    </p:spTree>
    <p:extLst>
      <p:ext uri="{BB962C8B-B14F-4D97-AF65-F5344CB8AC3E}">
        <p14:creationId xmlns:p14="http://schemas.microsoft.com/office/powerpoint/2010/main" val="200890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885E8-AB27-0344-9E14-D62B0F5EBB2C}"/>
              </a:ext>
            </a:extLst>
          </p:cNvPr>
          <p:cNvSpPr>
            <a:spLocks noGrp="1"/>
          </p:cNvSpPr>
          <p:nvPr>
            <p:ph idx="1"/>
          </p:nvPr>
        </p:nvSpPr>
        <p:spPr>
          <a:xfrm>
            <a:off x="230806" y="210043"/>
            <a:ext cx="11730387" cy="6437913"/>
          </a:xfrm>
        </p:spPr>
        <p:txBody>
          <a:bodyPr>
            <a:normAutofit fontScale="92500" lnSpcReduction="20000"/>
          </a:bodyPr>
          <a:lstStyle/>
          <a:p>
            <a:pPr>
              <a:lnSpc>
                <a:spcPct val="120000"/>
              </a:lnSpc>
            </a:pPr>
            <a:r>
              <a:rPr lang="en-US" sz="2400" dirty="0"/>
              <a:t>Paragraph 4:All of these factors may have resulted in a trend of increasing size among some local human populations in the </a:t>
            </a:r>
            <a:r>
              <a:rPr lang="en-US" sz="2400" dirty="0">
                <a:solidFill>
                  <a:srgbClr val="FF0000"/>
                </a:solidFill>
              </a:rPr>
              <a:t>Holocene</a:t>
            </a:r>
            <a:r>
              <a:rPr lang="en-US" sz="2400" dirty="0"/>
              <a:t> (since 9600 B.C.E.) . Given sufficient time, even in very rich habitats, human population size can reach carrying capacity, the maximum population an area can sustain within the context of a given subsistence system. And human population growth is like a runaway train once it picks up speed, it is difficult to control. So even after reaching an area’s carrying capacity, </a:t>
            </a:r>
            <a:r>
              <a:rPr lang="en-US" sz="2400" dirty="0">
                <a:solidFill>
                  <a:srgbClr val="FF0000"/>
                </a:solidFill>
              </a:rPr>
              <a:t>Holocene</a:t>
            </a:r>
            <a:r>
              <a:rPr lang="en-US" sz="2400" dirty="0"/>
              <a:t> human populations probably continued to grow in food-rich regions, </a:t>
            </a:r>
            <a:r>
              <a:rPr lang="en-US" sz="2400" dirty="0">
                <a:solidFill>
                  <a:srgbClr val="00B050"/>
                </a:solidFill>
              </a:rPr>
              <a:t>overshooting the ability of the territory to feed the population</a:t>
            </a:r>
            <a:r>
              <a:rPr lang="en-US" sz="2400" dirty="0"/>
              <a:t>, again within the context of the same subsistence strategy. In some areas, small </a:t>
            </a:r>
            <a:r>
              <a:rPr lang="en-US" sz="2400" dirty="0">
                <a:solidFill>
                  <a:srgbClr val="7030A0"/>
                </a:solidFill>
              </a:rPr>
              <a:t>changes in climate </a:t>
            </a:r>
            <a:r>
              <a:rPr lang="en-US" sz="2400" dirty="0"/>
              <a:t>or </a:t>
            </a:r>
            <a:r>
              <a:rPr lang="en-US" sz="2400" dirty="0">
                <a:solidFill>
                  <a:schemeClr val="accent1"/>
                </a:solidFill>
              </a:rPr>
              <a:t>minor changes in plant characteristics</a:t>
            </a:r>
            <a:r>
              <a:rPr lang="en-US" sz="2400" dirty="0"/>
              <a:t> may have further destabilized local economies.</a:t>
            </a:r>
          </a:p>
          <a:p>
            <a:pPr>
              <a:lnSpc>
                <a:spcPct val="120000"/>
              </a:lnSpc>
            </a:pPr>
            <a:r>
              <a:rPr lang="en-US" altLang="zh-CN" sz="2400" dirty="0"/>
              <a:t>35-2-</a:t>
            </a:r>
            <a:r>
              <a:rPr lang="en-US" sz="2400" dirty="0"/>
              <a:t>9.According to paragraph 4, all of the following factors could have destabilized local economies among </a:t>
            </a:r>
            <a:r>
              <a:rPr lang="en-US" sz="2400" dirty="0">
                <a:solidFill>
                  <a:srgbClr val="FF0000"/>
                </a:solidFill>
              </a:rPr>
              <a:t>Holocene</a:t>
            </a:r>
            <a:r>
              <a:rPr lang="en-US" sz="2400" dirty="0"/>
              <a:t> populations EXCEPT</a:t>
            </a:r>
          </a:p>
          <a:p>
            <a:pPr>
              <a:lnSpc>
                <a:spcPct val="120000"/>
              </a:lnSpc>
            </a:pPr>
            <a:r>
              <a:rPr lang="en-US" sz="2400" dirty="0">
                <a:solidFill>
                  <a:srgbClr val="00B050"/>
                </a:solidFill>
              </a:rPr>
              <a:t>○ population beyond carrying capacity</a:t>
            </a:r>
          </a:p>
          <a:p>
            <a:pPr>
              <a:lnSpc>
                <a:spcPct val="120000"/>
              </a:lnSpc>
            </a:pPr>
            <a:r>
              <a:rPr lang="en-US" sz="2400" dirty="0">
                <a:solidFill>
                  <a:srgbClr val="7030A0"/>
                </a:solidFill>
              </a:rPr>
              <a:t>○ changes in local climate</a:t>
            </a:r>
          </a:p>
          <a:p>
            <a:pPr>
              <a:lnSpc>
                <a:spcPct val="120000"/>
              </a:lnSpc>
            </a:pPr>
            <a:r>
              <a:rPr lang="en-US" sz="2400" dirty="0">
                <a:solidFill>
                  <a:schemeClr val="accent1"/>
                </a:solidFill>
              </a:rPr>
              <a:t>○ changes in plant characteristics</a:t>
            </a:r>
          </a:p>
          <a:p>
            <a:pPr>
              <a:lnSpc>
                <a:spcPct val="120000"/>
              </a:lnSpc>
            </a:pPr>
            <a:r>
              <a:rPr lang="en-US" sz="2400" dirty="0">
                <a:solidFill>
                  <a:srgbClr val="FF0000"/>
                </a:solidFill>
              </a:rPr>
              <a:t>○ political conflict within a given population </a:t>
            </a:r>
          </a:p>
        </p:txBody>
      </p:sp>
    </p:spTree>
    <p:extLst>
      <p:ext uri="{BB962C8B-B14F-4D97-AF65-F5344CB8AC3E}">
        <p14:creationId xmlns:p14="http://schemas.microsoft.com/office/powerpoint/2010/main" val="415037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8D90-D750-5D4C-9E16-BC86E3984248}"/>
              </a:ext>
            </a:extLst>
          </p:cNvPr>
          <p:cNvSpPr>
            <a:spLocks noGrp="1"/>
          </p:cNvSpPr>
          <p:nvPr>
            <p:ph idx="1"/>
          </p:nvPr>
        </p:nvSpPr>
        <p:spPr/>
        <p:txBody>
          <a:bodyPr>
            <a:normAutofit fontScale="85000" lnSpcReduction="10000"/>
          </a:bodyPr>
          <a:lstStyle/>
          <a:p>
            <a:pPr>
              <a:lnSpc>
                <a:spcPct val="120000"/>
              </a:lnSpc>
            </a:pPr>
            <a:r>
              <a:rPr lang="en-US" sz="2400" dirty="0"/>
              <a:t>Paragraph 1: How did it come about that farming developed independently in a number of world centers (the Southeast Asian mainland, Southwest Asia, Central America, lowland and highland South America, and equatorial Africa) at more or less the same time? Agriculture developed slowly among populations that had an extensive knowledge of plants and animals. Changing from hunting and gathering to agriculture had no immediate advantages. To start with, it forced the population to abandon the nomad's life and become sedentary, to develop methods of storage and, often, systems of irrigation. While hunter-gatherers always had the option of moving elsewhere when the resources were exhausted, this became more difficult with farming. Furthermore, as the archaeological record shows, the state of health of agriculturalists was worse than that of their contemporary hunter-gatherers.</a:t>
            </a:r>
          </a:p>
          <a:p>
            <a:pPr>
              <a:lnSpc>
                <a:spcPct val="120000"/>
              </a:lnSpc>
            </a:pPr>
            <a:r>
              <a:rPr lang="en-US" sz="2400" dirty="0"/>
              <a:t>21-2-2.According to paragraph 1, all of the following are advantages of hunting and gathering over agriculture EXCEPT:</a:t>
            </a:r>
          </a:p>
          <a:p>
            <a:pPr marL="457200" indent="-457200">
              <a:lnSpc>
                <a:spcPct val="120000"/>
              </a:lnSpc>
              <a:buFont typeface="Courier New" panose="02070309020205020404" pitchFamily="49" charset="0"/>
              <a:buChar char="o"/>
            </a:pPr>
            <a:r>
              <a:rPr lang="en-US" sz="2400" dirty="0"/>
              <a:t>It is a healthier lifestyle.</a:t>
            </a:r>
          </a:p>
          <a:p>
            <a:pPr marL="457200" indent="-457200">
              <a:lnSpc>
                <a:spcPct val="120000"/>
              </a:lnSpc>
              <a:buFont typeface="Courier New" panose="02070309020205020404" pitchFamily="49" charset="0"/>
              <a:buChar char="o"/>
            </a:pPr>
            <a:r>
              <a:rPr lang="en-US" sz="2400" dirty="0"/>
              <a:t>It requires less knowledge of plants and animals.</a:t>
            </a:r>
          </a:p>
          <a:p>
            <a:pPr marL="457200" indent="-457200">
              <a:lnSpc>
                <a:spcPct val="120000"/>
              </a:lnSpc>
              <a:buFont typeface="Courier New" panose="02070309020205020404" pitchFamily="49" charset="0"/>
              <a:buChar char="o"/>
            </a:pPr>
            <a:r>
              <a:rPr lang="en-US" sz="2400" dirty="0"/>
              <a:t>It does not need storage capabilities.</a:t>
            </a:r>
          </a:p>
          <a:p>
            <a:pPr marL="457200" indent="-457200">
              <a:lnSpc>
                <a:spcPct val="120000"/>
              </a:lnSpc>
              <a:buFont typeface="Courier New" panose="02070309020205020404" pitchFamily="49" charset="0"/>
              <a:buChar char="o"/>
            </a:pPr>
            <a:r>
              <a:rPr lang="en-US" sz="2400" dirty="0"/>
              <a:t>It is not tied to any specific location.</a:t>
            </a:r>
          </a:p>
        </p:txBody>
      </p:sp>
    </p:spTree>
    <p:extLst>
      <p:ext uri="{BB962C8B-B14F-4D97-AF65-F5344CB8AC3E}">
        <p14:creationId xmlns:p14="http://schemas.microsoft.com/office/powerpoint/2010/main" val="2133467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8D90-D750-5D4C-9E16-BC86E3984248}"/>
              </a:ext>
            </a:extLst>
          </p:cNvPr>
          <p:cNvSpPr>
            <a:spLocks noGrp="1"/>
          </p:cNvSpPr>
          <p:nvPr>
            <p:ph idx="1"/>
          </p:nvPr>
        </p:nvSpPr>
        <p:spPr/>
        <p:txBody>
          <a:bodyPr>
            <a:normAutofit fontScale="85000" lnSpcReduction="10000"/>
          </a:bodyPr>
          <a:lstStyle/>
          <a:p>
            <a:pPr>
              <a:lnSpc>
                <a:spcPct val="120000"/>
              </a:lnSpc>
            </a:pPr>
            <a:r>
              <a:rPr lang="en-US" sz="2400" dirty="0"/>
              <a:t>Paragraph 1: How did it come about that farming developed independently in a number of world centers (the Southeast Asian mainland, Southwest Asia, Central America, lowland and highland South America, and equatorial Africa) at more or less the same time? Agriculture developed slowly among populations that had an extensive knowledge of plants and animals. Changing from </a:t>
            </a:r>
            <a:r>
              <a:rPr lang="en-US" sz="2400" dirty="0">
                <a:solidFill>
                  <a:srgbClr val="FF0000"/>
                </a:solidFill>
              </a:rPr>
              <a:t>hunting and gathering to agriculture </a:t>
            </a:r>
            <a:r>
              <a:rPr lang="en-US" sz="2400" dirty="0"/>
              <a:t>had no immediate advantages. To start with, it forced the population to abandon the nomad's life and become sedentary, to develop methods of storage and, often, systems of irrigation. While hunter-gatherers always had the option of moving elsewhere when the resources were exhausted, this became more difficult with farming. Furthermore, as the archaeological record shows, the state of health of agriculturalists was worse than that of their contemporary hunter-gatherers.</a:t>
            </a:r>
          </a:p>
          <a:p>
            <a:pPr>
              <a:lnSpc>
                <a:spcPct val="120000"/>
              </a:lnSpc>
            </a:pPr>
            <a:r>
              <a:rPr lang="en-US" sz="2400" dirty="0"/>
              <a:t>21-2-2.According to paragraph 1, all of the following are advantages of </a:t>
            </a:r>
            <a:r>
              <a:rPr lang="en-US" sz="2400" dirty="0">
                <a:solidFill>
                  <a:srgbClr val="FF0000"/>
                </a:solidFill>
              </a:rPr>
              <a:t>hunting and gathering </a:t>
            </a:r>
            <a:r>
              <a:rPr lang="en-US" sz="2400" dirty="0"/>
              <a:t>over </a:t>
            </a:r>
            <a:r>
              <a:rPr lang="en-US" sz="2400" dirty="0">
                <a:solidFill>
                  <a:srgbClr val="FF0000"/>
                </a:solidFill>
              </a:rPr>
              <a:t>agriculture</a:t>
            </a:r>
            <a:r>
              <a:rPr lang="en-US" sz="2400" dirty="0"/>
              <a:t> EXCEPT:</a:t>
            </a:r>
          </a:p>
          <a:p>
            <a:pPr marL="457200" indent="-457200">
              <a:lnSpc>
                <a:spcPct val="120000"/>
              </a:lnSpc>
              <a:buFont typeface="Courier New" panose="02070309020205020404" pitchFamily="49" charset="0"/>
              <a:buChar char="o"/>
            </a:pPr>
            <a:r>
              <a:rPr lang="en-US" sz="2400" dirty="0"/>
              <a:t>It is a healthier lifestyle.</a:t>
            </a:r>
          </a:p>
          <a:p>
            <a:pPr marL="457200" indent="-457200">
              <a:lnSpc>
                <a:spcPct val="120000"/>
              </a:lnSpc>
              <a:buFont typeface="Courier New" panose="02070309020205020404" pitchFamily="49" charset="0"/>
              <a:buChar char="o"/>
            </a:pPr>
            <a:r>
              <a:rPr lang="en-US" sz="2400" dirty="0"/>
              <a:t>It requires less knowledge of plants and animals.</a:t>
            </a:r>
          </a:p>
          <a:p>
            <a:pPr marL="457200" indent="-457200">
              <a:lnSpc>
                <a:spcPct val="120000"/>
              </a:lnSpc>
              <a:buFont typeface="Courier New" panose="02070309020205020404" pitchFamily="49" charset="0"/>
              <a:buChar char="o"/>
            </a:pPr>
            <a:r>
              <a:rPr lang="en-US" sz="2400" dirty="0"/>
              <a:t>It does not need storage capabilities.</a:t>
            </a:r>
          </a:p>
          <a:p>
            <a:pPr marL="457200" indent="-457200">
              <a:lnSpc>
                <a:spcPct val="120000"/>
              </a:lnSpc>
              <a:buFont typeface="Courier New" panose="02070309020205020404" pitchFamily="49" charset="0"/>
              <a:buChar char="o"/>
            </a:pPr>
            <a:r>
              <a:rPr lang="en-US" sz="2400" dirty="0"/>
              <a:t>It is not tied to any specific location.</a:t>
            </a:r>
          </a:p>
        </p:txBody>
      </p:sp>
    </p:spTree>
    <p:extLst>
      <p:ext uri="{BB962C8B-B14F-4D97-AF65-F5344CB8AC3E}">
        <p14:creationId xmlns:p14="http://schemas.microsoft.com/office/powerpoint/2010/main" val="261950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8D90-D750-5D4C-9E16-BC86E3984248}"/>
              </a:ext>
            </a:extLst>
          </p:cNvPr>
          <p:cNvSpPr>
            <a:spLocks noGrp="1"/>
          </p:cNvSpPr>
          <p:nvPr>
            <p:ph idx="1"/>
          </p:nvPr>
        </p:nvSpPr>
        <p:spPr/>
        <p:txBody>
          <a:bodyPr>
            <a:normAutofit fontScale="85000" lnSpcReduction="10000"/>
          </a:bodyPr>
          <a:lstStyle/>
          <a:p>
            <a:pPr>
              <a:lnSpc>
                <a:spcPct val="120000"/>
              </a:lnSpc>
            </a:pPr>
            <a:r>
              <a:rPr lang="en-US" sz="2400" dirty="0"/>
              <a:t>Paragraph 1: How did it come about that farming developed independently in a number of world centers (the Southeast Asian mainland, Southwest Asia, Central America, lowland and highland South America, and equatorial Africa) at more or less the same time? Agriculture developed slowly among populations that had an extensive knowledge of plants and animals. Changing from </a:t>
            </a:r>
            <a:r>
              <a:rPr lang="en-US" sz="2400" dirty="0">
                <a:solidFill>
                  <a:srgbClr val="FF0000"/>
                </a:solidFill>
              </a:rPr>
              <a:t>hunting and gathering to agriculture </a:t>
            </a:r>
            <a:r>
              <a:rPr lang="en-US" sz="2400" dirty="0"/>
              <a:t>had no immediate advantages</a:t>
            </a:r>
            <a:r>
              <a:rPr lang="en-US" sz="2400" dirty="0">
                <a:solidFill>
                  <a:srgbClr val="FF0000"/>
                </a:solidFill>
              </a:rPr>
              <a:t>. To start with</a:t>
            </a:r>
            <a:r>
              <a:rPr lang="en-US" sz="2400" dirty="0"/>
              <a:t>, it forced the population to abandon the nomad's life and become sedentary, to develop methods of storage and, often, systems of irrigation. While hunter-gatherers always had the option of moving elsewhere when the resources were exhausted, this became more difficult with farming. </a:t>
            </a:r>
            <a:r>
              <a:rPr lang="en-US" sz="2400" dirty="0">
                <a:solidFill>
                  <a:srgbClr val="FF0000"/>
                </a:solidFill>
              </a:rPr>
              <a:t>Furthermore</a:t>
            </a:r>
            <a:r>
              <a:rPr lang="en-US" sz="2400" dirty="0"/>
              <a:t>, as the archaeological record shows, the state of health of agriculturalists was worse than that of their contemporary hunter-gatherers.</a:t>
            </a:r>
          </a:p>
          <a:p>
            <a:pPr>
              <a:lnSpc>
                <a:spcPct val="120000"/>
              </a:lnSpc>
            </a:pPr>
            <a:r>
              <a:rPr lang="en-US" sz="2400" dirty="0"/>
              <a:t>21-2-2.According to paragraph 1, all of the following are advantages of </a:t>
            </a:r>
            <a:r>
              <a:rPr lang="en-US" sz="2400" dirty="0">
                <a:solidFill>
                  <a:srgbClr val="FF0000"/>
                </a:solidFill>
              </a:rPr>
              <a:t>hunting and gathering </a:t>
            </a:r>
            <a:r>
              <a:rPr lang="en-US" sz="2400" dirty="0"/>
              <a:t>over </a:t>
            </a:r>
            <a:r>
              <a:rPr lang="en-US" sz="2400" dirty="0">
                <a:solidFill>
                  <a:srgbClr val="FF0000"/>
                </a:solidFill>
              </a:rPr>
              <a:t>agriculture</a:t>
            </a:r>
            <a:r>
              <a:rPr lang="en-US" sz="2400" dirty="0"/>
              <a:t> EXCEPT:</a:t>
            </a:r>
          </a:p>
          <a:p>
            <a:pPr marL="457200" indent="-457200">
              <a:lnSpc>
                <a:spcPct val="120000"/>
              </a:lnSpc>
              <a:buFont typeface="Courier New" panose="02070309020205020404" pitchFamily="49" charset="0"/>
              <a:buChar char="o"/>
            </a:pPr>
            <a:r>
              <a:rPr lang="en-US" sz="2400" dirty="0"/>
              <a:t>It is a healthier lifestyle.</a:t>
            </a:r>
          </a:p>
          <a:p>
            <a:pPr marL="457200" indent="-457200">
              <a:lnSpc>
                <a:spcPct val="120000"/>
              </a:lnSpc>
              <a:buFont typeface="Courier New" panose="02070309020205020404" pitchFamily="49" charset="0"/>
              <a:buChar char="o"/>
            </a:pPr>
            <a:r>
              <a:rPr lang="en-US" sz="2400" dirty="0"/>
              <a:t>It requires less knowledge of plants and animals.</a:t>
            </a:r>
          </a:p>
          <a:p>
            <a:pPr marL="457200" indent="-457200">
              <a:lnSpc>
                <a:spcPct val="120000"/>
              </a:lnSpc>
              <a:buFont typeface="Courier New" panose="02070309020205020404" pitchFamily="49" charset="0"/>
              <a:buChar char="o"/>
            </a:pPr>
            <a:r>
              <a:rPr lang="en-US" sz="2400" dirty="0"/>
              <a:t>It does not need storage capabilities.</a:t>
            </a:r>
          </a:p>
          <a:p>
            <a:pPr marL="457200" indent="-457200">
              <a:lnSpc>
                <a:spcPct val="120000"/>
              </a:lnSpc>
              <a:buFont typeface="Courier New" panose="02070309020205020404" pitchFamily="49" charset="0"/>
              <a:buChar char="o"/>
            </a:pPr>
            <a:r>
              <a:rPr lang="en-US" sz="2400" dirty="0"/>
              <a:t>It is not tied to any specific location.</a:t>
            </a:r>
          </a:p>
        </p:txBody>
      </p:sp>
    </p:spTree>
    <p:extLst>
      <p:ext uri="{BB962C8B-B14F-4D97-AF65-F5344CB8AC3E}">
        <p14:creationId xmlns:p14="http://schemas.microsoft.com/office/powerpoint/2010/main" val="1242090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8D90-D750-5D4C-9E16-BC86E3984248}"/>
              </a:ext>
            </a:extLst>
          </p:cNvPr>
          <p:cNvSpPr>
            <a:spLocks noGrp="1"/>
          </p:cNvSpPr>
          <p:nvPr>
            <p:ph idx="1"/>
          </p:nvPr>
        </p:nvSpPr>
        <p:spPr/>
        <p:txBody>
          <a:bodyPr>
            <a:normAutofit fontScale="85000" lnSpcReduction="10000"/>
          </a:bodyPr>
          <a:lstStyle/>
          <a:p>
            <a:pPr>
              <a:lnSpc>
                <a:spcPct val="120000"/>
              </a:lnSpc>
            </a:pPr>
            <a:r>
              <a:rPr lang="en-US" sz="2400" dirty="0"/>
              <a:t>Paragraph 1: How did it come about that farming developed independently in a number of world centers (the Southeast Asian mainland, Southwest Asia, Central America, lowland and highland South America, and equatorial Africa) at more or less the same time? Agriculture developed slowly among populations that had an extensive knowledge of plants and animals. Changing from </a:t>
            </a:r>
            <a:r>
              <a:rPr lang="en-US" sz="2400" dirty="0">
                <a:solidFill>
                  <a:srgbClr val="FF0000"/>
                </a:solidFill>
              </a:rPr>
              <a:t>hunting and gathering to agriculture </a:t>
            </a:r>
            <a:r>
              <a:rPr lang="en-US" sz="2400" dirty="0"/>
              <a:t>had no immediate advantages</a:t>
            </a:r>
            <a:r>
              <a:rPr lang="en-US" sz="2400" dirty="0">
                <a:solidFill>
                  <a:srgbClr val="FF0000"/>
                </a:solidFill>
              </a:rPr>
              <a:t>. To start with</a:t>
            </a:r>
            <a:r>
              <a:rPr lang="en-US" sz="2400" dirty="0"/>
              <a:t>, it forced the population to abandon the nomad's life and become sedentary, to develop methods of storage and, often, systems of irrigation. While hunter-gatherers always had the option of moving elsewhere when the resources were exhausted, this became more difficult with farming. </a:t>
            </a:r>
            <a:r>
              <a:rPr lang="en-US" sz="2400" dirty="0">
                <a:solidFill>
                  <a:srgbClr val="FF0000"/>
                </a:solidFill>
              </a:rPr>
              <a:t>Furthermore</a:t>
            </a:r>
            <a:r>
              <a:rPr lang="en-US" sz="2400" dirty="0"/>
              <a:t>, as the archaeological record shows, the state of health of agriculturalists was worse than that of their contemporary hunter-gatherers.</a:t>
            </a:r>
          </a:p>
          <a:p>
            <a:pPr>
              <a:lnSpc>
                <a:spcPct val="120000"/>
              </a:lnSpc>
            </a:pPr>
            <a:r>
              <a:rPr lang="en-US" sz="2400" dirty="0"/>
              <a:t>21-2-2.According to paragraph 1, all of the following are advantages of </a:t>
            </a:r>
            <a:r>
              <a:rPr lang="en-US" sz="2400" dirty="0">
                <a:solidFill>
                  <a:srgbClr val="FF0000"/>
                </a:solidFill>
              </a:rPr>
              <a:t>hunting and gathering </a:t>
            </a:r>
            <a:r>
              <a:rPr lang="en-US" sz="2400" dirty="0"/>
              <a:t>over </a:t>
            </a:r>
            <a:r>
              <a:rPr lang="en-US" sz="2400" dirty="0">
                <a:solidFill>
                  <a:srgbClr val="FF0000"/>
                </a:solidFill>
              </a:rPr>
              <a:t>agriculture</a:t>
            </a:r>
            <a:r>
              <a:rPr lang="en-US" sz="2400" dirty="0"/>
              <a:t> EXCEPT:</a:t>
            </a:r>
          </a:p>
          <a:p>
            <a:pPr marL="457200" indent="-457200">
              <a:lnSpc>
                <a:spcPct val="120000"/>
              </a:lnSpc>
              <a:buFont typeface="Courier New" panose="02070309020205020404" pitchFamily="49" charset="0"/>
              <a:buChar char="o"/>
            </a:pPr>
            <a:r>
              <a:rPr lang="en-US" sz="2400" dirty="0"/>
              <a:t>It is a healthier lifestyle.</a:t>
            </a:r>
          </a:p>
          <a:p>
            <a:pPr marL="457200" indent="-457200">
              <a:lnSpc>
                <a:spcPct val="120000"/>
              </a:lnSpc>
              <a:buFont typeface="Courier New" panose="02070309020205020404" pitchFamily="49" charset="0"/>
              <a:buChar char="o"/>
            </a:pPr>
            <a:r>
              <a:rPr lang="en-US" sz="2400" dirty="0">
                <a:solidFill>
                  <a:srgbClr val="FF0000"/>
                </a:solidFill>
              </a:rPr>
              <a:t>It requires less knowledge of plants and animals.</a:t>
            </a:r>
          </a:p>
          <a:p>
            <a:pPr marL="457200" indent="-457200">
              <a:lnSpc>
                <a:spcPct val="120000"/>
              </a:lnSpc>
              <a:buFont typeface="Courier New" panose="02070309020205020404" pitchFamily="49" charset="0"/>
              <a:buChar char="o"/>
            </a:pPr>
            <a:r>
              <a:rPr lang="en-US" sz="2400" dirty="0"/>
              <a:t>It does not need storage capabilities.</a:t>
            </a:r>
          </a:p>
          <a:p>
            <a:pPr marL="457200" indent="-457200">
              <a:lnSpc>
                <a:spcPct val="120000"/>
              </a:lnSpc>
              <a:buFont typeface="Courier New" panose="02070309020205020404" pitchFamily="49" charset="0"/>
              <a:buChar char="o"/>
            </a:pPr>
            <a:r>
              <a:rPr lang="en-US" sz="2400" dirty="0"/>
              <a:t>It is not tied to any specific location.</a:t>
            </a:r>
          </a:p>
        </p:txBody>
      </p:sp>
    </p:spTree>
    <p:extLst>
      <p:ext uri="{BB962C8B-B14F-4D97-AF65-F5344CB8AC3E}">
        <p14:creationId xmlns:p14="http://schemas.microsoft.com/office/powerpoint/2010/main" val="419629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D28D90-D750-5D4C-9E16-BC86E3984248}"/>
              </a:ext>
            </a:extLst>
          </p:cNvPr>
          <p:cNvSpPr>
            <a:spLocks noGrp="1"/>
          </p:cNvSpPr>
          <p:nvPr>
            <p:ph idx="1"/>
          </p:nvPr>
        </p:nvSpPr>
        <p:spPr/>
        <p:txBody>
          <a:bodyPr>
            <a:normAutofit fontScale="85000" lnSpcReduction="10000"/>
          </a:bodyPr>
          <a:lstStyle/>
          <a:p>
            <a:pPr>
              <a:lnSpc>
                <a:spcPct val="120000"/>
              </a:lnSpc>
            </a:pPr>
            <a:r>
              <a:rPr lang="en-US" sz="2400" dirty="0"/>
              <a:t>Paragraph 1: How did it come about that farming developed independently in a number of world centers (the Southeast Asian mainland, Southwest Asia, Central America, lowland and highland South America, and equatorial Africa) at more or less the same time? </a:t>
            </a:r>
            <a:r>
              <a:rPr lang="en-US" sz="2400" dirty="0">
                <a:solidFill>
                  <a:schemeClr val="accent1"/>
                </a:solidFill>
              </a:rPr>
              <a:t>Agriculture developed slowly among populations that had an extensive knowledge of plants and animals</a:t>
            </a:r>
            <a:r>
              <a:rPr lang="en-US" sz="2400" dirty="0"/>
              <a:t>. Changing from </a:t>
            </a:r>
            <a:r>
              <a:rPr lang="en-US" sz="2400" dirty="0">
                <a:solidFill>
                  <a:srgbClr val="FF0000"/>
                </a:solidFill>
              </a:rPr>
              <a:t>hunting and gathering to agriculture </a:t>
            </a:r>
            <a:r>
              <a:rPr lang="en-US" sz="2400" dirty="0"/>
              <a:t>had no immediate advantages</a:t>
            </a:r>
            <a:r>
              <a:rPr lang="en-US" sz="2400" dirty="0">
                <a:solidFill>
                  <a:srgbClr val="FF0000"/>
                </a:solidFill>
              </a:rPr>
              <a:t>. To start with</a:t>
            </a:r>
            <a:r>
              <a:rPr lang="en-US" sz="2400" dirty="0"/>
              <a:t>, it forced the population to abandon the nomad's life and become sedentary, to develop methods of storage and, often, systems of irrigation. While hunter-gatherers always had the option of moving elsewhere when the resources were exhausted, this became more difficult with farming. </a:t>
            </a:r>
            <a:r>
              <a:rPr lang="en-US" sz="2400" dirty="0">
                <a:solidFill>
                  <a:srgbClr val="FF0000"/>
                </a:solidFill>
              </a:rPr>
              <a:t>Furthermore</a:t>
            </a:r>
            <a:r>
              <a:rPr lang="en-US" sz="2400" dirty="0"/>
              <a:t>, as the archaeological record shows, the state of health of agriculturalists was worse than that of their contemporary hunter-gatherers.</a:t>
            </a:r>
          </a:p>
          <a:p>
            <a:pPr>
              <a:lnSpc>
                <a:spcPct val="120000"/>
              </a:lnSpc>
            </a:pPr>
            <a:r>
              <a:rPr lang="en-US" sz="2400" dirty="0"/>
              <a:t>21-2-2.According to paragraph 1, all of the following are advantages of </a:t>
            </a:r>
            <a:r>
              <a:rPr lang="en-US" sz="2400" dirty="0">
                <a:solidFill>
                  <a:srgbClr val="FF0000"/>
                </a:solidFill>
              </a:rPr>
              <a:t>hunting and gathering </a:t>
            </a:r>
            <a:r>
              <a:rPr lang="en-US" sz="2400" dirty="0"/>
              <a:t>over </a:t>
            </a:r>
            <a:r>
              <a:rPr lang="en-US" sz="2400" dirty="0">
                <a:solidFill>
                  <a:srgbClr val="FF0000"/>
                </a:solidFill>
              </a:rPr>
              <a:t>agriculture</a:t>
            </a:r>
            <a:r>
              <a:rPr lang="en-US" sz="2400" dirty="0"/>
              <a:t> EXCEPT:</a:t>
            </a:r>
          </a:p>
          <a:p>
            <a:pPr marL="457200" indent="-457200">
              <a:lnSpc>
                <a:spcPct val="120000"/>
              </a:lnSpc>
              <a:buFont typeface="Courier New" panose="02070309020205020404" pitchFamily="49" charset="0"/>
              <a:buChar char="o"/>
            </a:pPr>
            <a:r>
              <a:rPr lang="en-US" sz="2400" dirty="0"/>
              <a:t>It is a healthier lifestyle.</a:t>
            </a:r>
          </a:p>
          <a:p>
            <a:pPr marL="457200" indent="-457200">
              <a:lnSpc>
                <a:spcPct val="120000"/>
              </a:lnSpc>
              <a:buFont typeface="Courier New" panose="02070309020205020404" pitchFamily="49" charset="0"/>
              <a:buChar char="o"/>
            </a:pPr>
            <a:r>
              <a:rPr lang="en-US" sz="2400" dirty="0">
                <a:solidFill>
                  <a:srgbClr val="FF0000"/>
                </a:solidFill>
              </a:rPr>
              <a:t>It requires less knowledge of plants and animals.</a:t>
            </a:r>
          </a:p>
          <a:p>
            <a:pPr marL="457200" indent="-457200">
              <a:lnSpc>
                <a:spcPct val="120000"/>
              </a:lnSpc>
              <a:buFont typeface="Courier New" panose="02070309020205020404" pitchFamily="49" charset="0"/>
              <a:buChar char="o"/>
            </a:pPr>
            <a:r>
              <a:rPr lang="en-US" sz="2400" dirty="0"/>
              <a:t>It does not need storage capabilities.</a:t>
            </a:r>
          </a:p>
          <a:p>
            <a:pPr marL="457200" indent="-457200">
              <a:lnSpc>
                <a:spcPct val="120000"/>
              </a:lnSpc>
              <a:buFont typeface="Courier New" panose="02070309020205020404" pitchFamily="49" charset="0"/>
              <a:buChar char="o"/>
            </a:pPr>
            <a:r>
              <a:rPr lang="en-US" sz="2400" dirty="0"/>
              <a:t>It is not tied to any specific location.</a:t>
            </a:r>
          </a:p>
        </p:txBody>
      </p:sp>
    </p:spTree>
    <p:extLst>
      <p:ext uri="{BB962C8B-B14F-4D97-AF65-F5344CB8AC3E}">
        <p14:creationId xmlns:p14="http://schemas.microsoft.com/office/powerpoint/2010/main" val="403176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F060E8-D92C-194A-B53F-E2A6A9DFE025}"/>
              </a:ext>
            </a:extLst>
          </p:cNvPr>
          <p:cNvSpPr>
            <a:spLocks noGrp="1"/>
          </p:cNvSpPr>
          <p:nvPr>
            <p:ph idx="1"/>
          </p:nvPr>
        </p:nvSpPr>
        <p:spPr/>
        <p:txBody>
          <a:bodyPr>
            <a:normAutofit/>
          </a:bodyPr>
          <a:lstStyle/>
          <a:p>
            <a:pPr marL="0" indent="0">
              <a:buNone/>
            </a:pPr>
            <a:r>
              <a:rPr lang="ja-JP" altLang="en-US"/>
              <a:t>解题步骤</a:t>
            </a:r>
            <a:r>
              <a:rPr lang="zh-CN" altLang="en-US" dirty="0"/>
              <a:t>：</a:t>
            </a:r>
            <a:endParaRPr lang="en-US" altLang="ja-JP" dirty="0"/>
          </a:p>
          <a:p>
            <a:pPr marL="0" indent="0">
              <a:buNone/>
            </a:pPr>
            <a:r>
              <a:rPr lang="zh-CN" altLang="en-US" dirty="0"/>
              <a:t> </a:t>
            </a:r>
            <a:endParaRPr lang="ja-JP" altLang="en-US"/>
          </a:p>
          <a:p>
            <a:pPr marL="0" indent="0">
              <a:buNone/>
            </a:pPr>
            <a:endParaRPr lang="ja-JP" altLang="en-US"/>
          </a:p>
          <a:p>
            <a:pPr marL="0" indent="0">
              <a:buNone/>
            </a:pPr>
            <a:endParaRPr lang="en-US" dirty="0"/>
          </a:p>
        </p:txBody>
      </p:sp>
      <p:sp>
        <p:nvSpPr>
          <p:cNvPr id="3" name="Title 2">
            <a:extLst>
              <a:ext uri="{FF2B5EF4-FFF2-40B4-BE49-F238E27FC236}">
                <a16:creationId xmlns:a16="http://schemas.microsoft.com/office/drawing/2014/main" id="{A8B9787F-D0A3-524A-AD4F-6E7BDF689344}"/>
              </a:ext>
            </a:extLst>
          </p:cNvPr>
          <p:cNvSpPr>
            <a:spLocks noGrp="1"/>
          </p:cNvSpPr>
          <p:nvPr>
            <p:ph type="title"/>
          </p:nvPr>
        </p:nvSpPr>
        <p:spPr/>
        <p:txBody>
          <a:bodyPr>
            <a:noAutofit/>
          </a:bodyPr>
          <a:lstStyle/>
          <a:p>
            <a:r>
              <a:rPr lang="en-US" sz="3200" dirty="0"/>
              <a:t>The author’s description of X mentions all of the following EXCEPT: </a:t>
            </a:r>
          </a:p>
        </p:txBody>
      </p:sp>
    </p:spTree>
    <p:extLst>
      <p:ext uri="{BB962C8B-B14F-4D97-AF65-F5344CB8AC3E}">
        <p14:creationId xmlns:p14="http://schemas.microsoft.com/office/powerpoint/2010/main" val="105642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60F67B-1B4A-234C-9E79-0B91EDFBD726}"/>
              </a:ext>
            </a:extLst>
          </p:cNvPr>
          <p:cNvSpPr>
            <a:spLocks noGrp="1"/>
          </p:cNvSpPr>
          <p:nvPr>
            <p:ph idx="1"/>
          </p:nvPr>
        </p:nvSpPr>
        <p:spPr/>
        <p:txBody>
          <a:bodyPr>
            <a:normAutofit fontScale="92500" lnSpcReduction="10000"/>
          </a:bodyPr>
          <a:lstStyle/>
          <a:p>
            <a:pPr marL="0" indent="0">
              <a:lnSpc>
                <a:spcPct val="110000"/>
              </a:lnSpc>
              <a:buNone/>
            </a:pPr>
            <a:r>
              <a:rPr lang="en-US" dirty="0"/>
              <a:t>e.g.</a:t>
            </a:r>
          </a:p>
          <a:p>
            <a:pPr marL="0" indent="0">
              <a:lnSpc>
                <a:spcPct val="110000"/>
              </a:lnSpc>
              <a:buNone/>
            </a:pPr>
            <a:r>
              <a:rPr lang="ja-JP" altLang="en-US"/>
              <a:t>小白喜欢喝奶茶，昨天小黑说“这题有一点点难”的时候，小白深受触动</a:t>
            </a:r>
            <a:r>
              <a:rPr lang="zh-CN" altLang="en-US" dirty="0"/>
              <a:t>，</a:t>
            </a:r>
            <a:r>
              <a:rPr lang="ja-JP" altLang="en-US"/>
              <a:t>点了一杯红豆奶茶去冰三分甜。</a:t>
            </a:r>
          </a:p>
          <a:p>
            <a:pPr marL="0" indent="0">
              <a:lnSpc>
                <a:spcPct val="110000"/>
              </a:lnSpc>
              <a:buNone/>
            </a:pPr>
            <a:endParaRPr lang="ja-JP" altLang="en-US"/>
          </a:p>
          <a:p>
            <a:pPr marL="0" indent="0">
              <a:lnSpc>
                <a:spcPct val="110000"/>
              </a:lnSpc>
              <a:buNone/>
            </a:pPr>
            <a:r>
              <a:rPr lang="ja-JP" altLang="en-US"/>
              <a:t>以下描述都是正确的，</a:t>
            </a:r>
            <a:r>
              <a:rPr lang="en-US" altLang="ja-JP" dirty="0"/>
              <a:t>EXCEPT</a:t>
            </a:r>
            <a:r>
              <a:rPr lang="ja-JP" altLang="en-US"/>
              <a:t>：</a:t>
            </a:r>
          </a:p>
          <a:p>
            <a:pPr marL="0" indent="0">
              <a:lnSpc>
                <a:spcPct val="110000"/>
              </a:lnSpc>
              <a:buNone/>
            </a:pPr>
            <a:r>
              <a:rPr lang="en-US" dirty="0"/>
              <a:t>a. </a:t>
            </a:r>
            <a:r>
              <a:rPr lang="ja-JP" altLang="en-US"/>
              <a:t>小白昨天点了一杯红豆奶绿去冰三分甜</a:t>
            </a:r>
          </a:p>
          <a:p>
            <a:pPr marL="0" indent="0">
              <a:lnSpc>
                <a:spcPct val="110000"/>
              </a:lnSpc>
              <a:buNone/>
            </a:pPr>
            <a:r>
              <a:rPr lang="en-US" dirty="0"/>
              <a:t>b. </a:t>
            </a:r>
            <a:r>
              <a:rPr lang="ja-JP" altLang="en-US"/>
              <a:t>小白喜欢喝奶茶</a:t>
            </a:r>
          </a:p>
          <a:p>
            <a:pPr marL="0" indent="0">
              <a:lnSpc>
                <a:spcPct val="110000"/>
              </a:lnSpc>
              <a:buNone/>
            </a:pPr>
            <a:r>
              <a:rPr lang="en-US" dirty="0"/>
              <a:t>c. </a:t>
            </a:r>
            <a:r>
              <a:rPr lang="ja-JP" altLang="en-US"/>
              <a:t>小黑喜欢喝红豆奶茶</a:t>
            </a:r>
          </a:p>
          <a:p>
            <a:pPr marL="0" indent="0">
              <a:lnSpc>
                <a:spcPct val="110000"/>
              </a:lnSpc>
              <a:buNone/>
            </a:pPr>
            <a:r>
              <a:rPr lang="en-US" dirty="0"/>
              <a:t>d. </a:t>
            </a:r>
            <a:r>
              <a:rPr lang="ja-JP" altLang="en-US"/>
              <a:t>小白喝过红豆奶茶</a:t>
            </a:r>
            <a:endParaRPr lang="en-US" dirty="0"/>
          </a:p>
        </p:txBody>
      </p:sp>
      <p:sp>
        <p:nvSpPr>
          <p:cNvPr id="3" name="Title 2">
            <a:extLst>
              <a:ext uri="{FF2B5EF4-FFF2-40B4-BE49-F238E27FC236}">
                <a16:creationId xmlns:a16="http://schemas.microsoft.com/office/drawing/2014/main" id="{9AF07FD4-8D4B-FB4B-9704-6C4BA20ADF02}"/>
              </a:ext>
            </a:extLst>
          </p:cNvPr>
          <p:cNvSpPr>
            <a:spLocks noGrp="1"/>
          </p:cNvSpPr>
          <p:nvPr>
            <p:ph type="title"/>
          </p:nvPr>
        </p:nvSpPr>
        <p:spPr/>
        <p:txBody>
          <a:bodyPr/>
          <a:lstStyle/>
          <a:p>
            <a:r>
              <a:rPr lang="ja-JP" altLang="en-US"/>
              <a:t>分散列举</a:t>
            </a:r>
            <a:endParaRPr lang="en-US" dirty="0"/>
          </a:p>
        </p:txBody>
      </p:sp>
    </p:spTree>
    <p:extLst>
      <p:ext uri="{BB962C8B-B14F-4D97-AF65-F5344CB8AC3E}">
        <p14:creationId xmlns:p14="http://schemas.microsoft.com/office/powerpoint/2010/main" val="2132414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60F67B-1B4A-234C-9E79-0B91EDFBD726}"/>
              </a:ext>
            </a:extLst>
          </p:cNvPr>
          <p:cNvSpPr>
            <a:spLocks noGrp="1"/>
          </p:cNvSpPr>
          <p:nvPr>
            <p:ph idx="1"/>
          </p:nvPr>
        </p:nvSpPr>
        <p:spPr/>
        <p:txBody>
          <a:bodyPr>
            <a:normAutofit/>
          </a:bodyPr>
          <a:lstStyle/>
          <a:p>
            <a:pPr marL="0" indent="0">
              <a:lnSpc>
                <a:spcPct val="110000"/>
              </a:lnSpc>
              <a:buNone/>
            </a:pPr>
            <a:r>
              <a:rPr lang="en-US" altLang="ja-JP" dirty="0"/>
              <a:t>≈</a:t>
            </a:r>
            <a:r>
              <a:rPr lang="ja-JP" altLang="en-US"/>
              <a:t>不可定位</a:t>
            </a:r>
          </a:p>
        </p:txBody>
      </p:sp>
      <p:sp>
        <p:nvSpPr>
          <p:cNvPr id="3" name="Title 2">
            <a:extLst>
              <a:ext uri="{FF2B5EF4-FFF2-40B4-BE49-F238E27FC236}">
                <a16:creationId xmlns:a16="http://schemas.microsoft.com/office/drawing/2014/main" id="{9AF07FD4-8D4B-FB4B-9704-6C4BA20ADF02}"/>
              </a:ext>
            </a:extLst>
          </p:cNvPr>
          <p:cNvSpPr>
            <a:spLocks noGrp="1"/>
          </p:cNvSpPr>
          <p:nvPr>
            <p:ph type="title"/>
          </p:nvPr>
        </p:nvSpPr>
        <p:spPr/>
        <p:txBody>
          <a:bodyPr/>
          <a:lstStyle/>
          <a:p>
            <a:r>
              <a:rPr lang="ja-JP" altLang="en-US"/>
              <a:t>分散列举</a:t>
            </a:r>
            <a:endParaRPr lang="en-US" dirty="0"/>
          </a:p>
        </p:txBody>
      </p:sp>
    </p:spTree>
    <p:extLst>
      <p:ext uri="{BB962C8B-B14F-4D97-AF65-F5344CB8AC3E}">
        <p14:creationId xmlns:p14="http://schemas.microsoft.com/office/powerpoint/2010/main" val="815087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960F67B-1B4A-234C-9E79-0B91EDFBD726}"/>
              </a:ext>
            </a:extLst>
          </p:cNvPr>
          <p:cNvSpPr>
            <a:spLocks noGrp="1"/>
          </p:cNvSpPr>
          <p:nvPr>
            <p:ph idx="1"/>
          </p:nvPr>
        </p:nvSpPr>
        <p:spPr/>
        <p:txBody>
          <a:bodyPr>
            <a:normAutofit/>
          </a:bodyPr>
          <a:lstStyle/>
          <a:p>
            <a:pPr marL="0" indent="0">
              <a:lnSpc>
                <a:spcPct val="110000"/>
              </a:lnSpc>
              <a:buNone/>
            </a:pPr>
            <a:r>
              <a:rPr lang="en-US" altLang="ja-JP" dirty="0"/>
              <a:t>≈</a:t>
            </a:r>
            <a:r>
              <a:rPr lang="ja-JP" altLang="en-US"/>
              <a:t>不可定位</a:t>
            </a:r>
            <a:endParaRPr lang="en-US" altLang="ja-JP" dirty="0"/>
          </a:p>
          <a:p>
            <a:pPr marL="0" indent="0">
              <a:lnSpc>
                <a:spcPct val="110000"/>
              </a:lnSpc>
              <a:buNone/>
            </a:pPr>
            <a:endParaRPr lang="ja-JP" altLang="en-US"/>
          </a:p>
          <a:p>
            <a:pPr marL="0" indent="0">
              <a:lnSpc>
                <a:spcPct val="110000"/>
              </a:lnSpc>
              <a:buNone/>
            </a:pPr>
            <a:r>
              <a:rPr lang="ja-JP" altLang="en-US"/>
              <a:t>先看选项</a:t>
            </a:r>
            <a:r>
              <a:rPr lang="zh-CN" altLang="en-US" dirty="0"/>
              <a:t>：</a:t>
            </a:r>
            <a:r>
              <a:rPr lang="ja-JP" altLang="en-US">
                <a:solidFill>
                  <a:srgbClr val="FF0000"/>
                </a:solidFill>
              </a:rPr>
              <a:t>排除法</a:t>
            </a:r>
          </a:p>
          <a:p>
            <a:pPr marL="0" indent="0">
              <a:lnSpc>
                <a:spcPct val="110000"/>
              </a:lnSpc>
              <a:buNone/>
            </a:pPr>
            <a:r>
              <a:rPr lang="ja-JP" altLang="en-US"/>
              <a:t>先看原文</a:t>
            </a:r>
            <a:r>
              <a:rPr lang="zh-CN" altLang="en-US" dirty="0"/>
              <a:t>：</a:t>
            </a:r>
            <a:r>
              <a:rPr lang="ja-JP" altLang="en-US">
                <a:solidFill>
                  <a:srgbClr val="FF0000"/>
                </a:solidFill>
              </a:rPr>
              <a:t>分析法</a:t>
            </a:r>
          </a:p>
        </p:txBody>
      </p:sp>
      <p:sp>
        <p:nvSpPr>
          <p:cNvPr id="3" name="Title 2">
            <a:extLst>
              <a:ext uri="{FF2B5EF4-FFF2-40B4-BE49-F238E27FC236}">
                <a16:creationId xmlns:a16="http://schemas.microsoft.com/office/drawing/2014/main" id="{9AF07FD4-8D4B-FB4B-9704-6C4BA20ADF02}"/>
              </a:ext>
            </a:extLst>
          </p:cNvPr>
          <p:cNvSpPr>
            <a:spLocks noGrp="1"/>
          </p:cNvSpPr>
          <p:nvPr>
            <p:ph type="title"/>
          </p:nvPr>
        </p:nvSpPr>
        <p:spPr/>
        <p:txBody>
          <a:bodyPr/>
          <a:lstStyle/>
          <a:p>
            <a:r>
              <a:rPr lang="ja-JP" altLang="en-US"/>
              <a:t>分散列举</a:t>
            </a:r>
            <a:endParaRPr lang="en-US" dirty="0"/>
          </a:p>
        </p:txBody>
      </p:sp>
    </p:spTree>
    <p:extLst>
      <p:ext uri="{BB962C8B-B14F-4D97-AF65-F5344CB8AC3E}">
        <p14:creationId xmlns:p14="http://schemas.microsoft.com/office/powerpoint/2010/main" val="3747932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24BF9-559F-5748-B36F-FAFFEFF99872}"/>
              </a:ext>
            </a:extLst>
          </p:cNvPr>
          <p:cNvSpPr>
            <a:spLocks noGrp="1"/>
          </p:cNvSpPr>
          <p:nvPr>
            <p:ph idx="1"/>
          </p:nvPr>
        </p:nvSpPr>
        <p:spPr/>
        <p:txBody>
          <a:bodyPr/>
          <a:lstStyle/>
          <a:p>
            <a:r>
              <a:rPr lang="ja-JP" altLang="en-US">
                <a:solidFill>
                  <a:srgbClr val="FF0000"/>
                </a:solidFill>
              </a:rPr>
              <a:t>看每句话开头</a:t>
            </a:r>
            <a:r>
              <a:rPr lang="en-US" altLang="zh-CN" dirty="0">
                <a:solidFill>
                  <a:srgbClr val="FF0000"/>
                </a:solidFill>
              </a:rPr>
              <a:t>3-4</a:t>
            </a:r>
            <a:r>
              <a:rPr lang="ja-JP" altLang="en-US">
                <a:solidFill>
                  <a:srgbClr val="FF0000"/>
                </a:solidFill>
              </a:rPr>
              <a:t>个词</a:t>
            </a:r>
            <a:r>
              <a:rPr lang="zh-CN" altLang="en-US" dirty="0"/>
              <a:t>，</a:t>
            </a:r>
            <a:r>
              <a:rPr lang="ja-JP" altLang="en-US"/>
              <a:t>判断</a:t>
            </a:r>
            <a:r>
              <a:rPr lang="zh-CN" altLang="en-US" dirty="0"/>
              <a:t>：</a:t>
            </a:r>
            <a:r>
              <a:rPr lang="ja-JP" altLang="en-US"/>
              <a:t>这件事讲完了吗</a:t>
            </a:r>
            <a:r>
              <a:rPr lang="zh-CN" altLang="en-US" dirty="0"/>
              <a:t>？</a:t>
            </a:r>
            <a:endParaRPr lang="en-US" altLang="zh-CN" dirty="0"/>
          </a:p>
        </p:txBody>
      </p:sp>
      <p:sp>
        <p:nvSpPr>
          <p:cNvPr id="3" name="Title 2">
            <a:extLst>
              <a:ext uri="{FF2B5EF4-FFF2-40B4-BE49-F238E27FC236}">
                <a16:creationId xmlns:a16="http://schemas.microsoft.com/office/drawing/2014/main" id="{783D5D74-D2C6-AF4B-8E4B-654D7F5CB361}"/>
              </a:ext>
            </a:extLst>
          </p:cNvPr>
          <p:cNvSpPr>
            <a:spLocks noGrp="1"/>
          </p:cNvSpPr>
          <p:nvPr>
            <p:ph type="title"/>
          </p:nvPr>
        </p:nvSpPr>
        <p:spPr/>
        <p:txBody>
          <a:bodyPr/>
          <a:lstStyle/>
          <a:p>
            <a:r>
              <a:rPr lang="ja-JP" altLang="en-US"/>
              <a:t>分析法</a:t>
            </a:r>
            <a:endParaRPr lang="en-US" dirty="0"/>
          </a:p>
        </p:txBody>
      </p:sp>
    </p:spTree>
    <p:extLst>
      <p:ext uri="{BB962C8B-B14F-4D97-AF65-F5344CB8AC3E}">
        <p14:creationId xmlns:p14="http://schemas.microsoft.com/office/powerpoint/2010/main" val="3836963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24BF9-559F-5748-B36F-FAFFEFF99872}"/>
              </a:ext>
            </a:extLst>
          </p:cNvPr>
          <p:cNvSpPr>
            <a:spLocks noGrp="1"/>
          </p:cNvSpPr>
          <p:nvPr>
            <p:ph idx="1"/>
          </p:nvPr>
        </p:nvSpPr>
        <p:spPr/>
        <p:txBody>
          <a:bodyPr/>
          <a:lstStyle/>
          <a:p>
            <a:r>
              <a:rPr lang="ja-JP" altLang="en-US">
                <a:solidFill>
                  <a:srgbClr val="FF0000"/>
                </a:solidFill>
              </a:rPr>
              <a:t>看每句话开头</a:t>
            </a:r>
            <a:r>
              <a:rPr lang="en-US" altLang="zh-CN" dirty="0">
                <a:solidFill>
                  <a:srgbClr val="FF0000"/>
                </a:solidFill>
              </a:rPr>
              <a:t>3-4</a:t>
            </a:r>
            <a:r>
              <a:rPr lang="ja-JP" altLang="en-US">
                <a:solidFill>
                  <a:srgbClr val="FF0000"/>
                </a:solidFill>
              </a:rPr>
              <a:t>个词</a:t>
            </a:r>
            <a:r>
              <a:rPr lang="zh-CN" altLang="en-US" dirty="0"/>
              <a:t>，</a:t>
            </a:r>
            <a:r>
              <a:rPr lang="ja-JP" altLang="en-US"/>
              <a:t>判断</a:t>
            </a:r>
            <a:r>
              <a:rPr lang="zh-CN" altLang="en-US" dirty="0"/>
              <a:t>：</a:t>
            </a:r>
            <a:r>
              <a:rPr lang="ja-JP" altLang="en-US"/>
              <a:t>这件事讲完了吗</a:t>
            </a:r>
            <a:r>
              <a:rPr lang="zh-CN" altLang="en-US" dirty="0"/>
              <a:t>？</a:t>
            </a:r>
            <a:endParaRPr lang="en-US" altLang="zh-CN" dirty="0"/>
          </a:p>
          <a:p>
            <a:endParaRPr lang="en-US" altLang="zh-CN" dirty="0"/>
          </a:p>
          <a:p>
            <a:pPr marL="457200" lvl="1" indent="0">
              <a:buNone/>
            </a:pPr>
            <a:endParaRPr lang="en-US" altLang="zh-CN" dirty="0"/>
          </a:p>
        </p:txBody>
      </p:sp>
      <p:sp>
        <p:nvSpPr>
          <p:cNvPr id="3" name="Title 2">
            <a:extLst>
              <a:ext uri="{FF2B5EF4-FFF2-40B4-BE49-F238E27FC236}">
                <a16:creationId xmlns:a16="http://schemas.microsoft.com/office/drawing/2014/main" id="{783D5D74-D2C6-AF4B-8E4B-654D7F5CB361}"/>
              </a:ext>
            </a:extLst>
          </p:cNvPr>
          <p:cNvSpPr>
            <a:spLocks noGrp="1"/>
          </p:cNvSpPr>
          <p:nvPr>
            <p:ph type="title"/>
          </p:nvPr>
        </p:nvSpPr>
        <p:spPr/>
        <p:txBody>
          <a:bodyPr/>
          <a:lstStyle/>
          <a:p>
            <a:r>
              <a:rPr lang="ja-JP" altLang="en-US"/>
              <a:t>分析法</a:t>
            </a:r>
            <a:endParaRPr lang="en-US" dirty="0"/>
          </a:p>
        </p:txBody>
      </p:sp>
      <p:graphicFrame>
        <p:nvGraphicFramePr>
          <p:cNvPr id="4" name="Content Placeholder 2">
            <a:extLst>
              <a:ext uri="{FF2B5EF4-FFF2-40B4-BE49-F238E27FC236}">
                <a16:creationId xmlns:a16="http://schemas.microsoft.com/office/drawing/2014/main" id="{C433EA9B-0122-C440-BCB8-F3396F3D069D}"/>
              </a:ext>
            </a:extLst>
          </p:cNvPr>
          <p:cNvGraphicFramePr>
            <a:graphicFrameLocks/>
          </p:cNvGraphicFramePr>
          <p:nvPr/>
        </p:nvGraphicFramePr>
        <p:xfrm>
          <a:off x="591166" y="2021315"/>
          <a:ext cx="11009667" cy="4434584"/>
        </p:xfrm>
        <a:graphic>
          <a:graphicData uri="http://schemas.openxmlformats.org/drawingml/2006/table">
            <a:tbl>
              <a:tblPr bandRow="1">
                <a:tableStyleId>{93296810-A885-4BE3-A3E7-6D5BEEA58F35}</a:tableStyleId>
              </a:tblPr>
              <a:tblGrid>
                <a:gridCol w="2110822">
                  <a:extLst>
                    <a:ext uri="{9D8B030D-6E8A-4147-A177-3AD203B41FA5}">
                      <a16:colId xmlns:a16="http://schemas.microsoft.com/office/drawing/2014/main" val="315188773"/>
                    </a:ext>
                  </a:extLst>
                </a:gridCol>
                <a:gridCol w="8898845">
                  <a:extLst>
                    <a:ext uri="{9D8B030D-6E8A-4147-A177-3AD203B41FA5}">
                      <a16:colId xmlns:a16="http://schemas.microsoft.com/office/drawing/2014/main" val="4241975082"/>
                    </a:ext>
                  </a:extLst>
                </a:gridCol>
              </a:tblGrid>
              <a:tr h="1151744">
                <a:tc>
                  <a:txBody>
                    <a:bodyPr/>
                    <a:lstStyle/>
                    <a:p>
                      <a:pPr marL="0" algn="ctr" defTabSz="914400" rtl="0" eaLnBrk="1" latinLnBrk="0" hangingPunct="1"/>
                      <a:r>
                        <a:rPr lang="en-US" sz="2400" kern="1200" dirty="0" err="1">
                          <a:solidFill>
                            <a:schemeClr val="dk1"/>
                          </a:solidFill>
                          <a:latin typeface="Microsoft YaHei UI" panose="020B0503020204020204" pitchFamily="34" charset="-122"/>
                          <a:ea typeface="Microsoft YaHei UI" panose="020B0503020204020204" pitchFamily="34" charset="-122"/>
                          <a:cs typeface="+mn-cs"/>
                        </a:rPr>
                        <a:t>指代</a:t>
                      </a:r>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rgbClr val="FF0000"/>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1543623516"/>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转折</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8451843"/>
                  </a:ext>
                </a:extLst>
              </a:tr>
              <a:tr h="979352">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因果</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396196433"/>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并列</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2338384758"/>
                  </a:ext>
                </a:extLst>
              </a:tr>
            </a:tbl>
          </a:graphicData>
        </a:graphic>
      </p:graphicFrame>
    </p:spTree>
    <p:extLst>
      <p:ext uri="{BB962C8B-B14F-4D97-AF65-F5344CB8AC3E}">
        <p14:creationId xmlns:p14="http://schemas.microsoft.com/office/powerpoint/2010/main" val="98802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24BF9-559F-5748-B36F-FAFFEFF99872}"/>
              </a:ext>
            </a:extLst>
          </p:cNvPr>
          <p:cNvSpPr>
            <a:spLocks noGrp="1"/>
          </p:cNvSpPr>
          <p:nvPr>
            <p:ph idx="1"/>
          </p:nvPr>
        </p:nvSpPr>
        <p:spPr/>
        <p:txBody>
          <a:bodyPr/>
          <a:lstStyle/>
          <a:p>
            <a:r>
              <a:rPr lang="ja-JP" altLang="en-US">
                <a:solidFill>
                  <a:srgbClr val="FF0000"/>
                </a:solidFill>
              </a:rPr>
              <a:t>看每句话开头</a:t>
            </a:r>
            <a:r>
              <a:rPr lang="en-US" altLang="zh-CN" dirty="0">
                <a:solidFill>
                  <a:srgbClr val="FF0000"/>
                </a:solidFill>
              </a:rPr>
              <a:t>3-4</a:t>
            </a:r>
            <a:r>
              <a:rPr lang="ja-JP" altLang="en-US">
                <a:solidFill>
                  <a:srgbClr val="FF0000"/>
                </a:solidFill>
              </a:rPr>
              <a:t>个词</a:t>
            </a:r>
            <a:r>
              <a:rPr lang="zh-CN" altLang="en-US" dirty="0"/>
              <a:t>，</a:t>
            </a:r>
            <a:r>
              <a:rPr lang="ja-JP" altLang="en-US"/>
              <a:t>判断</a:t>
            </a:r>
            <a:r>
              <a:rPr lang="zh-CN" altLang="en-US" dirty="0"/>
              <a:t>：</a:t>
            </a:r>
            <a:r>
              <a:rPr lang="ja-JP" altLang="en-US"/>
              <a:t>这件事讲完了吗</a:t>
            </a:r>
            <a:r>
              <a:rPr lang="zh-CN" altLang="en-US" dirty="0"/>
              <a:t>？</a:t>
            </a:r>
            <a:endParaRPr lang="en-US" altLang="zh-CN" dirty="0"/>
          </a:p>
          <a:p>
            <a:endParaRPr lang="en-US" altLang="zh-CN" dirty="0"/>
          </a:p>
          <a:p>
            <a:pPr marL="457200" lvl="1" indent="0">
              <a:buNone/>
            </a:pPr>
            <a:endParaRPr lang="en-US" altLang="zh-CN" dirty="0"/>
          </a:p>
        </p:txBody>
      </p:sp>
      <p:sp>
        <p:nvSpPr>
          <p:cNvPr id="3" name="Title 2">
            <a:extLst>
              <a:ext uri="{FF2B5EF4-FFF2-40B4-BE49-F238E27FC236}">
                <a16:creationId xmlns:a16="http://schemas.microsoft.com/office/drawing/2014/main" id="{783D5D74-D2C6-AF4B-8E4B-654D7F5CB361}"/>
              </a:ext>
            </a:extLst>
          </p:cNvPr>
          <p:cNvSpPr>
            <a:spLocks noGrp="1"/>
          </p:cNvSpPr>
          <p:nvPr>
            <p:ph type="title"/>
          </p:nvPr>
        </p:nvSpPr>
        <p:spPr/>
        <p:txBody>
          <a:bodyPr/>
          <a:lstStyle/>
          <a:p>
            <a:r>
              <a:rPr lang="ja-JP" altLang="en-US"/>
              <a:t>分析法</a:t>
            </a:r>
            <a:endParaRPr lang="en-US" dirty="0"/>
          </a:p>
        </p:txBody>
      </p:sp>
      <p:graphicFrame>
        <p:nvGraphicFramePr>
          <p:cNvPr id="4" name="Content Placeholder 2">
            <a:extLst>
              <a:ext uri="{FF2B5EF4-FFF2-40B4-BE49-F238E27FC236}">
                <a16:creationId xmlns:a16="http://schemas.microsoft.com/office/drawing/2014/main" id="{C433EA9B-0122-C440-BCB8-F3396F3D069D}"/>
              </a:ext>
            </a:extLst>
          </p:cNvPr>
          <p:cNvGraphicFramePr>
            <a:graphicFrameLocks/>
          </p:cNvGraphicFramePr>
          <p:nvPr/>
        </p:nvGraphicFramePr>
        <p:xfrm>
          <a:off x="591166" y="2021315"/>
          <a:ext cx="11009667" cy="4434584"/>
        </p:xfrm>
        <a:graphic>
          <a:graphicData uri="http://schemas.openxmlformats.org/drawingml/2006/table">
            <a:tbl>
              <a:tblPr bandRow="1">
                <a:tableStyleId>{93296810-A885-4BE3-A3E7-6D5BEEA58F35}</a:tableStyleId>
              </a:tblPr>
              <a:tblGrid>
                <a:gridCol w="2110822">
                  <a:extLst>
                    <a:ext uri="{9D8B030D-6E8A-4147-A177-3AD203B41FA5}">
                      <a16:colId xmlns:a16="http://schemas.microsoft.com/office/drawing/2014/main" val="315188773"/>
                    </a:ext>
                  </a:extLst>
                </a:gridCol>
                <a:gridCol w="8898845">
                  <a:extLst>
                    <a:ext uri="{9D8B030D-6E8A-4147-A177-3AD203B41FA5}">
                      <a16:colId xmlns:a16="http://schemas.microsoft.com/office/drawing/2014/main" val="4241975082"/>
                    </a:ext>
                  </a:extLst>
                </a:gridCol>
              </a:tblGrid>
              <a:tr h="1151744">
                <a:tc>
                  <a:txBody>
                    <a:bodyPr/>
                    <a:lstStyle/>
                    <a:p>
                      <a:pPr marL="0" algn="ctr" defTabSz="914400" rtl="0" eaLnBrk="1" latinLnBrk="0" hangingPunct="1"/>
                      <a:r>
                        <a:rPr lang="en-US" sz="2400" kern="1200" dirty="0" err="1">
                          <a:solidFill>
                            <a:schemeClr val="dk1"/>
                          </a:solidFill>
                          <a:latin typeface="Microsoft YaHei UI" panose="020B0503020204020204" pitchFamily="34" charset="-122"/>
                          <a:ea typeface="Microsoft YaHei UI" panose="020B0503020204020204" pitchFamily="34" charset="-122"/>
                          <a:cs typeface="+mn-cs"/>
                        </a:rPr>
                        <a:t>指代</a:t>
                      </a:r>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（没讲完）</a:t>
                      </a:r>
                    </a:p>
                  </a:txBody>
                  <a:tcPr anchor="ctr"/>
                </a:tc>
                <a:tc>
                  <a: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rgbClr val="FF0000"/>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1543623516"/>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转折</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ea typeface="Microsoft YaHei UI" panose="020B0503020204020204" pitchFamily="34" charset="-122"/>
                          <a:cs typeface="+mn-cs"/>
                        </a:rPr>
                        <a:t>（讲完了）</a:t>
                      </a:r>
                      <a:endParaRPr lang="en-US" altLang="zh-CN" sz="2400" kern="1200" dirty="0">
                        <a:solidFill>
                          <a:schemeClr val="dk1"/>
                        </a:solidFill>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8451843"/>
                  </a:ext>
                </a:extLst>
              </a:tr>
              <a:tr h="979352">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因果</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ea typeface="Microsoft YaHei UI" panose="020B0503020204020204" pitchFamily="34" charset="-122"/>
                          <a:cs typeface="+mn-cs"/>
                        </a:rPr>
                        <a:t>（</a:t>
                      </a:r>
                      <a:r>
                        <a:rPr lang="zh-CN" altLang="en-CN" sz="2400" kern="1200" dirty="0">
                          <a:solidFill>
                            <a:schemeClr val="dk1"/>
                          </a:solidFill>
                          <a:ea typeface="Microsoft YaHei UI" panose="020B0503020204020204" pitchFamily="34" charset="-122"/>
                          <a:cs typeface="+mn-cs"/>
                        </a:rPr>
                        <a:t>没讲完</a:t>
                      </a:r>
                      <a:r>
                        <a:rPr lang="zh-CN" altLang="en-US" sz="2400" kern="1200" dirty="0">
                          <a:solidFill>
                            <a:schemeClr val="dk1"/>
                          </a:solidFill>
                          <a:ea typeface="Microsoft YaHei UI" panose="020B0503020204020204" pitchFamily="34" charset="-122"/>
                          <a:cs typeface="+mn-cs"/>
                        </a:rPr>
                        <a:t>）</a:t>
                      </a:r>
                      <a:endParaRPr lang="en-US" altLang="zh-CN" sz="2400" kern="1200" dirty="0">
                        <a:solidFill>
                          <a:schemeClr val="dk1"/>
                        </a:solidFill>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396196433"/>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并列</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algn="ctr" defTabSz="914400" rtl="0" eaLnBrk="1" latinLnBrk="0" hangingPunct="1"/>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a:t>
                      </a:r>
                      <a:r>
                        <a:rPr lang="ja-JP" altLang="en-US" sz="2400" kern="1200">
                          <a:solidFill>
                            <a:schemeClr val="dk1"/>
                          </a:solidFill>
                          <a:latin typeface="Microsoft YaHei UI" panose="020B0503020204020204" pitchFamily="34" charset="-122"/>
                          <a:ea typeface="Microsoft YaHei UI" panose="020B0503020204020204" pitchFamily="34" charset="-122"/>
                          <a:cs typeface="+mn-cs"/>
                        </a:rPr>
                        <a:t>讲完了</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a:t>
                      </a:r>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lvl="2" algn="l" defTabSz="914400" rtl="0" eaLnBrk="1" latinLnBrk="0" hangingPunct="1"/>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extLst>
                  <a:ext uri="{0D108BD9-81ED-4DB2-BD59-A6C34878D82A}">
                    <a16:rowId xmlns:a16="http://schemas.microsoft.com/office/drawing/2014/main" val="2338384758"/>
                  </a:ext>
                </a:extLst>
              </a:tr>
            </a:tbl>
          </a:graphicData>
        </a:graphic>
      </p:graphicFrame>
    </p:spTree>
    <p:extLst>
      <p:ext uri="{BB962C8B-B14F-4D97-AF65-F5344CB8AC3E}">
        <p14:creationId xmlns:p14="http://schemas.microsoft.com/office/powerpoint/2010/main" val="1248036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A24BF9-559F-5748-B36F-FAFFEFF99872}"/>
              </a:ext>
            </a:extLst>
          </p:cNvPr>
          <p:cNvSpPr>
            <a:spLocks noGrp="1"/>
          </p:cNvSpPr>
          <p:nvPr>
            <p:ph idx="1"/>
          </p:nvPr>
        </p:nvSpPr>
        <p:spPr/>
        <p:txBody>
          <a:bodyPr/>
          <a:lstStyle/>
          <a:p>
            <a:r>
              <a:rPr lang="ja-JP" altLang="en-US">
                <a:solidFill>
                  <a:srgbClr val="FF0000"/>
                </a:solidFill>
              </a:rPr>
              <a:t>看每句话开头</a:t>
            </a:r>
            <a:r>
              <a:rPr lang="en-US" altLang="zh-CN" dirty="0">
                <a:solidFill>
                  <a:srgbClr val="FF0000"/>
                </a:solidFill>
              </a:rPr>
              <a:t>3-4</a:t>
            </a:r>
            <a:r>
              <a:rPr lang="ja-JP" altLang="en-US">
                <a:solidFill>
                  <a:srgbClr val="FF0000"/>
                </a:solidFill>
              </a:rPr>
              <a:t>个词</a:t>
            </a:r>
            <a:r>
              <a:rPr lang="zh-CN" altLang="en-US" dirty="0"/>
              <a:t>，</a:t>
            </a:r>
            <a:r>
              <a:rPr lang="ja-JP" altLang="en-US"/>
              <a:t>判断</a:t>
            </a:r>
            <a:r>
              <a:rPr lang="zh-CN" altLang="en-US" dirty="0"/>
              <a:t>：</a:t>
            </a:r>
            <a:r>
              <a:rPr lang="ja-JP" altLang="en-US"/>
              <a:t>这件事讲完了吗</a:t>
            </a:r>
            <a:r>
              <a:rPr lang="zh-CN" altLang="en-US" dirty="0"/>
              <a:t>？</a:t>
            </a:r>
            <a:endParaRPr lang="en-US" altLang="zh-CN" dirty="0"/>
          </a:p>
          <a:p>
            <a:endParaRPr lang="en-US" altLang="zh-CN" dirty="0"/>
          </a:p>
          <a:p>
            <a:pPr marL="457200" lvl="1" indent="0">
              <a:buNone/>
            </a:pPr>
            <a:endParaRPr lang="en-US" altLang="zh-CN" dirty="0"/>
          </a:p>
        </p:txBody>
      </p:sp>
      <p:sp>
        <p:nvSpPr>
          <p:cNvPr id="3" name="Title 2">
            <a:extLst>
              <a:ext uri="{FF2B5EF4-FFF2-40B4-BE49-F238E27FC236}">
                <a16:creationId xmlns:a16="http://schemas.microsoft.com/office/drawing/2014/main" id="{783D5D74-D2C6-AF4B-8E4B-654D7F5CB361}"/>
              </a:ext>
            </a:extLst>
          </p:cNvPr>
          <p:cNvSpPr>
            <a:spLocks noGrp="1"/>
          </p:cNvSpPr>
          <p:nvPr>
            <p:ph type="title"/>
          </p:nvPr>
        </p:nvSpPr>
        <p:spPr/>
        <p:txBody>
          <a:bodyPr/>
          <a:lstStyle/>
          <a:p>
            <a:r>
              <a:rPr lang="ja-JP" altLang="en-US"/>
              <a:t>分析法</a:t>
            </a:r>
            <a:endParaRPr lang="en-US" dirty="0"/>
          </a:p>
        </p:txBody>
      </p:sp>
      <p:graphicFrame>
        <p:nvGraphicFramePr>
          <p:cNvPr id="4" name="Content Placeholder 2">
            <a:extLst>
              <a:ext uri="{FF2B5EF4-FFF2-40B4-BE49-F238E27FC236}">
                <a16:creationId xmlns:a16="http://schemas.microsoft.com/office/drawing/2014/main" id="{C433EA9B-0122-C440-BCB8-F3396F3D069D}"/>
              </a:ext>
            </a:extLst>
          </p:cNvPr>
          <p:cNvGraphicFramePr>
            <a:graphicFrameLocks/>
          </p:cNvGraphicFramePr>
          <p:nvPr/>
        </p:nvGraphicFramePr>
        <p:xfrm>
          <a:off x="591166" y="2021315"/>
          <a:ext cx="11009667" cy="4434584"/>
        </p:xfrm>
        <a:graphic>
          <a:graphicData uri="http://schemas.openxmlformats.org/drawingml/2006/table">
            <a:tbl>
              <a:tblPr bandRow="1">
                <a:tableStyleId>{93296810-A885-4BE3-A3E7-6D5BEEA58F35}</a:tableStyleId>
              </a:tblPr>
              <a:tblGrid>
                <a:gridCol w="2110822">
                  <a:extLst>
                    <a:ext uri="{9D8B030D-6E8A-4147-A177-3AD203B41FA5}">
                      <a16:colId xmlns:a16="http://schemas.microsoft.com/office/drawing/2014/main" val="315188773"/>
                    </a:ext>
                  </a:extLst>
                </a:gridCol>
                <a:gridCol w="8898845">
                  <a:extLst>
                    <a:ext uri="{9D8B030D-6E8A-4147-A177-3AD203B41FA5}">
                      <a16:colId xmlns:a16="http://schemas.microsoft.com/office/drawing/2014/main" val="4241975082"/>
                    </a:ext>
                  </a:extLst>
                </a:gridCol>
              </a:tblGrid>
              <a:tr h="1151744">
                <a:tc>
                  <a:txBody>
                    <a:bodyPr/>
                    <a:lstStyle/>
                    <a:p>
                      <a:pPr marL="0" algn="ctr" defTabSz="914400" rtl="0" eaLnBrk="1" latinLnBrk="0" hangingPunct="1"/>
                      <a:r>
                        <a:rPr lang="en-US" sz="2400" kern="1200" dirty="0" err="1">
                          <a:solidFill>
                            <a:schemeClr val="dk1"/>
                          </a:solidFill>
                          <a:latin typeface="Microsoft YaHei UI" panose="020B0503020204020204" pitchFamily="34" charset="-122"/>
                          <a:ea typeface="Microsoft YaHei UI" panose="020B0503020204020204" pitchFamily="34" charset="-122"/>
                          <a:cs typeface="+mn-cs"/>
                        </a:rPr>
                        <a:t>指代</a:t>
                      </a:r>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（没讲完）</a:t>
                      </a:r>
                    </a:p>
                  </a:txBody>
                  <a:tcPr anchor="ctr"/>
                </a:tc>
                <a:tc>
                  <a:txBody>
                    <a:bodyPr/>
                    <a:lstStyle/>
                    <a:p>
                      <a:pPr marL="457200" marR="0" lvl="2"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icrosoft YaHei UI" panose="020B0503020204020204" pitchFamily="34" charset="-122"/>
                          <a:ea typeface="Microsoft YaHei UI" panose="020B0503020204020204" pitchFamily="34" charset="-122"/>
                          <a:cs typeface="+mn-cs"/>
                        </a:rPr>
                        <a:t>this, these, it</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she,</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another,</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sz="2400" kern="1200" dirty="0">
                          <a:solidFill>
                            <a:srgbClr val="FF0000"/>
                          </a:solidFill>
                          <a:latin typeface="Microsoft YaHei UI" panose="020B0503020204020204" pitchFamily="34" charset="-122"/>
                          <a:ea typeface="Microsoft YaHei UI" panose="020B0503020204020204" pitchFamily="34" charset="-122"/>
                          <a:cs typeface="+mn-cs"/>
                        </a:rPr>
                        <a:t>the + n.</a:t>
                      </a:r>
                    </a:p>
                  </a:txBody>
                  <a:tcPr anchor="ctr"/>
                </a:tc>
                <a:extLst>
                  <a:ext uri="{0D108BD9-81ED-4DB2-BD59-A6C34878D82A}">
                    <a16:rowId xmlns:a16="http://schemas.microsoft.com/office/drawing/2014/main" val="1543623516"/>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转折</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ea typeface="Microsoft YaHei UI" panose="020B0503020204020204" pitchFamily="34" charset="-122"/>
                          <a:cs typeface="+mn-cs"/>
                        </a:rPr>
                        <a:t>（讲完了）</a:t>
                      </a:r>
                      <a:endParaRPr lang="en-US" altLang="zh-CN" sz="2400" kern="1200" dirty="0">
                        <a:solidFill>
                          <a:schemeClr val="dk1"/>
                        </a:solidFill>
                        <a:ea typeface="Microsoft YaHei UI" panose="020B0503020204020204" pitchFamily="34" charset="-122"/>
                        <a:cs typeface="+mn-cs"/>
                      </a:endParaRPr>
                    </a:p>
                  </a:txBody>
                  <a:tcPr anchor="ctr"/>
                </a:tc>
                <a:tc>
                  <a:txBody>
                    <a:bodyPr/>
                    <a:lstStyle/>
                    <a:p>
                      <a:pPr marL="457200" lvl="2" algn="l" defTabSz="914400" rtl="0" eaLnBrk="1" latinLnBrk="0" hangingPunct="1"/>
                      <a:r>
                        <a:rPr lang="en-US" sz="2400" kern="1200" dirty="0">
                          <a:solidFill>
                            <a:schemeClr val="dk1"/>
                          </a:solidFill>
                          <a:latin typeface="Microsoft YaHei UI" panose="020B0503020204020204" pitchFamily="34" charset="-122"/>
                          <a:ea typeface="Microsoft YaHei UI" panose="020B0503020204020204" pitchFamily="34" charset="-122"/>
                          <a:cs typeface="+mn-cs"/>
                        </a:rPr>
                        <a:t>but, however, nonetheless, yet</a:t>
                      </a:r>
                    </a:p>
                  </a:txBody>
                  <a:tcPr anchor="ctr"/>
                </a:tc>
                <a:extLst>
                  <a:ext uri="{0D108BD9-81ED-4DB2-BD59-A6C34878D82A}">
                    <a16:rowId xmlns:a16="http://schemas.microsoft.com/office/drawing/2014/main" val="8451843"/>
                  </a:ext>
                </a:extLst>
              </a:tr>
              <a:tr h="979352">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因果</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ea typeface="Microsoft YaHei UI" panose="020B0503020204020204" pitchFamily="34" charset="-122"/>
                          <a:cs typeface="+mn-cs"/>
                        </a:rPr>
                        <a:t>（</a:t>
                      </a:r>
                      <a:r>
                        <a:rPr lang="zh-CN" altLang="en-CN" sz="2400" kern="1200" dirty="0">
                          <a:solidFill>
                            <a:schemeClr val="dk1"/>
                          </a:solidFill>
                          <a:ea typeface="Microsoft YaHei UI" panose="020B0503020204020204" pitchFamily="34" charset="-122"/>
                          <a:cs typeface="+mn-cs"/>
                        </a:rPr>
                        <a:t>没讲完</a:t>
                      </a:r>
                      <a:r>
                        <a:rPr lang="zh-CN" altLang="en-US" sz="2400" kern="1200" dirty="0">
                          <a:solidFill>
                            <a:schemeClr val="dk1"/>
                          </a:solidFill>
                          <a:ea typeface="Microsoft YaHei UI" panose="020B0503020204020204" pitchFamily="34" charset="-122"/>
                          <a:cs typeface="+mn-cs"/>
                        </a:rPr>
                        <a:t>）</a:t>
                      </a:r>
                      <a:endParaRPr lang="en-US" altLang="zh-CN" sz="2400" kern="1200" dirty="0">
                        <a:solidFill>
                          <a:schemeClr val="dk1"/>
                        </a:solidFill>
                        <a:ea typeface="Microsoft YaHei UI" panose="020B0503020204020204" pitchFamily="34" charset="-122"/>
                        <a:cs typeface="+mn-cs"/>
                      </a:endParaRPr>
                    </a:p>
                  </a:txBody>
                  <a:tcPr anchor="ctr"/>
                </a:tc>
                <a:tc>
                  <a:txBody>
                    <a:bodyPr/>
                    <a:lstStyle/>
                    <a:p>
                      <a:pPr marL="457200" lvl="2" algn="l" defTabSz="914400" rtl="0" eaLnBrk="1" latinLnBrk="0" hangingPunct="1"/>
                      <a:r>
                        <a:rPr lang="en-US" sz="2400" kern="1200" dirty="0">
                          <a:solidFill>
                            <a:schemeClr val="dk1"/>
                          </a:solidFill>
                          <a:latin typeface="Microsoft YaHei UI" panose="020B0503020204020204" pitchFamily="34" charset="-122"/>
                          <a:ea typeface="Microsoft YaHei UI" panose="020B0503020204020204" pitchFamily="34" charset="-122"/>
                          <a:cs typeface="+mn-cs"/>
                        </a:rPr>
                        <a:t>because (of), thus, due to, owing to, therefore, thereby, consequently, accordingly, hence </a:t>
                      </a:r>
                    </a:p>
                  </a:txBody>
                  <a:tcPr anchor="ctr"/>
                </a:tc>
                <a:extLst>
                  <a:ext uri="{0D108BD9-81ED-4DB2-BD59-A6C34878D82A}">
                    <a16:rowId xmlns:a16="http://schemas.microsoft.com/office/drawing/2014/main" val="396196433"/>
                  </a:ext>
                </a:extLst>
              </a:tr>
              <a:tr h="1151744">
                <a:tc>
                  <a:txBody>
                    <a:bodyPr/>
                    <a:lstStyle/>
                    <a:p>
                      <a:pPr marL="0" algn="ctr" defTabSz="914400" rtl="0" eaLnBrk="1" latinLnBrk="0" hangingPunct="1"/>
                      <a:r>
                        <a:rPr lang="ja-JP" altLang="en-US" sz="2400" kern="1200">
                          <a:solidFill>
                            <a:schemeClr val="dk1"/>
                          </a:solidFill>
                          <a:latin typeface="Microsoft YaHei UI" panose="020B0503020204020204" pitchFamily="34" charset="-122"/>
                          <a:ea typeface="Microsoft YaHei UI" panose="020B0503020204020204" pitchFamily="34" charset="-122"/>
                          <a:cs typeface="+mn-cs"/>
                        </a:rPr>
                        <a:t>并列</a:t>
                      </a:r>
                      <a:endParaRPr lang="en-US" altLang="ja-JP" sz="2400" kern="1200" dirty="0">
                        <a:solidFill>
                          <a:schemeClr val="dk1"/>
                        </a:solidFill>
                        <a:latin typeface="Microsoft YaHei UI" panose="020B0503020204020204" pitchFamily="34" charset="-122"/>
                        <a:ea typeface="Microsoft YaHei UI" panose="020B0503020204020204" pitchFamily="34" charset="-122"/>
                        <a:cs typeface="+mn-cs"/>
                      </a:endParaRPr>
                    </a:p>
                    <a:p>
                      <a:pPr marL="0" algn="ctr" defTabSz="914400" rtl="0" eaLnBrk="1" latinLnBrk="0" hangingPunct="1"/>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a:t>
                      </a:r>
                      <a:r>
                        <a:rPr lang="ja-JP" altLang="en-US" sz="2400" kern="1200">
                          <a:solidFill>
                            <a:schemeClr val="dk1"/>
                          </a:solidFill>
                          <a:latin typeface="Microsoft YaHei UI" panose="020B0503020204020204" pitchFamily="34" charset="-122"/>
                          <a:ea typeface="Microsoft YaHei UI" panose="020B0503020204020204" pitchFamily="34" charset="-122"/>
                          <a:cs typeface="+mn-cs"/>
                        </a:rPr>
                        <a:t>讲完了</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a:t>
                      </a:r>
                      <a:endParaRPr lang="en-US" sz="2400" kern="1200" dirty="0">
                        <a:solidFill>
                          <a:schemeClr val="dk1"/>
                        </a:solidFill>
                        <a:latin typeface="Microsoft YaHei UI" panose="020B0503020204020204" pitchFamily="34" charset="-122"/>
                        <a:ea typeface="Microsoft YaHei UI" panose="020B0503020204020204" pitchFamily="34" charset="-122"/>
                        <a:cs typeface="+mn-cs"/>
                      </a:endParaRPr>
                    </a:p>
                  </a:txBody>
                  <a:tcPr anchor="ctr"/>
                </a:tc>
                <a:tc>
                  <a:txBody>
                    <a:bodyPr/>
                    <a:lstStyle/>
                    <a:p>
                      <a:pPr marL="457200" lvl="2" algn="l" defTabSz="914400" rtl="0" eaLnBrk="1" latinLnBrk="0" hangingPunct="1"/>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and,</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sz="2400" kern="1200" dirty="0">
                          <a:solidFill>
                            <a:schemeClr val="dk1"/>
                          </a:solidFill>
                          <a:latin typeface="Microsoft YaHei UI" panose="020B0503020204020204" pitchFamily="34" charset="-122"/>
                          <a:ea typeface="Microsoft YaHei UI" panose="020B0503020204020204" pitchFamily="34" charset="-122"/>
                          <a:cs typeface="+mn-cs"/>
                        </a:rPr>
                        <a:t>or,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also,</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as</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well</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(as),</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not</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only…</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but</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altLang="zh-CN" sz="2400" kern="1200" dirty="0">
                          <a:solidFill>
                            <a:schemeClr val="dk1"/>
                          </a:solidFill>
                          <a:latin typeface="Microsoft YaHei UI" panose="020B0503020204020204" pitchFamily="34" charset="-122"/>
                          <a:ea typeface="Microsoft YaHei UI" panose="020B0503020204020204" pitchFamily="34" charset="-122"/>
                          <a:cs typeface="+mn-cs"/>
                        </a:rPr>
                        <a:t>also,</a:t>
                      </a:r>
                      <a:r>
                        <a:rPr lang="zh-CN" altLang="en-US" sz="2400" kern="1200" dirty="0">
                          <a:solidFill>
                            <a:schemeClr val="dk1"/>
                          </a:solidFill>
                          <a:latin typeface="Microsoft YaHei UI" panose="020B0503020204020204" pitchFamily="34" charset="-122"/>
                          <a:ea typeface="Microsoft YaHei UI" panose="020B0503020204020204" pitchFamily="34" charset="-122"/>
                          <a:cs typeface="+mn-cs"/>
                        </a:rPr>
                        <a:t> </a:t>
                      </a:r>
                      <a:r>
                        <a:rPr lang="en-US" sz="2400" kern="1200" dirty="0">
                          <a:solidFill>
                            <a:schemeClr val="dk1"/>
                          </a:solidFill>
                          <a:latin typeface="Microsoft YaHei UI" panose="020B0503020204020204" pitchFamily="34" charset="-122"/>
                          <a:ea typeface="Microsoft YaHei UI" panose="020B0503020204020204" pitchFamily="34" charset="-122"/>
                          <a:cs typeface="+mn-cs"/>
                        </a:rPr>
                        <a:t>another, furthermore, moreover, additionally, firstly/secondly</a:t>
                      </a:r>
                    </a:p>
                  </a:txBody>
                  <a:tcPr anchor="ctr"/>
                </a:tc>
                <a:extLst>
                  <a:ext uri="{0D108BD9-81ED-4DB2-BD59-A6C34878D82A}">
                    <a16:rowId xmlns:a16="http://schemas.microsoft.com/office/drawing/2014/main" val="2338384758"/>
                  </a:ext>
                </a:extLst>
              </a:tr>
            </a:tbl>
          </a:graphicData>
        </a:graphic>
      </p:graphicFrame>
    </p:spTree>
    <p:extLst>
      <p:ext uri="{BB962C8B-B14F-4D97-AF65-F5344CB8AC3E}">
        <p14:creationId xmlns:p14="http://schemas.microsoft.com/office/powerpoint/2010/main" val="4258755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D05EB6-211E-8848-B630-C43855327276}"/>
              </a:ext>
            </a:extLst>
          </p:cNvPr>
          <p:cNvSpPr>
            <a:spLocks noGrp="1"/>
          </p:cNvSpPr>
          <p:nvPr>
            <p:ph idx="1"/>
          </p:nvPr>
        </p:nvSpPr>
        <p:spPr/>
        <p:txBody>
          <a:bodyPr>
            <a:normAutofit/>
          </a:bodyPr>
          <a:lstStyle/>
          <a:p>
            <a:r>
              <a:rPr lang="en-US" dirty="0"/>
              <a:t>Paragraph 1: Spartina alterniflora, known as cordgrass, is a deciduous, perennial flowering plant native to the Atlantic coast and the Gulf Coast of the United States. It is the dominant native species of the lower salt marshes along these coasts, where it grows in the intertidal zone (the area covered by water some parts of the day and exposed others).</a:t>
            </a:r>
          </a:p>
          <a:p>
            <a:r>
              <a:rPr lang="en-US" dirty="0"/>
              <a:t>22-1-1.According to paragraph 1, each of the following is true of Spartina alterniflora EXCEPT: </a:t>
            </a:r>
          </a:p>
          <a:p>
            <a:pPr marL="457200" indent="-457200">
              <a:buFont typeface="Courier New" panose="02070309020205020404" pitchFamily="49" charset="0"/>
              <a:buChar char="o"/>
            </a:pPr>
            <a:r>
              <a:rPr lang="en-US" dirty="0"/>
              <a:t>It rarely flowers in salt marshes.</a:t>
            </a:r>
          </a:p>
          <a:p>
            <a:pPr marL="457200" indent="-457200">
              <a:buFont typeface="Courier New" panose="02070309020205020404" pitchFamily="49" charset="0"/>
              <a:buChar char="o"/>
            </a:pPr>
            <a:r>
              <a:rPr lang="en-US" dirty="0"/>
              <a:t>It grows well in intertidal zones.</a:t>
            </a:r>
          </a:p>
          <a:p>
            <a:pPr marL="457200" indent="-457200">
              <a:buFont typeface="Courier New" panose="02070309020205020404" pitchFamily="49" charset="0"/>
              <a:buChar char="o"/>
            </a:pPr>
            <a:r>
              <a:rPr lang="en-US" dirty="0"/>
              <a:t>It is commonly referred to as cordgrass.</a:t>
            </a:r>
          </a:p>
          <a:p>
            <a:pPr marL="457200" indent="-457200">
              <a:buFont typeface="Courier New" panose="02070309020205020404" pitchFamily="49" charset="0"/>
              <a:buChar char="o"/>
            </a:pPr>
            <a:r>
              <a:rPr lang="en-US" dirty="0"/>
              <a:t>It occurs naturally along the Gulf Coast and the Atlantic coast of the United States.</a:t>
            </a:r>
          </a:p>
        </p:txBody>
      </p:sp>
    </p:spTree>
    <p:extLst>
      <p:ext uri="{BB962C8B-B14F-4D97-AF65-F5344CB8AC3E}">
        <p14:creationId xmlns:p14="http://schemas.microsoft.com/office/powerpoint/2010/main" val="322126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D05EB6-211E-8848-B630-C43855327276}"/>
              </a:ext>
            </a:extLst>
          </p:cNvPr>
          <p:cNvSpPr>
            <a:spLocks noGrp="1"/>
          </p:cNvSpPr>
          <p:nvPr>
            <p:ph idx="1"/>
          </p:nvPr>
        </p:nvSpPr>
        <p:spPr/>
        <p:txBody>
          <a:bodyPr>
            <a:normAutofit/>
          </a:bodyPr>
          <a:lstStyle/>
          <a:p>
            <a:r>
              <a:rPr lang="en-US" dirty="0"/>
              <a:t>Paragraph 1: Spartina alterniflora, known as cordgrass, is a deciduous, perennial flowering plant native to the Atlantic coast and the Gulf Coast of the United States. It is the dominant native species of the lower salt marshes along these coasts, where it grows in the intertidal zone (the area covered by water some parts of the day and exposed others).</a:t>
            </a:r>
          </a:p>
          <a:p>
            <a:r>
              <a:rPr lang="en-US" dirty="0"/>
              <a:t>22-1-1.According to paragraph 1, each of the following is true of Spartina alterniflora EXCEPT: </a:t>
            </a:r>
          </a:p>
          <a:p>
            <a:pPr marL="457200" indent="-457200">
              <a:buFont typeface="Courier New" panose="02070309020205020404" pitchFamily="49" charset="0"/>
              <a:buChar char="o"/>
            </a:pPr>
            <a:r>
              <a:rPr lang="en-US" dirty="0">
                <a:solidFill>
                  <a:srgbClr val="FF0000"/>
                </a:solidFill>
              </a:rPr>
              <a:t>It rarely flowers in salt marshes.</a:t>
            </a:r>
          </a:p>
          <a:p>
            <a:pPr marL="457200" indent="-457200">
              <a:buFont typeface="Courier New" panose="02070309020205020404" pitchFamily="49" charset="0"/>
              <a:buChar char="o"/>
            </a:pPr>
            <a:r>
              <a:rPr lang="en-US" dirty="0"/>
              <a:t>It grows well in intertidal zones.</a:t>
            </a:r>
          </a:p>
          <a:p>
            <a:pPr marL="457200" indent="-457200">
              <a:buFont typeface="Courier New" panose="02070309020205020404" pitchFamily="49" charset="0"/>
              <a:buChar char="o"/>
            </a:pPr>
            <a:r>
              <a:rPr lang="en-US" dirty="0"/>
              <a:t>It is commonly referred to as cordgrass.</a:t>
            </a:r>
          </a:p>
          <a:p>
            <a:pPr marL="457200" indent="-457200">
              <a:buFont typeface="Courier New" panose="02070309020205020404" pitchFamily="49" charset="0"/>
              <a:buChar char="o"/>
            </a:pPr>
            <a:r>
              <a:rPr lang="en-US" dirty="0"/>
              <a:t>It occurs naturally along the Gulf Coast and the Atlantic coast of the United States.</a:t>
            </a:r>
          </a:p>
        </p:txBody>
      </p:sp>
    </p:spTree>
    <p:extLst>
      <p:ext uri="{BB962C8B-B14F-4D97-AF65-F5344CB8AC3E}">
        <p14:creationId xmlns:p14="http://schemas.microsoft.com/office/powerpoint/2010/main" val="263756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C96BF-F377-A74A-8E6C-E6CA12F798DB}"/>
              </a:ext>
            </a:extLst>
          </p:cNvPr>
          <p:cNvSpPr>
            <a:spLocks noGrp="1"/>
          </p:cNvSpPr>
          <p:nvPr>
            <p:ph idx="1"/>
          </p:nvPr>
        </p:nvSpPr>
        <p:spPr/>
        <p:txBody>
          <a:bodyPr>
            <a:normAutofit fontScale="92500" lnSpcReduction="10000"/>
          </a:bodyPr>
          <a:lstStyle/>
          <a:p>
            <a:pPr>
              <a:lnSpc>
                <a:spcPct val="120000"/>
              </a:lnSpc>
            </a:pPr>
            <a:r>
              <a:rPr lang="en-US" sz="2400" dirty="0"/>
              <a:t>Paragraph 5:These organic metabolites could, and probably do, include a number of different classes of organic compounds. Some are likely toxins, such as those released by the dinoflagellates (a species of plankton) during red tides, which inhibit growth of other photosynthetic organisms. In such cases, the population explosion of dinoflagellates is so great that the water becomes brownish red in color from the billions of dinoflagellate cells. Although each cell secretes a minute amount of toxin, the massive dinoflagellate numbers cause the toxin to reach concentrations that kill many creatures. This toxin can be concentrated in such filter-feeding organisms as clams and mussels, rendering them toxic to humans.</a:t>
            </a:r>
          </a:p>
          <a:p>
            <a:pPr>
              <a:lnSpc>
                <a:spcPct val="120000"/>
              </a:lnSpc>
            </a:pPr>
            <a:r>
              <a:rPr lang="en-US" sz="2400" dirty="0"/>
              <a:t>35-3-6.According to paragraph 5, all of the following statements are true about dinoflagellates EXCEPT:</a:t>
            </a:r>
          </a:p>
          <a:p>
            <a:pPr>
              <a:lnSpc>
                <a:spcPct val="120000"/>
              </a:lnSpc>
            </a:pPr>
            <a:r>
              <a:rPr lang="en-US" sz="2400" dirty="0"/>
              <a:t>○ They produce toxins that inhibit the growth of other organisms.</a:t>
            </a:r>
          </a:p>
          <a:p>
            <a:pPr>
              <a:lnSpc>
                <a:spcPct val="120000"/>
              </a:lnSpc>
            </a:pPr>
            <a:r>
              <a:rPr lang="en-US" sz="2400" dirty="0"/>
              <a:t>○ Each produces a very little amount of toxin.</a:t>
            </a:r>
          </a:p>
          <a:p>
            <a:pPr>
              <a:lnSpc>
                <a:spcPct val="120000"/>
              </a:lnSpc>
            </a:pPr>
            <a:r>
              <a:rPr lang="en-US" sz="2400" dirty="0"/>
              <a:t>○ Their toxins can concentrate in clams and mussels.</a:t>
            </a:r>
          </a:p>
          <a:p>
            <a:pPr>
              <a:lnSpc>
                <a:spcPct val="120000"/>
              </a:lnSpc>
            </a:pPr>
            <a:r>
              <a:rPr lang="en-US" sz="2400" dirty="0"/>
              <a:t>○ Their toxins are dangerous only to other photosynthetic organisms.</a:t>
            </a:r>
          </a:p>
        </p:txBody>
      </p:sp>
    </p:spTree>
    <p:extLst>
      <p:ext uri="{BB962C8B-B14F-4D97-AF65-F5344CB8AC3E}">
        <p14:creationId xmlns:p14="http://schemas.microsoft.com/office/powerpoint/2010/main" val="332207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F060E8-D92C-194A-B53F-E2A6A9DFE025}"/>
              </a:ext>
            </a:extLst>
          </p:cNvPr>
          <p:cNvSpPr>
            <a:spLocks noGrp="1"/>
          </p:cNvSpPr>
          <p:nvPr>
            <p:ph idx="1"/>
          </p:nvPr>
        </p:nvSpPr>
        <p:spPr/>
        <p:txBody>
          <a:bodyPr>
            <a:normAutofit/>
          </a:bodyPr>
          <a:lstStyle/>
          <a:p>
            <a:pPr marL="0" indent="0">
              <a:buNone/>
            </a:pPr>
            <a:r>
              <a:rPr lang="ja-JP" altLang="en-US"/>
              <a:t>解题步骤</a:t>
            </a:r>
            <a:r>
              <a:rPr lang="zh-CN" altLang="en-US" dirty="0"/>
              <a:t>：</a:t>
            </a:r>
            <a:endParaRPr lang="en-US" altLang="ja-JP" dirty="0"/>
          </a:p>
          <a:p>
            <a:pPr marL="0" indent="0">
              <a:buNone/>
            </a:pPr>
            <a:r>
              <a:rPr lang="en-US" altLang="ja-JP" dirty="0"/>
              <a:t>1. </a:t>
            </a:r>
            <a:r>
              <a:rPr lang="ja-JP" altLang="en-US"/>
              <a:t>大定位：看上一题的出题位置</a:t>
            </a:r>
          </a:p>
          <a:p>
            <a:pPr marL="0" indent="0">
              <a:buNone/>
            </a:pPr>
            <a:r>
              <a:rPr lang="en-US" altLang="ja-JP" dirty="0"/>
              <a:t>2. </a:t>
            </a:r>
            <a:r>
              <a:rPr lang="ja-JP" altLang="en-US"/>
              <a:t>小定位</a:t>
            </a:r>
            <a:r>
              <a:rPr lang="zh-CN" altLang="en-US" dirty="0"/>
              <a:t>：</a:t>
            </a:r>
            <a:r>
              <a:rPr lang="ja-JP" altLang="en-US">
                <a:solidFill>
                  <a:srgbClr val="FF0000"/>
                </a:solidFill>
              </a:rPr>
              <a:t>定位词</a:t>
            </a:r>
          </a:p>
          <a:p>
            <a:pPr marL="0" indent="0">
              <a:buNone/>
            </a:pPr>
            <a:r>
              <a:rPr lang="ja-JP" altLang="en-US"/>
              <a:t> </a:t>
            </a:r>
            <a:r>
              <a:rPr lang="en-US" altLang="ja-JP" dirty="0"/>
              <a:t>- </a:t>
            </a:r>
            <a:r>
              <a:rPr lang="ja-JP" altLang="en-US"/>
              <a:t>根据题干</a:t>
            </a:r>
          </a:p>
          <a:p>
            <a:pPr marL="0" indent="0">
              <a:buNone/>
            </a:pPr>
            <a:r>
              <a:rPr lang="ja-JP" altLang="en-US"/>
              <a:t> </a:t>
            </a:r>
            <a:r>
              <a:rPr lang="en-US" altLang="ja-JP" dirty="0"/>
              <a:t>- </a:t>
            </a:r>
            <a:r>
              <a:rPr lang="ja-JP" altLang="en-US"/>
              <a:t>根据选项</a:t>
            </a:r>
          </a:p>
          <a:p>
            <a:pPr marL="0" indent="0">
              <a:buNone/>
            </a:pPr>
            <a:r>
              <a:rPr lang="en-US" altLang="ja-JP" dirty="0"/>
              <a:t>3. </a:t>
            </a:r>
            <a:r>
              <a:rPr lang="ja-JP" altLang="en-US"/>
              <a:t>读原文并判断</a:t>
            </a:r>
          </a:p>
          <a:p>
            <a:pPr marL="0" indent="0">
              <a:buNone/>
            </a:pPr>
            <a:endParaRPr lang="ja-JP" altLang="en-US"/>
          </a:p>
          <a:p>
            <a:pPr marL="0" indent="0">
              <a:buNone/>
            </a:pPr>
            <a:endParaRPr lang="en-US" dirty="0"/>
          </a:p>
        </p:txBody>
      </p:sp>
      <p:sp>
        <p:nvSpPr>
          <p:cNvPr id="3" name="Title 2">
            <a:extLst>
              <a:ext uri="{FF2B5EF4-FFF2-40B4-BE49-F238E27FC236}">
                <a16:creationId xmlns:a16="http://schemas.microsoft.com/office/drawing/2014/main" id="{A8B9787F-D0A3-524A-AD4F-6E7BDF689344}"/>
              </a:ext>
            </a:extLst>
          </p:cNvPr>
          <p:cNvSpPr>
            <a:spLocks noGrp="1"/>
          </p:cNvSpPr>
          <p:nvPr>
            <p:ph type="title"/>
          </p:nvPr>
        </p:nvSpPr>
        <p:spPr/>
        <p:txBody>
          <a:bodyPr>
            <a:noAutofit/>
          </a:bodyPr>
          <a:lstStyle/>
          <a:p>
            <a:r>
              <a:rPr lang="en-US" sz="3200" dirty="0"/>
              <a:t>The author’s description of X mentions all of the following EXCEPT: </a:t>
            </a:r>
          </a:p>
        </p:txBody>
      </p:sp>
    </p:spTree>
    <p:extLst>
      <p:ext uri="{BB962C8B-B14F-4D97-AF65-F5344CB8AC3E}">
        <p14:creationId xmlns:p14="http://schemas.microsoft.com/office/powerpoint/2010/main" val="2288345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C96BF-F377-A74A-8E6C-E6CA12F798DB}"/>
              </a:ext>
            </a:extLst>
          </p:cNvPr>
          <p:cNvSpPr>
            <a:spLocks noGrp="1"/>
          </p:cNvSpPr>
          <p:nvPr>
            <p:ph idx="1"/>
          </p:nvPr>
        </p:nvSpPr>
        <p:spPr/>
        <p:txBody>
          <a:bodyPr>
            <a:normAutofit fontScale="92500" lnSpcReduction="10000"/>
          </a:bodyPr>
          <a:lstStyle/>
          <a:p>
            <a:pPr>
              <a:lnSpc>
                <a:spcPct val="120000"/>
              </a:lnSpc>
            </a:pPr>
            <a:r>
              <a:rPr lang="en-US" sz="2400" dirty="0"/>
              <a:t>Paragraph 5:These organic metabolites could, and probably do, include a number of different classes of organic compounds. Some are likely toxins, such as those released by the </a:t>
            </a:r>
            <a:r>
              <a:rPr lang="en-US" sz="2400" dirty="0">
                <a:solidFill>
                  <a:srgbClr val="FF0000"/>
                </a:solidFill>
              </a:rPr>
              <a:t>dinoflagellates</a:t>
            </a:r>
            <a:r>
              <a:rPr lang="en-US" sz="2400" dirty="0"/>
              <a:t> (a species of plankton) during red tides, which inhibit growth of other photosynthetic organisms. In such cases, the population explosion of </a:t>
            </a:r>
            <a:r>
              <a:rPr lang="en-US" sz="2400" dirty="0">
                <a:solidFill>
                  <a:srgbClr val="FF0000"/>
                </a:solidFill>
              </a:rPr>
              <a:t>dinoflagellates</a:t>
            </a:r>
            <a:r>
              <a:rPr lang="en-US" sz="2400" dirty="0"/>
              <a:t> is so great that the water becomes brownish red in color from the billions of </a:t>
            </a:r>
            <a:r>
              <a:rPr lang="en-US" sz="2400" dirty="0">
                <a:solidFill>
                  <a:srgbClr val="FF0000"/>
                </a:solidFill>
              </a:rPr>
              <a:t>dinoflagellate</a:t>
            </a:r>
            <a:r>
              <a:rPr lang="en-US" sz="2400" dirty="0"/>
              <a:t> cells. Although each cell secretes a minute amount of toxin, the massive </a:t>
            </a:r>
            <a:r>
              <a:rPr lang="en-US" sz="2400" dirty="0">
                <a:solidFill>
                  <a:srgbClr val="FF0000"/>
                </a:solidFill>
              </a:rPr>
              <a:t>dinoflagellate</a:t>
            </a:r>
            <a:r>
              <a:rPr lang="en-US" sz="2400" dirty="0"/>
              <a:t> numbers cause the toxin to reach concentrations that kill many creatures. This toxin can be concentrated in such filter-feeding organisms as clams and mussels, rendering them toxic to humans.</a:t>
            </a:r>
          </a:p>
          <a:p>
            <a:pPr>
              <a:lnSpc>
                <a:spcPct val="120000"/>
              </a:lnSpc>
            </a:pPr>
            <a:r>
              <a:rPr lang="en-US" sz="2400" dirty="0"/>
              <a:t>35-3-6.According to paragraph 5, all of the following statements are true about </a:t>
            </a:r>
            <a:r>
              <a:rPr lang="en-US" sz="2400" dirty="0">
                <a:solidFill>
                  <a:srgbClr val="FF0000"/>
                </a:solidFill>
              </a:rPr>
              <a:t>dinoflagellates</a:t>
            </a:r>
            <a:r>
              <a:rPr lang="en-US" sz="2400" dirty="0"/>
              <a:t> EXCEPT:</a:t>
            </a:r>
          </a:p>
          <a:p>
            <a:pPr>
              <a:lnSpc>
                <a:spcPct val="120000"/>
              </a:lnSpc>
            </a:pPr>
            <a:r>
              <a:rPr lang="en-US" sz="2400" dirty="0"/>
              <a:t>○ They produce toxins that inhibit the growth of other organisms.</a:t>
            </a:r>
          </a:p>
          <a:p>
            <a:pPr>
              <a:lnSpc>
                <a:spcPct val="120000"/>
              </a:lnSpc>
            </a:pPr>
            <a:r>
              <a:rPr lang="en-US" sz="2400" dirty="0"/>
              <a:t>○ Each produces a very little amount of toxin.</a:t>
            </a:r>
          </a:p>
          <a:p>
            <a:pPr>
              <a:lnSpc>
                <a:spcPct val="120000"/>
              </a:lnSpc>
            </a:pPr>
            <a:r>
              <a:rPr lang="en-US" sz="2400" dirty="0"/>
              <a:t>○ Their toxins can concentrate in clams and mussels.</a:t>
            </a:r>
          </a:p>
          <a:p>
            <a:pPr>
              <a:lnSpc>
                <a:spcPct val="120000"/>
              </a:lnSpc>
            </a:pPr>
            <a:r>
              <a:rPr lang="en-US" sz="2400" dirty="0"/>
              <a:t>○ Their toxins are dangerous only to other photosynthetic organisms.</a:t>
            </a:r>
          </a:p>
        </p:txBody>
      </p:sp>
    </p:spTree>
    <p:extLst>
      <p:ext uri="{BB962C8B-B14F-4D97-AF65-F5344CB8AC3E}">
        <p14:creationId xmlns:p14="http://schemas.microsoft.com/office/powerpoint/2010/main" val="2583609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C96BF-F377-A74A-8E6C-E6CA12F798DB}"/>
              </a:ext>
            </a:extLst>
          </p:cNvPr>
          <p:cNvSpPr>
            <a:spLocks noGrp="1"/>
          </p:cNvSpPr>
          <p:nvPr>
            <p:ph idx="1"/>
          </p:nvPr>
        </p:nvSpPr>
        <p:spPr/>
        <p:txBody>
          <a:bodyPr>
            <a:normAutofit fontScale="92500" lnSpcReduction="10000"/>
          </a:bodyPr>
          <a:lstStyle/>
          <a:p>
            <a:pPr>
              <a:lnSpc>
                <a:spcPct val="120000"/>
              </a:lnSpc>
            </a:pPr>
            <a:r>
              <a:rPr lang="en-US" sz="2400" dirty="0"/>
              <a:t>Paragraph 5:These organic metabolites could, and probably do, include a number of different classes of organic compounds. Some are likely toxins, such as those released by the </a:t>
            </a:r>
            <a:r>
              <a:rPr lang="en-US" sz="2400" dirty="0">
                <a:solidFill>
                  <a:srgbClr val="FF0000"/>
                </a:solidFill>
              </a:rPr>
              <a:t>dinoflagellates</a:t>
            </a:r>
            <a:r>
              <a:rPr lang="en-US" sz="2400" dirty="0"/>
              <a:t> (a species of plankton) during red tides, which inhibit growth of other photosynthetic organisms. In such cases, the population explosion of </a:t>
            </a:r>
            <a:r>
              <a:rPr lang="en-US" sz="2400" dirty="0">
                <a:solidFill>
                  <a:srgbClr val="FF0000"/>
                </a:solidFill>
              </a:rPr>
              <a:t>dinoflagellates</a:t>
            </a:r>
            <a:r>
              <a:rPr lang="en-US" sz="2400" dirty="0"/>
              <a:t> is so great that the water becomes brownish red in color from the billions of </a:t>
            </a:r>
            <a:r>
              <a:rPr lang="en-US" sz="2400" dirty="0">
                <a:solidFill>
                  <a:srgbClr val="FF0000"/>
                </a:solidFill>
              </a:rPr>
              <a:t>dinoflagellate</a:t>
            </a:r>
            <a:r>
              <a:rPr lang="en-US" sz="2400" dirty="0"/>
              <a:t> cells. Although each cell secretes a minute amount of toxin, the massive </a:t>
            </a:r>
            <a:r>
              <a:rPr lang="en-US" sz="2400" dirty="0">
                <a:solidFill>
                  <a:srgbClr val="FF0000"/>
                </a:solidFill>
              </a:rPr>
              <a:t>dinoflagellate</a:t>
            </a:r>
            <a:r>
              <a:rPr lang="en-US" sz="2400" dirty="0"/>
              <a:t> numbers cause the toxin to reach concentrations that kill many creatures. This toxin can be concentrated in such filter-feeding organisms as clams and mussels, rendering them toxic to humans.</a:t>
            </a:r>
          </a:p>
          <a:p>
            <a:pPr>
              <a:lnSpc>
                <a:spcPct val="120000"/>
              </a:lnSpc>
            </a:pPr>
            <a:r>
              <a:rPr lang="en-US" sz="2400" dirty="0"/>
              <a:t>35-3-6.According to paragraph 5, all of the following statements are true about </a:t>
            </a:r>
            <a:r>
              <a:rPr lang="en-US" sz="2400" dirty="0">
                <a:solidFill>
                  <a:srgbClr val="FF0000"/>
                </a:solidFill>
              </a:rPr>
              <a:t>dinoflagellates</a:t>
            </a:r>
            <a:r>
              <a:rPr lang="en-US" sz="2400" dirty="0"/>
              <a:t> EXCEPT:</a:t>
            </a:r>
          </a:p>
          <a:p>
            <a:pPr>
              <a:lnSpc>
                <a:spcPct val="120000"/>
              </a:lnSpc>
            </a:pPr>
            <a:r>
              <a:rPr lang="en-US" sz="2400" dirty="0"/>
              <a:t>○ They produce toxins that inhibit the growth of other organisms.</a:t>
            </a:r>
          </a:p>
          <a:p>
            <a:pPr>
              <a:lnSpc>
                <a:spcPct val="120000"/>
              </a:lnSpc>
            </a:pPr>
            <a:r>
              <a:rPr lang="en-US" sz="2400" dirty="0"/>
              <a:t>○ Each produces a very little amount of toxin.</a:t>
            </a:r>
          </a:p>
          <a:p>
            <a:pPr>
              <a:lnSpc>
                <a:spcPct val="120000"/>
              </a:lnSpc>
            </a:pPr>
            <a:r>
              <a:rPr lang="en-US" sz="2400" dirty="0"/>
              <a:t>○ Their toxins can concentrate in clams and mussels.</a:t>
            </a:r>
          </a:p>
          <a:p>
            <a:pPr>
              <a:lnSpc>
                <a:spcPct val="120000"/>
              </a:lnSpc>
            </a:pPr>
            <a:r>
              <a:rPr lang="en-US" sz="2400" dirty="0">
                <a:solidFill>
                  <a:srgbClr val="FF0000"/>
                </a:solidFill>
              </a:rPr>
              <a:t>○ Their toxins are dangerous only to other photosynthetic organisms.</a:t>
            </a:r>
          </a:p>
        </p:txBody>
      </p:sp>
    </p:spTree>
    <p:extLst>
      <p:ext uri="{BB962C8B-B14F-4D97-AF65-F5344CB8AC3E}">
        <p14:creationId xmlns:p14="http://schemas.microsoft.com/office/powerpoint/2010/main" val="108634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3A7BE7-3C80-7342-A6C4-7C075302093B}"/>
              </a:ext>
            </a:extLst>
          </p:cNvPr>
          <p:cNvSpPr>
            <a:spLocks noGrp="1"/>
          </p:cNvSpPr>
          <p:nvPr>
            <p:ph idx="1"/>
          </p:nvPr>
        </p:nvSpPr>
        <p:spPr/>
        <p:txBody>
          <a:bodyPr>
            <a:normAutofit fontScale="85000" lnSpcReduction="10000"/>
          </a:bodyPr>
          <a:lstStyle/>
          <a:p>
            <a:pPr>
              <a:lnSpc>
                <a:spcPct val="120000"/>
              </a:lnSpc>
            </a:pPr>
            <a:r>
              <a:rPr lang="en-US" sz="2400" dirty="0"/>
              <a:t>Paragraph 6: A given lake's residence time is by no means a fixed quantity. It depends on the rate at which water enters the lake, and that depends on the rainfall and the evaporation rate. Climatic change (the result of global warming?) is dramatically affecting the residence times of some lakes in northwestern Ontario. Canada. In the period 1970 to 1986, rainfall in the area decreased from 1,000 millimeters to 650 millimeters per annum, while above-average temperatures speeded up the evapotranspiration rate (the rate at which water is lost to the atmosphere through evaporation and the processes of plant life). The result has been that the residence time of one of the lakes increased from 5 to 18 years during the study period. The slowing down of water renewal leads to a chain of further consequences: it causes dissolved chemicals to become increasingly concentrated, and this, in turn, has a marked effect on all living things in the lake. </a:t>
            </a:r>
          </a:p>
          <a:p>
            <a:pPr>
              <a:lnSpc>
                <a:spcPct val="120000"/>
              </a:lnSpc>
            </a:pPr>
            <a:r>
              <a:rPr lang="en-US" sz="2400" dirty="0"/>
              <a:t> 24-1-12. According to paragraph 6, residence time is affected by all of the following EXCEPT</a:t>
            </a:r>
          </a:p>
          <a:p>
            <a:pPr marL="457200" indent="-457200">
              <a:lnSpc>
                <a:spcPct val="120000"/>
              </a:lnSpc>
              <a:buFont typeface="Courier New" panose="02070309020205020404" pitchFamily="49" charset="0"/>
              <a:buChar char="o"/>
            </a:pPr>
            <a:r>
              <a:rPr lang="en-US" sz="2400" dirty="0"/>
              <a:t>amount of rainfall   </a:t>
            </a:r>
          </a:p>
          <a:p>
            <a:pPr marL="457200" indent="-457200">
              <a:lnSpc>
                <a:spcPct val="120000"/>
              </a:lnSpc>
              <a:buFont typeface="Courier New" panose="02070309020205020404" pitchFamily="49" charset="0"/>
              <a:buChar char="o"/>
            </a:pPr>
            <a:r>
              <a:rPr lang="en-US" sz="2400" dirty="0"/>
              <a:t>rate of evaporation</a:t>
            </a:r>
          </a:p>
          <a:p>
            <a:pPr marL="457200" indent="-457200">
              <a:lnSpc>
                <a:spcPct val="120000"/>
              </a:lnSpc>
              <a:buFont typeface="Courier New" panose="02070309020205020404" pitchFamily="49" charset="0"/>
              <a:buChar char="o"/>
            </a:pPr>
            <a:r>
              <a:rPr lang="en-US" sz="2400" dirty="0"/>
              <a:t>temperature of surrounding air</a:t>
            </a:r>
          </a:p>
          <a:p>
            <a:pPr marL="457200" indent="-457200">
              <a:lnSpc>
                <a:spcPct val="120000"/>
              </a:lnSpc>
              <a:buFont typeface="Courier New" panose="02070309020205020404" pitchFamily="49" charset="0"/>
              <a:buChar char="o"/>
            </a:pPr>
            <a:r>
              <a:rPr lang="en-US" sz="2400" dirty="0"/>
              <a:t>concentration of chemicals in lake water</a:t>
            </a:r>
          </a:p>
        </p:txBody>
      </p:sp>
    </p:spTree>
    <p:extLst>
      <p:ext uri="{BB962C8B-B14F-4D97-AF65-F5344CB8AC3E}">
        <p14:creationId xmlns:p14="http://schemas.microsoft.com/office/powerpoint/2010/main" val="104077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3A7BE7-3C80-7342-A6C4-7C075302093B}"/>
              </a:ext>
            </a:extLst>
          </p:cNvPr>
          <p:cNvSpPr>
            <a:spLocks noGrp="1"/>
          </p:cNvSpPr>
          <p:nvPr>
            <p:ph idx="1"/>
          </p:nvPr>
        </p:nvSpPr>
        <p:spPr/>
        <p:txBody>
          <a:bodyPr>
            <a:normAutofit fontScale="85000" lnSpcReduction="10000"/>
          </a:bodyPr>
          <a:lstStyle/>
          <a:p>
            <a:pPr>
              <a:lnSpc>
                <a:spcPct val="120000"/>
              </a:lnSpc>
            </a:pPr>
            <a:r>
              <a:rPr lang="en-US" sz="2400" dirty="0"/>
              <a:t>Paragraph 6: A given lake's residence time is by no means a fixed quantity. It depends on the rate at which water enters the lake, and that depends on the </a:t>
            </a:r>
            <a:r>
              <a:rPr lang="en-US" sz="2400" dirty="0">
                <a:solidFill>
                  <a:srgbClr val="FF0000"/>
                </a:solidFill>
              </a:rPr>
              <a:t>rainfall and the evaporation rate</a:t>
            </a:r>
            <a:r>
              <a:rPr lang="en-US" sz="2400" dirty="0"/>
              <a:t>. Climatic change (the result of global warming?) is dramatically affecting the residence times of some lakes in northwestern Ontario. Canada. In the period 1970 to 1986, rainfall in the area decreased from 1,000 millimeters to 650 millimeters per annum, while above-average temperatures speeded up the evapotranspiration rate (the rate at which water is lost to the atmosphere through evaporation and the processes of plant life). The result has been that the residence time of one of the lakes increased from 5 to 18 years during the study period. The slowing down of water renewal leads to a chain of further consequences: it causes dissolved chemicals to become increasingly concentrated, and this, in turn, has a marked effect on all living things in the lake. </a:t>
            </a:r>
          </a:p>
          <a:p>
            <a:pPr>
              <a:lnSpc>
                <a:spcPct val="120000"/>
              </a:lnSpc>
            </a:pPr>
            <a:r>
              <a:rPr lang="en-US" sz="2400" dirty="0"/>
              <a:t> 24-1-12. According to paragraph 6, residence time is affected by all of the following EXCEPT</a:t>
            </a:r>
          </a:p>
          <a:p>
            <a:pPr marL="457200" indent="-457200">
              <a:lnSpc>
                <a:spcPct val="120000"/>
              </a:lnSpc>
              <a:buFont typeface="Courier New" panose="02070309020205020404" pitchFamily="49" charset="0"/>
              <a:buChar char="o"/>
            </a:pPr>
            <a:r>
              <a:rPr lang="en-US" sz="2400" dirty="0">
                <a:solidFill>
                  <a:srgbClr val="FF0000"/>
                </a:solidFill>
              </a:rPr>
              <a:t>amount of rainfall   </a:t>
            </a:r>
          </a:p>
          <a:p>
            <a:pPr marL="457200" indent="-457200">
              <a:lnSpc>
                <a:spcPct val="120000"/>
              </a:lnSpc>
              <a:buFont typeface="Courier New" panose="02070309020205020404" pitchFamily="49" charset="0"/>
              <a:buChar char="o"/>
            </a:pPr>
            <a:r>
              <a:rPr lang="en-US" sz="2400" dirty="0">
                <a:solidFill>
                  <a:srgbClr val="FF0000"/>
                </a:solidFill>
              </a:rPr>
              <a:t>rate of evaporation</a:t>
            </a:r>
          </a:p>
          <a:p>
            <a:pPr marL="457200" indent="-457200">
              <a:lnSpc>
                <a:spcPct val="120000"/>
              </a:lnSpc>
              <a:buFont typeface="Courier New" panose="02070309020205020404" pitchFamily="49" charset="0"/>
              <a:buChar char="o"/>
            </a:pPr>
            <a:r>
              <a:rPr lang="en-US" sz="2400" dirty="0"/>
              <a:t>temperature of surrounding air</a:t>
            </a:r>
          </a:p>
          <a:p>
            <a:pPr marL="457200" indent="-457200">
              <a:lnSpc>
                <a:spcPct val="120000"/>
              </a:lnSpc>
              <a:buFont typeface="Courier New" panose="02070309020205020404" pitchFamily="49" charset="0"/>
              <a:buChar char="o"/>
            </a:pPr>
            <a:r>
              <a:rPr lang="en-US" sz="2400" dirty="0"/>
              <a:t>concentration of chemicals in lake water</a:t>
            </a:r>
          </a:p>
        </p:txBody>
      </p:sp>
    </p:spTree>
    <p:extLst>
      <p:ext uri="{BB962C8B-B14F-4D97-AF65-F5344CB8AC3E}">
        <p14:creationId xmlns:p14="http://schemas.microsoft.com/office/powerpoint/2010/main" val="4086860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3A7BE7-3C80-7342-A6C4-7C075302093B}"/>
              </a:ext>
            </a:extLst>
          </p:cNvPr>
          <p:cNvSpPr>
            <a:spLocks noGrp="1"/>
          </p:cNvSpPr>
          <p:nvPr>
            <p:ph idx="1"/>
          </p:nvPr>
        </p:nvSpPr>
        <p:spPr/>
        <p:txBody>
          <a:bodyPr>
            <a:normAutofit fontScale="85000" lnSpcReduction="10000"/>
          </a:bodyPr>
          <a:lstStyle/>
          <a:p>
            <a:pPr>
              <a:lnSpc>
                <a:spcPct val="120000"/>
              </a:lnSpc>
            </a:pPr>
            <a:r>
              <a:rPr lang="en-US" sz="2400" dirty="0"/>
              <a:t>Paragraph 6: A given lake's residence time is by no means a fixed quantity. It depends on the rate at which water enters the lake, and that depends on the </a:t>
            </a:r>
            <a:r>
              <a:rPr lang="en-US" sz="2400" dirty="0">
                <a:solidFill>
                  <a:srgbClr val="FF0000"/>
                </a:solidFill>
              </a:rPr>
              <a:t>rainfall and the evaporation rate</a:t>
            </a:r>
            <a:r>
              <a:rPr lang="en-US" sz="2400" dirty="0"/>
              <a:t>. Climatic change (the result of global warming?) is dramatically affecting the residence times of some lakes in northwestern Ontario. Canada. </a:t>
            </a:r>
            <a:r>
              <a:rPr lang="en-US" sz="2400" dirty="0">
                <a:solidFill>
                  <a:srgbClr val="0070C0"/>
                </a:solidFill>
              </a:rPr>
              <a:t>In the period 1970 to 1986, rainfall in the area decreased from 1,000 millimeters to 650 millimeters per annum, while above-average temperatures speeded up the evapotranspiration rate </a:t>
            </a:r>
            <a:r>
              <a:rPr lang="en-US" sz="2400" dirty="0"/>
              <a:t>(the rate at which water is lost to the atmosphere through evaporation and the processes of plant life). The result has been that the residence time of one of the lakes increased from 5 to 18 years during the study period. The slowing down of water renewal leads to a chain of further consequences: it causes dissolved chemicals to become increasingly concentrated, and this, in turn, has a marked effect on all living things in the lake. </a:t>
            </a:r>
          </a:p>
          <a:p>
            <a:pPr>
              <a:lnSpc>
                <a:spcPct val="120000"/>
              </a:lnSpc>
            </a:pPr>
            <a:r>
              <a:rPr lang="en-US" sz="2400" dirty="0"/>
              <a:t> 24-1-12. According to paragraph 6, residence time is affected by all of the following EXCEPT</a:t>
            </a:r>
          </a:p>
          <a:p>
            <a:pPr marL="457200" indent="-457200">
              <a:lnSpc>
                <a:spcPct val="120000"/>
              </a:lnSpc>
              <a:buFont typeface="Courier New" panose="02070309020205020404" pitchFamily="49" charset="0"/>
              <a:buChar char="o"/>
            </a:pPr>
            <a:r>
              <a:rPr lang="en-US" sz="2400" dirty="0">
                <a:solidFill>
                  <a:srgbClr val="FF0000"/>
                </a:solidFill>
              </a:rPr>
              <a:t>amount of rainfall   </a:t>
            </a:r>
          </a:p>
          <a:p>
            <a:pPr marL="457200" indent="-457200">
              <a:lnSpc>
                <a:spcPct val="120000"/>
              </a:lnSpc>
              <a:buFont typeface="Courier New" panose="02070309020205020404" pitchFamily="49" charset="0"/>
              <a:buChar char="o"/>
            </a:pPr>
            <a:r>
              <a:rPr lang="en-US" sz="2400" dirty="0">
                <a:solidFill>
                  <a:srgbClr val="FF0000"/>
                </a:solidFill>
              </a:rPr>
              <a:t>rate of evaporation</a:t>
            </a:r>
          </a:p>
          <a:p>
            <a:pPr marL="457200" indent="-457200">
              <a:lnSpc>
                <a:spcPct val="120000"/>
              </a:lnSpc>
              <a:buFont typeface="Courier New" panose="02070309020205020404" pitchFamily="49" charset="0"/>
              <a:buChar char="o"/>
            </a:pPr>
            <a:r>
              <a:rPr lang="en-US" sz="2400" dirty="0">
                <a:solidFill>
                  <a:srgbClr val="0070C0"/>
                </a:solidFill>
              </a:rPr>
              <a:t>temperature of surrounding air</a:t>
            </a:r>
          </a:p>
          <a:p>
            <a:pPr marL="457200" indent="-457200">
              <a:lnSpc>
                <a:spcPct val="120000"/>
              </a:lnSpc>
              <a:buFont typeface="Courier New" panose="02070309020205020404" pitchFamily="49" charset="0"/>
              <a:buChar char="o"/>
            </a:pPr>
            <a:r>
              <a:rPr lang="en-US" sz="2400" dirty="0"/>
              <a:t>concentration of chemicals in lake water</a:t>
            </a:r>
          </a:p>
        </p:txBody>
      </p:sp>
    </p:spTree>
    <p:extLst>
      <p:ext uri="{BB962C8B-B14F-4D97-AF65-F5344CB8AC3E}">
        <p14:creationId xmlns:p14="http://schemas.microsoft.com/office/powerpoint/2010/main" val="171303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3A7BE7-3C80-7342-A6C4-7C075302093B}"/>
              </a:ext>
            </a:extLst>
          </p:cNvPr>
          <p:cNvSpPr>
            <a:spLocks noGrp="1"/>
          </p:cNvSpPr>
          <p:nvPr>
            <p:ph idx="1"/>
          </p:nvPr>
        </p:nvSpPr>
        <p:spPr/>
        <p:txBody>
          <a:bodyPr>
            <a:normAutofit fontScale="85000" lnSpcReduction="10000"/>
          </a:bodyPr>
          <a:lstStyle/>
          <a:p>
            <a:pPr>
              <a:lnSpc>
                <a:spcPct val="120000"/>
              </a:lnSpc>
            </a:pPr>
            <a:r>
              <a:rPr lang="en-US" sz="2400" dirty="0"/>
              <a:t>Paragraph 6: A given lake's residence time is by no means a fixed quantity. It depends on the rate at which water enters the lake, and that depends on the </a:t>
            </a:r>
            <a:r>
              <a:rPr lang="en-US" sz="2400" dirty="0">
                <a:solidFill>
                  <a:srgbClr val="FF0000"/>
                </a:solidFill>
              </a:rPr>
              <a:t>rainfall and the evaporation rate</a:t>
            </a:r>
            <a:r>
              <a:rPr lang="en-US" sz="2400" dirty="0"/>
              <a:t>. Climatic change (the result of global warming?) is dramatically affecting the residence times of some lakes in northwestern Ontario. Canada. </a:t>
            </a:r>
            <a:r>
              <a:rPr lang="en-US" sz="2400" dirty="0">
                <a:solidFill>
                  <a:srgbClr val="0070C0"/>
                </a:solidFill>
              </a:rPr>
              <a:t>In the period 1970 to 1986, rainfall in the area decreased from 1,000 millimeters to 650 millimeters per annum, while above-average temperatures speeded up the evapotranspiration rate </a:t>
            </a:r>
            <a:r>
              <a:rPr lang="en-US" sz="2400" dirty="0"/>
              <a:t>(the rate at which water is lost to the atmosphere through evaporation and the processes of plant life). The result has been that the residence time of one of the lakes increased from 5 to 18 years during the study period. The slowing down of water renewal leads to a chain of further consequences: it causes dissolved </a:t>
            </a:r>
            <a:r>
              <a:rPr lang="en-US" sz="2400" dirty="0">
                <a:highlight>
                  <a:srgbClr val="FFFF00"/>
                </a:highlight>
              </a:rPr>
              <a:t>chemicals to become increasingly concentrated</a:t>
            </a:r>
            <a:r>
              <a:rPr lang="en-US" sz="2400" dirty="0"/>
              <a:t>, and this, in turn, has a marked effect on all living things in the lake. </a:t>
            </a:r>
          </a:p>
          <a:p>
            <a:pPr>
              <a:lnSpc>
                <a:spcPct val="120000"/>
              </a:lnSpc>
            </a:pPr>
            <a:r>
              <a:rPr lang="en-US" sz="2400" dirty="0"/>
              <a:t> 24-1-12. According to paragraph 6, residence time is affected by all of the following EXCEPT</a:t>
            </a:r>
          </a:p>
          <a:p>
            <a:pPr marL="457200" indent="-457200">
              <a:lnSpc>
                <a:spcPct val="120000"/>
              </a:lnSpc>
              <a:buFont typeface="Courier New" panose="02070309020205020404" pitchFamily="49" charset="0"/>
              <a:buChar char="o"/>
            </a:pPr>
            <a:r>
              <a:rPr lang="en-US" sz="2400" dirty="0">
                <a:solidFill>
                  <a:srgbClr val="FF0000"/>
                </a:solidFill>
              </a:rPr>
              <a:t>amount of rainfall   </a:t>
            </a:r>
          </a:p>
          <a:p>
            <a:pPr marL="457200" indent="-457200">
              <a:lnSpc>
                <a:spcPct val="120000"/>
              </a:lnSpc>
              <a:buFont typeface="Courier New" panose="02070309020205020404" pitchFamily="49" charset="0"/>
              <a:buChar char="o"/>
            </a:pPr>
            <a:r>
              <a:rPr lang="en-US" sz="2400" dirty="0">
                <a:solidFill>
                  <a:srgbClr val="FF0000"/>
                </a:solidFill>
              </a:rPr>
              <a:t>rate of evaporation</a:t>
            </a:r>
          </a:p>
          <a:p>
            <a:pPr marL="457200" indent="-457200">
              <a:lnSpc>
                <a:spcPct val="120000"/>
              </a:lnSpc>
              <a:buFont typeface="Courier New" panose="02070309020205020404" pitchFamily="49" charset="0"/>
              <a:buChar char="o"/>
            </a:pPr>
            <a:r>
              <a:rPr lang="en-US" sz="2400" dirty="0">
                <a:solidFill>
                  <a:srgbClr val="0070C0"/>
                </a:solidFill>
              </a:rPr>
              <a:t>temperature of surrounding air</a:t>
            </a:r>
          </a:p>
          <a:p>
            <a:pPr marL="457200" indent="-457200">
              <a:lnSpc>
                <a:spcPct val="120000"/>
              </a:lnSpc>
              <a:buFont typeface="Courier New" panose="02070309020205020404" pitchFamily="49" charset="0"/>
              <a:buChar char="o"/>
            </a:pPr>
            <a:r>
              <a:rPr lang="en-US" sz="2400" dirty="0"/>
              <a:t>concentration of chemicals in lake water</a:t>
            </a:r>
          </a:p>
        </p:txBody>
      </p:sp>
    </p:spTree>
    <p:extLst>
      <p:ext uri="{BB962C8B-B14F-4D97-AF65-F5344CB8AC3E}">
        <p14:creationId xmlns:p14="http://schemas.microsoft.com/office/powerpoint/2010/main" val="295418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They are composed of minerals uncommon on Earth, all rich in calcium, aluminum, and titanium, the most refractory (resistant to melting) of the major elements in the nebula. The same minerals that occur in refractory inclusions are believed to be the earliest-formed substances to have condensed out of the solar nebula. However, studies of the textures of inclusions reveal that the order in which the minerals appeared in the inclusions varies from inclusion to inclusion, and often does not match the theoretical condensation sequence for those metals.</a:t>
            </a:r>
          </a:p>
          <a:p>
            <a:pPr>
              <a:lnSpc>
                <a:spcPct val="120000"/>
              </a:lnSpc>
            </a:pPr>
            <a:r>
              <a:rPr lang="en-US" sz="2400" dirty="0"/>
              <a:t>22-3-7.According to paragraph 4, all of the following are true about the minerals found in the refractory inclusions EXCEPT:</a:t>
            </a:r>
          </a:p>
          <a:p>
            <a:pPr marL="457200" indent="-457200">
              <a:lnSpc>
                <a:spcPct val="120000"/>
              </a:lnSpc>
              <a:buFont typeface="Courier New" panose="02070309020205020404" pitchFamily="49" charset="0"/>
              <a:buChar char="o"/>
            </a:pPr>
            <a:r>
              <a:rPr lang="en-US" sz="2400" dirty="0"/>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t>These minerals are among the least commonly found elements on Earth.</a:t>
            </a:r>
          </a:p>
          <a:p>
            <a:pPr marL="457200" indent="-457200">
              <a:lnSpc>
                <a:spcPct val="120000"/>
              </a:lnSpc>
              <a:buFont typeface="Courier New" panose="02070309020205020404" pitchFamily="49" charset="0"/>
              <a:buChar char="o"/>
            </a:pPr>
            <a:r>
              <a:rPr lang="en-US" sz="2400" dirty="0"/>
              <a:t>These elements occur in the order that scientists would have predicted.</a:t>
            </a:r>
          </a:p>
        </p:txBody>
      </p:sp>
    </p:spTree>
    <p:extLst>
      <p:ext uri="{BB962C8B-B14F-4D97-AF65-F5344CB8AC3E}">
        <p14:creationId xmlns:p14="http://schemas.microsoft.com/office/powerpoint/2010/main" val="133637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They are composed of minerals uncommon on Earth, all rich in calcium, aluminum, and titanium, the most </a:t>
            </a:r>
            <a:r>
              <a:rPr lang="en-US" sz="2400" dirty="0">
                <a:solidFill>
                  <a:srgbClr val="FF0000"/>
                </a:solidFill>
              </a:rPr>
              <a:t>refractory</a:t>
            </a:r>
            <a:r>
              <a:rPr lang="en-US" sz="2400" dirty="0"/>
              <a:t> (resistant to melting) of the major elements in the nebula. The same minerals that occur in </a:t>
            </a:r>
            <a:r>
              <a:rPr lang="en-US" sz="2400" dirty="0">
                <a:solidFill>
                  <a:srgbClr val="FF0000"/>
                </a:solidFill>
              </a:rPr>
              <a:t>refractory inclusions </a:t>
            </a:r>
            <a:r>
              <a:rPr lang="en-US" sz="2400" dirty="0"/>
              <a:t>are believed to be the earliest-formed substances to have condensed out of the solar nebula. However, studies of the textures of inclusions reveal that the order in which the minerals appeared in the inclusions varies from inclusion to inclusion, and often does not match the theoretical condensation sequence for those metals.</a:t>
            </a:r>
          </a:p>
          <a:p>
            <a:pPr>
              <a:lnSpc>
                <a:spcPct val="120000"/>
              </a:lnSpc>
            </a:pPr>
            <a:r>
              <a:rPr lang="en-US" sz="2400" dirty="0"/>
              <a:t>22-3-7.According to paragraph 4, all of the following are true about the minerals found in the </a:t>
            </a:r>
            <a:r>
              <a:rPr lang="en-US" sz="2400" dirty="0">
                <a:solidFill>
                  <a:srgbClr val="FF0000"/>
                </a:solidFill>
              </a:rPr>
              <a:t>refractory inclusions </a:t>
            </a:r>
            <a:r>
              <a:rPr lang="en-US" sz="2400" dirty="0"/>
              <a:t>EXCEPT:</a:t>
            </a:r>
          </a:p>
          <a:p>
            <a:pPr marL="457200" indent="-457200">
              <a:lnSpc>
                <a:spcPct val="120000"/>
              </a:lnSpc>
              <a:buFont typeface="Courier New" panose="02070309020205020404" pitchFamily="49" charset="0"/>
              <a:buChar char="o"/>
            </a:pPr>
            <a:r>
              <a:rPr lang="en-US" sz="2400" dirty="0"/>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t>These minerals are among the least commonly found elements on Earth.</a:t>
            </a:r>
          </a:p>
          <a:p>
            <a:pPr marL="457200" indent="-457200">
              <a:lnSpc>
                <a:spcPct val="120000"/>
              </a:lnSpc>
              <a:buFont typeface="Courier New" panose="02070309020205020404" pitchFamily="49" charset="0"/>
              <a:buChar char="o"/>
            </a:pPr>
            <a:r>
              <a:rPr lang="en-US" sz="2400" dirty="0"/>
              <a:t>These elements occur in the order that scientists would have predicted.</a:t>
            </a:r>
          </a:p>
        </p:txBody>
      </p:sp>
    </p:spTree>
    <p:extLst>
      <p:ext uri="{BB962C8B-B14F-4D97-AF65-F5344CB8AC3E}">
        <p14:creationId xmlns:p14="http://schemas.microsoft.com/office/powerpoint/2010/main" val="616265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They are composed of minerals uncommon on Earth, all rich in calcium, aluminum, and titanium, </a:t>
            </a:r>
            <a:r>
              <a:rPr lang="en-US" sz="2400" dirty="0">
                <a:solidFill>
                  <a:schemeClr val="accent1"/>
                </a:solidFill>
              </a:rPr>
              <a:t>the most refractory (resistant to melting) of the major elements in the nebula</a:t>
            </a:r>
            <a:r>
              <a:rPr lang="en-US" sz="2400" dirty="0"/>
              <a:t>. The same minerals that occur in </a:t>
            </a:r>
            <a:r>
              <a:rPr lang="en-US" sz="2400" dirty="0">
                <a:solidFill>
                  <a:srgbClr val="FF0000"/>
                </a:solidFill>
              </a:rPr>
              <a:t>refractory inclusions </a:t>
            </a:r>
            <a:r>
              <a:rPr lang="en-US" sz="2400" dirty="0"/>
              <a:t>are believed to be the earliest-formed substances to have condensed out of the solar nebula. However, studies of the textures of inclusions reveal that the order in which the minerals appeared in the inclusions varies from inclusion to inclusion, and often does not match the theoretical condensation sequence for those metals.</a:t>
            </a:r>
          </a:p>
          <a:p>
            <a:pPr>
              <a:lnSpc>
                <a:spcPct val="120000"/>
              </a:lnSpc>
            </a:pPr>
            <a:r>
              <a:rPr lang="en-US" sz="2400" dirty="0"/>
              <a:t>22-3-7.According to paragraph 4, all of the following are true about the minerals found in the </a:t>
            </a:r>
            <a:r>
              <a:rPr lang="en-US" sz="2400" dirty="0">
                <a:solidFill>
                  <a:srgbClr val="FF0000"/>
                </a:solidFill>
              </a:rPr>
              <a:t>refractory inclusions </a:t>
            </a:r>
            <a:r>
              <a:rPr lang="en-US" sz="2400" dirty="0"/>
              <a:t>EXCEPT:</a:t>
            </a:r>
          </a:p>
          <a:p>
            <a:pPr marL="457200" indent="-457200">
              <a:lnSpc>
                <a:spcPct val="120000"/>
              </a:lnSpc>
              <a:buFont typeface="Courier New" panose="02070309020205020404" pitchFamily="49" charset="0"/>
              <a:buChar char="o"/>
            </a:pPr>
            <a:r>
              <a:rPr lang="en-US" sz="2400" dirty="0">
                <a:solidFill>
                  <a:schemeClr val="accent1"/>
                </a:solidFill>
              </a:rPr>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t>These minerals are among the least commonly found elements on Earth.</a:t>
            </a:r>
          </a:p>
          <a:p>
            <a:pPr marL="457200" indent="-457200">
              <a:lnSpc>
                <a:spcPct val="120000"/>
              </a:lnSpc>
              <a:buFont typeface="Courier New" panose="02070309020205020404" pitchFamily="49" charset="0"/>
              <a:buChar char="o"/>
            </a:pPr>
            <a:r>
              <a:rPr lang="en-US" sz="2400" dirty="0"/>
              <a:t>These elements occur in the order that scientists would have predicted.</a:t>
            </a:r>
          </a:p>
        </p:txBody>
      </p:sp>
    </p:spTree>
    <p:extLst>
      <p:ext uri="{BB962C8B-B14F-4D97-AF65-F5344CB8AC3E}">
        <p14:creationId xmlns:p14="http://schemas.microsoft.com/office/powerpoint/2010/main" val="1950071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They are composed of minerals uncommon on Earth, all rich in calcium, aluminum, and titanium, </a:t>
            </a:r>
            <a:r>
              <a:rPr lang="en-US" sz="2400" dirty="0">
                <a:solidFill>
                  <a:schemeClr val="accent1"/>
                </a:solidFill>
              </a:rPr>
              <a:t>the most refractory (resistant to melting) of the major elements in the nebula</a:t>
            </a:r>
            <a:r>
              <a:rPr lang="en-US" sz="2400" dirty="0"/>
              <a:t>. The same minerals that occur in </a:t>
            </a:r>
            <a:r>
              <a:rPr lang="en-US" sz="2400" dirty="0">
                <a:solidFill>
                  <a:srgbClr val="FF0000"/>
                </a:solidFill>
              </a:rPr>
              <a:t>refractory inclusions </a:t>
            </a:r>
            <a:r>
              <a:rPr lang="en-US" sz="2400" dirty="0"/>
              <a:t>are believed to </a:t>
            </a:r>
            <a:r>
              <a:rPr lang="en-US" sz="2400" dirty="0">
                <a:solidFill>
                  <a:schemeClr val="accent6"/>
                </a:solidFill>
              </a:rPr>
              <a:t>be the earliest-formed substances to have condensed out of the solar nebula</a:t>
            </a:r>
            <a:r>
              <a:rPr lang="en-US" sz="2400" dirty="0"/>
              <a:t>. However, studies of the textures of inclusions reveal that the order in which the minerals appeared in the inclusions varies from inclusion to inclusion, and often does not match the theoretical condensation sequence for those metals.</a:t>
            </a:r>
          </a:p>
          <a:p>
            <a:pPr>
              <a:lnSpc>
                <a:spcPct val="120000"/>
              </a:lnSpc>
            </a:pPr>
            <a:r>
              <a:rPr lang="en-US" sz="2400" dirty="0"/>
              <a:t>22-3-7.According to paragraph 4, all of the following are true about the minerals found in the </a:t>
            </a:r>
            <a:r>
              <a:rPr lang="en-US" sz="2400" dirty="0">
                <a:solidFill>
                  <a:srgbClr val="FF0000"/>
                </a:solidFill>
              </a:rPr>
              <a:t>refractory inclusions </a:t>
            </a:r>
            <a:r>
              <a:rPr lang="en-US" sz="2400" dirty="0"/>
              <a:t>EXCEPT:</a:t>
            </a:r>
          </a:p>
          <a:p>
            <a:pPr marL="457200" indent="-457200">
              <a:lnSpc>
                <a:spcPct val="120000"/>
              </a:lnSpc>
              <a:buFont typeface="Courier New" panose="02070309020205020404" pitchFamily="49" charset="0"/>
              <a:buChar char="o"/>
            </a:pPr>
            <a:r>
              <a:rPr lang="en-US" sz="2400" dirty="0">
                <a:solidFill>
                  <a:schemeClr val="accent1"/>
                </a:solidFill>
              </a:rPr>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solidFill>
                  <a:schemeClr val="accent6"/>
                </a:solidFill>
              </a:rPr>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t>These minerals are among the least commonly found elements on Earth.</a:t>
            </a:r>
          </a:p>
          <a:p>
            <a:pPr marL="457200" indent="-457200">
              <a:lnSpc>
                <a:spcPct val="120000"/>
              </a:lnSpc>
              <a:buFont typeface="Courier New" panose="02070309020205020404" pitchFamily="49" charset="0"/>
              <a:buChar char="o"/>
            </a:pPr>
            <a:r>
              <a:rPr lang="en-US" sz="2400" dirty="0"/>
              <a:t>These elements occur in the order that scientists would have predicted.</a:t>
            </a:r>
          </a:p>
        </p:txBody>
      </p:sp>
    </p:spTree>
    <p:extLst>
      <p:ext uri="{BB962C8B-B14F-4D97-AF65-F5344CB8AC3E}">
        <p14:creationId xmlns:p14="http://schemas.microsoft.com/office/powerpoint/2010/main" val="419659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F060E8-D92C-194A-B53F-E2A6A9DFE025}"/>
              </a:ext>
            </a:extLst>
          </p:cNvPr>
          <p:cNvSpPr>
            <a:spLocks noGrp="1"/>
          </p:cNvSpPr>
          <p:nvPr>
            <p:ph idx="1"/>
          </p:nvPr>
        </p:nvSpPr>
        <p:spPr/>
        <p:txBody>
          <a:bodyPr>
            <a:normAutofit/>
          </a:bodyPr>
          <a:lstStyle/>
          <a:p>
            <a:pPr marL="0" indent="0">
              <a:buNone/>
            </a:pPr>
            <a:r>
              <a:rPr lang="ja-JP" altLang="en-US"/>
              <a:t>解题步骤</a:t>
            </a:r>
            <a:r>
              <a:rPr lang="zh-CN" altLang="en-US" dirty="0"/>
              <a:t>：</a:t>
            </a:r>
            <a:endParaRPr lang="en-US" altLang="ja-JP" dirty="0"/>
          </a:p>
          <a:p>
            <a:pPr marL="0" indent="0">
              <a:buNone/>
            </a:pPr>
            <a:r>
              <a:rPr lang="en-US" altLang="ja-JP" dirty="0"/>
              <a:t>1. </a:t>
            </a:r>
            <a:r>
              <a:rPr lang="ja-JP" altLang="en-US"/>
              <a:t>大定位：看上一题的出题位置</a:t>
            </a:r>
          </a:p>
          <a:p>
            <a:pPr marL="0" indent="0">
              <a:buNone/>
            </a:pPr>
            <a:r>
              <a:rPr lang="en-US" altLang="ja-JP" dirty="0"/>
              <a:t>2. </a:t>
            </a:r>
            <a:r>
              <a:rPr lang="ja-JP" altLang="en-US"/>
              <a:t>小定位</a:t>
            </a:r>
            <a:r>
              <a:rPr lang="zh-CN" altLang="en-US" dirty="0"/>
              <a:t>：</a:t>
            </a:r>
            <a:r>
              <a:rPr lang="ja-JP" altLang="en-US">
                <a:solidFill>
                  <a:srgbClr val="FF0000"/>
                </a:solidFill>
              </a:rPr>
              <a:t>定位词</a:t>
            </a:r>
          </a:p>
          <a:p>
            <a:pPr marL="0" indent="0">
              <a:buNone/>
            </a:pPr>
            <a:r>
              <a:rPr lang="ja-JP" altLang="en-US"/>
              <a:t> </a:t>
            </a:r>
            <a:r>
              <a:rPr lang="en-US" altLang="ja-JP" dirty="0"/>
              <a:t>- </a:t>
            </a:r>
            <a:r>
              <a:rPr lang="ja-JP" altLang="en-US"/>
              <a:t>根据题干</a:t>
            </a:r>
          </a:p>
          <a:p>
            <a:pPr marL="0" indent="0">
              <a:buNone/>
            </a:pPr>
            <a:r>
              <a:rPr lang="ja-JP" altLang="en-US"/>
              <a:t> </a:t>
            </a:r>
            <a:r>
              <a:rPr lang="en-US" altLang="ja-JP" dirty="0"/>
              <a:t>- </a:t>
            </a:r>
            <a:r>
              <a:rPr lang="ja-JP" altLang="en-US"/>
              <a:t>根据选项</a:t>
            </a:r>
            <a:r>
              <a:rPr lang="zh-CN" altLang="en-US" dirty="0">
                <a:highlight>
                  <a:srgbClr val="FFFF00"/>
                </a:highlight>
              </a:rPr>
              <a:t>（读完四个选项）</a:t>
            </a:r>
            <a:endParaRPr lang="ja-JP" altLang="en-US">
              <a:highlight>
                <a:srgbClr val="FFFF00"/>
              </a:highlight>
            </a:endParaRPr>
          </a:p>
          <a:p>
            <a:pPr marL="0" indent="0">
              <a:buNone/>
            </a:pPr>
            <a:r>
              <a:rPr lang="en-US" altLang="ja-JP" dirty="0"/>
              <a:t>3. </a:t>
            </a:r>
            <a:r>
              <a:rPr lang="ja-JP" altLang="en-US"/>
              <a:t>读原文并判断</a:t>
            </a:r>
          </a:p>
          <a:p>
            <a:pPr marL="0" indent="0">
              <a:buNone/>
            </a:pPr>
            <a:endParaRPr lang="ja-JP" altLang="en-US"/>
          </a:p>
          <a:p>
            <a:pPr marL="0" indent="0">
              <a:buNone/>
            </a:pPr>
            <a:endParaRPr lang="en-US" dirty="0"/>
          </a:p>
        </p:txBody>
      </p:sp>
      <p:sp>
        <p:nvSpPr>
          <p:cNvPr id="3" name="Title 2">
            <a:extLst>
              <a:ext uri="{FF2B5EF4-FFF2-40B4-BE49-F238E27FC236}">
                <a16:creationId xmlns:a16="http://schemas.microsoft.com/office/drawing/2014/main" id="{A8B9787F-D0A3-524A-AD4F-6E7BDF689344}"/>
              </a:ext>
            </a:extLst>
          </p:cNvPr>
          <p:cNvSpPr>
            <a:spLocks noGrp="1"/>
          </p:cNvSpPr>
          <p:nvPr>
            <p:ph type="title"/>
          </p:nvPr>
        </p:nvSpPr>
        <p:spPr/>
        <p:txBody>
          <a:bodyPr>
            <a:noAutofit/>
          </a:bodyPr>
          <a:lstStyle/>
          <a:p>
            <a:r>
              <a:rPr lang="en-US" sz="3200" dirty="0"/>
              <a:t>The author’s description of X mentions all of the following EXCEPT: </a:t>
            </a:r>
          </a:p>
        </p:txBody>
      </p:sp>
    </p:spTree>
    <p:extLst>
      <p:ext uri="{BB962C8B-B14F-4D97-AF65-F5344CB8AC3E}">
        <p14:creationId xmlns:p14="http://schemas.microsoft.com/office/powerpoint/2010/main" val="3827045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a:t>
            </a:r>
            <a:r>
              <a:rPr lang="en-US" sz="2400" dirty="0">
                <a:solidFill>
                  <a:schemeClr val="accent2"/>
                </a:solidFill>
              </a:rPr>
              <a:t>They are composed of minerals uncommon on Earth</a:t>
            </a:r>
            <a:r>
              <a:rPr lang="en-US" sz="2400" dirty="0"/>
              <a:t>, all rich in calcium, aluminum, and titanium, </a:t>
            </a:r>
            <a:r>
              <a:rPr lang="en-US" sz="2400" dirty="0">
                <a:solidFill>
                  <a:schemeClr val="accent1"/>
                </a:solidFill>
              </a:rPr>
              <a:t>the most refractory (resistant to melting) of the major elements in the nebula</a:t>
            </a:r>
            <a:r>
              <a:rPr lang="en-US" sz="2400" dirty="0"/>
              <a:t>. The same minerals that occur in </a:t>
            </a:r>
            <a:r>
              <a:rPr lang="en-US" sz="2400" dirty="0">
                <a:solidFill>
                  <a:srgbClr val="FF0000"/>
                </a:solidFill>
              </a:rPr>
              <a:t>refractory inclusions </a:t>
            </a:r>
            <a:r>
              <a:rPr lang="en-US" sz="2400" dirty="0"/>
              <a:t>are believed to </a:t>
            </a:r>
            <a:r>
              <a:rPr lang="en-US" sz="2400" dirty="0">
                <a:solidFill>
                  <a:schemeClr val="accent6"/>
                </a:solidFill>
              </a:rPr>
              <a:t>be the earliest-formed substances to have condensed out of the solar nebula</a:t>
            </a:r>
            <a:r>
              <a:rPr lang="en-US" sz="2400" dirty="0"/>
              <a:t>. However, studies of the textures of inclusions reveal that the order in which the minerals appeared in the inclusions varies from inclusion to inclusion, and often does not match the theoretical condensation sequence for those metals.</a:t>
            </a:r>
          </a:p>
          <a:p>
            <a:pPr>
              <a:lnSpc>
                <a:spcPct val="120000"/>
              </a:lnSpc>
            </a:pPr>
            <a:r>
              <a:rPr lang="en-US" sz="2400" dirty="0"/>
              <a:t>22-3-7.According to paragraph 4, all of the following are true about the minerals found in the </a:t>
            </a:r>
            <a:r>
              <a:rPr lang="en-US" sz="2400" dirty="0">
                <a:solidFill>
                  <a:srgbClr val="FF0000"/>
                </a:solidFill>
              </a:rPr>
              <a:t>refractory inclusions </a:t>
            </a:r>
            <a:r>
              <a:rPr lang="en-US" sz="2400" dirty="0"/>
              <a:t>EXCEPT:</a:t>
            </a:r>
          </a:p>
          <a:p>
            <a:pPr marL="457200" indent="-457200">
              <a:lnSpc>
                <a:spcPct val="120000"/>
              </a:lnSpc>
              <a:buFont typeface="Courier New" panose="02070309020205020404" pitchFamily="49" charset="0"/>
              <a:buChar char="o"/>
            </a:pPr>
            <a:r>
              <a:rPr lang="en-US" sz="2400" dirty="0">
                <a:solidFill>
                  <a:schemeClr val="accent1"/>
                </a:solidFill>
              </a:rPr>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solidFill>
                  <a:schemeClr val="accent6"/>
                </a:solidFill>
              </a:rPr>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solidFill>
                  <a:schemeClr val="accent2"/>
                </a:solidFill>
              </a:rPr>
              <a:t>These minerals are among the least commonly found elements on Earth.</a:t>
            </a:r>
          </a:p>
          <a:p>
            <a:pPr marL="457200" indent="-457200">
              <a:lnSpc>
                <a:spcPct val="120000"/>
              </a:lnSpc>
              <a:buFont typeface="Courier New" panose="02070309020205020404" pitchFamily="49" charset="0"/>
              <a:buChar char="o"/>
            </a:pPr>
            <a:r>
              <a:rPr lang="en-US" sz="2400" dirty="0"/>
              <a:t>These elements occur in the order that scientists would have predicted.</a:t>
            </a:r>
          </a:p>
        </p:txBody>
      </p:sp>
    </p:spTree>
    <p:extLst>
      <p:ext uri="{BB962C8B-B14F-4D97-AF65-F5344CB8AC3E}">
        <p14:creationId xmlns:p14="http://schemas.microsoft.com/office/powerpoint/2010/main" val="216145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4DAF2-45E0-CD4A-9D9F-0E5C9C79F38B}"/>
              </a:ext>
            </a:extLst>
          </p:cNvPr>
          <p:cNvSpPr>
            <a:spLocks noGrp="1"/>
          </p:cNvSpPr>
          <p:nvPr>
            <p:ph idx="1"/>
          </p:nvPr>
        </p:nvSpPr>
        <p:spPr/>
        <p:txBody>
          <a:bodyPr>
            <a:normAutofit fontScale="85000" lnSpcReduction="10000"/>
          </a:bodyPr>
          <a:lstStyle/>
          <a:p>
            <a:pPr>
              <a:lnSpc>
                <a:spcPct val="120000"/>
              </a:lnSpc>
            </a:pPr>
            <a:r>
              <a:rPr lang="en-US" sz="2400" dirty="0"/>
              <a:t>Paragraph 4: Equally perplexing constituents of Allende are the refractory inclusions: irregular white masses that tend to be larger than chondrules. They are composed of minerals uncommon on Earth, all rich in calcium, aluminum, and titanium, the most refractory (resistant to melting) of the major elements in the nebula. The same minerals that occur in refractory inclusions are believed to be the earliest-formed substances to have condensed out of the solar nebula. However, studies of the textures of inclusions reveal that the order in which the minerals appeared in the inclusions varies from inclusion to inclusion, </a:t>
            </a:r>
            <a:r>
              <a:rPr lang="en-US" sz="2400" dirty="0">
                <a:solidFill>
                  <a:srgbClr val="FF0000"/>
                </a:solidFill>
              </a:rPr>
              <a:t>and often does not match the theoretical condensation sequence for those metals.</a:t>
            </a:r>
          </a:p>
          <a:p>
            <a:pPr>
              <a:lnSpc>
                <a:spcPct val="120000"/>
              </a:lnSpc>
            </a:pPr>
            <a:r>
              <a:rPr lang="en-US" sz="2400" dirty="0"/>
              <a:t>22-3-7.According to paragraph 4, all of the following are true about the minerals found in the refractory inclusions EXCEPT:</a:t>
            </a:r>
          </a:p>
          <a:p>
            <a:pPr marL="457200" indent="-457200">
              <a:lnSpc>
                <a:spcPct val="120000"/>
              </a:lnSpc>
              <a:buFont typeface="Courier New" panose="02070309020205020404" pitchFamily="49" charset="0"/>
              <a:buChar char="o"/>
            </a:pPr>
            <a:r>
              <a:rPr lang="en-US" sz="2400" dirty="0"/>
              <a:t>These minerals are among the most resistant to melting of all the major elements in the solar nebula.</a:t>
            </a:r>
          </a:p>
          <a:p>
            <a:pPr marL="457200" indent="-457200">
              <a:lnSpc>
                <a:spcPct val="120000"/>
              </a:lnSpc>
              <a:buFont typeface="Courier New" panose="02070309020205020404" pitchFamily="49" charset="0"/>
              <a:buChar char="o"/>
            </a:pPr>
            <a:r>
              <a:rPr lang="en-US" sz="2400" dirty="0"/>
              <a:t>These minerals are believed to be some of the first elements to have condensed out of the solar nebula.   </a:t>
            </a:r>
          </a:p>
          <a:p>
            <a:pPr marL="457200" indent="-457200">
              <a:lnSpc>
                <a:spcPct val="120000"/>
              </a:lnSpc>
              <a:buFont typeface="Courier New" panose="02070309020205020404" pitchFamily="49" charset="0"/>
              <a:buChar char="o"/>
            </a:pPr>
            <a:r>
              <a:rPr lang="en-US" sz="2400" dirty="0"/>
              <a:t>These minerals are among the least commonly found elements on Earth.</a:t>
            </a:r>
          </a:p>
          <a:p>
            <a:pPr marL="457200" indent="-457200">
              <a:lnSpc>
                <a:spcPct val="120000"/>
              </a:lnSpc>
              <a:buFont typeface="Courier New" panose="02070309020205020404" pitchFamily="49" charset="0"/>
              <a:buChar char="o"/>
            </a:pPr>
            <a:r>
              <a:rPr lang="en-US" sz="2400" dirty="0">
                <a:solidFill>
                  <a:srgbClr val="FF0000"/>
                </a:solidFill>
              </a:rPr>
              <a:t>These elements occur in the order that scientists would have predicted.</a:t>
            </a:r>
          </a:p>
        </p:txBody>
      </p:sp>
    </p:spTree>
    <p:extLst>
      <p:ext uri="{BB962C8B-B14F-4D97-AF65-F5344CB8AC3E}">
        <p14:creationId xmlns:p14="http://schemas.microsoft.com/office/powerpoint/2010/main" val="4128566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0D688B-F25B-BC4B-AF43-E2A2E0708C06}"/>
              </a:ext>
            </a:extLst>
          </p:cNvPr>
          <p:cNvSpPr>
            <a:spLocks noGrp="1"/>
          </p:cNvSpPr>
          <p:nvPr>
            <p:ph idx="1"/>
          </p:nvPr>
        </p:nvSpPr>
        <p:spPr/>
        <p:txBody>
          <a:bodyPr numCol="2">
            <a:normAutofit/>
          </a:bodyPr>
          <a:lstStyle/>
          <a:p>
            <a:pPr marL="0" indent="0">
              <a:buNone/>
            </a:pPr>
            <a:r>
              <a:rPr lang="ja-JP" altLang="en-US"/>
              <a:t>集中列举</a:t>
            </a:r>
          </a:p>
          <a:p>
            <a:r>
              <a:rPr lang="ja-JP" altLang="en-US"/>
              <a:t>题干定位</a:t>
            </a:r>
          </a:p>
          <a:p>
            <a:r>
              <a:rPr lang="ja-JP" altLang="en-US"/>
              <a:t>寻找并列关系词</a:t>
            </a:r>
            <a:endParaRPr lang="en-US" altLang="ja-JP" dirty="0"/>
          </a:p>
          <a:p>
            <a:pPr marL="0" indent="0">
              <a:buNone/>
            </a:pPr>
            <a:endParaRPr lang="en-US" altLang="ja-JP" dirty="0"/>
          </a:p>
          <a:p>
            <a:pPr marL="0" indent="0">
              <a:buNone/>
            </a:pPr>
            <a:r>
              <a:rPr lang="ja-JP" altLang="en-US"/>
              <a:t>分散列举</a:t>
            </a:r>
            <a:endParaRPr lang="en-US" altLang="ja-JP" dirty="0"/>
          </a:p>
          <a:p>
            <a:r>
              <a:rPr lang="ja-JP" altLang="en-US"/>
              <a:t>注意时间控制</a:t>
            </a:r>
            <a:endParaRPr lang="en-US" altLang="ja-JP" dirty="0"/>
          </a:p>
          <a:p>
            <a:r>
              <a:rPr lang="ja-JP" altLang="en-US"/>
              <a:t>先把四个选项读完</a:t>
            </a:r>
            <a:endParaRPr lang="en-US" altLang="ja-JP" dirty="0"/>
          </a:p>
          <a:p>
            <a:endParaRPr lang="en-US" altLang="ja-JP" dirty="0"/>
          </a:p>
        </p:txBody>
      </p:sp>
      <p:sp>
        <p:nvSpPr>
          <p:cNvPr id="3" name="Title 2">
            <a:extLst>
              <a:ext uri="{FF2B5EF4-FFF2-40B4-BE49-F238E27FC236}">
                <a16:creationId xmlns:a16="http://schemas.microsoft.com/office/drawing/2014/main" id="{91B1C1C4-602A-AF47-86BB-89EC2886A391}"/>
              </a:ext>
            </a:extLst>
          </p:cNvPr>
          <p:cNvSpPr>
            <a:spLocks noGrp="1"/>
          </p:cNvSpPr>
          <p:nvPr>
            <p:ph type="title"/>
          </p:nvPr>
        </p:nvSpPr>
        <p:spPr/>
        <p:txBody>
          <a:bodyPr/>
          <a:lstStyle/>
          <a:p>
            <a:r>
              <a:rPr lang="ja-JP" altLang="en-US"/>
              <a:t>否定事实信息题总结</a:t>
            </a:r>
            <a:endParaRPr lang="en-US" dirty="0"/>
          </a:p>
        </p:txBody>
      </p:sp>
    </p:spTree>
    <p:extLst>
      <p:ext uri="{BB962C8B-B14F-4D97-AF65-F5344CB8AC3E}">
        <p14:creationId xmlns:p14="http://schemas.microsoft.com/office/powerpoint/2010/main" val="1185253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0D688B-F25B-BC4B-AF43-E2A2E0708C06}"/>
              </a:ext>
            </a:extLst>
          </p:cNvPr>
          <p:cNvSpPr>
            <a:spLocks noGrp="1"/>
          </p:cNvSpPr>
          <p:nvPr>
            <p:ph idx="1"/>
          </p:nvPr>
        </p:nvSpPr>
        <p:spPr/>
        <p:txBody>
          <a:bodyPr numCol="2">
            <a:normAutofit/>
          </a:bodyPr>
          <a:lstStyle/>
          <a:p>
            <a:pPr marL="0" indent="0">
              <a:buNone/>
            </a:pPr>
            <a:r>
              <a:rPr lang="ja-JP" altLang="en-US"/>
              <a:t>错误选项</a:t>
            </a:r>
            <a:endParaRPr lang="en-US" altLang="ja-JP" dirty="0"/>
          </a:p>
          <a:p>
            <a:r>
              <a:rPr lang="ja-JP" altLang="en-US"/>
              <a:t>无中生有</a:t>
            </a:r>
            <a:endParaRPr lang="en-US" altLang="ja-JP" dirty="0"/>
          </a:p>
          <a:p>
            <a:r>
              <a:rPr lang="ja-JP" altLang="en-US"/>
              <a:t>矛盾信息</a:t>
            </a:r>
            <a:endParaRPr lang="en-US" altLang="ja-JP" dirty="0"/>
          </a:p>
        </p:txBody>
      </p:sp>
      <p:sp>
        <p:nvSpPr>
          <p:cNvPr id="3" name="Title 2">
            <a:extLst>
              <a:ext uri="{FF2B5EF4-FFF2-40B4-BE49-F238E27FC236}">
                <a16:creationId xmlns:a16="http://schemas.microsoft.com/office/drawing/2014/main" id="{91B1C1C4-602A-AF47-86BB-89EC2886A391}"/>
              </a:ext>
            </a:extLst>
          </p:cNvPr>
          <p:cNvSpPr>
            <a:spLocks noGrp="1"/>
          </p:cNvSpPr>
          <p:nvPr>
            <p:ph type="title"/>
          </p:nvPr>
        </p:nvSpPr>
        <p:spPr/>
        <p:txBody>
          <a:bodyPr/>
          <a:lstStyle/>
          <a:p>
            <a:r>
              <a:rPr lang="ja-JP" altLang="en-US"/>
              <a:t>否定事实信息题总结</a:t>
            </a:r>
            <a:endParaRPr lang="en-US" dirty="0"/>
          </a:p>
        </p:txBody>
      </p:sp>
    </p:spTree>
    <p:extLst>
      <p:ext uri="{BB962C8B-B14F-4D97-AF65-F5344CB8AC3E}">
        <p14:creationId xmlns:p14="http://schemas.microsoft.com/office/powerpoint/2010/main" val="36028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6DBD46-BB97-CB4D-9DAB-BD2F5945B118}"/>
              </a:ext>
            </a:extLst>
          </p:cNvPr>
          <p:cNvSpPr>
            <a:spLocks noGrp="1"/>
          </p:cNvSpPr>
          <p:nvPr>
            <p:ph type="title"/>
          </p:nvPr>
        </p:nvSpPr>
        <p:spPr/>
        <p:txBody>
          <a:bodyPr/>
          <a:lstStyle/>
          <a:p>
            <a:r>
              <a:rPr lang="ja-JP" altLang="en-US"/>
              <a:t>定位词的种类</a:t>
            </a:r>
            <a:endParaRPr lang="en-US" dirty="0"/>
          </a:p>
        </p:txBody>
      </p:sp>
      <p:graphicFrame>
        <p:nvGraphicFramePr>
          <p:cNvPr id="4" name="Table 3">
            <a:extLst>
              <a:ext uri="{FF2B5EF4-FFF2-40B4-BE49-F238E27FC236}">
                <a16:creationId xmlns:a16="http://schemas.microsoft.com/office/drawing/2014/main" id="{F7B07252-BABC-0B4A-A75E-8FDD1ACBE7A1}"/>
              </a:ext>
            </a:extLst>
          </p:cNvPr>
          <p:cNvGraphicFramePr>
            <a:graphicFrameLocks noGrp="1"/>
          </p:cNvGraphicFramePr>
          <p:nvPr>
            <p:extLst>
              <p:ext uri="{D42A27DB-BD31-4B8C-83A1-F6EECF244321}">
                <p14:modId xmlns:p14="http://schemas.microsoft.com/office/powerpoint/2010/main" val="3304809164"/>
              </p:ext>
            </p:extLst>
          </p:nvPr>
        </p:nvGraphicFramePr>
        <p:xfrm>
          <a:off x="838200" y="2427660"/>
          <a:ext cx="10515599" cy="2002680"/>
        </p:xfrm>
        <a:graphic>
          <a:graphicData uri="http://schemas.openxmlformats.org/drawingml/2006/table">
            <a:tbl>
              <a:tblPr bandRow="1">
                <a:tableStyleId>{93296810-A885-4BE3-A3E7-6D5BEEA58F35}</a:tableStyleId>
              </a:tblPr>
              <a:tblGrid>
                <a:gridCol w="1104900">
                  <a:extLst>
                    <a:ext uri="{9D8B030D-6E8A-4147-A177-3AD203B41FA5}">
                      <a16:colId xmlns:a16="http://schemas.microsoft.com/office/drawing/2014/main" val="1207450240"/>
                    </a:ext>
                  </a:extLst>
                </a:gridCol>
                <a:gridCol w="3154680">
                  <a:extLst>
                    <a:ext uri="{9D8B030D-6E8A-4147-A177-3AD203B41FA5}">
                      <a16:colId xmlns:a16="http://schemas.microsoft.com/office/drawing/2014/main" val="2663735262"/>
                    </a:ext>
                  </a:extLst>
                </a:gridCol>
                <a:gridCol w="6256019">
                  <a:extLst>
                    <a:ext uri="{9D8B030D-6E8A-4147-A177-3AD203B41FA5}">
                      <a16:colId xmlns:a16="http://schemas.microsoft.com/office/drawing/2014/main" val="1417087549"/>
                    </a:ext>
                  </a:extLst>
                </a:gridCol>
              </a:tblGrid>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1</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sz="2400" u="none" strike="noStrike" dirty="0">
                          <a:effectLst/>
                          <a:latin typeface="Microsoft YaHei UI" panose="020B0503020204020204" pitchFamily="34" charset="-122"/>
                          <a:ea typeface="Microsoft YaHei UI" panose="020B0503020204020204" pitchFamily="34" charset="-122"/>
                        </a:rPr>
                        <a:t>American, NREM</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2597761519"/>
                  </a:ext>
                </a:extLst>
              </a:tr>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2</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altLang="zh-CN" sz="2400" u="none" strike="noStrike" dirty="0">
                          <a:effectLst/>
                          <a:latin typeface="Microsoft YaHei UI" panose="020B0503020204020204" pitchFamily="34" charset="-122"/>
                          <a:ea typeface="Microsoft YaHei UI" panose="020B0503020204020204" pitchFamily="34" charset="-122"/>
                        </a:rPr>
                        <a:t>1815</a:t>
                      </a:r>
                      <a:r>
                        <a:rPr lang="en-US" sz="2400" u="none" strike="noStrike" dirty="0">
                          <a:effectLst/>
                          <a:latin typeface="Microsoft YaHei UI" panose="020B0503020204020204" pitchFamily="34" charset="-122"/>
                          <a:ea typeface="Microsoft YaHei UI" panose="020B0503020204020204" pitchFamily="34" charset="-122"/>
                        </a:rPr>
                        <a:t>, 80° to 180°</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1660017251"/>
                  </a:ext>
                </a:extLst>
              </a:tr>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3</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sz="2400" u="none" strike="noStrike" dirty="0">
                          <a:effectLst/>
                          <a:latin typeface="Microsoft YaHei UI" panose="020B0503020204020204" pitchFamily="34" charset="-122"/>
                          <a:ea typeface="Microsoft YaHei UI" panose="020B0503020204020204" pitchFamily="34" charset="-122"/>
                        </a:rPr>
                        <a:t>Spartina, pho</a:t>
                      </a:r>
                      <a:r>
                        <a:rPr lang="en-US" altLang="zh-CN" sz="2400" u="none" strike="noStrike" dirty="0">
                          <a:effectLst/>
                          <a:latin typeface="Microsoft YaHei UI" panose="020B0503020204020204" pitchFamily="34" charset="-122"/>
                          <a:ea typeface="Microsoft YaHei UI" panose="020B0503020204020204" pitchFamily="34" charset="-122"/>
                        </a:rPr>
                        <a:t>tosynthetic</a:t>
                      </a:r>
                      <a:r>
                        <a:rPr lang="en-US" sz="2400" u="none" strike="noStrike" dirty="0">
                          <a:effectLst/>
                          <a:latin typeface="Microsoft YaHei UI" panose="020B0503020204020204" pitchFamily="34" charset="-122"/>
                          <a:ea typeface="Microsoft YaHei UI" panose="020B0503020204020204" pitchFamily="34" charset="-122"/>
                        </a:rPr>
                        <a:t>, </a:t>
                      </a:r>
                      <a:r>
                        <a:rPr lang="en-US" altLang="zh-CN" sz="2400" u="none" strike="noStrike" dirty="0">
                          <a:effectLst/>
                          <a:latin typeface="Microsoft YaHei UI" panose="020B0503020204020204" pitchFamily="34" charset="-122"/>
                          <a:ea typeface="Microsoft YaHei UI" panose="020B0503020204020204" pitchFamily="34" charset="-122"/>
                        </a:rPr>
                        <a:t>neurotransmitter</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2116487957"/>
                  </a:ext>
                </a:extLst>
              </a:tr>
            </a:tbl>
          </a:graphicData>
        </a:graphic>
      </p:graphicFrame>
    </p:spTree>
    <p:extLst>
      <p:ext uri="{BB962C8B-B14F-4D97-AF65-F5344CB8AC3E}">
        <p14:creationId xmlns:p14="http://schemas.microsoft.com/office/powerpoint/2010/main" val="315278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6DBD46-BB97-CB4D-9DAB-BD2F5945B118}"/>
              </a:ext>
            </a:extLst>
          </p:cNvPr>
          <p:cNvSpPr>
            <a:spLocks noGrp="1"/>
          </p:cNvSpPr>
          <p:nvPr>
            <p:ph type="title"/>
          </p:nvPr>
        </p:nvSpPr>
        <p:spPr/>
        <p:txBody>
          <a:bodyPr/>
          <a:lstStyle/>
          <a:p>
            <a:r>
              <a:rPr lang="ja-JP" altLang="en-US"/>
              <a:t>定位词的种类</a:t>
            </a:r>
            <a:endParaRPr lang="en-US" dirty="0"/>
          </a:p>
        </p:txBody>
      </p:sp>
      <p:graphicFrame>
        <p:nvGraphicFramePr>
          <p:cNvPr id="4" name="Table 3">
            <a:extLst>
              <a:ext uri="{FF2B5EF4-FFF2-40B4-BE49-F238E27FC236}">
                <a16:creationId xmlns:a16="http://schemas.microsoft.com/office/drawing/2014/main" id="{F7B07252-BABC-0B4A-A75E-8FDD1ACBE7A1}"/>
              </a:ext>
            </a:extLst>
          </p:cNvPr>
          <p:cNvGraphicFramePr>
            <a:graphicFrameLocks noGrp="1"/>
          </p:cNvGraphicFramePr>
          <p:nvPr/>
        </p:nvGraphicFramePr>
        <p:xfrm>
          <a:off x="838200" y="2427660"/>
          <a:ext cx="10515599" cy="2002680"/>
        </p:xfrm>
        <a:graphic>
          <a:graphicData uri="http://schemas.openxmlformats.org/drawingml/2006/table">
            <a:tbl>
              <a:tblPr bandRow="1">
                <a:tableStyleId>{93296810-A885-4BE3-A3E7-6D5BEEA58F35}</a:tableStyleId>
              </a:tblPr>
              <a:tblGrid>
                <a:gridCol w="1104900">
                  <a:extLst>
                    <a:ext uri="{9D8B030D-6E8A-4147-A177-3AD203B41FA5}">
                      <a16:colId xmlns:a16="http://schemas.microsoft.com/office/drawing/2014/main" val="1207450240"/>
                    </a:ext>
                  </a:extLst>
                </a:gridCol>
                <a:gridCol w="3154680">
                  <a:extLst>
                    <a:ext uri="{9D8B030D-6E8A-4147-A177-3AD203B41FA5}">
                      <a16:colId xmlns:a16="http://schemas.microsoft.com/office/drawing/2014/main" val="2663735262"/>
                    </a:ext>
                  </a:extLst>
                </a:gridCol>
                <a:gridCol w="6256019">
                  <a:extLst>
                    <a:ext uri="{9D8B030D-6E8A-4147-A177-3AD203B41FA5}">
                      <a16:colId xmlns:a16="http://schemas.microsoft.com/office/drawing/2014/main" val="1417087549"/>
                    </a:ext>
                  </a:extLst>
                </a:gridCol>
              </a:tblGrid>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1</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r>
                        <a:rPr lang="ja-JP" altLang="en-US" sz="2400" u="none" strike="noStrike">
                          <a:effectLst/>
                          <a:latin typeface="Microsoft YaHei UI" panose="020B0503020204020204" pitchFamily="34" charset="-122"/>
                          <a:ea typeface="Microsoft YaHei UI" panose="020B0503020204020204" pitchFamily="34" charset="-122"/>
                        </a:rPr>
                        <a:t>大写字母</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sz="2400" u="none" strike="noStrike" dirty="0">
                          <a:effectLst/>
                          <a:latin typeface="Microsoft YaHei UI" panose="020B0503020204020204" pitchFamily="34" charset="-122"/>
                          <a:ea typeface="Microsoft YaHei UI" panose="020B0503020204020204" pitchFamily="34" charset="-122"/>
                        </a:rPr>
                        <a:t>American, NREM</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2597761519"/>
                  </a:ext>
                </a:extLst>
              </a:tr>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2</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r>
                        <a:rPr lang="ja-JP" altLang="en-US" sz="2400" u="none" strike="noStrike">
                          <a:effectLst/>
                          <a:latin typeface="Microsoft YaHei UI" panose="020B0503020204020204" pitchFamily="34" charset="-122"/>
                          <a:ea typeface="Microsoft YaHei UI" panose="020B0503020204020204" pitchFamily="34" charset="-122"/>
                        </a:rPr>
                        <a:t>数字时间</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altLang="zh-CN" sz="2400" u="none" strike="noStrike" dirty="0">
                          <a:effectLst/>
                          <a:latin typeface="Microsoft YaHei UI" panose="020B0503020204020204" pitchFamily="34" charset="-122"/>
                          <a:ea typeface="Microsoft YaHei UI" panose="020B0503020204020204" pitchFamily="34" charset="-122"/>
                        </a:rPr>
                        <a:t>1815</a:t>
                      </a:r>
                      <a:r>
                        <a:rPr lang="en-US" sz="2400" u="none" strike="noStrike" dirty="0">
                          <a:effectLst/>
                          <a:latin typeface="Microsoft YaHei UI" panose="020B0503020204020204" pitchFamily="34" charset="-122"/>
                          <a:ea typeface="Microsoft YaHei UI" panose="020B0503020204020204" pitchFamily="34" charset="-122"/>
                        </a:rPr>
                        <a:t>, 80° to 180°</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1660017251"/>
                  </a:ext>
                </a:extLst>
              </a:tr>
              <a:tr h="667560">
                <a:tc>
                  <a:txBody>
                    <a:bodyPr/>
                    <a:lstStyle/>
                    <a:p>
                      <a:pPr algn="ctr" fontAlgn="b"/>
                      <a:r>
                        <a:rPr lang="en-US" altLang="zh-CN" sz="2400" b="0" i="0" u="none" strike="noStrike" dirty="0">
                          <a:solidFill>
                            <a:srgbClr val="000000"/>
                          </a:solidFill>
                          <a:effectLst/>
                          <a:latin typeface="Microsoft YaHei UI" panose="020B0503020204020204" pitchFamily="34" charset="-122"/>
                          <a:ea typeface="Microsoft YaHei UI" panose="020B0503020204020204" pitchFamily="34" charset="-122"/>
                        </a:rPr>
                        <a:t>3</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fontAlgn="b"/>
                      <a:r>
                        <a:rPr lang="ja-JP" altLang="en-US" sz="2400" u="none" strike="noStrike">
                          <a:effectLst/>
                          <a:latin typeface="Microsoft YaHei UI" panose="020B0503020204020204" pitchFamily="34" charset="-122"/>
                          <a:ea typeface="Microsoft YaHei UI" panose="020B0503020204020204" pitchFamily="34" charset="-122"/>
                        </a:rPr>
                        <a:t>特殊名词、学科概念</a:t>
                      </a:r>
                      <a:endParaRPr lang="en-US" altLang="ja-JP"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tc>
                  <a:txBody>
                    <a:bodyPr/>
                    <a:lstStyle/>
                    <a:p>
                      <a:pPr algn="ctr" rtl="0" fontAlgn="ctr"/>
                      <a:r>
                        <a:rPr lang="en-US" sz="2400" u="none" strike="noStrike" dirty="0">
                          <a:effectLst/>
                          <a:latin typeface="Microsoft YaHei UI" panose="020B0503020204020204" pitchFamily="34" charset="-122"/>
                          <a:ea typeface="Microsoft YaHei UI" panose="020B0503020204020204" pitchFamily="34" charset="-122"/>
                        </a:rPr>
                        <a:t>Spartina, pho</a:t>
                      </a:r>
                      <a:r>
                        <a:rPr lang="en-US" altLang="zh-CN" sz="2400" u="none" strike="noStrike" dirty="0">
                          <a:effectLst/>
                          <a:latin typeface="Microsoft YaHei UI" panose="020B0503020204020204" pitchFamily="34" charset="-122"/>
                          <a:ea typeface="Microsoft YaHei UI" panose="020B0503020204020204" pitchFamily="34" charset="-122"/>
                        </a:rPr>
                        <a:t>tosynthetic</a:t>
                      </a:r>
                      <a:r>
                        <a:rPr lang="en-US" sz="2400" u="none" strike="noStrike" dirty="0">
                          <a:effectLst/>
                          <a:latin typeface="Microsoft YaHei UI" panose="020B0503020204020204" pitchFamily="34" charset="-122"/>
                          <a:ea typeface="Microsoft YaHei UI" panose="020B0503020204020204" pitchFamily="34" charset="-122"/>
                        </a:rPr>
                        <a:t>, </a:t>
                      </a:r>
                      <a:r>
                        <a:rPr lang="en-US" altLang="zh-CN" sz="2400" u="none" strike="noStrike" dirty="0">
                          <a:effectLst/>
                          <a:latin typeface="Microsoft YaHei UI" panose="020B0503020204020204" pitchFamily="34" charset="-122"/>
                          <a:ea typeface="Microsoft YaHei UI" panose="020B0503020204020204" pitchFamily="34" charset="-122"/>
                        </a:rPr>
                        <a:t>neurotransmitter</a:t>
                      </a:r>
                      <a:endParaRPr lang="en-US" sz="2400" b="0" i="0" u="none" strike="noStrike" dirty="0">
                        <a:solidFill>
                          <a:srgbClr val="000000"/>
                        </a:solidFill>
                        <a:effectLst/>
                        <a:latin typeface="Microsoft YaHei UI" panose="020B0503020204020204" pitchFamily="34" charset="-122"/>
                        <a:ea typeface="Microsoft YaHei UI" panose="020B0503020204020204" pitchFamily="34" charset="-122"/>
                      </a:endParaRPr>
                    </a:p>
                  </a:txBody>
                  <a:tcPr marL="9525" marR="9525" marT="9525" marB="0" anchor="ctr"/>
                </a:tc>
                <a:extLst>
                  <a:ext uri="{0D108BD9-81ED-4DB2-BD59-A6C34878D82A}">
                    <a16:rowId xmlns:a16="http://schemas.microsoft.com/office/drawing/2014/main" val="2116487957"/>
                  </a:ext>
                </a:extLst>
              </a:tr>
            </a:tbl>
          </a:graphicData>
        </a:graphic>
      </p:graphicFrame>
    </p:spTree>
    <p:extLst>
      <p:ext uri="{BB962C8B-B14F-4D97-AF65-F5344CB8AC3E}">
        <p14:creationId xmlns:p14="http://schemas.microsoft.com/office/powerpoint/2010/main" val="228839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D22CD4-4D4E-BC4F-87E0-516542D956D6}"/>
              </a:ext>
            </a:extLst>
          </p:cNvPr>
          <p:cNvSpPr>
            <a:spLocks noGrp="1"/>
          </p:cNvSpPr>
          <p:nvPr>
            <p:ph idx="1"/>
          </p:nvPr>
        </p:nvSpPr>
        <p:spPr/>
        <p:txBody>
          <a:bodyPr/>
          <a:lstStyle/>
          <a:p>
            <a:pPr marL="0" indent="0">
              <a:buNone/>
            </a:pPr>
            <a:r>
              <a:rPr lang="ja-JP" altLang="en-US"/>
              <a:t>正确选项</a:t>
            </a:r>
            <a:r>
              <a:rPr lang="zh-CN" altLang="en-US" dirty="0"/>
              <a:t>：</a:t>
            </a:r>
            <a:endParaRPr lang="en-US" altLang="zh-CN" dirty="0"/>
          </a:p>
          <a:p>
            <a:r>
              <a:rPr lang="ja-JP" altLang="en-US"/>
              <a:t>原文重现</a:t>
            </a:r>
            <a:endParaRPr lang="en-US" altLang="ja-JP" dirty="0"/>
          </a:p>
          <a:p>
            <a:r>
              <a:rPr lang="ja-JP" altLang="en-US"/>
              <a:t>同义改写</a:t>
            </a:r>
            <a:endParaRPr lang="en-US" altLang="ja-JP" dirty="0"/>
          </a:p>
          <a:p>
            <a:endParaRPr lang="en-US" dirty="0"/>
          </a:p>
          <a:p>
            <a:pPr marL="0" indent="0">
              <a:buNone/>
            </a:pPr>
            <a:r>
              <a:rPr lang="ja-JP" altLang="en-US"/>
              <a:t>错误选项</a:t>
            </a:r>
            <a:r>
              <a:rPr lang="zh-CN" altLang="en-US" dirty="0"/>
              <a:t>：</a:t>
            </a:r>
            <a:endParaRPr lang="en-US" altLang="zh-CN" dirty="0"/>
          </a:p>
          <a:p>
            <a:r>
              <a:rPr lang="zh-CN" altLang="en-US" dirty="0"/>
              <a:t> </a:t>
            </a:r>
            <a:endParaRPr lang="en-US" altLang="zh-CN" dirty="0"/>
          </a:p>
          <a:p>
            <a:r>
              <a:rPr lang="zh-CN" altLang="en-US" dirty="0"/>
              <a:t> </a:t>
            </a:r>
            <a:endParaRPr lang="en-US" altLang="zh-CN" dirty="0"/>
          </a:p>
          <a:p>
            <a:r>
              <a:rPr lang="zh-CN" altLang="en-US" dirty="0"/>
              <a:t> </a:t>
            </a:r>
            <a:endParaRPr lang="en-US" dirty="0"/>
          </a:p>
        </p:txBody>
      </p:sp>
      <p:sp>
        <p:nvSpPr>
          <p:cNvPr id="3" name="Title 2">
            <a:extLst>
              <a:ext uri="{FF2B5EF4-FFF2-40B4-BE49-F238E27FC236}">
                <a16:creationId xmlns:a16="http://schemas.microsoft.com/office/drawing/2014/main" id="{21FCA113-8035-AE41-B29A-09ABF1FD0ACD}"/>
              </a:ext>
            </a:extLst>
          </p:cNvPr>
          <p:cNvSpPr>
            <a:spLocks noGrp="1"/>
          </p:cNvSpPr>
          <p:nvPr>
            <p:ph type="title"/>
          </p:nvPr>
        </p:nvSpPr>
        <p:spPr/>
        <p:txBody>
          <a:bodyPr/>
          <a:lstStyle/>
          <a:p>
            <a:r>
              <a:rPr lang="ja-JP" altLang="en-US"/>
              <a:t>事实信息题选项特征</a:t>
            </a:r>
            <a:endParaRPr lang="en-US" dirty="0"/>
          </a:p>
        </p:txBody>
      </p:sp>
    </p:spTree>
    <p:extLst>
      <p:ext uri="{BB962C8B-B14F-4D97-AF65-F5344CB8AC3E}">
        <p14:creationId xmlns:p14="http://schemas.microsoft.com/office/powerpoint/2010/main" val="383121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D22CD4-4D4E-BC4F-87E0-516542D956D6}"/>
              </a:ext>
            </a:extLst>
          </p:cNvPr>
          <p:cNvSpPr>
            <a:spLocks noGrp="1"/>
          </p:cNvSpPr>
          <p:nvPr>
            <p:ph idx="1"/>
          </p:nvPr>
        </p:nvSpPr>
        <p:spPr/>
        <p:txBody>
          <a:bodyPr/>
          <a:lstStyle/>
          <a:p>
            <a:pPr marL="0" indent="0">
              <a:buNone/>
            </a:pPr>
            <a:r>
              <a:rPr lang="ja-JP" altLang="en-US"/>
              <a:t>正确选项</a:t>
            </a:r>
            <a:r>
              <a:rPr lang="zh-CN" altLang="en-US" dirty="0"/>
              <a:t>：</a:t>
            </a:r>
            <a:endParaRPr lang="en-US" altLang="zh-CN" dirty="0"/>
          </a:p>
          <a:p>
            <a:r>
              <a:rPr lang="ja-JP" altLang="en-US"/>
              <a:t>原文重现</a:t>
            </a:r>
            <a:endParaRPr lang="en-US" altLang="ja-JP" dirty="0"/>
          </a:p>
          <a:p>
            <a:r>
              <a:rPr lang="ja-JP" altLang="en-US"/>
              <a:t>同义改写</a:t>
            </a:r>
            <a:endParaRPr lang="en-US" altLang="ja-JP" dirty="0"/>
          </a:p>
          <a:p>
            <a:endParaRPr lang="en-US" dirty="0"/>
          </a:p>
          <a:p>
            <a:pPr marL="0" indent="0">
              <a:buNone/>
            </a:pPr>
            <a:r>
              <a:rPr lang="ja-JP" altLang="en-US"/>
              <a:t>错误选项</a:t>
            </a:r>
            <a:r>
              <a:rPr lang="zh-CN" altLang="en-US" dirty="0"/>
              <a:t>：</a:t>
            </a:r>
            <a:endParaRPr lang="en-US" altLang="zh-CN" dirty="0"/>
          </a:p>
          <a:p>
            <a:r>
              <a:rPr lang="ja-JP" altLang="en-US"/>
              <a:t>虚假比较</a:t>
            </a:r>
            <a:endParaRPr lang="en-US" altLang="ja-JP" dirty="0"/>
          </a:p>
          <a:p>
            <a:r>
              <a:rPr lang="ja-JP" altLang="en-US"/>
              <a:t>拼接信息</a:t>
            </a:r>
            <a:endParaRPr lang="en-US" altLang="ja-JP" dirty="0"/>
          </a:p>
          <a:p>
            <a:r>
              <a:rPr lang="ja-JP" altLang="en-US"/>
              <a:t>答非所问</a:t>
            </a:r>
            <a:endParaRPr lang="en-US" dirty="0"/>
          </a:p>
        </p:txBody>
      </p:sp>
      <p:sp>
        <p:nvSpPr>
          <p:cNvPr id="3" name="Title 2">
            <a:extLst>
              <a:ext uri="{FF2B5EF4-FFF2-40B4-BE49-F238E27FC236}">
                <a16:creationId xmlns:a16="http://schemas.microsoft.com/office/drawing/2014/main" id="{21FCA113-8035-AE41-B29A-09ABF1FD0ACD}"/>
              </a:ext>
            </a:extLst>
          </p:cNvPr>
          <p:cNvSpPr>
            <a:spLocks noGrp="1"/>
          </p:cNvSpPr>
          <p:nvPr>
            <p:ph type="title"/>
          </p:nvPr>
        </p:nvSpPr>
        <p:spPr/>
        <p:txBody>
          <a:bodyPr/>
          <a:lstStyle/>
          <a:p>
            <a:r>
              <a:rPr lang="ja-JP" altLang="en-US"/>
              <a:t>事实信息题选项特征</a:t>
            </a:r>
            <a:endParaRPr lang="en-US" dirty="0"/>
          </a:p>
        </p:txBody>
      </p:sp>
    </p:spTree>
    <p:extLst>
      <p:ext uri="{BB962C8B-B14F-4D97-AF65-F5344CB8AC3E}">
        <p14:creationId xmlns:p14="http://schemas.microsoft.com/office/powerpoint/2010/main" val="52806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051A0F7B-A611-C940-BA7D-1FB2C10C7581}" vid="{E1BEB09D-C71C-B74C-8D08-FDB819E6E4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4501</TotalTime>
  <Words>6332</Words>
  <Application>Microsoft Macintosh PowerPoint</Application>
  <PresentationFormat>Widescreen</PresentationFormat>
  <Paragraphs>366</Paragraphs>
  <Slides>53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Microsoft YaHei UI</vt:lpstr>
      <vt:lpstr>Arial</vt:lpstr>
      <vt:lpstr>Calibri</vt:lpstr>
      <vt:lpstr>Courier New</vt:lpstr>
      <vt:lpstr>Office Theme</vt:lpstr>
      <vt:lpstr>否定事实信息题</vt:lpstr>
      <vt:lpstr>题型识别</vt:lpstr>
      <vt:lpstr>The author’s description of X mentions all of the following EXCEPT: </vt:lpstr>
      <vt:lpstr>The author’s description of X mentions all of the following EXCEPT: </vt:lpstr>
      <vt:lpstr>The author’s description of X mentions all of the following EXCEPT: </vt:lpstr>
      <vt:lpstr>定位词的种类</vt:lpstr>
      <vt:lpstr>定位词的种类</vt:lpstr>
      <vt:lpstr>事实信息题选项特征</vt:lpstr>
      <vt:lpstr>事实信息题选项特征</vt:lpstr>
      <vt:lpstr>题目类型</vt:lpstr>
      <vt:lpstr>集中列举</vt:lpstr>
      <vt:lpstr>集中列举</vt:lpstr>
      <vt:lpstr>集中列举</vt:lpstr>
      <vt:lpstr>集中列举</vt:lpstr>
      <vt:lpstr>集中列举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分散列举</vt:lpstr>
      <vt:lpstr>分散列举</vt:lpstr>
      <vt:lpstr>分散列举</vt:lpstr>
      <vt:lpstr>分析法</vt:lpstr>
      <vt:lpstr>分析法</vt:lpstr>
      <vt:lpstr>分析法</vt:lpstr>
      <vt:lpstr>分析法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否定事实信息题总结</vt:lpstr>
      <vt:lpstr>否定事实信息题总结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Yiming</dc:creator>
  <cp:lastModifiedBy>YH</cp:lastModifiedBy>
  <cp:revision>143</cp:revision>
  <dcterms:created xsi:type="dcterms:W3CDTF">2020-01-25T06:23:42Z</dcterms:created>
  <dcterms:modified xsi:type="dcterms:W3CDTF">2021-07-14T05:01:37Z</dcterms:modified>
</cp:coreProperties>
</file>