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373" r:id="rId19"/>
    <p:sldId id="374" r:id="rId20"/>
    <p:sldId id="274" r:id="rId21"/>
    <p:sldId id="275" r:id="rId22"/>
    <p:sldId id="276" r:id="rId23"/>
    <p:sldId id="277" r:id="rId24"/>
    <p:sldId id="278" r:id="rId25"/>
    <p:sldId id="281" r:id="rId26"/>
    <p:sldId id="282" r:id="rId27"/>
    <p:sldId id="283" r:id="rId28"/>
    <p:sldId id="284" r:id="rId29"/>
    <p:sldId id="285" r:id="rId30"/>
    <p:sldId id="291" r:id="rId31"/>
    <p:sldId id="297" r:id="rId32"/>
    <p:sldId id="298" r:id="rId33"/>
    <p:sldId id="299" r:id="rId34"/>
    <p:sldId id="301" r:id="rId35"/>
    <p:sldId id="380" r:id="rId36"/>
    <p:sldId id="305" r:id="rId37"/>
    <p:sldId id="306" r:id="rId38"/>
    <p:sldId id="307" r:id="rId39"/>
    <p:sldId id="308" r:id="rId40"/>
    <p:sldId id="309" r:id="rId41"/>
    <p:sldId id="310" r:id="rId42"/>
    <p:sldId id="376" r:id="rId43"/>
    <p:sldId id="316" r:id="rId44"/>
    <p:sldId id="321" r:id="rId45"/>
    <p:sldId id="322" r:id="rId46"/>
    <p:sldId id="326" r:id="rId47"/>
    <p:sldId id="378" r:id="rId48"/>
    <p:sldId id="333" r:id="rId49"/>
    <p:sldId id="334" r:id="rId50"/>
    <p:sldId id="522" r:id="rId51"/>
    <p:sldId id="335" r:id="rId52"/>
    <p:sldId id="336" r:id="rId53"/>
    <p:sldId id="340" r:id="rId54"/>
    <p:sldId id="345" r:id="rId55"/>
    <p:sldId id="346" r:id="rId56"/>
    <p:sldId id="348" r:id="rId57"/>
    <p:sldId id="518" r:id="rId58"/>
    <p:sldId id="353" r:id="rId59"/>
    <p:sldId id="354" r:id="rId60"/>
    <p:sldId id="355" r:id="rId61"/>
    <p:sldId id="357" r:id="rId62"/>
    <p:sldId id="358" r:id="rId63"/>
    <p:sldId id="362" r:id="rId64"/>
    <p:sldId id="365" r:id="rId65"/>
    <p:sldId id="366" r:id="rId66"/>
    <p:sldId id="368" r:id="rId67"/>
    <p:sldId id="369" r:id="rId68"/>
    <p:sldId id="370" r:id="rId69"/>
    <p:sldId id="371" r:id="rId70"/>
    <p:sldId id="372" r:id="rId71"/>
    <p:sldId id="377" r:id="rId7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Ref idx="major">
          <a:srgbClr val="000000"/>
        </a:fontRef>
        <a:srgbClr val="000000"/>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Ref idx="major">
          <a:srgbClr val="000000"/>
        </a:fontRef>
        <a:srgbClr val="000000"/>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18"/>
    <p:restoredTop sz="82033"/>
  </p:normalViewPr>
  <p:slideViewPr>
    <p:cSldViewPr snapToGrid="0" snapToObjects="1">
      <p:cViewPr varScale="1">
        <p:scale>
          <a:sx n="100" d="100"/>
          <a:sy n="100" d="100"/>
        </p:scale>
        <p:origin x="192"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1.</a:t>
            </a:r>
            <a:r>
              <a:rPr lang="zh-CN" altLang="en-US" dirty="0"/>
              <a:t>方法论</a:t>
            </a:r>
            <a:r>
              <a:rPr lang="en-US" altLang="zh-CN" dirty="0"/>
              <a:t>ok</a:t>
            </a:r>
          </a:p>
          <a:p>
            <a:r>
              <a:rPr lang="en-US" altLang="zh-CN" dirty="0"/>
              <a:t>2.</a:t>
            </a:r>
            <a:endParaRPr lang="en-CN" dirty="0"/>
          </a:p>
        </p:txBody>
      </p:sp>
    </p:spTree>
    <p:extLst>
      <p:ext uri="{BB962C8B-B14F-4D97-AF65-F5344CB8AC3E}">
        <p14:creationId xmlns:p14="http://schemas.microsoft.com/office/powerpoint/2010/main" val="399991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N"/>
          </a:p>
        </p:txBody>
      </p:sp>
    </p:spTree>
    <p:extLst>
      <p:ext uri="{BB962C8B-B14F-4D97-AF65-F5344CB8AC3E}">
        <p14:creationId xmlns:p14="http://schemas.microsoft.com/office/powerpoint/2010/main" val="2013825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N" dirty="0"/>
              <a:t>收答案</a:t>
            </a:r>
          </a:p>
        </p:txBody>
      </p:sp>
    </p:spTree>
    <p:extLst>
      <p:ext uri="{BB962C8B-B14F-4D97-AF65-F5344CB8AC3E}">
        <p14:creationId xmlns:p14="http://schemas.microsoft.com/office/powerpoint/2010/main" val="2130561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3434061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N"/>
          </a:p>
        </p:txBody>
      </p:sp>
    </p:spTree>
    <p:extLst>
      <p:ext uri="{BB962C8B-B14F-4D97-AF65-F5344CB8AC3E}">
        <p14:creationId xmlns:p14="http://schemas.microsoft.com/office/powerpoint/2010/main" val="417432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4"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5" name="Body Level One…"/>
          <p:cNvSpPr txBox="1">
            <a:spLocks noGrp="1"/>
          </p:cNvSpPr>
          <p:nvPr>
            <p:ph type="body" sz="quarter" idx="1"/>
          </p:nvPr>
        </p:nvSpPr>
        <p:spPr>
          <a:xfrm>
            <a:off x="1524000" y="3602037"/>
            <a:ext cx="9144000" cy="1655763"/>
          </a:xfrm>
          <a:prstGeom prst="rect">
            <a:avLst/>
          </a:prstGeom>
        </p:spPr>
        <p:txBody>
          <a:bodyPr/>
          <a:lstStyle>
            <a:lvl1pPr marL="0" indent="0" algn="ctr">
              <a:lnSpc>
                <a:spcPct val="90000"/>
              </a:lnSpc>
              <a:buSzTx/>
              <a:buFontTx/>
              <a:buNone/>
              <a:defRPr sz="2400"/>
            </a:lvl1pPr>
            <a:lvl2pPr marL="0" indent="457200" algn="ctr">
              <a:lnSpc>
                <a:spcPct val="90000"/>
              </a:lnSpc>
              <a:buSzTx/>
              <a:buFontTx/>
              <a:buNone/>
              <a:defRPr sz="2400"/>
            </a:lvl2pPr>
            <a:lvl3pPr marL="0" indent="914400" algn="ctr">
              <a:lnSpc>
                <a:spcPct val="90000"/>
              </a:lnSpc>
              <a:buSzTx/>
              <a:buFontTx/>
              <a:buNone/>
              <a:defRPr sz="2400"/>
            </a:lvl3pPr>
            <a:lvl4pPr marL="0" indent="1371600" algn="ctr">
              <a:lnSpc>
                <a:spcPct val="90000"/>
              </a:lnSpc>
              <a:buSzTx/>
              <a:buFontTx/>
              <a:buNone/>
              <a:defRPr sz="2400"/>
            </a:lvl4pPr>
            <a:lvl5pPr marL="0" indent="1828800" algn="ctr">
              <a:lnSpc>
                <a:spcPct val="90000"/>
              </a:lnSpc>
              <a:buSzTx/>
              <a:buFontTx/>
              <a:buNone/>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91" name="Slide Number"/>
          <p:cNvSpPr txBox="1">
            <a:spLocks noGrp="1"/>
          </p:cNvSpPr>
          <p:nvPr>
            <p:ph type="sldNum" sz="quarter" idx="2"/>
          </p:nvPr>
        </p:nvSpPr>
        <p:spPr>
          <a:xfrm>
            <a:off x="8610600" y="6356350"/>
            <a:ext cx="335866" cy="333088"/>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98" name="Title Text"/>
          <p:cNvSpPr txBox="1">
            <a:spLocks noGrp="1"/>
          </p:cNvSpPr>
          <p:nvPr>
            <p:ph type="title"/>
          </p:nvPr>
        </p:nvSpPr>
        <p:spPr>
          <a:prstGeom prst="rect">
            <a:avLst/>
          </a:prstGeom>
        </p:spPr>
        <p:txBody>
          <a:bodyPr/>
          <a:lstStyle/>
          <a:p>
            <a:r>
              <a:t>Title Text</a:t>
            </a:r>
          </a:p>
        </p:txBody>
      </p:sp>
      <p:sp>
        <p:nvSpPr>
          <p:cNvPr id="99" name="Body Level One…"/>
          <p:cNvSpPr txBox="1">
            <a:spLocks noGrp="1"/>
          </p:cNvSpPr>
          <p:nvPr>
            <p:ph type="body" idx="1"/>
          </p:nvPr>
        </p:nvSpPr>
        <p:spPr>
          <a:xfrm>
            <a:off x="838200" y="1260088"/>
            <a:ext cx="10515600" cy="4916876"/>
          </a:xfrm>
          <a:prstGeom prst="rect">
            <a:avLst/>
          </a:prstGeom>
        </p:spPr>
        <p:txBody>
          <a:bodyPr/>
          <a:lstStyle>
            <a:lvl1pPr marL="0" indent="0">
              <a:buSzTx/>
              <a:buFontTx/>
              <a:buNone/>
            </a:lvl1pPr>
            <a:lvl2pPr marL="0" indent="0">
              <a:buSzTx/>
              <a:buFontTx/>
              <a:buNone/>
            </a:lvl2pPr>
            <a:lvl3pPr marL="0" indent="0">
              <a:buSzTx/>
              <a:buFontTx/>
              <a:buNone/>
            </a:lvl3pPr>
            <a:lvl4pPr marL="0" indent="0">
              <a:buSzTx/>
              <a:buFontTx/>
              <a:buNone/>
            </a:lvl4pPr>
            <a:lvl5pPr marL="0" indent="0">
              <a:buSzTx/>
              <a:buFontTx/>
              <a:buNone/>
            </a:lvl5p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2" name="Body Level One…"/>
          <p:cNvSpPr txBox="1">
            <a:spLocks noGrp="1"/>
          </p:cNvSpPr>
          <p:nvPr>
            <p:ph type="body" idx="1"/>
          </p:nvPr>
        </p:nvSpPr>
        <p:spPr>
          <a:xfrm>
            <a:off x="257174" y="246766"/>
            <a:ext cx="11677651" cy="6364468"/>
          </a:xfrm>
          <a:prstGeom prst="rect">
            <a:avLst/>
          </a:prstGeom>
        </p:spPr>
        <p:txBody>
          <a:bodyPr/>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0"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41" name="Body Level One…"/>
          <p:cNvSpPr txBox="1">
            <a:spLocks noGrp="1"/>
          </p:cNvSpPr>
          <p:nvPr>
            <p:ph type="body" sz="quarter" idx="1"/>
          </p:nvPr>
        </p:nvSpPr>
        <p:spPr>
          <a:xfrm>
            <a:off x="831850" y="4589462"/>
            <a:ext cx="10515600" cy="1500188"/>
          </a:xfrm>
          <a:prstGeom prst="rect">
            <a:avLst/>
          </a:prstGeom>
        </p:spPr>
        <p:txBody>
          <a:bodyPr/>
          <a:lstStyle>
            <a:lvl1pPr marL="0" indent="0">
              <a:lnSpc>
                <a:spcPct val="90000"/>
              </a:lnSpc>
              <a:buSzTx/>
              <a:buFontTx/>
              <a:buNone/>
              <a:defRPr sz="2400">
                <a:solidFill>
                  <a:srgbClr val="888888"/>
                </a:solidFill>
              </a:defRPr>
            </a:lvl1pPr>
            <a:lvl2pPr marL="0" indent="457200">
              <a:lnSpc>
                <a:spcPct val="90000"/>
              </a:lnSpc>
              <a:buSzTx/>
              <a:buFontTx/>
              <a:buNone/>
              <a:defRPr sz="2400">
                <a:solidFill>
                  <a:srgbClr val="888888"/>
                </a:solidFill>
              </a:defRPr>
            </a:lvl2pPr>
            <a:lvl3pPr marL="0" indent="914400">
              <a:lnSpc>
                <a:spcPct val="90000"/>
              </a:lnSpc>
              <a:buSzTx/>
              <a:buFontTx/>
              <a:buNone/>
              <a:defRPr sz="2400">
                <a:solidFill>
                  <a:srgbClr val="888888"/>
                </a:solidFill>
              </a:defRPr>
            </a:lvl3pPr>
            <a:lvl4pPr marL="0" indent="1371600">
              <a:lnSpc>
                <a:spcPct val="90000"/>
              </a:lnSpc>
              <a:buSzTx/>
              <a:buFontTx/>
              <a:buNone/>
              <a:defRPr sz="2400">
                <a:solidFill>
                  <a:srgbClr val="888888"/>
                </a:solidFill>
              </a:defRPr>
            </a:lvl4pPr>
            <a:lvl5pPr marL="0" indent="1828800">
              <a:lnSpc>
                <a:spcPct val="90000"/>
              </a:lnSpc>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42" name="Slide Number"/>
          <p:cNvSpPr txBox="1">
            <a:spLocks noGrp="1"/>
          </p:cNvSpPr>
          <p:nvPr>
            <p:ph type="sldNum" sz="quarter" idx="2"/>
          </p:nvPr>
        </p:nvSpPr>
        <p:spPr>
          <a:xfrm>
            <a:off x="8610600" y="6356350"/>
            <a:ext cx="335866" cy="333088"/>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9" name="Slide Number"/>
          <p:cNvSpPr txBox="1">
            <a:spLocks noGrp="1"/>
          </p:cNvSpPr>
          <p:nvPr>
            <p:ph type="sldNum" sz="quarter" idx="2"/>
          </p:nvPr>
        </p:nvSpPr>
        <p:spPr>
          <a:xfrm>
            <a:off x="8610600" y="6356350"/>
            <a:ext cx="335866" cy="333088"/>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6"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57" name="Body Level One…"/>
          <p:cNvSpPr txBox="1">
            <a:spLocks noGrp="1"/>
          </p:cNvSpPr>
          <p:nvPr>
            <p:ph type="body" sz="quarter" idx="1"/>
          </p:nvPr>
        </p:nvSpPr>
        <p:spPr>
          <a:xfrm>
            <a:off x="1524000" y="3602037"/>
            <a:ext cx="9144000" cy="1655763"/>
          </a:xfrm>
          <a:prstGeom prst="rect">
            <a:avLst/>
          </a:prstGeom>
        </p:spPr>
        <p:txBody>
          <a:bodyPr/>
          <a:lstStyle>
            <a:lvl1pPr marL="0" indent="0" algn="ctr">
              <a:lnSpc>
                <a:spcPct val="90000"/>
              </a:lnSpc>
              <a:buSzTx/>
              <a:buFontTx/>
              <a:buNone/>
              <a:defRPr sz="2400"/>
            </a:lvl1pPr>
            <a:lvl2pPr marL="0" indent="457200" algn="ctr">
              <a:lnSpc>
                <a:spcPct val="90000"/>
              </a:lnSpc>
              <a:buSzTx/>
              <a:buFontTx/>
              <a:buNone/>
              <a:defRPr sz="2400"/>
            </a:lvl2pPr>
            <a:lvl3pPr marL="0" indent="914400" algn="ctr">
              <a:lnSpc>
                <a:spcPct val="90000"/>
              </a:lnSpc>
              <a:buSzTx/>
              <a:buFontTx/>
              <a:buNone/>
              <a:defRPr sz="2400"/>
            </a:lvl3pPr>
            <a:lvl4pPr marL="0" indent="1371600" algn="ctr">
              <a:lnSpc>
                <a:spcPct val="90000"/>
              </a:lnSpc>
              <a:buSzTx/>
              <a:buFontTx/>
              <a:buNone/>
              <a:defRPr sz="2400"/>
            </a:lvl4pPr>
            <a:lvl5pPr marL="0" indent="1828800" algn="ctr">
              <a:lnSpc>
                <a:spcPct val="90000"/>
              </a:lnSpc>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6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6" name="Title Text"/>
          <p:cNvSpPr txBox="1">
            <a:spLocks noGrp="1"/>
          </p:cNvSpPr>
          <p:nvPr>
            <p:ph type="title"/>
          </p:nvPr>
        </p:nvSpPr>
        <p:spPr>
          <a:prstGeom prst="rect">
            <a:avLst/>
          </a:prstGeom>
        </p:spPr>
        <p:txBody>
          <a:bodyPr/>
          <a:lstStyle/>
          <a:p>
            <a:r>
              <a:t>Title Text</a:t>
            </a:r>
          </a:p>
        </p:txBody>
      </p:sp>
      <p:sp>
        <p:nvSpPr>
          <p:cNvPr id="67"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Body Level One…">
            <a:extLst>
              <a:ext uri="{FF2B5EF4-FFF2-40B4-BE49-F238E27FC236}">
                <a16:creationId xmlns:a16="http://schemas.microsoft.com/office/drawing/2014/main" id="{ECE31785-97E5-764C-8429-1163657E1087}"/>
              </a:ext>
            </a:extLst>
          </p:cNvPr>
          <p:cNvSpPr txBox="1">
            <a:spLocks noGrp="1"/>
          </p:cNvSpPr>
          <p:nvPr>
            <p:ph type="body" idx="1"/>
          </p:nvPr>
        </p:nvSpPr>
        <p:spPr>
          <a:xfrm>
            <a:off x="257174" y="246766"/>
            <a:ext cx="11677651" cy="6364468"/>
          </a:xfrm>
          <a:prstGeom prst="rect">
            <a:avLst/>
          </a:prstGeom>
        </p:spPr>
        <p:txBody>
          <a:bodyPr/>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83" name="Body Level One…"/>
          <p:cNvSpPr txBox="1">
            <a:spLocks noGrp="1"/>
          </p:cNvSpPr>
          <p:nvPr>
            <p:ph type="body" sz="quarter" idx="1"/>
          </p:nvPr>
        </p:nvSpPr>
        <p:spPr>
          <a:xfrm>
            <a:off x="831850" y="4589462"/>
            <a:ext cx="10515600" cy="1500188"/>
          </a:xfrm>
          <a:prstGeom prst="rect">
            <a:avLst/>
          </a:prstGeom>
        </p:spPr>
        <p:txBody>
          <a:bodyPr/>
          <a:lstStyle>
            <a:lvl1pPr marL="0" indent="0">
              <a:lnSpc>
                <a:spcPct val="90000"/>
              </a:lnSpc>
              <a:buSzTx/>
              <a:buFontTx/>
              <a:buNone/>
              <a:defRPr sz="2400">
                <a:solidFill>
                  <a:srgbClr val="888888"/>
                </a:solidFill>
              </a:defRPr>
            </a:lvl1pPr>
            <a:lvl2pPr marL="0" indent="457200">
              <a:lnSpc>
                <a:spcPct val="90000"/>
              </a:lnSpc>
              <a:buSzTx/>
              <a:buFontTx/>
              <a:buNone/>
              <a:defRPr sz="2400">
                <a:solidFill>
                  <a:srgbClr val="888888"/>
                </a:solidFill>
              </a:defRPr>
            </a:lvl2pPr>
            <a:lvl3pPr marL="0" indent="914400">
              <a:lnSpc>
                <a:spcPct val="90000"/>
              </a:lnSpc>
              <a:buSzTx/>
              <a:buFontTx/>
              <a:buNone/>
              <a:defRPr sz="2400">
                <a:solidFill>
                  <a:srgbClr val="888888"/>
                </a:solidFill>
              </a:defRPr>
            </a:lvl3pPr>
            <a:lvl4pPr marL="0" indent="1371600">
              <a:lnSpc>
                <a:spcPct val="90000"/>
              </a:lnSpc>
              <a:buSzTx/>
              <a:buFontTx/>
              <a:buNone/>
              <a:defRPr sz="2400">
                <a:solidFill>
                  <a:srgbClr val="888888"/>
                </a:solidFill>
              </a:defRPr>
            </a:lvl4pPr>
            <a:lvl5pPr marL="0" indent="1828800">
              <a:lnSpc>
                <a:spcPct val="90000"/>
              </a:lnSpc>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xfrm>
            <a:off x="8610600" y="6356350"/>
            <a:ext cx="335866" cy="333088"/>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图片 2" descr="图片 2"/>
          <p:cNvPicPr>
            <a:picLocks noChangeAspect="1"/>
          </p:cNvPicPr>
          <p:nvPr/>
        </p:nvPicPr>
        <p:blipFill>
          <a:blip r:embed="rId13">
            <a:clrChange>
              <a:clrFrom>
                <a:srgbClr val="FFFFFF">
                  <a:alpha val="0"/>
                </a:srgbClr>
              </a:clrFrom>
              <a:clrTo>
                <a:srgbClr val="FFFFFF">
                  <a:alpha val="0"/>
                </a:srgbClr>
              </a:clrTo>
            </a:clrChange>
            <a:alphaModFix amt="50000"/>
          </a:blip>
          <a:stretch>
            <a:fillRect/>
          </a:stretch>
        </p:blipFill>
        <p:spPr>
          <a:xfrm>
            <a:off x="2708" y="23149"/>
            <a:ext cx="12189292" cy="6858001"/>
          </a:xfrm>
          <a:prstGeom prst="rect">
            <a:avLst/>
          </a:prstGeom>
          <a:ln w="12700">
            <a:miter lim="400000"/>
          </a:ln>
        </p:spPr>
      </p:pic>
      <p:pic>
        <p:nvPicPr>
          <p:cNvPr id="3" name="图片 8" descr="图片 8"/>
          <p:cNvPicPr>
            <a:picLocks noChangeAspect="1"/>
          </p:cNvPicPr>
          <p:nvPr/>
        </p:nvPicPr>
        <p:blipFill>
          <a:blip r:embed="rId14">
            <a:alphaModFix amt="50000"/>
          </a:blip>
          <a:stretch>
            <a:fillRect/>
          </a:stretch>
        </p:blipFill>
        <p:spPr>
          <a:xfrm>
            <a:off x="846816" y="6474567"/>
            <a:ext cx="1710681" cy="240787"/>
          </a:xfrm>
          <a:prstGeom prst="rect">
            <a:avLst/>
          </a:prstGeom>
          <a:ln w="12700">
            <a:miter lim="400000"/>
          </a:ln>
        </p:spPr>
      </p:pic>
      <p:pic>
        <p:nvPicPr>
          <p:cNvPr id="4" name="图片 4" descr="图片 4"/>
          <p:cNvPicPr>
            <a:picLocks noChangeAspect="1"/>
          </p:cNvPicPr>
          <p:nvPr/>
        </p:nvPicPr>
        <p:blipFill>
          <a:blip r:embed="rId15">
            <a:clrChange>
              <a:clrFrom>
                <a:srgbClr val="FFFFFF">
                  <a:alpha val="0"/>
                </a:srgbClr>
              </a:clrFrom>
              <a:clrTo>
                <a:srgbClr val="FFFFFF">
                  <a:alpha val="0"/>
                </a:srgbClr>
              </a:clrTo>
            </a:clrChange>
            <a:alphaModFix amt="50000"/>
          </a:blip>
          <a:stretch>
            <a:fillRect/>
          </a:stretch>
        </p:blipFill>
        <p:spPr>
          <a:xfrm>
            <a:off x="9584849" y="6315862"/>
            <a:ext cx="2604443" cy="645902"/>
          </a:xfrm>
          <a:prstGeom prst="rect">
            <a:avLst/>
          </a:prstGeom>
          <a:ln w="12700">
            <a:miter lim="400000"/>
          </a:ln>
        </p:spPr>
      </p:pic>
      <p:sp>
        <p:nvSpPr>
          <p:cNvPr id="5" name="Body Level One…"/>
          <p:cNvSpPr txBox="1">
            <a:spLocks noGrp="1"/>
          </p:cNvSpPr>
          <p:nvPr>
            <p:ph type="body" idx="1"/>
          </p:nvPr>
        </p:nvSpPr>
        <p:spPr>
          <a:xfrm>
            <a:off x="838200" y="1371600"/>
            <a:ext cx="10515600" cy="48053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6" name="Title Text"/>
          <p:cNvSpPr txBox="1">
            <a:spLocks noGrp="1"/>
          </p:cNvSpPr>
          <p:nvPr>
            <p:ph type="title"/>
          </p:nvPr>
        </p:nvSpPr>
        <p:spPr>
          <a:xfrm>
            <a:off x="838200" y="365125"/>
            <a:ext cx="10515600" cy="7920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icrosoft YaHei UI"/>
          <a:ea typeface="Microsoft YaHei UI"/>
          <a:cs typeface="Microsoft YaHei UI"/>
          <a:sym typeface="Microsoft YaHei U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icrosoft YaHei UI"/>
          <a:ea typeface="Microsoft YaHei UI"/>
          <a:cs typeface="Microsoft YaHei UI"/>
          <a:sym typeface="Microsoft YaHei U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icrosoft YaHei UI"/>
          <a:ea typeface="Microsoft YaHei UI"/>
          <a:cs typeface="Microsoft YaHei UI"/>
          <a:sym typeface="Microsoft YaHei U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icrosoft YaHei UI"/>
          <a:ea typeface="Microsoft YaHei UI"/>
          <a:cs typeface="Microsoft YaHei UI"/>
          <a:sym typeface="Microsoft YaHei U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icrosoft YaHei UI"/>
          <a:ea typeface="Microsoft YaHei UI"/>
          <a:cs typeface="Microsoft YaHei UI"/>
          <a:sym typeface="Microsoft YaHei U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icrosoft YaHei UI"/>
          <a:ea typeface="Microsoft YaHei UI"/>
          <a:cs typeface="Microsoft YaHei UI"/>
          <a:sym typeface="Microsoft YaHei U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icrosoft YaHei UI"/>
          <a:ea typeface="Microsoft YaHei UI"/>
          <a:cs typeface="Microsoft YaHei UI"/>
          <a:sym typeface="Microsoft YaHei U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icrosoft YaHei UI"/>
          <a:ea typeface="Microsoft YaHei UI"/>
          <a:cs typeface="Microsoft YaHei UI"/>
          <a:sym typeface="Microsoft YaHei U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icrosoft YaHei UI"/>
          <a:ea typeface="Microsoft YaHei UI"/>
          <a:cs typeface="Microsoft YaHei UI"/>
          <a:sym typeface="Microsoft YaHei UI"/>
        </a:defRPr>
      </a:lvl9pPr>
    </p:titleStyle>
    <p:bodyStyle>
      <a:lvl1pPr marL="228600" marR="0" indent="-228600" algn="l" defTabSz="914400" latinLnBrk="0">
        <a:lnSpc>
          <a:spcPct val="100000"/>
        </a:lnSpc>
        <a:spcBef>
          <a:spcPts val="1000"/>
        </a:spcBef>
        <a:spcAft>
          <a:spcPts val="0"/>
        </a:spcAft>
        <a:buClrTx/>
        <a:buSzPct val="100000"/>
        <a:buFont typeface="Arial"/>
        <a:buChar char="•"/>
        <a:tabLst/>
        <a:defRPr sz="2800" b="0" i="0" u="none" strike="noStrike" cap="none" spc="0" baseline="0">
          <a:solidFill>
            <a:srgbClr val="000000"/>
          </a:solidFill>
          <a:uFillTx/>
          <a:latin typeface="Microsoft YaHei UI"/>
          <a:ea typeface="Microsoft YaHei UI"/>
          <a:cs typeface="Microsoft YaHei UI"/>
          <a:sym typeface="Microsoft YaHei UI"/>
        </a:defRPr>
      </a:lvl1pPr>
      <a:lvl2pPr marL="723900" marR="0" indent="-266700" algn="l" defTabSz="914400" latinLnBrk="0">
        <a:lnSpc>
          <a:spcPct val="100000"/>
        </a:lnSpc>
        <a:spcBef>
          <a:spcPts val="1000"/>
        </a:spcBef>
        <a:spcAft>
          <a:spcPts val="0"/>
        </a:spcAft>
        <a:buClrTx/>
        <a:buSzPct val="100000"/>
        <a:buFont typeface="Arial"/>
        <a:buChar char="•"/>
        <a:tabLst/>
        <a:defRPr sz="2800" b="0" i="0" u="none" strike="noStrike" cap="none" spc="0" baseline="0">
          <a:solidFill>
            <a:srgbClr val="000000"/>
          </a:solidFill>
          <a:uFillTx/>
          <a:latin typeface="Microsoft YaHei UI"/>
          <a:ea typeface="Microsoft YaHei UI"/>
          <a:cs typeface="Microsoft YaHei UI"/>
          <a:sym typeface="Microsoft YaHei UI"/>
        </a:defRPr>
      </a:lvl2pPr>
      <a:lvl3pPr marL="1234439" marR="0" indent="-320039" algn="l" defTabSz="914400" latinLnBrk="0">
        <a:lnSpc>
          <a:spcPct val="100000"/>
        </a:lnSpc>
        <a:spcBef>
          <a:spcPts val="1000"/>
        </a:spcBef>
        <a:spcAft>
          <a:spcPts val="0"/>
        </a:spcAft>
        <a:buClrTx/>
        <a:buSzPct val="100000"/>
        <a:buFont typeface="Arial"/>
        <a:buChar char="•"/>
        <a:tabLst/>
        <a:defRPr sz="2800" b="0" i="0" u="none" strike="noStrike" cap="none" spc="0" baseline="0">
          <a:solidFill>
            <a:srgbClr val="000000"/>
          </a:solidFill>
          <a:uFillTx/>
          <a:latin typeface="Microsoft YaHei UI"/>
          <a:ea typeface="Microsoft YaHei UI"/>
          <a:cs typeface="Microsoft YaHei UI"/>
          <a:sym typeface="Microsoft YaHei UI"/>
        </a:defRPr>
      </a:lvl3pPr>
      <a:lvl4pPr marL="1727200" marR="0" indent="-355600" algn="l" defTabSz="914400" latinLnBrk="0">
        <a:lnSpc>
          <a:spcPct val="100000"/>
        </a:lnSpc>
        <a:spcBef>
          <a:spcPts val="1000"/>
        </a:spcBef>
        <a:spcAft>
          <a:spcPts val="0"/>
        </a:spcAft>
        <a:buClrTx/>
        <a:buSzPct val="100000"/>
        <a:buFont typeface="Arial"/>
        <a:buChar char="•"/>
        <a:tabLst/>
        <a:defRPr sz="2800" b="0" i="0" u="none" strike="noStrike" cap="none" spc="0" baseline="0">
          <a:solidFill>
            <a:srgbClr val="000000"/>
          </a:solidFill>
          <a:uFillTx/>
          <a:latin typeface="Microsoft YaHei UI"/>
          <a:ea typeface="Microsoft YaHei UI"/>
          <a:cs typeface="Microsoft YaHei UI"/>
          <a:sym typeface="Microsoft YaHei UI"/>
        </a:defRPr>
      </a:lvl4pPr>
      <a:lvl5pPr marL="2184400" marR="0" indent="-355600" algn="l" defTabSz="914400" latinLnBrk="0">
        <a:lnSpc>
          <a:spcPct val="100000"/>
        </a:lnSpc>
        <a:spcBef>
          <a:spcPts val="1000"/>
        </a:spcBef>
        <a:spcAft>
          <a:spcPts val="0"/>
        </a:spcAft>
        <a:buClrTx/>
        <a:buSzPct val="100000"/>
        <a:buFont typeface="Arial"/>
        <a:buChar char="•"/>
        <a:tabLst/>
        <a:defRPr sz="2800" b="0" i="0" u="none" strike="noStrike" cap="none" spc="0" baseline="0">
          <a:solidFill>
            <a:srgbClr val="000000"/>
          </a:solidFill>
          <a:uFillTx/>
          <a:latin typeface="Microsoft YaHei UI"/>
          <a:ea typeface="Microsoft YaHei UI"/>
          <a:cs typeface="Microsoft YaHei UI"/>
          <a:sym typeface="Microsoft YaHei UI"/>
        </a:defRPr>
      </a:lvl5pPr>
      <a:lvl6pPr marL="2641600" marR="0" indent="-355600" algn="l" defTabSz="914400" latinLnBrk="0">
        <a:lnSpc>
          <a:spcPct val="100000"/>
        </a:lnSpc>
        <a:spcBef>
          <a:spcPts val="1000"/>
        </a:spcBef>
        <a:spcAft>
          <a:spcPts val="0"/>
        </a:spcAft>
        <a:buClrTx/>
        <a:buSzPct val="100000"/>
        <a:buFont typeface="Arial"/>
        <a:buChar char="•"/>
        <a:tabLst/>
        <a:defRPr sz="2800" b="0" i="0" u="none" strike="noStrike" cap="none" spc="0" baseline="0">
          <a:solidFill>
            <a:srgbClr val="000000"/>
          </a:solidFill>
          <a:uFillTx/>
          <a:latin typeface="Microsoft YaHei UI"/>
          <a:ea typeface="Microsoft YaHei UI"/>
          <a:cs typeface="Microsoft YaHei UI"/>
          <a:sym typeface="Microsoft YaHei UI"/>
        </a:defRPr>
      </a:lvl6pPr>
      <a:lvl7pPr marL="3098800" marR="0" indent="-355600" algn="l" defTabSz="914400" latinLnBrk="0">
        <a:lnSpc>
          <a:spcPct val="100000"/>
        </a:lnSpc>
        <a:spcBef>
          <a:spcPts val="1000"/>
        </a:spcBef>
        <a:spcAft>
          <a:spcPts val="0"/>
        </a:spcAft>
        <a:buClrTx/>
        <a:buSzPct val="100000"/>
        <a:buFont typeface="Arial"/>
        <a:buChar char="•"/>
        <a:tabLst/>
        <a:defRPr sz="2800" b="0" i="0" u="none" strike="noStrike" cap="none" spc="0" baseline="0">
          <a:solidFill>
            <a:srgbClr val="000000"/>
          </a:solidFill>
          <a:uFillTx/>
          <a:latin typeface="Microsoft YaHei UI"/>
          <a:ea typeface="Microsoft YaHei UI"/>
          <a:cs typeface="Microsoft YaHei UI"/>
          <a:sym typeface="Microsoft YaHei UI"/>
        </a:defRPr>
      </a:lvl7pPr>
      <a:lvl8pPr marL="3556000" marR="0" indent="-355600" algn="l" defTabSz="914400" latinLnBrk="0">
        <a:lnSpc>
          <a:spcPct val="100000"/>
        </a:lnSpc>
        <a:spcBef>
          <a:spcPts val="1000"/>
        </a:spcBef>
        <a:spcAft>
          <a:spcPts val="0"/>
        </a:spcAft>
        <a:buClrTx/>
        <a:buSzPct val="100000"/>
        <a:buFont typeface="Arial"/>
        <a:buChar char="•"/>
        <a:tabLst/>
        <a:defRPr sz="2800" b="0" i="0" u="none" strike="noStrike" cap="none" spc="0" baseline="0">
          <a:solidFill>
            <a:srgbClr val="000000"/>
          </a:solidFill>
          <a:uFillTx/>
          <a:latin typeface="Microsoft YaHei UI"/>
          <a:ea typeface="Microsoft YaHei UI"/>
          <a:cs typeface="Microsoft YaHei UI"/>
          <a:sym typeface="Microsoft YaHei UI"/>
        </a:defRPr>
      </a:lvl8pPr>
      <a:lvl9pPr marL="4013200" marR="0" indent="-355600" algn="l" defTabSz="914400" latinLnBrk="0">
        <a:lnSpc>
          <a:spcPct val="100000"/>
        </a:lnSpc>
        <a:spcBef>
          <a:spcPts val="1000"/>
        </a:spcBef>
        <a:spcAft>
          <a:spcPts val="0"/>
        </a:spcAft>
        <a:buClrTx/>
        <a:buSzPct val="100000"/>
        <a:buFont typeface="Arial"/>
        <a:buChar char="•"/>
        <a:tabLst/>
        <a:defRPr sz="2800" b="0" i="0" u="none" strike="noStrike" cap="none" spc="0" baseline="0">
          <a:solidFill>
            <a:srgbClr val="000000"/>
          </a:solidFill>
          <a:uFillTx/>
          <a:latin typeface="Microsoft YaHei UI"/>
          <a:ea typeface="Microsoft YaHei UI"/>
          <a:cs typeface="Microsoft YaHei UI"/>
          <a:sym typeface="Microsoft YaHei U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itle 1"/>
          <p:cNvSpPr txBox="1">
            <a:spLocks noGrp="1"/>
          </p:cNvSpPr>
          <p:nvPr>
            <p:ph type="ctrTitle"/>
          </p:nvPr>
        </p:nvSpPr>
        <p:spPr>
          <a:prstGeom prst="rect">
            <a:avLst/>
          </a:prstGeom>
        </p:spPr>
        <p:txBody>
          <a:bodyPr/>
          <a:lstStyle/>
          <a:p>
            <a:r>
              <a:t>句子简化题</a:t>
            </a:r>
          </a:p>
        </p:txBody>
      </p:sp>
      <p:sp>
        <p:nvSpPr>
          <p:cNvPr id="125" name="Subtitle 2"/>
          <p:cNvSpPr txBox="1">
            <a:spLocks noGrp="1"/>
          </p:cNvSpPr>
          <p:nvPr>
            <p:ph type="subTitle" sz="quarter" idx="1"/>
          </p:nvPr>
        </p:nvSpPr>
        <p:spPr>
          <a:xfrm>
            <a:off x="1524000" y="3602037"/>
            <a:ext cx="9144000" cy="1655762"/>
          </a:xfrm>
          <a:prstGeom prst="rect">
            <a:avLst/>
          </a:prstGeom>
        </p:spPr>
        <p:txBody>
          <a:bodyPr/>
          <a:lstStyle/>
          <a:p>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1" name="Content Placeholder 3"/>
          <p:cNvGraphicFramePr/>
          <p:nvPr/>
        </p:nvGraphicFramePr>
        <p:xfrm>
          <a:off x="838200" y="1371600"/>
          <a:ext cx="10515600" cy="4672362"/>
        </p:xfrm>
        <a:graphic>
          <a:graphicData uri="http://schemas.openxmlformats.org/drawingml/2006/table">
            <a:tbl>
              <a:tblPr firstCol="1">
                <a:tableStyleId>{4C3C2611-4C71-4FC5-86AE-919BDF0F9419}</a:tableStyleId>
              </a:tblPr>
              <a:tblGrid>
                <a:gridCol w="823332">
                  <a:extLst>
                    <a:ext uri="{9D8B030D-6E8A-4147-A177-3AD203B41FA5}">
                      <a16:colId xmlns:a16="http://schemas.microsoft.com/office/drawing/2014/main" val="20000"/>
                    </a:ext>
                  </a:extLst>
                </a:gridCol>
                <a:gridCol w="6768790">
                  <a:extLst>
                    <a:ext uri="{9D8B030D-6E8A-4147-A177-3AD203B41FA5}">
                      <a16:colId xmlns:a16="http://schemas.microsoft.com/office/drawing/2014/main" val="20001"/>
                    </a:ext>
                  </a:extLst>
                </a:gridCol>
                <a:gridCol w="2923478">
                  <a:extLst>
                    <a:ext uri="{9D8B030D-6E8A-4147-A177-3AD203B41FA5}">
                      <a16:colId xmlns:a16="http://schemas.microsoft.com/office/drawing/2014/main" val="20002"/>
                    </a:ext>
                  </a:extLst>
                </a:gridCol>
              </a:tblGrid>
              <a:tr h="1557454">
                <a:tc>
                  <a:txBody>
                    <a:bodyPr/>
                    <a:lstStyle/>
                    <a:p>
                      <a:pPr algn="ctr">
                        <a:defRPr sz="1800" b="0"/>
                      </a:pPr>
                      <a:r>
                        <a:rPr sz="2800" b="1">
                          <a:latin typeface="Microsoft YaHei UI"/>
                          <a:ea typeface="Microsoft YaHei UI"/>
                          <a:cs typeface="Microsoft YaHei UI"/>
                          <a:sym typeface="Microsoft YaHei UI"/>
                        </a:rPr>
                        <a:t>1</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The man died. / They ate some apples. / He is nice.</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(n/a)</a:t>
                      </a:r>
                    </a:p>
                  </a:txBody>
                  <a:tcPr marL="2206" marR="2206" marT="2206" marB="2206" anchor="ctr" horzOverflow="overflow"/>
                </a:tc>
                <a:extLst>
                  <a:ext uri="{0D108BD9-81ED-4DB2-BD59-A6C34878D82A}">
                    <a16:rowId xmlns:a16="http://schemas.microsoft.com/office/drawing/2014/main" val="10000"/>
                  </a:ext>
                </a:extLst>
              </a:tr>
              <a:tr h="1557454">
                <a:tc>
                  <a:txBody>
                    <a:bodyPr/>
                    <a:lstStyle/>
                    <a:p>
                      <a:pPr algn="ctr">
                        <a:defRPr sz="1800" b="0"/>
                      </a:pPr>
                      <a:r>
                        <a:rPr sz="2800" b="1">
                          <a:latin typeface="Microsoft YaHei UI"/>
                          <a:ea typeface="Microsoft YaHei UI"/>
                          <a:cs typeface="Microsoft YaHei UI"/>
                          <a:sym typeface="Microsoft YaHei UI"/>
                        </a:rPr>
                        <a:t>2</a:t>
                      </a:r>
                    </a:p>
                  </a:txBody>
                  <a:tcPr marL="2206" marR="2206" marT="2206" marB="2206" anchor="ctr" horzOverflow="overflow">
                    <a:noFill/>
                  </a:tcPr>
                </a:tc>
                <a:tc>
                  <a:txBody>
                    <a:bodyPr/>
                    <a:lstStyle/>
                    <a:p>
                      <a:pPr algn="l">
                        <a:defRPr sz="1800"/>
                      </a:pPr>
                      <a:r>
                        <a:rPr sz="2800">
                          <a:latin typeface="Microsoft YaHei UI"/>
                          <a:ea typeface="Microsoft YaHei UI"/>
                          <a:cs typeface="Microsoft YaHei UI"/>
                          <a:sym typeface="Microsoft YaHei UI"/>
                        </a:rPr>
                        <a:t> The man gave me an apple. </a:t>
                      </a:r>
                    </a:p>
                  </a:txBody>
                  <a:tcPr marL="2206" marR="2206" marT="2206" marB="2206" anchor="ctr" horzOverflow="overflow">
                    <a:noFill/>
                  </a:tcPr>
                </a:tc>
                <a:tc>
                  <a:txBody>
                    <a:bodyPr/>
                    <a:lstStyle/>
                    <a:p>
                      <a:pPr algn="l">
                        <a:defRPr sz="1800"/>
                      </a:pPr>
                      <a:r>
                        <a:rPr sz="2800">
                          <a:solidFill>
                            <a:srgbClr val="FF0000"/>
                          </a:solidFill>
                          <a:latin typeface="Microsoft YaHei UI"/>
                          <a:ea typeface="Microsoft YaHei UI"/>
                          <a:cs typeface="Microsoft YaHei UI"/>
                          <a:sym typeface="Microsoft YaHei UI"/>
                        </a:rPr>
                        <a:t>  n + v + n1 +n2</a:t>
                      </a:r>
                    </a:p>
                  </a:txBody>
                  <a:tcPr marL="2206" marR="2206" marT="2206" marB="2206" anchor="ctr" horzOverflow="overflow">
                    <a:noFill/>
                  </a:tcPr>
                </a:tc>
                <a:extLst>
                  <a:ext uri="{0D108BD9-81ED-4DB2-BD59-A6C34878D82A}">
                    <a16:rowId xmlns:a16="http://schemas.microsoft.com/office/drawing/2014/main" val="10001"/>
                  </a:ext>
                </a:extLst>
              </a:tr>
              <a:tr h="1557454">
                <a:tc>
                  <a:txBody>
                    <a:bodyPr/>
                    <a:lstStyle/>
                    <a:p>
                      <a:pPr algn="ctr">
                        <a:defRPr sz="1800" b="0"/>
                      </a:pPr>
                      <a:r>
                        <a:rPr sz="2800" b="1">
                          <a:latin typeface="Microsoft YaHei UI"/>
                          <a:ea typeface="Microsoft YaHei UI"/>
                          <a:cs typeface="Microsoft YaHei UI"/>
                          <a:sym typeface="Microsoft YaHei UI"/>
                        </a:rPr>
                        <a:t>3</a:t>
                      </a:r>
                    </a:p>
                  </a:txBody>
                  <a:tcPr marL="2206" marR="2206" marT="2206" marB="2206" anchor="ctr" horzOverflow="overflow"/>
                </a:tc>
                <a:tc>
                  <a:txBody>
                    <a:bodyPr/>
                    <a:lstStyle/>
                    <a:p>
                      <a:pPr algn="l">
                        <a:defRPr sz="1800"/>
                      </a:pPr>
                      <a:r>
                        <a:rPr sz="2800">
                          <a:latin typeface="Microsoft YaHei UI"/>
                          <a:ea typeface="Microsoft YaHei UI"/>
                          <a:cs typeface="Microsoft YaHei UI"/>
                          <a:sym typeface="Microsoft YaHei UI"/>
                        </a:rPr>
                        <a:t> We keep the table clean.</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a:t>
                      </a:r>
                    </a:p>
                  </a:txBody>
                  <a:tcPr marL="2206" marR="2206" marT="2206" marB="2206" anchor="ctr" horzOverflow="overflow"/>
                </a:tc>
                <a:extLst>
                  <a:ext uri="{0D108BD9-81ED-4DB2-BD59-A6C34878D82A}">
                    <a16:rowId xmlns:a16="http://schemas.microsoft.com/office/drawing/2014/main" val="10002"/>
                  </a:ext>
                </a:extLst>
              </a:tr>
            </a:tbl>
          </a:graphicData>
        </a:graphic>
      </p:graphicFrame>
      <p:sp>
        <p:nvSpPr>
          <p:cNvPr id="152" name="Title 2"/>
          <p:cNvSpPr txBox="1">
            <a:spLocks noGrp="1"/>
          </p:cNvSpPr>
          <p:nvPr>
            <p:ph type="title"/>
          </p:nvPr>
        </p:nvSpPr>
        <p:spPr>
          <a:xfrm>
            <a:off x="838200" y="365125"/>
            <a:ext cx="10515600" cy="792063"/>
          </a:xfrm>
          <a:prstGeom prst="rect">
            <a:avLst/>
          </a:prstGeom>
        </p:spPr>
        <p:txBody>
          <a:bodyPr/>
          <a:lstStyle/>
          <a:p>
            <a:r>
              <a:t>句子结构</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 name="Content Placeholder 3"/>
          <p:cNvGraphicFramePr/>
          <p:nvPr/>
        </p:nvGraphicFramePr>
        <p:xfrm>
          <a:off x="838200" y="1371600"/>
          <a:ext cx="10515600" cy="4672362"/>
        </p:xfrm>
        <a:graphic>
          <a:graphicData uri="http://schemas.openxmlformats.org/drawingml/2006/table">
            <a:tbl>
              <a:tblPr firstCol="1">
                <a:tableStyleId>{4C3C2611-4C71-4FC5-86AE-919BDF0F9419}</a:tableStyleId>
              </a:tblPr>
              <a:tblGrid>
                <a:gridCol w="823332">
                  <a:extLst>
                    <a:ext uri="{9D8B030D-6E8A-4147-A177-3AD203B41FA5}">
                      <a16:colId xmlns:a16="http://schemas.microsoft.com/office/drawing/2014/main" val="20000"/>
                    </a:ext>
                  </a:extLst>
                </a:gridCol>
                <a:gridCol w="6768790">
                  <a:extLst>
                    <a:ext uri="{9D8B030D-6E8A-4147-A177-3AD203B41FA5}">
                      <a16:colId xmlns:a16="http://schemas.microsoft.com/office/drawing/2014/main" val="20001"/>
                    </a:ext>
                  </a:extLst>
                </a:gridCol>
                <a:gridCol w="2923478">
                  <a:extLst>
                    <a:ext uri="{9D8B030D-6E8A-4147-A177-3AD203B41FA5}">
                      <a16:colId xmlns:a16="http://schemas.microsoft.com/office/drawing/2014/main" val="20002"/>
                    </a:ext>
                  </a:extLst>
                </a:gridCol>
              </a:tblGrid>
              <a:tr h="1557454">
                <a:tc>
                  <a:txBody>
                    <a:bodyPr/>
                    <a:lstStyle/>
                    <a:p>
                      <a:pPr algn="ctr">
                        <a:defRPr sz="1800" b="0"/>
                      </a:pPr>
                      <a:r>
                        <a:rPr sz="2800" b="1">
                          <a:latin typeface="Microsoft YaHei UI"/>
                          <a:ea typeface="Microsoft YaHei UI"/>
                          <a:cs typeface="Microsoft YaHei UI"/>
                          <a:sym typeface="Microsoft YaHei UI"/>
                        </a:rPr>
                        <a:t>1</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The man died. / They ate some apples. / He is nice.</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(n/a)</a:t>
                      </a:r>
                    </a:p>
                  </a:txBody>
                  <a:tcPr marL="2206" marR="2206" marT="2206" marB="2206" anchor="ctr" horzOverflow="overflow"/>
                </a:tc>
                <a:extLst>
                  <a:ext uri="{0D108BD9-81ED-4DB2-BD59-A6C34878D82A}">
                    <a16:rowId xmlns:a16="http://schemas.microsoft.com/office/drawing/2014/main" val="10000"/>
                  </a:ext>
                </a:extLst>
              </a:tr>
              <a:tr h="1557454">
                <a:tc>
                  <a:txBody>
                    <a:bodyPr/>
                    <a:lstStyle/>
                    <a:p>
                      <a:pPr algn="ctr">
                        <a:defRPr sz="1800" b="0"/>
                      </a:pPr>
                      <a:r>
                        <a:rPr sz="2800" b="1">
                          <a:latin typeface="Microsoft YaHei UI"/>
                          <a:ea typeface="Microsoft YaHei UI"/>
                          <a:cs typeface="Microsoft YaHei UI"/>
                          <a:sym typeface="Microsoft YaHei UI"/>
                        </a:rPr>
                        <a:t>2</a:t>
                      </a:r>
                    </a:p>
                  </a:txBody>
                  <a:tcPr marL="2206" marR="2206" marT="2206" marB="2206" anchor="ctr" horzOverflow="overflow">
                    <a:noFill/>
                  </a:tcPr>
                </a:tc>
                <a:tc>
                  <a:txBody>
                    <a:bodyPr/>
                    <a:lstStyle/>
                    <a:p>
                      <a:pPr algn="l">
                        <a:defRPr sz="1800"/>
                      </a:pPr>
                      <a:r>
                        <a:rPr sz="2800">
                          <a:latin typeface="Microsoft YaHei UI"/>
                          <a:ea typeface="Microsoft YaHei UI"/>
                          <a:cs typeface="Microsoft YaHei UI"/>
                          <a:sym typeface="Microsoft YaHei UI"/>
                        </a:rPr>
                        <a:t> The man gave me an apple. </a:t>
                      </a:r>
                    </a:p>
                  </a:txBody>
                  <a:tcPr marL="2206" marR="2206" marT="2206" marB="2206" anchor="ctr" horzOverflow="overflow">
                    <a:noFill/>
                  </a:tcPr>
                </a:tc>
                <a:tc>
                  <a:txBody>
                    <a:bodyPr/>
                    <a:lstStyle/>
                    <a:p>
                      <a:pPr algn="l">
                        <a:defRPr sz="1800"/>
                      </a:pPr>
                      <a:r>
                        <a:rPr sz="2800">
                          <a:solidFill>
                            <a:srgbClr val="FF0000"/>
                          </a:solidFill>
                          <a:latin typeface="Microsoft YaHei UI"/>
                          <a:ea typeface="Microsoft YaHei UI"/>
                          <a:cs typeface="Microsoft YaHei UI"/>
                          <a:sym typeface="Microsoft YaHei UI"/>
                        </a:rPr>
                        <a:t>  n + v + n1 +n2</a:t>
                      </a:r>
                    </a:p>
                  </a:txBody>
                  <a:tcPr marL="2206" marR="2206" marT="2206" marB="2206" anchor="ctr" horzOverflow="overflow">
                    <a:noFill/>
                  </a:tcPr>
                </a:tc>
                <a:extLst>
                  <a:ext uri="{0D108BD9-81ED-4DB2-BD59-A6C34878D82A}">
                    <a16:rowId xmlns:a16="http://schemas.microsoft.com/office/drawing/2014/main" val="10001"/>
                  </a:ext>
                </a:extLst>
              </a:tr>
              <a:tr h="1557454">
                <a:tc>
                  <a:txBody>
                    <a:bodyPr/>
                    <a:lstStyle/>
                    <a:p>
                      <a:pPr algn="ctr">
                        <a:defRPr sz="1800" b="0"/>
                      </a:pPr>
                      <a:r>
                        <a:rPr sz="2800" b="1">
                          <a:latin typeface="Microsoft YaHei UI"/>
                          <a:ea typeface="Microsoft YaHei UI"/>
                          <a:cs typeface="Microsoft YaHei UI"/>
                          <a:sym typeface="Microsoft YaHei UI"/>
                        </a:rPr>
                        <a:t>3</a:t>
                      </a:r>
                    </a:p>
                  </a:txBody>
                  <a:tcPr marL="2206" marR="2206" marT="2206" marB="2206" anchor="ctr" horzOverflow="overflow"/>
                </a:tc>
                <a:tc>
                  <a:txBody>
                    <a:bodyPr/>
                    <a:lstStyle/>
                    <a:p>
                      <a:pPr algn="l">
                        <a:defRPr sz="1800"/>
                      </a:pPr>
                      <a:r>
                        <a:rPr sz="2800">
                          <a:latin typeface="Microsoft YaHei UI"/>
                          <a:ea typeface="Microsoft YaHei UI"/>
                          <a:cs typeface="Microsoft YaHei UI"/>
                          <a:sym typeface="Microsoft YaHei UI"/>
                        </a:rPr>
                        <a:t> We keep the table clean.</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 + a</a:t>
                      </a:r>
                    </a:p>
                  </a:txBody>
                  <a:tcPr marL="2206" marR="2206" marT="2206" marB="2206" anchor="ctr" horzOverflow="overflow"/>
                </a:tc>
                <a:extLst>
                  <a:ext uri="{0D108BD9-81ED-4DB2-BD59-A6C34878D82A}">
                    <a16:rowId xmlns:a16="http://schemas.microsoft.com/office/drawing/2014/main" val="10002"/>
                  </a:ext>
                </a:extLst>
              </a:tr>
            </a:tbl>
          </a:graphicData>
        </a:graphic>
      </p:graphicFrame>
      <p:sp>
        <p:nvSpPr>
          <p:cNvPr id="155" name="Title 2"/>
          <p:cNvSpPr txBox="1">
            <a:spLocks noGrp="1"/>
          </p:cNvSpPr>
          <p:nvPr>
            <p:ph type="title"/>
          </p:nvPr>
        </p:nvSpPr>
        <p:spPr>
          <a:xfrm>
            <a:off x="838200" y="365125"/>
            <a:ext cx="10515600" cy="792063"/>
          </a:xfrm>
          <a:prstGeom prst="rect">
            <a:avLst/>
          </a:prstGeom>
        </p:spPr>
        <p:txBody>
          <a:bodyPr/>
          <a:lstStyle/>
          <a:p>
            <a:r>
              <a:t>句子结构</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 name="Content Placeholder 3"/>
          <p:cNvGraphicFramePr/>
          <p:nvPr/>
        </p:nvGraphicFramePr>
        <p:xfrm>
          <a:off x="838200" y="1371600"/>
          <a:ext cx="10515600" cy="4672362"/>
        </p:xfrm>
        <a:graphic>
          <a:graphicData uri="http://schemas.openxmlformats.org/drawingml/2006/table">
            <a:tbl>
              <a:tblPr firstCol="1">
                <a:tableStyleId>{4C3C2611-4C71-4FC5-86AE-919BDF0F9419}</a:tableStyleId>
              </a:tblPr>
              <a:tblGrid>
                <a:gridCol w="823332">
                  <a:extLst>
                    <a:ext uri="{9D8B030D-6E8A-4147-A177-3AD203B41FA5}">
                      <a16:colId xmlns:a16="http://schemas.microsoft.com/office/drawing/2014/main" val="20000"/>
                    </a:ext>
                  </a:extLst>
                </a:gridCol>
                <a:gridCol w="6768790">
                  <a:extLst>
                    <a:ext uri="{9D8B030D-6E8A-4147-A177-3AD203B41FA5}">
                      <a16:colId xmlns:a16="http://schemas.microsoft.com/office/drawing/2014/main" val="20001"/>
                    </a:ext>
                  </a:extLst>
                </a:gridCol>
                <a:gridCol w="2923478">
                  <a:extLst>
                    <a:ext uri="{9D8B030D-6E8A-4147-A177-3AD203B41FA5}">
                      <a16:colId xmlns:a16="http://schemas.microsoft.com/office/drawing/2014/main" val="20002"/>
                    </a:ext>
                  </a:extLst>
                </a:gridCol>
              </a:tblGrid>
              <a:tr h="1557454">
                <a:tc>
                  <a:txBody>
                    <a:bodyPr/>
                    <a:lstStyle/>
                    <a:p>
                      <a:pPr algn="ctr">
                        <a:defRPr sz="1800" b="0"/>
                      </a:pPr>
                      <a:r>
                        <a:rPr sz="2800" b="1">
                          <a:latin typeface="Microsoft YaHei UI"/>
                          <a:ea typeface="Microsoft YaHei UI"/>
                          <a:cs typeface="Microsoft YaHei UI"/>
                          <a:sym typeface="Microsoft YaHei UI"/>
                        </a:rPr>
                        <a:t>1</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The man </a:t>
                      </a:r>
                      <a:r>
                        <a:rPr>
                          <a:solidFill>
                            <a:srgbClr val="0070C0"/>
                          </a:solidFill>
                        </a:rPr>
                        <a:t>died</a:t>
                      </a:r>
                      <a:r>
                        <a:t>. / They </a:t>
                      </a:r>
                      <a:r>
                        <a:rPr>
                          <a:solidFill>
                            <a:srgbClr val="0070C0"/>
                          </a:solidFill>
                        </a:rPr>
                        <a:t>ate</a:t>
                      </a:r>
                      <a:r>
                        <a:t> some apples. / He </a:t>
                      </a:r>
                      <a:r>
                        <a:rPr>
                          <a:solidFill>
                            <a:srgbClr val="0070C0"/>
                          </a:solidFill>
                        </a:rPr>
                        <a:t>is</a:t>
                      </a:r>
                      <a:r>
                        <a:t> nice.</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(n/a)</a:t>
                      </a:r>
                    </a:p>
                  </a:txBody>
                  <a:tcPr marL="2206" marR="2206" marT="2206" marB="2206" anchor="ctr" horzOverflow="overflow"/>
                </a:tc>
                <a:extLst>
                  <a:ext uri="{0D108BD9-81ED-4DB2-BD59-A6C34878D82A}">
                    <a16:rowId xmlns:a16="http://schemas.microsoft.com/office/drawing/2014/main" val="10000"/>
                  </a:ext>
                </a:extLst>
              </a:tr>
              <a:tr h="1557454">
                <a:tc>
                  <a:txBody>
                    <a:bodyPr/>
                    <a:lstStyle/>
                    <a:p>
                      <a:pPr algn="ctr">
                        <a:defRPr sz="1800" b="0"/>
                      </a:pPr>
                      <a:r>
                        <a:rPr sz="2800" b="1">
                          <a:latin typeface="Microsoft YaHei UI"/>
                          <a:ea typeface="Microsoft YaHei UI"/>
                          <a:cs typeface="Microsoft YaHei UI"/>
                          <a:sym typeface="Microsoft YaHei UI"/>
                        </a:rPr>
                        <a:t>2</a:t>
                      </a:r>
                    </a:p>
                  </a:txBody>
                  <a:tcPr marL="2206" marR="2206" marT="2206" marB="2206" anchor="ctr" horzOverflow="overflow">
                    <a:noFill/>
                  </a:tcPr>
                </a:tc>
                <a:tc>
                  <a:txBody>
                    <a:bodyPr/>
                    <a:lstStyle/>
                    <a:p>
                      <a:pPr algn="l">
                        <a:defRPr sz="2800">
                          <a:latin typeface="Microsoft YaHei UI"/>
                          <a:ea typeface="Microsoft YaHei UI"/>
                          <a:cs typeface="Microsoft YaHei UI"/>
                          <a:sym typeface="Microsoft YaHei UI"/>
                        </a:defRPr>
                      </a:pPr>
                      <a:r>
                        <a:t> The man </a:t>
                      </a:r>
                      <a:r>
                        <a:rPr>
                          <a:solidFill>
                            <a:srgbClr val="0070C0"/>
                          </a:solidFill>
                        </a:rPr>
                        <a:t>gave</a:t>
                      </a:r>
                      <a:r>
                        <a:t> me an apple. </a:t>
                      </a:r>
                    </a:p>
                  </a:txBody>
                  <a:tcPr marL="2206" marR="2206" marT="2206" marB="2206" anchor="ctr" horzOverflow="overflow">
                    <a:noFill/>
                  </a:tcPr>
                </a:tc>
                <a:tc>
                  <a:txBody>
                    <a:bodyPr/>
                    <a:lstStyle/>
                    <a:p>
                      <a:pPr algn="l">
                        <a:defRPr sz="1800"/>
                      </a:pPr>
                      <a:r>
                        <a:rPr sz="2800">
                          <a:solidFill>
                            <a:srgbClr val="FF0000"/>
                          </a:solidFill>
                          <a:latin typeface="Microsoft YaHei UI"/>
                          <a:ea typeface="Microsoft YaHei UI"/>
                          <a:cs typeface="Microsoft YaHei UI"/>
                          <a:sym typeface="Microsoft YaHei UI"/>
                        </a:rPr>
                        <a:t>  n + v + n1 +n2</a:t>
                      </a:r>
                    </a:p>
                  </a:txBody>
                  <a:tcPr marL="2206" marR="2206" marT="2206" marB="2206" anchor="ctr" horzOverflow="overflow">
                    <a:noFill/>
                  </a:tcPr>
                </a:tc>
                <a:extLst>
                  <a:ext uri="{0D108BD9-81ED-4DB2-BD59-A6C34878D82A}">
                    <a16:rowId xmlns:a16="http://schemas.microsoft.com/office/drawing/2014/main" val="10001"/>
                  </a:ext>
                </a:extLst>
              </a:tr>
              <a:tr h="1557454">
                <a:tc>
                  <a:txBody>
                    <a:bodyPr/>
                    <a:lstStyle/>
                    <a:p>
                      <a:pPr algn="ctr">
                        <a:defRPr sz="1800" b="0"/>
                      </a:pPr>
                      <a:r>
                        <a:rPr sz="2800" b="1">
                          <a:latin typeface="Microsoft YaHei UI"/>
                          <a:ea typeface="Microsoft YaHei UI"/>
                          <a:cs typeface="Microsoft YaHei UI"/>
                          <a:sym typeface="Microsoft YaHei UI"/>
                        </a:rPr>
                        <a:t>3</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We </a:t>
                      </a:r>
                      <a:r>
                        <a:rPr>
                          <a:solidFill>
                            <a:srgbClr val="0070C0"/>
                          </a:solidFill>
                        </a:rPr>
                        <a:t>keep</a:t>
                      </a:r>
                      <a:r>
                        <a:t> the table clean.</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 + a</a:t>
                      </a:r>
                    </a:p>
                  </a:txBody>
                  <a:tcPr marL="2206" marR="2206" marT="2206" marB="2206" anchor="ctr" horzOverflow="overflow"/>
                </a:tc>
                <a:extLst>
                  <a:ext uri="{0D108BD9-81ED-4DB2-BD59-A6C34878D82A}">
                    <a16:rowId xmlns:a16="http://schemas.microsoft.com/office/drawing/2014/main" val="10002"/>
                  </a:ext>
                </a:extLst>
              </a:tr>
            </a:tbl>
          </a:graphicData>
        </a:graphic>
      </p:graphicFrame>
      <p:sp>
        <p:nvSpPr>
          <p:cNvPr id="158" name="Title 2"/>
          <p:cNvSpPr txBox="1">
            <a:spLocks noGrp="1"/>
          </p:cNvSpPr>
          <p:nvPr>
            <p:ph type="title"/>
          </p:nvPr>
        </p:nvSpPr>
        <p:spPr>
          <a:xfrm>
            <a:off x="838200" y="365125"/>
            <a:ext cx="10515600" cy="792063"/>
          </a:xfrm>
          <a:prstGeom prst="rect">
            <a:avLst/>
          </a:prstGeom>
        </p:spPr>
        <p:txBody>
          <a:bodyPr/>
          <a:lstStyle/>
          <a:p>
            <a:r>
              <a:t>句子结构</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0" name="Content Placeholder 3"/>
          <p:cNvGraphicFramePr/>
          <p:nvPr/>
        </p:nvGraphicFramePr>
        <p:xfrm>
          <a:off x="838200" y="1371600"/>
          <a:ext cx="10515600" cy="4672362"/>
        </p:xfrm>
        <a:graphic>
          <a:graphicData uri="http://schemas.openxmlformats.org/drawingml/2006/table">
            <a:tbl>
              <a:tblPr firstCol="1">
                <a:tableStyleId>{4C3C2611-4C71-4FC5-86AE-919BDF0F9419}</a:tableStyleId>
              </a:tblPr>
              <a:tblGrid>
                <a:gridCol w="823332">
                  <a:extLst>
                    <a:ext uri="{9D8B030D-6E8A-4147-A177-3AD203B41FA5}">
                      <a16:colId xmlns:a16="http://schemas.microsoft.com/office/drawing/2014/main" val="20000"/>
                    </a:ext>
                  </a:extLst>
                </a:gridCol>
                <a:gridCol w="6768790">
                  <a:extLst>
                    <a:ext uri="{9D8B030D-6E8A-4147-A177-3AD203B41FA5}">
                      <a16:colId xmlns:a16="http://schemas.microsoft.com/office/drawing/2014/main" val="20001"/>
                    </a:ext>
                  </a:extLst>
                </a:gridCol>
                <a:gridCol w="2923478">
                  <a:extLst>
                    <a:ext uri="{9D8B030D-6E8A-4147-A177-3AD203B41FA5}">
                      <a16:colId xmlns:a16="http://schemas.microsoft.com/office/drawing/2014/main" val="20002"/>
                    </a:ext>
                  </a:extLst>
                </a:gridCol>
              </a:tblGrid>
              <a:tr h="1557454">
                <a:tc>
                  <a:txBody>
                    <a:bodyPr/>
                    <a:lstStyle/>
                    <a:p>
                      <a:pPr algn="ctr">
                        <a:defRPr sz="1800" b="0"/>
                      </a:pPr>
                      <a:r>
                        <a:rPr sz="2800" b="1">
                          <a:latin typeface="Microsoft YaHei UI"/>
                          <a:ea typeface="Microsoft YaHei UI"/>
                          <a:cs typeface="Microsoft YaHei UI"/>
                          <a:sym typeface="Microsoft YaHei UI"/>
                        </a:rPr>
                        <a:t>1</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The man </a:t>
                      </a:r>
                      <a:r>
                        <a:rPr>
                          <a:solidFill>
                            <a:srgbClr val="0070C0"/>
                          </a:solidFill>
                        </a:rPr>
                        <a:t>died</a:t>
                      </a:r>
                      <a:r>
                        <a:t>. / They </a:t>
                      </a:r>
                      <a:r>
                        <a:rPr>
                          <a:solidFill>
                            <a:srgbClr val="0070C0"/>
                          </a:solidFill>
                        </a:rPr>
                        <a:t>ate</a:t>
                      </a:r>
                      <a:r>
                        <a:t> some apples. / He </a:t>
                      </a:r>
                      <a:r>
                        <a:rPr>
                          <a:solidFill>
                            <a:srgbClr val="0070C0"/>
                          </a:solidFill>
                        </a:rPr>
                        <a:t>is</a:t>
                      </a:r>
                      <a:r>
                        <a:t> nice.</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(n/a)</a:t>
                      </a:r>
                    </a:p>
                  </a:txBody>
                  <a:tcPr marL="2206" marR="2206" marT="2206" marB="2206" anchor="ctr" horzOverflow="overflow"/>
                </a:tc>
                <a:extLst>
                  <a:ext uri="{0D108BD9-81ED-4DB2-BD59-A6C34878D82A}">
                    <a16:rowId xmlns:a16="http://schemas.microsoft.com/office/drawing/2014/main" val="10000"/>
                  </a:ext>
                </a:extLst>
              </a:tr>
              <a:tr h="1557454">
                <a:tc>
                  <a:txBody>
                    <a:bodyPr/>
                    <a:lstStyle/>
                    <a:p>
                      <a:pPr algn="ctr">
                        <a:defRPr sz="1800" b="0"/>
                      </a:pPr>
                      <a:r>
                        <a:rPr sz="2800" b="1">
                          <a:latin typeface="Microsoft YaHei UI"/>
                          <a:ea typeface="Microsoft YaHei UI"/>
                          <a:cs typeface="Microsoft YaHei UI"/>
                          <a:sym typeface="Microsoft YaHei UI"/>
                        </a:rPr>
                        <a:t>2</a:t>
                      </a:r>
                    </a:p>
                  </a:txBody>
                  <a:tcPr marL="2206" marR="2206" marT="2206" marB="2206" anchor="ctr" horzOverflow="overflow">
                    <a:noFill/>
                  </a:tcPr>
                </a:tc>
                <a:tc>
                  <a:txBody>
                    <a:bodyPr/>
                    <a:lstStyle/>
                    <a:p>
                      <a:pPr algn="l">
                        <a:defRPr sz="2800">
                          <a:latin typeface="Microsoft YaHei UI"/>
                          <a:ea typeface="Microsoft YaHei UI"/>
                          <a:cs typeface="Microsoft YaHei UI"/>
                          <a:sym typeface="Microsoft YaHei UI"/>
                        </a:defRPr>
                      </a:pPr>
                      <a:r>
                        <a:t> The man </a:t>
                      </a:r>
                      <a:r>
                        <a:rPr>
                          <a:solidFill>
                            <a:srgbClr val="0070C0"/>
                          </a:solidFill>
                        </a:rPr>
                        <a:t>gave</a:t>
                      </a:r>
                      <a:r>
                        <a:t> me an apple. </a:t>
                      </a:r>
                    </a:p>
                  </a:txBody>
                  <a:tcPr marL="2206" marR="2206" marT="2206" marB="2206" anchor="ctr" horzOverflow="overflow">
                    <a:noFill/>
                  </a:tcPr>
                </a:tc>
                <a:tc>
                  <a:txBody>
                    <a:bodyPr/>
                    <a:lstStyle/>
                    <a:p>
                      <a:pPr algn="l">
                        <a:defRPr sz="1800"/>
                      </a:pPr>
                      <a:r>
                        <a:rPr sz="2800">
                          <a:solidFill>
                            <a:srgbClr val="FF0000"/>
                          </a:solidFill>
                          <a:latin typeface="Microsoft YaHei UI"/>
                          <a:ea typeface="Microsoft YaHei UI"/>
                          <a:cs typeface="Microsoft YaHei UI"/>
                          <a:sym typeface="Microsoft YaHei UI"/>
                        </a:rPr>
                        <a:t>  n + v + n1 +n2</a:t>
                      </a:r>
                    </a:p>
                  </a:txBody>
                  <a:tcPr marL="2206" marR="2206" marT="2206" marB="2206" anchor="ctr" horzOverflow="overflow">
                    <a:noFill/>
                  </a:tcPr>
                </a:tc>
                <a:extLst>
                  <a:ext uri="{0D108BD9-81ED-4DB2-BD59-A6C34878D82A}">
                    <a16:rowId xmlns:a16="http://schemas.microsoft.com/office/drawing/2014/main" val="10001"/>
                  </a:ext>
                </a:extLst>
              </a:tr>
              <a:tr h="1557454">
                <a:tc>
                  <a:txBody>
                    <a:bodyPr/>
                    <a:lstStyle/>
                    <a:p>
                      <a:pPr algn="ctr">
                        <a:defRPr sz="1800" b="0"/>
                      </a:pPr>
                      <a:r>
                        <a:rPr sz="2800" b="1">
                          <a:latin typeface="Microsoft YaHei UI"/>
                          <a:ea typeface="Microsoft YaHei UI"/>
                          <a:cs typeface="Microsoft YaHei UI"/>
                          <a:sym typeface="Microsoft YaHei UI"/>
                        </a:rPr>
                        <a:t>3</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We </a:t>
                      </a:r>
                      <a:r>
                        <a:rPr>
                          <a:solidFill>
                            <a:srgbClr val="0070C0"/>
                          </a:solidFill>
                        </a:rPr>
                        <a:t>keep</a:t>
                      </a:r>
                      <a:r>
                        <a:t> the table clean.</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 + a</a:t>
                      </a:r>
                    </a:p>
                  </a:txBody>
                  <a:tcPr marL="2206" marR="2206" marT="2206" marB="2206" anchor="ctr" horzOverflow="overflow"/>
                </a:tc>
                <a:extLst>
                  <a:ext uri="{0D108BD9-81ED-4DB2-BD59-A6C34878D82A}">
                    <a16:rowId xmlns:a16="http://schemas.microsoft.com/office/drawing/2014/main" val="10002"/>
                  </a:ext>
                </a:extLst>
              </a:tr>
            </a:tbl>
          </a:graphicData>
        </a:graphic>
      </p:graphicFrame>
      <p:sp>
        <p:nvSpPr>
          <p:cNvPr id="161" name="Title 2"/>
          <p:cNvSpPr txBox="1">
            <a:spLocks noGrp="1"/>
          </p:cNvSpPr>
          <p:nvPr>
            <p:ph type="title"/>
          </p:nvPr>
        </p:nvSpPr>
        <p:spPr>
          <a:xfrm>
            <a:off x="838200" y="365125"/>
            <a:ext cx="10515600" cy="792063"/>
          </a:xfrm>
          <a:prstGeom prst="rect">
            <a:avLst/>
          </a:prstGeom>
        </p:spPr>
        <p:txBody>
          <a:bodyPr/>
          <a:lstStyle/>
          <a:p>
            <a:r>
              <a:t>句子结构：</a:t>
            </a:r>
            <a:r>
              <a:rPr>
                <a:solidFill>
                  <a:srgbClr val="FF0000"/>
                </a:solidFill>
              </a:rPr>
              <a:t>以v.为界，划分成分</a:t>
            </a:r>
          </a:p>
        </p:txBody>
      </p:sp>
      <p:sp>
        <p:nvSpPr>
          <p:cNvPr id="162" name="Rectangle 1"/>
          <p:cNvSpPr/>
          <p:nvPr/>
        </p:nvSpPr>
        <p:spPr>
          <a:xfrm>
            <a:off x="9137023" y="1717288"/>
            <a:ext cx="527739" cy="4018039"/>
          </a:xfrm>
          <a:custGeom>
            <a:avLst/>
            <a:gdLst/>
            <a:ahLst/>
            <a:cxnLst>
              <a:cxn ang="0">
                <a:pos x="wd2" y="hd2"/>
              </a:cxn>
              <a:cxn ang="5400000">
                <a:pos x="wd2" y="hd2"/>
              </a:cxn>
              <a:cxn ang="10800000">
                <a:pos x="wd2" y="hd2"/>
              </a:cxn>
              <a:cxn ang="16200000">
                <a:pos x="wd2" y="hd2"/>
              </a:cxn>
            </a:cxnLst>
            <a:rect l="0" t="0" r="r" b="b"/>
            <a:pathLst>
              <a:path w="20552" h="21564" extrusionOk="0">
                <a:moveTo>
                  <a:pt x="706" y="0"/>
                </a:moveTo>
                <a:cubicBezTo>
                  <a:pt x="8722" y="89"/>
                  <a:pt x="12724" y="15"/>
                  <a:pt x="19813" y="0"/>
                </a:cubicBezTo>
                <a:cubicBezTo>
                  <a:pt x="20734" y="863"/>
                  <a:pt x="18972" y="2013"/>
                  <a:pt x="19813" y="2936"/>
                </a:cubicBezTo>
                <a:cubicBezTo>
                  <a:pt x="20655" y="3859"/>
                  <a:pt x="20931" y="5959"/>
                  <a:pt x="19813" y="6947"/>
                </a:cubicBezTo>
                <a:cubicBezTo>
                  <a:pt x="18696" y="7935"/>
                  <a:pt x="20926" y="9527"/>
                  <a:pt x="19813" y="10528"/>
                </a:cubicBezTo>
                <a:cubicBezTo>
                  <a:pt x="18701" y="11528"/>
                  <a:pt x="20010" y="12712"/>
                  <a:pt x="19813" y="13679"/>
                </a:cubicBezTo>
                <a:cubicBezTo>
                  <a:pt x="19617" y="14645"/>
                  <a:pt x="20717" y="15576"/>
                  <a:pt x="19813" y="16830"/>
                </a:cubicBezTo>
                <a:cubicBezTo>
                  <a:pt x="18910" y="18084"/>
                  <a:pt x="19897" y="19832"/>
                  <a:pt x="19813" y="21485"/>
                </a:cubicBezTo>
                <a:cubicBezTo>
                  <a:pt x="14372" y="21581"/>
                  <a:pt x="8470" y="21600"/>
                  <a:pt x="706" y="21485"/>
                </a:cubicBezTo>
                <a:cubicBezTo>
                  <a:pt x="449" y="20856"/>
                  <a:pt x="521" y="19293"/>
                  <a:pt x="706" y="18549"/>
                </a:cubicBezTo>
                <a:cubicBezTo>
                  <a:pt x="890" y="17805"/>
                  <a:pt x="750" y="16269"/>
                  <a:pt x="706" y="15183"/>
                </a:cubicBezTo>
                <a:cubicBezTo>
                  <a:pt x="662" y="14097"/>
                  <a:pt x="603" y="12838"/>
                  <a:pt x="706" y="11817"/>
                </a:cubicBezTo>
                <a:cubicBezTo>
                  <a:pt x="809" y="10795"/>
                  <a:pt x="1489" y="9154"/>
                  <a:pt x="706" y="8021"/>
                </a:cubicBezTo>
                <a:cubicBezTo>
                  <a:pt x="-78" y="6888"/>
                  <a:pt x="1091" y="5611"/>
                  <a:pt x="706" y="4655"/>
                </a:cubicBezTo>
                <a:cubicBezTo>
                  <a:pt x="320" y="3699"/>
                  <a:pt x="-669" y="2211"/>
                  <a:pt x="706" y="0"/>
                </a:cubicBezTo>
                <a:close/>
              </a:path>
            </a:pathLst>
          </a:custGeom>
          <a:ln w="57150">
            <a:solidFill>
              <a:srgbClr val="0070C0"/>
            </a:solidFill>
            <a:miter/>
          </a:ln>
        </p:spPr>
        <p:txBody>
          <a:bodyPr lIns="45719" rIns="45719" anchor="ctr"/>
          <a:lstStyle/>
          <a:p>
            <a:pPr algn="ctr">
              <a:defRPr>
                <a:solidFill>
                  <a:srgbClr val="FFFFFF"/>
                </a:solidFill>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 name="Content Placeholder 3"/>
          <p:cNvGraphicFramePr/>
          <p:nvPr/>
        </p:nvGraphicFramePr>
        <p:xfrm>
          <a:off x="838200" y="1360449"/>
          <a:ext cx="10515600" cy="4683892"/>
        </p:xfrm>
        <a:graphic>
          <a:graphicData uri="http://schemas.openxmlformats.org/drawingml/2006/table">
            <a:tbl>
              <a:tblPr firstCol="1">
                <a:tableStyleId>{4C3C2611-4C71-4FC5-86AE-919BDF0F9419}</a:tableStyleId>
              </a:tblPr>
              <a:tblGrid>
                <a:gridCol w="823332">
                  <a:extLst>
                    <a:ext uri="{9D8B030D-6E8A-4147-A177-3AD203B41FA5}">
                      <a16:colId xmlns:a16="http://schemas.microsoft.com/office/drawing/2014/main" val="20000"/>
                    </a:ext>
                  </a:extLst>
                </a:gridCol>
                <a:gridCol w="6768790">
                  <a:extLst>
                    <a:ext uri="{9D8B030D-6E8A-4147-A177-3AD203B41FA5}">
                      <a16:colId xmlns:a16="http://schemas.microsoft.com/office/drawing/2014/main" val="20001"/>
                    </a:ext>
                  </a:extLst>
                </a:gridCol>
                <a:gridCol w="2923478">
                  <a:extLst>
                    <a:ext uri="{9D8B030D-6E8A-4147-A177-3AD203B41FA5}">
                      <a16:colId xmlns:a16="http://schemas.microsoft.com/office/drawing/2014/main" val="20002"/>
                    </a:ext>
                  </a:extLst>
                </a:gridCol>
              </a:tblGrid>
              <a:tr h="1170973">
                <a:tc>
                  <a:txBody>
                    <a:bodyPr/>
                    <a:lstStyle/>
                    <a:p>
                      <a:pPr algn="ctr">
                        <a:defRPr sz="1800" b="0"/>
                      </a:pPr>
                      <a:r>
                        <a:rPr sz="2800" b="1">
                          <a:latin typeface="Microsoft YaHei UI"/>
                          <a:ea typeface="Microsoft YaHei UI"/>
                          <a:cs typeface="Microsoft YaHei UI"/>
                          <a:sym typeface="Microsoft YaHei UI"/>
                        </a:rPr>
                        <a:t>1</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The man </a:t>
                      </a:r>
                      <a:r>
                        <a:rPr>
                          <a:solidFill>
                            <a:srgbClr val="0070C0"/>
                          </a:solidFill>
                        </a:rPr>
                        <a:t>died</a:t>
                      </a:r>
                      <a:r>
                        <a:t>. / They </a:t>
                      </a:r>
                      <a:r>
                        <a:rPr>
                          <a:solidFill>
                            <a:srgbClr val="0070C0"/>
                          </a:solidFill>
                        </a:rPr>
                        <a:t>ate</a:t>
                      </a:r>
                      <a:r>
                        <a:t> some apples. / He </a:t>
                      </a:r>
                      <a:r>
                        <a:rPr>
                          <a:solidFill>
                            <a:srgbClr val="0070C0"/>
                          </a:solidFill>
                        </a:rPr>
                        <a:t>is</a:t>
                      </a:r>
                      <a:r>
                        <a:t> nice.</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(n/a)</a:t>
                      </a:r>
                    </a:p>
                  </a:txBody>
                  <a:tcPr marL="2206" marR="2206" marT="2206" marB="2206" anchor="ctr" horzOverflow="overflow"/>
                </a:tc>
                <a:extLst>
                  <a:ext uri="{0D108BD9-81ED-4DB2-BD59-A6C34878D82A}">
                    <a16:rowId xmlns:a16="http://schemas.microsoft.com/office/drawing/2014/main" val="10000"/>
                  </a:ext>
                </a:extLst>
              </a:tr>
              <a:tr h="1170973">
                <a:tc>
                  <a:txBody>
                    <a:bodyPr/>
                    <a:lstStyle/>
                    <a:p>
                      <a:pPr algn="ctr">
                        <a:defRPr sz="2800" b="0">
                          <a:solidFill>
                            <a:srgbClr val="5C5C5C"/>
                          </a:solidFill>
                          <a:latin typeface="Microsoft YaHei UI"/>
                          <a:ea typeface="Microsoft YaHei UI"/>
                          <a:cs typeface="Microsoft YaHei UI"/>
                          <a:sym typeface="Microsoft YaHei UI"/>
                        </a:defRPr>
                      </a:pPr>
                      <a:endParaRPr/>
                    </a:p>
                  </a:txBody>
                  <a:tcPr marL="2206" marR="2206" marT="2206" marB="2206" anchor="ctr" horzOverflow="overflow">
                    <a:noFill/>
                  </a:tcPr>
                </a:tc>
                <a:tc>
                  <a:txBody>
                    <a:bodyPr/>
                    <a:lstStyle/>
                    <a:p>
                      <a:pPr algn="l">
                        <a:defRPr sz="2800">
                          <a:latin typeface="Microsoft YaHei UI"/>
                          <a:ea typeface="Microsoft YaHei UI"/>
                          <a:cs typeface="Microsoft YaHei UI"/>
                          <a:sym typeface="Microsoft YaHei UI"/>
                        </a:defRPr>
                      </a:pPr>
                      <a:r>
                        <a:t> She said that he died. </a:t>
                      </a:r>
                    </a:p>
                    <a:p>
                      <a:pPr algn="l">
                        <a:defRPr sz="2800">
                          <a:latin typeface="Microsoft YaHei UI"/>
                          <a:ea typeface="Microsoft YaHei UI"/>
                          <a:cs typeface="Microsoft YaHei UI"/>
                          <a:sym typeface="Microsoft YaHei UI"/>
                        </a:defRPr>
                      </a:pPr>
                      <a:r>
                        <a:t> The fact is that he is dead.</a:t>
                      </a:r>
                    </a:p>
                  </a:txBody>
                  <a:tcPr marL="2206" marR="2206" marT="2206" marB="2206" anchor="ctr" horzOverflow="overflow">
                    <a:noFill/>
                  </a:tcPr>
                </a:tc>
                <a:tc>
                  <a:txBody>
                    <a:bodyPr/>
                    <a:lstStyle/>
                    <a:p>
                      <a:pPr algn="l">
                        <a:defRPr sz="2800">
                          <a:solidFill>
                            <a:srgbClr val="FF0000"/>
                          </a:solidFill>
                          <a:latin typeface="Microsoft YaHei UI"/>
                          <a:ea typeface="Microsoft YaHei UI"/>
                          <a:cs typeface="Microsoft YaHei UI"/>
                          <a:sym typeface="Microsoft YaHei UI"/>
                        </a:defRPr>
                      </a:pPr>
                      <a:endParaRPr/>
                    </a:p>
                  </a:txBody>
                  <a:tcPr marL="2206" marR="2206" marT="2206" marB="2206" anchor="ctr" horzOverflow="overflow">
                    <a:noFill/>
                  </a:tcPr>
                </a:tc>
                <a:extLst>
                  <a:ext uri="{0D108BD9-81ED-4DB2-BD59-A6C34878D82A}">
                    <a16:rowId xmlns:a16="http://schemas.microsoft.com/office/drawing/2014/main" val="10001"/>
                  </a:ext>
                </a:extLst>
              </a:tr>
              <a:tr h="1170973">
                <a:tc>
                  <a:txBody>
                    <a:bodyPr/>
                    <a:lstStyle/>
                    <a:p>
                      <a:pPr algn="ctr">
                        <a:defRPr sz="1800" b="0"/>
                      </a:pPr>
                      <a:r>
                        <a:rPr sz="2800" b="1">
                          <a:latin typeface="Microsoft YaHei UI"/>
                          <a:ea typeface="Microsoft YaHei UI"/>
                          <a:cs typeface="Microsoft YaHei UI"/>
                          <a:sym typeface="Microsoft YaHei UI"/>
                        </a:rPr>
                        <a:t>2</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The man </a:t>
                      </a:r>
                      <a:r>
                        <a:rPr>
                          <a:solidFill>
                            <a:srgbClr val="0070C0"/>
                          </a:solidFill>
                        </a:rPr>
                        <a:t>gave</a:t>
                      </a:r>
                      <a:r>
                        <a:t> me an apple. </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n1 +n2</a:t>
                      </a:r>
                    </a:p>
                  </a:txBody>
                  <a:tcPr marL="2206" marR="2206" marT="2206" marB="2206" anchor="ctr" horzOverflow="overflow"/>
                </a:tc>
                <a:extLst>
                  <a:ext uri="{0D108BD9-81ED-4DB2-BD59-A6C34878D82A}">
                    <a16:rowId xmlns:a16="http://schemas.microsoft.com/office/drawing/2014/main" val="10002"/>
                  </a:ext>
                </a:extLst>
              </a:tr>
              <a:tr h="1170973">
                <a:tc>
                  <a:txBody>
                    <a:bodyPr/>
                    <a:lstStyle/>
                    <a:p>
                      <a:pPr algn="ctr">
                        <a:defRPr sz="1800" b="0"/>
                      </a:pPr>
                      <a:r>
                        <a:rPr sz="2800" b="1">
                          <a:latin typeface="Microsoft YaHei UI"/>
                          <a:ea typeface="Microsoft YaHei UI"/>
                          <a:cs typeface="Microsoft YaHei UI"/>
                          <a:sym typeface="Microsoft YaHei UI"/>
                        </a:rPr>
                        <a:t>3</a:t>
                      </a:r>
                    </a:p>
                  </a:txBody>
                  <a:tcPr marL="2206" marR="2206" marT="2206" marB="2206" anchor="ctr" horzOverflow="overflow">
                    <a:noFill/>
                  </a:tcPr>
                </a:tc>
                <a:tc>
                  <a:txBody>
                    <a:bodyPr/>
                    <a:lstStyle/>
                    <a:p>
                      <a:pPr algn="l">
                        <a:defRPr sz="2800">
                          <a:latin typeface="Microsoft YaHei UI"/>
                          <a:ea typeface="Microsoft YaHei UI"/>
                          <a:cs typeface="Microsoft YaHei UI"/>
                          <a:sym typeface="Microsoft YaHei UI"/>
                        </a:defRPr>
                      </a:pPr>
                      <a:r>
                        <a:t> We </a:t>
                      </a:r>
                      <a:r>
                        <a:rPr>
                          <a:solidFill>
                            <a:srgbClr val="0070C0"/>
                          </a:solidFill>
                        </a:rPr>
                        <a:t>keep</a:t>
                      </a:r>
                      <a:r>
                        <a:t> the table clean.</a:t>
                      </a:r>
                    </a:p>
                  </a:txBody>
                  <a:tcPr marL="2206" marR="2206" marT="2206" marB="2206" anchor="ctr" horzOverflow="overflow">
                    <a:noFill/>
                  </a:tcPr>
                </a:tc>
                <a:tc>
                  <a:txBody>
                    <a:bodyPr/>
                    <a:lstStyle/>
                    <a:p>
                      <a:pPr algn="l">
                        <a:defRPr sz="1800"/>
                      </a:pPr>
                      <a:r>
                        <a:rPr sz="2800">
                          <a:solidFill>
                            <a:srgbClr val="FF0000"/>
                          </a:solidFill>
                          <a:latin typeface="Microsoft YaHei UI"/>
                          <a:ea typeface="Microsoft YaHei UI"/>
                          <a:cs typeface="Microsoft YaHei UI"/>
                          <a:sym typeface="Microsoft YaHei UI"/>
                        </a:rPr>
                        <a:t>  n + v + n + a</a:t>
                      </a:r>
                    </a:p>
                  </a:txBody>
                  <a:tcPr marL="2206" marR="2206" marT="2206" marB="2206" anchor="ctr" horzOverflow="overflow">
                    <a:noFill/>
                  </a:tcPr>
                </a:tc>
                <a:extLst>
                  <a:ext uri="{0D108BD9-81ED-4DB2-BD59-A6C34878D82A}">
                    <a16:rowId xmlns:a16="http://schemas.microsoft.com/office/drawing/2014/main" val="10003"/>
                  </a:ext>
                </a:extLst>
              </a:tr>
            </a:tbl>
          </a:graphicData>
        </a:graphic>
      </p:graphicFrame>
      <p:sp>
        <p:nvSpPr>
          <p:cNvPr id="165" name="Title 2"/>
          <p:cNvSpPr txBox="1">
            <a:spLocks noGrp="1"/>
          </p:cNvSpPr>
          <p:nvPr>
            <p:ph type="title"/>
          </p:nvPr>
        </p:nvSpPr>
        <p:spPr>
          <a:xfrm>
            <a:off x="838200" y="365125"/>
            <a:ext cx="10515600" cy="792063"/>
          </a:xfrm>
          <a:prstGeom prst="rect">
            <a:avLst/>
          </a:prstGeom>
        </p:spPr>
        <p:txBody>
          <a:bodyPr/>
          <a:lstStyle/>
          <a:p>
            <a:r>
              <a:t>句子结构：以v.为界，划分成分</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7" name="Content Placeholder 3"/>
          <p:cNvGraphicFramePr/>
          <p:nvPr>
            <p:extLst>
              <p:ext uri="{D42A27DB-BD31-4B8C-83A1-F6EECF244321}">
                <p14:modId xmlns:p14="http://schemas.microsoft.com/office/powerpoint/2010/main" val="1573706005"/>
              </p:ext>
            </p:extLst>
          </p:nvPr>
        </p:nvGraphicFramePr>
        <p:xfrm>
          <a:off x="838200" y="1360449"/>
          <a:ext cx="10515600" cy="4683892"/>
        </p:xfrm>
        <a:graphic>
          <a:graphicData uri="http://schemas.openxmlformats.org/drawingml/2006/table">
            <a:tbl>
              <a:tblPr firstCol="1">
                <a:tableStyleId>{4C3C2611-4C71-4FC5-86AE-919BDF0F9419}</a:tableStyleId>
              </a:tblPr>
              <a:tblGrid>
                <a:gridCol w="823332">
                  <a:extLst>
                    <a:ext uri="{9D8B030D-6E8A-4147-A177-3AD203B41FA5}">
                      <a16:colId xmlns:a16="http://schemas.microsoft.com/office/drawing/2014/main" val="20000"/>
                    </a:ext>
                  </a:extLst>
                </a:gridCol>
                <a:gridCol w="6768790">
                  <a:extLst>
                    <a:ext uri="{9D8B030D-6E8A-4147-A177-3AD203B41FA5}">
                      <a16:colId xmlns:a16="http://schemas.microsoft.com/office/drawing/2014/main" val="20001"/>
                    </a:ext>
                  </a:extLst>
                </a:gridCol>
                <a:gridCol w="2923478">
                  <a:extLst>
                    <a:ext uri="{9D8B030D-6E8A-4147-A177-3AD203B41FA5}">
                      <a16:colId xmlns:a16="http://schemas.microsoft.com/office/drawing/2014/main" val="20002"/>
                    </a:ext>
                  </a:extLst>
                </a:gridCol>
              </a:tblGrid>
              <a:tr h="1170973">
                <a:tc>
                  <a:txBody>
                    <a:bodyPr/>
                    <a:lstStyle/>
                    <a:p>
                      <a:pPr algn="ctr">
                        <a:defRPr sz="1800" b="0"/>
                      </a:pPr>
                      <a:r>
                        <a:rPr sz="2800" b="1">
                          <a:latin typeface="Microsoft YaHei UI"/>
                          <a:ea typeface="Microsoft YaHei UI"/>
                          <a:cs typeface="Microsoft YaHei UI"/>
                          <a:sym typeface="Microsoft YaHei UI"/>
                        </a:rPr>
                        <a:t>1</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The man </a:t>
                      </a:r>
                      <a:r>
                        <a:rPr>
                          <a:solidFill>
                            <a:srgbClr val="0070C0"/>
                          </a:solidFill>
                        </a:rPr>
                        <a:t>died</a:t>
                      </a:r>
                      <a:r>
                        <a:t>. / They </a:t>
                      </a:r>
                      <a:r>
                        <a:rPr>
                          <a:solidFill>
                            <a:srgbClr val="0070C0"/>
                          </a:solidFill>
                        </a:rPr>
                        <a:t>ate</a:t>
                      </a:r>
                      <a:r>
                        <a:t> some apples. / He </a:t>
                      </a:r>
                      <a:r>
                        <a:rPr>
                          <a:solidFill>
                            <a:srgbClr val="0070C0"/>
                          </a:solidFill>
                        </a:rPr>
                        <a:t>is</a:t>
                      </a:r>
                      <a:r>
                        <a:t> nice.</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(n/a)</a:t>
                      </a:r>
                    </a:p>
                  </a:txBody>
                  <a:tcPr marL="2206" marR="2206" marT="2206" marB="2206" anchor="ctr" horzOverflow="overflow"/>
                </a:tc>
                <a:extLst>
                  <a:ext uri="{0D108BD9-81ED-4DB2-BD59-A6C34878D82A}">
                    <a16:rowId xmlns:a16="http://schemas.microsoft.com/office/drawing/2014/main" val="10000"/>
                  </a:ext>
                </a:extLst>
              </a:tr>
              <a:tr h="1170973">
                <a:tc>
                  <a:txBody>
                    <a:bodyPr/>
                    <a:lstStyle/>
                    <a:p>
                      <a:pPr algn="ctr">
                        <a:defRPr sz="2800" b="0">
                          <a:solidFill>
                            <a:srgbClr val="5C5C5C"/>
                          </a:solidFill>
                          <a:latin typeface="Microsoft YaHei UI"/>
                          <a:ea typeface="Microsoft YaHei UI"/>
                          <a:cs typeface="Microsoft YaHei UI"/>
                          <a:sym typeface="Microsoft YaHei UI"/>
                        </a:defRPr>
                      </a:pPr>
                      <a:endParaRPr/>
                    </a:p>
                  </a:txBody>
                  <a:tcPr marL="2206" marR="2206" marT="2206" marB="2206" anchor="ctr" horzOverflow="overflow">
                    <a:noFill/>
                  </a:tcPr>
                </a:tc>
                <a:tc>
                  <a:txBody>
                    <a:bodyPr/>
                    <a:lstStyle/>
                    <a:p>
                      <a:pPr algn="l">
                        <a:defRPr sz="2800">
                          <a:latin typeface="Microsoft YaHei UI"/>
                          <a:ea typeface="Microsoft YaHei UI"/>
                          <a:cs typeface="Microsoft YaHei UI"/>
                          <a:sym typeface="Microsoft YaHei UI"/>
                        </a:defRPr>
                      </a:pPr>
                      <a:r>
                        <a:t> She said that he died. </a:t>
                      </a:r>
                    </a:p>
                    <a:p>
                      <a:pPr algn="l">
                        <a:defRPr sz="2800">
                          <a:latin typeface="Microsoft YaHei UI"/>
                          <a:ea typeface="Microsoft YaHei UI"/>
                          <a:cs typeface="Microsoft YaHei UI"/>
                          <a:sym typeface="Microsoft YaHei UI"/>
                        </a:defRPr>
                      </a:pPr>
                      <a:r>
                        <a:t> The fact is that he is dead.</a:t>
                      </a:r>
                    </a:p>
                  </a:txBody>
                  <a:tcPr marL="2206" marR="2206" marT="2206" marB="2206" anchor="ctr" horzOverflow="overflow">
                    <a:noFill/>
                  </a:tcPr>
                </a:tc>
                <a:tc>
                  <a:txBody>
                    <a:bodyPr/>
                    <a:lstStyle/>
                    <a:p>
                      <a:pPr algn="l">
                        <a:defRPr sz="2800">
                          <a:solidFill>
                            <a:srgbClr val="FF0000"/>
                          </a:solidFill>
                          <a:latin typeface="Microsoft YaHei UI"/>
                          <a:ea typeface="Microsoft YaHei UI"/>
                          <a:cs typeface="Microsoft YaHei UI"/>
                          <a:sym typeface="Microsoft YaHei UI"/>
                        </a:defRPr>
                      </a:pPr>
                      <a:r>
                        <a:rPr dirty="0"/>
                        <a:t> n + </a:t>
                      </a:r>
                      <a:r>
                        <a:rPr dirty="0">
                          <a:highlight>
                            <a:srgbClr val="FFFF00"/>
                          </a:highlight>
                        </a:rPr>
                        <a:t>v + that +</a:t>
                      </a:r>
                      <a:r>
                        <a:rPr dirty="0" err="1">
                          <a:highlight>
                            <a:srgbClr val="FFFF00"/>
                          </a:highlight>
                        </a:rPr>
                        <a:t>句</a:t>
                      </a:r>
                      <a:endParaRPr dirty="0">
                        <a:highlight>
                          <a:srgbClr val="FFFF00"/>
                        </a:highlight>
                      </a:endParaRPr>
                    </a:p>
                  </a:txBody>
                  <a:tcPr marL="2206" marR="2206" marT="2206" marB="2206" anchor="ctr" horzOverflow="overflow">
                    <a:noFill/>
                  </a:tcPr>
                </a:tc>
                <a:extLst>
                  <a:ext uri="{0D108BD9-81ED-4DB2-BD59-A6C34878D82A}">
                    <a16:rowId xmlns:a16="http://schemas.microsoft.com/office/drawing/2014/main" val="10001"/>
                  </a:ext>
                </a:extLst>
              </a:tr>
              <a:tr h="1170973">
                <a:tc>
                  <a:txBody>
                    <a:bodyPr/>
                    <a:lstStyle/>
                    <a:p>
                      <a:pPr algn="ctr">
                        <a:defRPr sz="1800" b="0"/>
                      </a:pPr>
                      <a:r>
                        <a:rPr sz="2800" b="1">
                          <a:latin typeface="Microsoft YaHei UI"/>
                          <a:ea typeface="Microsoft YaHei UI"/>
                          <a:cs typeface="Microsoft YaHei UI"/>
                          <a:sym typeface="Microsoft YaHei UI"/>
                        </a:rPr>
                        <a:t>2</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The man </a:t>
                      </a:r>
                      <a:r>
                        <a:rPr>
                          <a:solidFill>
                            <a:srgbClr val="0070C0"/>
                          </a:solidFill>
                        </a:rPr>
                        <a:t>gave</a:t>
                      </a:r>
                      <a:r>
                        <a:t> me an apple. </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n1 +n2</a:t>
                      </a:r>
                    </a:p>
                  </a:txBody>
                  <a:tcPr marL="2206" marR="2206" marT="2206" marB="2206" anchor="ctr" horzOverflow="overflow"/>
                </a:tc>
                <a:extLst>
                  <a:ext uri="{0D108BD9-81ED-4DB2-BD59-A6C34878D82A}">
                    <a16:rowId xmlns:a16="http://schemas.microsoft.com/office/drawing/2014/main" val="10002"/>
                  </a:ext>
                </a:extLst>
              </a:tr>
              <a:tr h="1170973">
                <a:tc>
                  <a:txBody>
                    <a:bodyPr/>
                    <a:lstStyle/>
                    <a:p>
                      <a:pPr algn="ctr">
                        <a:defRPr sz="1800" b="0"/>
                      </a:pPr>
                      <a:r>
                        <a:rPr sz="2800" b="1">
                          <a:latin typeface="Microsoft YaHei UI"/>
                          <a:ea typeface="Microsoft YaHei UI"/>
                          <a:cs typeface="Microsoft YaHei UI"/>
                          <a:sym typeface="Microsoft YaHei UI"/>
                        </a:rPr>
                        <a:t>3</a:t>
                      </a:r>
                    </a:p>
                  </a:txBody>
                  <a:tcPr marL="2206" marR="2206" marT="2206" marB="2206" anchor="ctr" horzOverflow="overflow">
                    <a:noFill/>
                  </a:tcPr>
                </a:tc>
                <a:tc>
                  <a:txBody>
                    <a:bodyPr/>
                    <a:lstStyle/>
                    <a:p>
                      <a:pPr algn="l">
                        <a:defRPr sz="2800">
                          <a:latin typeface="Microsoft YaHei UI"/>
                          <a:ea typeface="Microsoft YaHei UI"/>
                          <a:cs typeface="Microsoft YaHei UI"/>
                          <a:sym typeface="Microsoft YaHei UI"/>
                        </a:defRPr>
                      </a:pPr>
                      <a:r>
                        <a:t> We </a:t>
                      </a:r>
                      <a:r>
                        <a:rPr>
                          <a:solidFill>
                            <a:srgbClr val="0070C0"/>
                          </a:solidFill>
                        </a:rPr>
                        <a:t>keep</a:t>
                      </a:r>
                      <a:r>
                        <a:t> the table clean.</a:t>
                      </a:r>
                    </a:p>
                  </a:txBody>
                  <a:tcPr marL="2206" marR="2206" marT="2206" marB="2206" anchor="ctr" horzOverflow="overflow">
                    <a:noFill/>
                  </a:tcPr>
                </a:tc>
                <a:tc>
                  <a:txBody>
                    <a:bodyPr/>
                    <a:lstStyle/>
                    <a:p>
                      <a:pPr algn="l">
                        <a:defRPr sz="1800"/>
                      </a:pPr>
                      <a:r>
                        <a:rPr sz="2800" dirty="0">
                          <a:solidFill>
                            <a:srgbClr val="FF0000"/>
                          </a:solidFill>
                          <a:latin typeface="Microsoft YaHei UI"/>
                          <a:ea typeface="Microsoft YaHei UI"/>
                          <a:cs typeface="Microsoft YaHei UI"/>
                          <a:sym typeface="Microsoft YaHei UI"/>
                        </a:rPr>
                        <a:t>  n + v + n + a</a:t>
                      </a:r>
                    </a:p>
                  </a:txBody>
                  <a:tcPr marL="2206" marR="2206" marT="2206" marB="2206" anchor="ctr" horzOverflow="overflow">
                    <a:noFill/>
                  </a:tcPr>
                </a:tc>
                <a:extLst>
                  <a:ext uri="{0D108BD9-81ED-4DB2-BD59-A6C34878D82A}">
                    <a16:rowId xmlns:a16="http://schemas.microsoft.com/office/drawing/2014/main" val="10003"/>
                  </a:ext>
                </a:extLst>
              </a:tr>
            </a:tbl>
          </a:graphicData>
        </a:graphic>
      </p:graphicFrame>
      <p:sp>
        <p:nvSpPr>
          <p:cNvPr id="168" name="Title 2"/>
          <p:cNvSpPr txBox="1">
            <a:spLocks noGrp="1"/>
          </p:cNvSpPr>
          <p:nvPr>
            <p:ph type="title"/>
          </p:nvPr>
        </p:nvSpPr>
        <p:spPr>
          <a:xfrm>
            <a:off x="838200" y="365125"/>
            <a:ext cx="10515600" cy="792063"/>
          </a:xfrm>
          <a:prstGeom prst="rect">
            <a:avLst/>
          </a:prstGeom>
        </p:spPr>
        <p:txBody>
          <a:bodyPr/>
          <a:lstStyle/>
          <a:p>
            <a:r>
              <a:t>句子结构：以v.为界，划分成分</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ontent Placeholder 1"/>
          <p:cNvSpPr txBox="1">
            <a:spLocks noGrp="1"/>
          </p:cNvSpPr>
          <p:nvPr>
            <p:ph type="body" idx="1"/>
          </p:nvPr>
        </p:nvSpPr>
        <p:spPr>
          <a:xfrm>
            <a:off x="257173" y="271462"/>
            <a:ext cx="11677653" cy="6013239"/>
          </a:xfrm>
          <a:prstGeom prst="rect">
            <a:avLst/>
          </a:prstGeom>
        </p:spPr>
        <p:txBody>
          <a:bodyPr/>
          <a:lstStyle/>
          <a:p>
            <a:r>
              <a:t>Researchers have relied on a distinction that still underlies the forms of much indigenous visual culture.</a:t>
            </a:r>
          </a:p>
          <a:p>
            <a:endParaRPr/>
          </a:p>
          <a:p>
            <a:r>
              <a:t>The precise configuration of a heat island depends on several factors. </a:t>
            </a:r>
          </a:p>
          <a:p>
            <a:endParaRPr/>
          </a:p>
          <a:p>
            <a:r>
              <a:t>For example, the wind can make a heat island stretch in the direction it blows.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ontent Placeholder 1"/>
          <p:cNvSpPr txBox="1">
            <a:spLocks noGrp="1"/>
          </p:cNvSpPr>
          <p:nvPr>
            <p:ph type="body" idx="1"/>
          </p:nvPr>
        </p:nvSpPr>
        <p:spPr>
          <a:xfrm>
            <a:off x="257173" y="271462"/>
            <a:ext cx="11677653" cy="6013239"/>
          </a:xfrm>
          <a:prstGeom prst="rect">
            <a:avLst/>
          </a:prstGeom>
        </p:spPr>
        <p:txBody>
          <a:bodyPr/>
          <a:lstStyle/>
          <a:p>
            <a:pPr>
              <a:defRPr>
                <a:solidFill>
                  <a:srgbClr val="0070C0"/>
                </a:solidFill>
              </a:defRPr>
            </a:pPr>
            <a:r>
              <a:rPr dirty="0"/>
              <a:t>Researchers</a:t>
            </a:r>
            <a:r>
              <a:rPr dirty="0">
                <a:solidFill>
                  <a:srgbClr val="000000"/>
                </a:solidFill>
              </a:rPr>
              <a:t> </a:t>
            </a:r>
            <a:r>
              <a:rPr dirty="0">
                <a:solidFill>
                  <a:srgbClr val="FF0000"/>
                </a:solidFill>
              </a:rPr>
              <a:t>have relied on </a:t>
            </a:r>
            <a:r>
              <a:rPr dirty="0">
                <a:solidFill>
                  <a:srgbClr val="000000"/>
                </a:solidFill>
              </a:rPr>
              <a:t>a distinction that still underlies the forms of much indigenous visual culture.</a:t>
            </a:r>
          </a:p>
          <a:p>
            <a:endParaRPr dirty="0">
              <a:solidFill>
                <a:srgbClr val="000000"/>
              </a:solidFill>
            </a:endParaRPr>
          </a:p>
          <a:p>
            <a:r>
              <a:rPr dirty="0">
                <a:solidFill>
                  <a:schemeClr val="tx1"/>
                </a:solidFill>
              </a:rPr>
              <a:t>The precise configuration of a heat island depends on several factors. </a:t>
            </a:r>
          </a:p>
          <a:p>
            <a:endParaRPr dirty="0">
              <a:solidFill>
                <a:schemeClr val="tx1"/>
              </a:solidFill>
            </a:endParaRPr>
          </a:p>
          <a:p>
            <a:r>
              <a:rPr dirty="0">
                <a:solidFill>
                  <a:schemeClr val="tx1"/>
                </a:solidFill>
              </a:rPr>
              <a:t>For example, the wind can make a heat island stretch in the direction it blows.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ontent Placeholder 1"/>
          <p:cNvSpPr txBox="1">
            <a:spLocks noGrp="1"/>
          </p:cNvSpPr>
          <p:nvPr>
            <p:ph type="body" idx="1"/>
          </p:nvPr>
        </p:nvSpPr>
        <p:spPr>
          <a:xfrm>
            <a:off x="257173" y="271462"/>
            <a:ext cx="11677653" cy="6013239"/>
          </a:xfrm>
          <a:prstGeom prst="rect">
            <a:avLst/>
          </a:prstGeom>
        </p:spPr>
        <p:txBody>
          <a:bodyPr/>
          <a:lstStyle/>
          <a:p>
            <a:pPr>
              <a:defRPr>
                <a:solidFill>
                  <a:srgbClr val="0070C0"/>
                </a:solidFill>
              </a:defRPr>
            </a:pPr>
            <a:r>
              <a:rPr dirty="0"/>
              <a:t>Researchers</a:t>
            </a:r>
            <a:r>
              <a:rPr dirty="0">
                <a:solidFill>
                  <a:srgbClr val="000000"/>
                </a:solidFill>
              </a:rPr>
              <a:t> </a:t>
            </a:r>
            <a:r>
              <a:rPr dirty="0">
                <a:solidFill>
                  <a:srgbClr val="FF0000"/>
                </a:solidFill>
              </a:rPr>
              <a:t>have relied on </a:t>
            </a:r>
            <a:r>
              <a:rPr dirty="0">
                <a:solidFill>
                  <a:srgbClr val="000000"/>
                </a:solidFill>
              </a:rPr>
              <a:t>a distinction that still underlies the forms of much indigenous visual culture.</a:t>
            </a:r>
          </a:p>
          <a:p>
            <a:endParaRPr dirty="0">
              <a:solidFill>
                <a:srgbClr val="000000"/>
              </a:solidFill>
            </a:endParaRPr>
          </a:p>
          <a:p>
            <a:r>
              <a:rPr dirty="0"/>
              <a:t>The precise </a:t>
            </a:r>
            <a:r>
              <a:rPr dirty="0">
                <a:solidFill>
                  <a:srgbClr val="0070C0"/>
                </a:solidFill>
              </a:rPr>
              <a:t>configuration</a:t>
            </a:r>
            <a:r>
              <a:rPr dirty="0"/>
              <a:t> of a heat island </a:t>
            </a:r>
            <a:r>
              <a:rPr dirty="0">
                <a:solidFill>
                  <a:srgbClr val="FF0000"/>
                </a:solidFill>
              </a:rPr>
              <a:t>depends</a:t>
            </a:r>
            <a:r>
              <a:rPr dirty="0"/>
              <a:t> on several factors. </a:t>
            </a:r>
          </a:p>
          <a:p>
            <a:endParaRPr dirty="0"/>
          </a:p>
          <a:p>
            <a:r>
              <a:rPr dirty="0">
                <a:solidFill>
                  <a:schemeClr val="tx1"/>
                </a:solidFill>
              </a:rPr>
              <a:t>For example, the wind can make a heat island stretch in the direction it blows. </a:t>
            </a:r>
          </a:p>
        </p:txBody>
      </p:sp>
    </p:spTree>
    <p:extLst>
      <p:ext uri="{BB962C8B-B14F-4D97-AF65-F5344CB8AC3E}">
        <p14:creationId xmlns:p14="http://schemas.microsoft.com/office/powerpoint/2010/main" val="67296851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ontent Placeholder 1"/>
          <p:cNvSpPr txBox="1">
            <a:spLocks noGrp="1"/>
          </p:cNvSpPr>
          <p:nvPr>
            <p:ph type="body" idx="1"/>
          </p:nvPr>
        </p:nvSpPr>
        <p:spPr>
          <a:xfrm>
            <a:off x="257173" y="271462"/>
            <a:ext cx="11677653" cy="6013239"/>
          </a:xfrm>
          <a:prstGeom prst="rect">
            <a:avLst/>
          </a:prstGeom>
        </p:spPr>
        <p:txBody>
          <a:bodyPr/>
          <a:lstStyle/>
          <a:p>
            <a:pPr>
              <a:defRPr>
                <a:solidFill>
                  <a:srgbClr val="0070C0"/>
                </a:solidFill>
              </a:defRPr>
            </a:pPr>
            <a:r>
              <a:t>Researchers</a:t>
            </a:r>
            <a:r>
              <a:rPr>
                <a:solidFill>
                  <a:srgbClr val="000000"/>
                </a:solidFill>
              </a:rPr>
              <a:t> </a:t>
            </a:r>
            <a:r>
              <a:rPr>
                <a:solidFill>
                  <a:srgbClr val="FF0000"/>
                </a:solidFill>
              </a:rPr>
              <a:t>have relied on </a:t>
            </a:r>
            <a:r>
              <a:rPr>
                <a:solidFill>
                  <a:srgbClr val="000000"/>
                </a:solidFill>
              </a:rPr>
              <a:t>a distinction that still underlies the forms of much indigenous visual culture.</a:t>
            </a:r>
          </a:p>
          <a:p>
            <a:endParaRPr>
              <a:solidFill>
                <a:srgbClr val="000000"/>
              </a:solidFill>
            </a:endParaRPr>
          </a:p>
          <a:p>
            <a:r>
              <a:t>The precise </a:t>
            </a:r>
            <a:r>
              <a:rPr>
                <a:solidFill>
                  <a:srgbClr val="0070C0"/>
                </a:solidFill>
              </a:rPr>
              <a:t>configuration</a:t>
            </a:r>
            <a:r>
              <a:t> of a heat island </a:t>
            </a:r>
            <a:r>
              <a:rPr>
                <a:solidFill>
                  <a:srgbClr val="FF0000"/>
                </a:solidFill>
              </a:rPr>
              <a:t>depends</a:t>
            </a:r>
            <a:r>
              <a:t> on several factors. </a:t>
            </a:r>
          </a:p>
          <a:p>
            <a:endParaRPr/>
          </a:p>
          <a:p>
            <a:r>
              <a:t>For example, the </a:t>
            </a:r>
            <a:r>
              <a:rPr>
                <a:solidFill>
                  <a:srgbClr val="0070C0"/>
                </a:solidFill>
              </a:rPr>
              <a:t>wind</a:t>
            </a:r>
            <a:r>
              <a:t> can </a:t>
            </a:r>
            <a:r>
              <a:rPr>
                <a:solidFill>
                  <a:srgbClr val="FF0000"/>
                </a:solidFill>
              </a:rPr>
              <a:t>make</a:t>
            </a:r>
            <a:r>
              <a:t> a heat island stretch in the direction it blows. </a:t>
            </a:r>
          </a:p>
        </p:txBody>
      </p:sp>
    </p:spTree>
    <p:extLst>
      <p:ext uri="{BB962C8B-B14F-4D97-AF65-F5344CB8AC3E}">
        <p14:creationId xmlns:p14="http://schemas.microsoft.com/office/powerpoint/2010/main" val="420613432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ontent Placeholder 1"/>
          <p:cNvSpPr txBox="1">
            <a:spLocks noGrp="1"/>
          </p:cNvSpPr>
          <p:nvPr>
            <p:ph type="body" idx="1"/>
          </p:nvPr>
        </p:nvSpPr>
        <p:spPr>
          <a:xfrm>
            <a:off x="838200" y="1371600"/>
            <a:ext cx="10515600" cy="4805363"/>
          </a:xfrm>
          <a:prstGeom prst="rect">
            <a:avLst/>
          </a:prstGeom>
        </p:spPr>
        <p:txBody>
          <a:bodyPr/>
          <a:lstStyle/>
          <a:p>
            <a:r>
              <a:rPr dirty="0" err="1"/>
              <a:t>基本形式</a:t>
            </a:r>
            <a:r>
              <a:rPr lang="zh-CN" altLang="en-US" dirty="0"/>
              <a:t>：</a:t>
            </a:r>
            <a:r>
              <a:rPr dirty="0" err="1"/>
              <a:t>相同的提问方式</a:t>
            </a:r>
            <a:endParaRPr dirty="0"/>
          </a:p>
          <a:p>
            <a:r>
              <a:rPr dirty="0"/>
              <a:t>题量：0-1</a:t>
            </a:r>
            <a:r>
              <a:rPr lang="en-US" altLang="zh-CN" dirty="0"/>
              <a:t>/</a:t>
            </a:r>
            <a:r>
              <a:rPr lang="zh-CN" altLang="en-US" dirty="0"/>
              <a:t>篇</a:t>
            </a:r>
            <a:endParaRPr dirty="0"/>
          </a:p>
          <a:p>
            <a:r>
              <a:rPr dirty="0"/>
              <a:t>难度：</a:t>
            </a:r>
            <a:r>
              <a:rPr lang="en-US" altLang="zh-CN" dirty="0"/>
              <a:t>4</a:t>
            </a:r>
            <a:r>
              <a:rPr dirty="0"/>
              <a:t>/5</a:t>
            </a:r>
          </a:p>
        </p:txBody>
      </p:sp>
      <p:sp>
        <p:nvSpPr>
          <p:cNvPr id="128" name="Title 2"/>
          <p:cNvSpPr txBox="1">
            <a:spLocks noGrp="1"/>
          </p:cNvSpPr>
          <p:nvPr>
            <p:ph type="title"/>
          </p:nvPr>
        </p:nvSpPr>
        <p:spPr>
          <a:xfrm>
            <a:off x="838200" y="365125"/>
            <a:ext cx="10515600" cy="792063"/>
          </a:xfrm>
          <a:prstGeom prst="rect">
            <a:avLst/>
          </a:prstGeom>
        </p:spPr>
        <p:txBody>
          <a:bodyPr/>
          <a:lstStyle/>
          <a:p>
            <a:r>
              <a:rPr dirty="0" err="1"/>
              <a:t>题型识别</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ontent Placeholder 1"/>
          <p:cNvSpPr txBox="1">
            <a:spLocks noGrp="1"/>
          </p:cNvSpPr>
          <p:nvPr>
            <p:ph type="body" idx="1"/>
          </p:nvPr>
        </p:nvSpPr>
        <p:spPr>
          <a:xfrm>
            <a:off x="838200" y="1371600"/>
            <a:ext cx="10515600" cy="4805363"/>
          </a:xfrm>
          <a:prstGeom prst="rect">
            <a:avLst/>
          </a:prstGeom>
        </p:spPr>
        <p:txBody>
          <a:bodyPr/>
          <a:lstStyle/>
          <a:p>
            <a:r>
              <a:t>Step 1：找句子主干</a:t>
            </a:r>
          </a:p>
        </p:txBody>
      </p:sp>
      <p:sp>
        <p:nvSpPr>
          <p:cNvPr id="175" name="Title 2"/>
          <p:cNvSpPr txBox="1">
            <a:spLocks noGrp="1"/>
          </p:cNvSpPr>
          <p:nvPr>
            <p:ph type="title"/>
          </p:nvPr>
        </p:nvSpPr>
        <p:spPr>
          <a:xfrm>
            <a:off x="838200" y="365125"/>
            <a:ext cx="10515600" cy="792063"/>
          </a:xfrm>
          <a:prstGeom prst="rect">
            <a:avLst/>
          </a:prstGeom>
        </p:spPr>
        <p:txBody>
          <a:bodyPr/>
          <a:lstStyle/>
          <a:p>
            <a:r>
              <a:t>解题步骤</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ontent Placeholder 1"/>
          <p:cNvSpPr txBox="1">
            <a:spLocks noGrp="1"/>
          </p:cNvSpPr>
          <p:nvPr>
            <p:ph type="body" idx="1"/>
          </p:nvPr>
        </p:nvSpPr>
        <p:spPr>
          <a:xfrm>
            <a:off x="257173" y="271462"/>
            <a:ext cx="11677653" cy="6013239"/>
          </a:xfrm>
          <a:prstGeom prst="rect">
            <a:avLst/>
          </a:prstGeom>
        </p:spPr>
        <p:txBody>
          <a:bodyPr/>
          <a:lstStyle/>
          <a:p>
            <a:r>
              <a:t>30-1-9  Learning appropriate social behaviors is especially important for species that live in groups, like young monkeys that needed to learn to control selfishness and aggression and to understand the give-and-take involved in social groups.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ontent Placeholder 1"/>
          <p:cNvSpPr txBox="1">
            <a:spLocks noGrp="1"/>
          </p:cNvSpPr>
          <p:nvPr>
            <p:ph type="body" idx="1"/>
          </p:nvPr>
        </p:nvSpPr>
        <p:spPr>
          <a:xfrm>
            <a:off x="257173" y="271462"/>
            <a:ext cx="11677653" cy="6013239"/>
          </a:xfrm>
          <a:prstGeom prst="rect">
            <a:avLst/>
          </a:prstGeom>
        </p:spPr>
        <p:txBody>
          <a:bodyPr/>
          <a:lstStyle/>
          <a:p>
            <a:r>
              <a:t>30-1-9  </a:t>
            </a:r>
            <a:r>
              <a:rPr>
                <a:solidFill>
                  <a:srgbClr val="FF0000"/>
                </a:solidFill>
              </a:rPr>
              <a:t>Learning</a:t>
            </a:r>
            <a:r>
              <a:t> appropriate social behaviors </a:t>
            </a:r>
            <a:r>
              <a:rPr>
                <a:solidFill>
                  <a:srgbClr val="FF0000"/>
                </a:solidFill>
              </a:rPr>
              <a:t>is</a:t>
            </a:r>
            <a:r>
              <a:t> especially </a:t>
            </a:r>
            <a:r>
              <a:rPr>
                <a:solidFill>
                  <a:srgbClr val="FF0000"/>
                </a:solidFill>
              </a:rPr>
              <a:t>important</a:t>
            </a:r>
            <a:r>
              <a:t> </a:t>
            </a:r>
            <a:r>
              <a:rPr>
                <a:solidFill>
                  <a:srgbClr val="FF0000"/>
                </a:solidFill>
              </a:rPr>
              <a:t>for species </a:t>
            </a:r>
            <a:r>
              <a:t>that live in groups, like young monkeys that needed to learn to control selfishness and aggression and to understand the give-and-take involved in social groups.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ontent Placeholder 1"/>
          <p:cNvSpPr txBox="1">
            <a:spLocks noGrp="1"/>
          </p:cNvSpPr>
          <p:nvPr>
            <p:ph type="body" idx="1"/>
          </p:nvPr>
        </p:nvSpPr>
        <p:spPr>
          <a:xfrm>
            <a:off x="838200" y="1371600"/>
            <a:ext cx="10515600" cy="4805363"/>
          </a:xfrm>
          <a:prstGeom prst="rect">
            <a:avLst/>
          </a:prstGeom>
        </p:spPr>
        <p:txBody>
          <a:bodyPr/>
          <a:lstStyle/>
          <a:p>
            <a:pPr>
              <a:lnSpc>
                <a:spcPct val="150000"/>
              </a:lnSpc>
            </a:pPr>
            <a:r>
              <a:t>Step 1：找句子主干</a:t>
            </a:r>
          </a:p>
          <a:p>
            <a:pPr>
              <a:lnSpc>
                <a:spcPct val="150000"/>
              </a:lnSpc>
            </a:pPr>
            <a:r>
              <a:t>Step 1.5：排除主干错的</a:t>
            </a:r>
          </a:p>
        </p:txBody>
      </p:sp>
      <p:sp>
        <p:nvSpPr>
          <p:cNvPr id="182" name="Title 2"/>
          <p:cNvSpPr txBox="1">
            <a:spLocks noGrp="1"/>
          </p:cNvSpPr>
          <p:nvPr>
            <p:ph type="title"/>
          </p:nvPr>
        </p:nvSpPr>
        <p:spPr>
          <a:xfrm>
            <a:off x="838200" y="365125"/>
            <a:ext cx="10515600" cy="792063"/>
          </a:xfrm>
          <a:prstGeom prst="rect">
            <a:avLst/>
          </a:prstGeom>
        </p:spPr>
        <p:txBody>
          <a:bodyPr/>
          <a:lstStyle/>
          <a:p>
            <a:r>
              <a:t>解题步骤</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ontent Placeholder 1"/>
          <p:cNvSpPr txBox="1">
            <a:spLocks noGrp="1"/>
          </p:cNvSpPr>
          <p:nvPr>
            <p:ph type="body" idx="1"/>
          </p:nvPr>
        </p:nvSpPr>
        <p:spPr>
          <a:xfrm>
            <a:off x="257173" y="271462"/>
            <a:ext cx="11677653" cy="6013239"/>
          </a:xfrm>
          <a:prstGeom prst="rect">
            <a:avLst/>
          </a:prstGeom>
        </p:spPr>
        <p:txBody>
          <a:bodyPr/>
          <a:lstStyle/>
          <a:p>
            <a:pPr>
              <a:lnSpc>
                <a:spcPct val="90000"/>
              </a:lnSpc>
              <a:defRPr sz="2500"/>
            </a:pPr>
            <a:r>
              <a:rPr dirty="0">
                <a:solidFill>
                  <a:schemeClr val="tx1"/>
                </a:solidFill>
              </a:rPr>
              <a:t>30-1-9  Learning appropriate social behaviors is especially important for species that live in groups, like young monkeys that needed to learn to control selfishness and aggression and to understand the give-and-take involved in social groups. </a:t>
            </a:r>
          </a:p>
          <a:p>
            <a:pPr marL="457200" indent="-457200">
              <a:lnSpc>
                <a:spcPct val="90000"/>
              </a:lnSpc>
              <a:buSzPct val="100000"/>
              <a:buFont typeface="Courier New"/>
              <a:buChar char="o"/>
              <a:defRPr sz="2500"/>
            </a:pPr>
            <a:endParaRPr dirty="0">
              <a:solidFill>
                <a:schemeClr val="tx1"/>
              </a:solidFill>
            </a:endParaRPr>
          </a:p>
          <a:p>
            <a:pPr marL="457200" indent="-457200">
              <a:lnSpc>
                <a:spcPct val="90000"/>
              </a:lnSpc>
              <a:buSzPct val="100000"/>
              <a:buFont typeface="Courier New"/>
              <a:buChar char="o"/>
              <a:defRPr sz="2500"/>
            </a:pPr>
            <a:r>
              <a:rPr dirty="0">
                <a:solidFill>
                  <a:schemeClr val="tx1"/>
                </a:solidFill>
              </a:rPr>
              <a:t>Only monkeys that have learned to control their selfish and aggressive behaviors can be involved in social groups.</a:t>
            </a:r>
          </a:p>
          <a:p>
            <a:pPr marL="457200" indent="-457200">
              <a:lnSpc>
                <a:spcPct val="90000"/>
              </a:lnSpc>
              <a:buSzPct val="100000"/>
              <a:buFont typeface="Courier New"/>
              <a:buChar char="o"/>
              <a:defRPr sz="2500"/>
            </a:pPr>
            <a:r>
              <a:rPr dirty="0">
                <a:solidFill>
                  <a:schemeClr val="tx1"/>
                </a:solidFill>
              </a:rPr>
              <a:t>Selfish and aggressive animals like monkeys live in groups in order to practice appropriate social behaviors.</a:t>
            </a:r>
          </a:p>
          <a:p>
            <a:pPr marL="457200" indent="-457200">
              <a:lnSpc>
                <a:spcPct val="90000"/>
              </a:lnSpc>
              <a:buSzPct val="100000"/>
              <a:buFont typeface="Courier New"/>
              <a:buChar char="o"/>
              <a:defRPr sz="2500"/>
            </a:pPr>
            <a:r>
              <a:rPr dirty="0">
                <a:solidFill>
                  <a:schemeClr val="tx1"/>
                </a:solidFill>
              </a:rPr>
              <a:t>Monkeys and other social animals need to learn behaviors appropriate for their social groups.</a:t>
            </a:r>
          </a:p>
          <a:p>
            <a:pPr marL="457200" indent="-457200">
              <a:lnSpc>
                <a:spcPct val="90000"/>
              </a:lnSpc>
              <a:buSzPct val="100000"/>
              <a:buFont typeface="Courier New"/>
              <a:buChar char="o"/>
              <a:defRPr sz="2500"/>
            </a:pPr>
            <a:r>
              <a:rPr dirty="0">
                <a:solidFill>
                  <a:schemeClr val="tx1"/>
                </a:solidFill>
              </a:rPr>
              <a:t>Some monkeys are naturally too selfish and aggressive to understand the give-and-take of social groups, so they learn such important behaviors while young.</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ontent Placeholder 1"/>
          <p:cNvSpPr txBox="1">
            <a:spLocks noGrp="1"/>
          </p:cNvSpPr>
          <p:nvPr>
            <p:ph type="body" idx="1"/>
          </p:nvPr>
        </p:nvSpPr>
        <p:spPr>
          <a:xfrm>
            <a:off x="838200" y="1371600"/>
            <a:ext cx="10515600" cy="4805363"/>
          </a:xfrm>
          <a:prstGeom prst="rect">
            <a:avLst/>
          </a:prstGeom>
        </p:spPr>
        <p:txBody>
          <a:bodyPr/>
          <a:lstStyle/>
          <a:p>
            <a:pPr>
              <a:lnSpc>
                <a:spcPct val="150000"/>
              </a:lnSpc>
            </a:pPr>
            <a:r>
              <a:t>Step 1：找句子主干</a:t>
            </a:r>
          </a:p>
          <a:p>
            <a:pPr>
              <a:lnSpc>
                <a:spcPct val="150000"/>
              </a:lnSpc>
            </a:pPr>
            <a:r>
              <a:t>Step 1.5：排除主干错的</a:t>
            </a:r>
          </a:p>
          <a:p>
            <a:pPr>
              <a:lnSpc>
                <a:spcPct val="150000"/>
              </a:lnSpc>
            </a:pPr>
            <a:r>
              <a:t>Step 2：主干</a:t>
            </a:r>
            <a:r>
              <a:rPr>
                <a:solidFill>
                  <a:srgbClr val="FF0000"/>
                </a:solidFill>
              </a:rPr>
              <a:t>认领</a:t>
            </a:r>
            <a:r>
              <a:t>修饰</a:t>
            </a:r>
          </a:p>
          <a:p>
            <a:pPr>
              <a:lnSpc>
                <a:spcPct val="150000"/>
              </a:lnSpc>
            </a:pPr>
            <a:r>
              <a:t>Step 3：判断选项</a:t>
            </a:r>
          </a:p>
        </p:txBody>
      </p:sp>
      <p:sp>
        <p:nvSpPr>
          <p:cNvPr id="191" name="Title 2"/>
          <p:cNvSpPr txBox="1">
            <a:spLocks noGrp="1"/>
          </p:cNvSpPr>
          <p:nvPr>
            <p:ph type="title"/>
          </p:nvPr>
        </p:nvSpPr>
        <p:spPr>
          <a:xfrm>
            <a:off x="838200" y="365125"/>
            <a:ext cx="10515600" cy="792063"/>
          </a:xfrm>
          <a:prstGeom prst="rect">
            <a:avLst/>
          </a:prstGeom>
        </p:spPr>
        <p:txBody>
          <a:bodyPr/>
          <a:lstStyle/>
          <a:p>
            <a:r>
              <a:t>解题步骤</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3" name="Content Placeholder 3"/>
          <p:cNvGraphicFramePr/>
          <p:nvPr/>
        </p:nvGraphicFramePr>
        <p:xfrm>
          <a:off x="1377862" y="1371600"/>
          <a:ext cx="9432098" cy="4350536"/>
        </p:xfrm>
        <a:graphic>
          <a:graphicData uri="http://schemas.openxmlformats.org/drawingml/2006/table">
            <a:tbl>
              <a:tblPr firstCol="1">
                <a:tableStyleId>{4C3C2611-4C71-4FC5-86AE-919BDF0F9419}</a:tableStyleId>
              </a:tblPr>
              <a:tblGrid>
                <a:gridCol w="989574">
                  <a:extLst>
                    <a:ext uri="{9D8B030D-6E8A-4147-A177-3AD203B41FA5}">
                      <a16:colId xmlns:a16="http://schemas.microsoft.com/office/drawing/2014/main" val="20000"/>
                    </a:ext>
                  </a:extLst>
                </a:gridCol>
                <a:gridCol w="1903937">
                  <a:extLst>
                    <a:ext uri="{9D8B030D-6E8A-4147-A177-3AD203B41FA5}">
                      <a16:colId xmlns:a16="http://schemas.microsoft.com/office/drawing/2014/main" val="20001"/>
                    </a:ext>
                  </a:extLst>
                </a:gridCol>
                <a:gridCol w="6538587">
                  <a:extLst>
                    <a:ext uri="{9D8B030D-6E8A-4147-A177-3AD203B41FA5}">
                      <a16:colId xmlns:a16="http://schemas.microsoft.com/office/drawing/2014/main" val="20002"/>
                    </a:ext>
                  </a:extLst>
                </a:gridCol>
              </a:tblGrid>
              <a:tr h="1087634">
                <a:tc>
                  <a:txBody>
                    <a:bodyPr/>
                    <a:lstStyle/>
                    <a:p>
                      <a:pPr algn="ctr">
                        <a:defRPr sz="1800" b="0"/>
                      </a:pPr>
                      <a:r>
                        <a:rPr sz="2400" b="1">
                          <a:latin typeface="Microsoft YaHei UI"/>
                          <a:ea typeface="Microsoft YaHei UI"/>
                          <a:cs typeface="Microsoft YaHei UI"/>
                          <a:sym typeface="Microsoft YaHei UI"/>
                        </a:rPr>
                        <a:t>1</a:t>
                      </a: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r>
                        <a:t>定语</a:t>
                      </a: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endParaRPr/>
                    </a:p>
                  </a:txBody>
                  <a:tcPr marL="1624" marR="1624" marT="1624" marB="1624" anchor="ctr" horzOverflow="overflow"/>
                </a:tc>
                <a:extLst>
                  <a:ext uri="{0D108BD9-81ED-4DB2-BD59-A6C34878D82A}">
                    <a16:rowId xmlns:a16="http://schemas.microsoft.com/office/drawing/2014/main" val="10000"/>
                  </a:ext>
                </a:extLst>
              </a:tr>
              <a:tr h="1087634">
                <a:tc>
                  <a:txBody>
                    <a:bodyPr/>
                    <a:lstStyle/>
                    <a:p>
                      <a:pPr algn="ctr">
                        <a:defRPr sz="1800" b="0"/>
                      </a:pPr>
                      <a:r>
                        <a:rPr sz="2400" b="1">
                          <a:latin typeface="Microsoft YaHei UI"/>
                          <a:ea typeface="Microsoft YaHei UI"/>
                          <a:cs typeface="Microsoft YaHei UI"/>
                          <a:sym typeface="Microsoft YaHei UI"/>
                        </a:rPr>
                        <a:t>2</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r>
                        <a:t>同位语</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endParaRPr/>
                    </a:p>
                  </a:txBody>
                  <a:tcPr marL="1624" marR="1624" marT="1624" marB="1624" anchor="ctr" horzOverflow="overflow">
                    <a:noFill/>
                  </a:tcPr>
                </a:tc>
                <a:extLst>
                  <a:ext uri="{0D108BD9-81ED-4DB2-BD59-A6C34878D82A}">
                    <a16:rowId xmlns:a16="http://schemas.microsoft.com/office/drawing/2014/main" val="10001"/>
                  </a:ext>
                </a:extLst>
              </a:tr>
              <a:tr h="1087634">
                <a:tc>
                  <a:txBody>
                    <a:bodyPr/>
                    <a:lstStyle/>
                    <a:p>
                      <a:pPr algn="ctr">
                        <a:defRPr sz="1800" b="0"/>
                      </a:pPr>
                      <a:r>
                        <a:rPr sz="2400" b="1">
                          <a:latin typeface="Microsoft YaHei UI"/>
                          <a:ea typeface="Microsoft YaHei UI"/>
                          <a:cs typeface="Microsoft YaHei UI"/>
                          <a:sym typeface="Microsoft YaHei UI"/>
                        </a:rPr>
                        <a:t>3</a:t>
                      </a: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r>
                        <a:t>状语</a:t>
                      </a: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endParaRPr/>
                    </a:p>
                  </a:txBody>
                  <a:tcPr marL="1624" marR="1624" marT="1624" marB="1624" anchor="ctr" horzOverflow="overflow"/>
                </a:tc>
                <a:extLst>
                  <a:ext uri="{0D108BD9-81ED-4DB2-BD59-A6C34878D82A}">
                    <a16:rowId xmlns:a16="http://schemas.microsoft.com/office/drawing/2014/main" val="10002"/>
                  </a:ext>
                </a:extLst>
              </a:tr>
              <a:tr h="1087634">
                <a:tc>
                  <a:txBody>
                    <a:bodyPr/>
                    <a:lstStyle/>
                    <a:p>
                      <a:pPr algn="ctr">
                        <a:defRPr sz="1800" b="0"/>
                      </a:pPr>
                      <a:r>
                        <a:rPr sz="2400" b="1">
                          <a:latin typeface="Microsoft YaHei UI"/>
                          <a:ea typeface="Microsoft YaHei UI"/>
                          <a:cs typeface="Microsoft YaHei UI"/>
                          <a:sym typeface="Microsoft YaHei UI"/>
                        </a:rPr>
                        <a:t>4</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r>
                        <a:t>插入语</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endParaRPr/>
                    </a:p>
                  </a:txBody>
                  <a:tcPr marL="1624" marR="1624" marT="1624" marB="1624" anchor="ctr" horzOverflow="overflow">
                    <a:noFill/>
                  </a:tcPr>
                </a:tc>
                <a:extLst>
                  <a:ext uri="{0D108BD9-81ED-4DB2-BD59-A6C34878D82A}">
                    <a16:rowId xmlns:a16="http://schemas.microsoft.com/office/drawing/2014/main" val="10003"/>
                  </a:ext>
                </a:extLst>
              </a:tr>
            </a:tbl>
          </a:graphicData>
        </a:graphic>
      </p:graphicFrame>
      <p:sp>
        <p:nvSpPr>
          <p:cNvPr id="194" name="Title 2"/>
          <p:cNvSpPr txBox="1">
            <a:spLocks noGrp="1"/>
          </p:cNvSpPr>
          <p:nvPr>
            <p:ph type="title"/>
          </p:nvPr>
        </p:nvSpPr>
        <p:spPr>
          <a:xfrm>
            <a:off x="838200" y="365125"/>
            <a:ext cx="10515600" cy="792063"/>
          </a:xfrm>
          <a:prstGeom prst="rect">
            <a:avLst/>
          </a:prstGeom>
        </p:spPr>
        <p:txBody>
          <a:bodyPr/>
          <a:lstStyle/>
          <a:p>
            <a:r>
              <a:t>修饰：</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 name="Content Placeholder 3"/>
          <p:cNvGraphicFramePr/>
          <p:nvPr/>
        </p:nvGraphicFramePr>
        <p:xfrm>
          <a:off x="1377862" y="1371600"/>
          <a:ext cx="9432098" cy="4350536"/>
        </p:xfrm>
        <a:graphic>
          <a:graphicData uri="http://schemas.openxmlformats.org/drawingml/2006/table">
            <a:tbl>
              <a:tblPr firstCol="1">
                <a:tableStyleId>{4C3C2611-4C71-4FC5-86AE-919BDF0F9419}</a:tableStyleId>
              </a:tblPr>
              <a:tblGrid>
                <a:gridCol w="989574">
                  <a:extLst>
                    <a:ext uri="{9D8B030D-6E8A-4147-A177-3AD203B41FA5}">
                      <a16:colId xmlns:a16="http://schemas.microsoft.com/office/drawing/2014/main" val="20000"/>
                    </a:ext>
                  </a:extLst>
                </a:gridCol>
                <a:gridCol w="1903937">
                  <a:extLst>
                    <a:ext uri="{9D8B030D-6E8A-4147-A177-3AD203B41FA5}">
                      <a16:colId xmlns:a16="http://schemas.microsoft.com/office/drawing/2014/main" val="20001"/>
                    </a:ext>
                  </a:extLst>
                </a:gridCol>
                <a:gridCol w="6538587">
                  <a:extLst>
                    <a:ext uri="{9D8B030D-6E8A-4147-A177-3AD203B41FA5}">
                      <a16:colId xmlns:a16="http://schemas.microsoft.com/office/drawing/2014/main" val="20002"/>
                    </a:ext>
                  </a:extLst>
                </a:gridCol>
              </a:tblGrid>
              <a:tr h="1087634">
                <a:tc>
                  <a:txBody>
                    <a:bodyPr/>
                    <a:lstStyle/>
                    <a:p>
                      <a:pPr algn="ctr">
                        <a:defRPr sz="1800" b="0"/>
                      </a:pPr>
                      <a:r>
                        <a:rPr sz="2400" b="1">
                          <a:latin typeface="Microsoft YaHei UI"/>
                          <a:ea typeface="Microsoft YaHei UI"/>
                          <a:cs typeface="Microsoft YaHei UI"/>
                          <a:sym typeface="Microsoft YaHei UI"/>
                        </a:rPr>
                        <a:t>1</a:t>
                      </a: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r>
                        <a:t>定语</a:t>
                      </a: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r>
                        <a:t>对n./pron.的补充</a:t>
                      </a:r>
                    </a:p>
                  </a:txBody>
                  <a:tcPr marL="1624" marR="1624" marT="1624" marB="1624" anchor="ctr" horzOverflow="overflow"/>
                </a:tc>
                <a:extLst>
                  <a:ext uri="{0D108BD9-81ED-4DB2-BD59-A6C34878D82A}">
                    <a16:rowId xmlns:a16="http://schemas.microsoft.com/office/drawing/2014/main" val="10000"/>
                  </a:ext>
                </a:extLst>
              </a:tr>
              <a:tr h="1087634">
                <a:tc>
                  <a:txBody>
                    <a:bodyPr/>
                    <a:lstStyle/>
                    <a:p>
                      <a:pPr algn="ctr">
                        <a:defRPr sz="1800" b="0"/>
                      </a:pPr>
                      <a:r>
                        <a:rPr sz="2400" b="1">
                          <a:latin typeface="Microsoft YaHei UI"/>
                          <a:ea typeface="Microsoft YaHei UI"/>
                          <a:cs typeface="Microsoft YaHei UI"/>
                          <a:sym typeface="Microsoft YaHei UI"/>
                        </a:rPr>
                        <a:t>2</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r>
                        <a:t>同位语</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r>
                        <a:t>n.对n./pron.的补充</a:t>
                      </a:r>
                    </a:p>
                  </a:txBody>
                  <a:tcPr marL="1624" marR="1624" marT="1624" marB="1624" anchor="ctr" horzOverflow="overflow">
                    <a:noFill/>
                  </a:tcPr>
                </a:tc>
                <a:extLst>
                  <a:ext uri="{0D108BD9-81ED-4DB2-BD59-A6C34878D82A}">
                    <a16:rowId xmlns:a16="http://schemas.microsoft.com/office/drawing/2014/main" val="10001"/>
                  </a:ext>
                </a:extLst>
              </a:tr>
              <a:tr h="1087634">
                <a:tc>
                  <a:txBody>
                    <a:bodyPr/>
                    <a:lstStyle/>
                    <a:p>
                      <a:pPr algn="ctr">
                        <a:defRPr sz="1800" b="0"/>
                      </a:pPr>
                      <a:r>
                        <a:rPr sz="2400" b="1">
                          <a:latin typeface="Microsoft YaHei UI"/>
                          <a:ea typeface="Microsoft YaHei UI"/>
                          <a:cs typeface="Microsoft YaHei UI"/>
                          <a:sym typeface="Microsoft YaHei UI"/>
                        </a:rPr>
                        <a:t>3</a:t>
                      </a: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r>
                        <a:t>状语</a:t>
                      </a: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r>
                        <a:t>定语不管的部分，状语管</a:t>
                      </a:r>
                    </a:p>
                    <a:p>
                      <a:pPr lvl="1" algn="l">
                        <a:defRPr sz="2400">
                          <a:latin typeface="Microsoft YaHei UI"/>
                          <a:ea typeface="Microsoft YaHei UI"/>
                          <a:cs typeface="Microsoft YaHei UI"/>
                          <a:sym typeface="Microsoft YaHei UI"/>
                        </a:defRPr>
                      </a:pPr>
                      <a:r>
                        <a:t>（对 </a:t>
                      </a:r>
                      <a:r>
                        <a:rPr u="sng"/>
                        <a:t>时间、地点、伴随、方式 </a:t>
                      </a:r>
                      <a:r>
                        <a:t>的补充）</a:t>
                      </a:r>
                    </a:p>
                  </a:txBody>
                  <a:tcPr marL="1624" marR="1624" marT="1624" marB="1624" anchor="ctr" horzOverflow="overflow"/>
                </a:tc>
                <a:extLst>
                  <a:ext uri="{0D108BD9-81ED-4DB2-BD59-A6C34878D82A}">
                    <a16:rowId xmlns:a16="http://schemas.microsoft.com/office/drawing/2014/main" val="10002"/>
                  </a:ext>
                </a:extLst>
              </a:tr>
              <a:tr h="1087634">
                <a:tc>
                  <a:txBody>
                    <a:bodyPr/>
                    <a:lstStyle/>
                    <a:p>
                      <a:pPr algn="ctr">
                        <a:defRPr sz="1800" b="0"/>
                      </a:pPr>
                      <a:r>
                        <a:rPr sz="2400" b="1">
                          <a:latin typeface="Microsoft YaHei UI"/>
                          <a:ea typeface="Microsoft YaHei UI"/>
                          <a:cs typeface="Microsoft YaHei UI"/>
                          <a:sym typeface="Microsoft YaHei UI"/>
                        </a:rPr>
                        <a:t>4</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r>
                        <a:t>插入语</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r>
                        <a:t>对语义或态度的补充</a:t>
                      </a:r>
                    </a:p>
                    <a:p>
                      <a:pPr lvl="1" algn="l">
                        <a:defRPr sz="2400">
                          <a:latin typeface="Microsoft YaHei UI"/>
                          <a:ea typeface="Microsoft YaHei UI"/>
                          <a:cs typeface="Microsoft YaHei UI"/>
                          <a:sym typeface="Microsoft YaHei UI"/>
                        </a:defRPr>
                      </a:pPr>
                      <a:r>
                        <a:t>和主句无语法联系</a:t>
                      </a:r>
                    </a:p>
                  </a:txBody>
                  <a:tcPr marL="1624" marR="1624" marT="1624" marB="1624" anchor="ctr" horzOverflow="overflow">
                    <a:noFill/>
                  </a:tcPr>
                </a:tc>
                <a:extLst>
                  <a:ext uri="{0D108BD9-81ED-4DB2-BD59-A6C34878D82A}">
                    <a16:rowId xmlns:a16="http://schemas.microsoft.com/office/drawing/2014/main" val="10003"/>
                  </a:ext>
                </a:extLst>
              </a:tr>
            </a:tbl>
          </a:graphicData>
        </a:graphic>
      </p:graphicFrame>
      <p:sp>
        <p:nvSpPr>
          <p:cNvPr id="197" name="Title 2"/>
          <p:cNvSpPr txBox="1">
            <a:spLocks noGrp="1"/>
          </p:cNvSpPr>
          <p:nvPr>
            <p:ph type="title"/>
          </p:nvPr>
        </p:nvSpPr>
        <p:spPr>
          <a:xfrm>
            <a:off x="838200" y="365125"/>
            <a:ext cx="10515600" cy="792063"/>
          </a:xfrm>
          <a:prstGeom prst="rect">
            <a:avLst/>
          </a:prstGeom>
        </p:spPr>
        <p:txBody>
          <a:bodyPr/>
          <a:lstStyle/>
          <a:p>
            <a:r>
              <a:t>修饰：</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9" name="Content Placeholder 3"/>
          <p:cNvGraphicFramePr/>
          <p:nvPr/>
        </p:nvGraphicFramePr>
        <p:xfrm>
          <a:off x="1377862" y="1371600"/>
          <a:ext cx="9432098" cy="4350536"/>
        </p:xfrm>
        <a:graphic>
          <a:graphicData uri="http://schemas.openxmlformats.org/drawingml/2006/table">
            <a:tbl>
              <a:tblPr firstCol="1">
                <a:tableStyleId>{4C3C2611-4C71-4FC5-86AE-919BDF0F9419}</a:tableStyleId>
              </a:tblPr>
              <a:tblGrid>
                <a:gridCol w="989574">
                  <a:extLst>
                    <a:ext uri="{9D8B030D-6E8A-4147-A177-3AD203B41FA5}">
                      <a16:colId xmlns:a16="http://schemas.microsoft.com/office/drawing/2014/main" val="20000"/>
                    </a:ext>
                  </a:extLst>
                </a:gridCol>
                <a:gridCol w="1903937">
                  <a:extLst>
                    <a:ext uri="{9D8B030D-6E8A-4147-A177-3AD203B41FA5}">
                      <a16:colId xmlns:a16="http://schemas.microsoft.com/office/drawing/2014/main" val="20001"/>
                    </a:ext>
                  </a:extLst>
                </a:gridCol>
                <a:gridCol w="6538587">
                  <a:extLst>
                    <a:ext uri="{9D8B030D-6E8A-4147-A177-3AD203B41FA5}">
                      <a16:colId xmlns:a16="http://schemas.microsoft.com/office/drawing/2014/main" val="20002"/>
                    </a:ext>
                  </a:extLst>
                </a:gridCol>
              </a:tblGrid>
              <a:tr h="1087634">
                <a:tc>
                  <a:txBody>
                    <a:bodyPr/>
                    <a:lstStyle/>
                    <a:p>
                      <a:pPr algn="ctr">
                        <a:defRPr sz="1800" b="0"/>
                      </a:pPr>
                      <a:r>
                        <a:rPr sz="2400" b="1">
                          <a:latin typeface="Microsoft YaHei UI"/>
                          <a:ea typeface="Microsoft YaHei UI"/>
                          <a:cs typeface="Microsoft YaHei UI"/>
                          <a:sym typeface="Microsoft YaHei UI"/>
                        </a:rPr>
                        <a:t>1</a:t>
                      </a: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endParaRP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r>
                        <a:t>对n./pron.的补充</a:t>
                      </a:r>
                    </a:p>
                  </a:txBody>
                  <a:tcPr marL="1624" marR="1624" marT="1624" marB="1624" anchor="ctr" horzOverflow="overflow"/>
                </a:tc>
                <a:extLst>
                  <a:ext uri="{0D108BD9-81ED-4DB2-BD59-A6C34878D82A}">
                    <a16:rowId xmlns:a16="http://schemas.microsoft.com/office/drawing/2014/main" val="10000"/>
                  </a:ext>
                </a:extLst>
              </a:tr>
              <a:tr h="1087634">
                <a:tc>
                  <a:txBody>
                    <a:bodyPr/>
                    <a:lstStyle/>
                    <a:p>
                      <a:pPr algn="ctr">
                        <a:defRPr sz="1800" b="0"/>
                      </a:pPr>
                      <a:r>
                        <a:rPr sz="2400" b="1">
                          <a:latin typeface="Microsoft YaHei UI"/>
                          <a:ea typeface="Microsoft YaHei UI"/>
                          <a:cs typeface="Microsoft YaHei UI"/>
                          <a:sym typeface="Microsoft YaHei UI"/>
                        </a:rPr>
                        <a:t>2</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endParaRP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r>
                        <a:t>n.对n./pron.的补充</a:t>
                      </a:r>
                    </a:p>
                  </a:txBody>
                  <a:tcPr marL="1624" marR="1624" marT="1624" marB="1624" anchor="ctr" horzOverflow="overflow">
                    <a:noFill/>
                  </a:tcPr>
                </a:tc>
                <a:extLst>
                  <a:ext uri="{0D108BD9-81ED-4DB2-BD59-A6C34878D82A}">
                    <a16:rowId xmlns:a16="http://schemas.microsoft.com/office/drawing/2014/main" val="10001"/>
                  </a:ext>
                </a:extLst>
              </a:tr>
              <a:tr h="1087634">
                <a:tc>
                  <a:txBody>
                    <a:bodyPr/>
                    <a:lstStyle/>
                    <a:p>
                      <a:pPr algn="ctr">
                        <a:defRPr sz="1800" b="0"/>
                      </a:pPr>
                      <a:r>
                        <a:rPr sz="2400" b="1">
                          <a:latin typeface="Microsoft YaHei UI"/>
                          <a:ea typeface="Microsoft YaHei UI"/>
                          <a:cs typeface="Microsoft YaHei UI"/>
                          <a:sym typeface="Microsoft YaHei UI"/>
                        </a:rPr>
                        <a:t>3</a:t>
                      </a: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endParaRP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r>
                        <a:t>定语不管的部分，状语管</a:t>
                      </a:r>
                    </a:p>
                    <a:p>
                      <a:pPr lvl="1" algn="l">
                        <a:defRPr sz="2400">
                          <a:latin typeface="Microsoft YaHei UI"/>
                          <a:ea typeface="Microsoft YaHei UI"/>
                          <a:cs typeface="Microsoft YaHei UI"/>
                          <a:sym typeface="Microsoft YaHei UI"/>
                        </a:defRPr>
                      </a:pPr>
                      <a:r>
                        <a:t>（对 </a:t>
                      </a:r>
                      <a:r>
                        <a:rPr u="sng"/>
                        <a:t>时间、地点、伴随、方式 </a:t>
                      </a:r>
                      <a:r>
                        <a:t>的补充）</a:t>
                      </a:r>
                    </a:p>
                  </a:txBody>
                  <a:tcPr marL="1624" marR="1624" marT="1624" marB="1624" anchor="ctr" horzOverflow="overflow"/>
                </a:tc>
                <a:extLst>
                  <a:ext uri="{0D108BD9-81ED-4DB2-BD59-A6C34878D82A}">
                    <a16:rowId xmlns:a16="http://schemas.microsoft.com/office/drawing/2014/main" val="10002"/>
                  </a:ext>
                </a:extLst>
              </a:tr>
              <a:tr h="1087634">
                <a:tc>
                  <a:txBody>
                    <a:bodyPr/>
                    <a:lstStyle/>
                    <a:p>
                      <a:pPr algn="ctr">
                        <a:defRPr sz="1800" b="0"/>
                      </a:pPr>
                      <a:r>
                        <a:rPr sz="2400" b="1">
                          <a:latin typeface="Microsoft YaHei UI"/>
                          <a:ea typeface="Microsoft YaHei UI"/>
                          <a:cs typeface="Microsoft YaHei UI"/>
                          <a:sym typeface="Microsoft YaHei UI"/>
                        </a:rPr>
                        <a:t>4</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endParaRP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r>
                        <a:t>对语义或态度的补充</a:t>
                      </a:r>
                    </a:p>
                    <a:p>
                      <a:pPr lvl="1" algn="l">
                        <a:defRPr sz="2400">
                          <a:latin typeface="Microsoft YaHei UI"/>
                          <a:ea typeface="Microsoft YaHei UI"/>
                          <a:cs typeface="Microsoft YaHei UI"/>
                          <a:sym typeface="Microsoft YaHei UI"/>
                        </a:defRPr>
                      </a:pPr>
                      <a:r>
                        <a:t>和主句无语法联系</a:t>
                      </a:r>
                    </a:p>
                  </a:txBody>
                  <a:tcPr marL="1624" marR="1624" marT="1624" marB="1624" anchor="ctr" horzOverflow="overflow">
                    <a:noFill/>
                  </a:tcPr>
                </a:tc>
                <a:extLst>
                  <a:ext uri="{0D108BD9-81ED-4DB2-BD59-A6C34878D82A}">
                    <a16:rowId xmlns:a16="http://schemas.microsoft.com/office/drawing/2014/main" val="10003"/>
                  </a:ext>
                </a:extLst>
              </a:tr>
            </a:tbl>
          </a:graphicData>
        </a:graphic>
      </p:graphicFrame>
      <p:sp>
        <p:nvSpPr>
          <p:cNvPr id="200" name="Title 2"/>
          <p:cNvSpPr txBox="1">
            <a:spLocks noGrp="1"/>
          </p:cNvSpPr>
          <p:nvPr>
            <p:ph type="title"/>
          </p:nvPr>
        </p:nvSpPr>
        <p:spPr>
          <a:xfrm>
            <a:off x="838200" y="365125"/>
            <a:ext cx="10515600" cy="792063"/>
          </a:xfrm>
          <a:prstGeom prst="rect">
            <a:avLst/>
          </a:prstGeom>
        </p:spPr>
        <p:txBody>
          <a:bodyPr/>
          <a:lstStyle/>
          <a:p>
            <a:r>
              <a:t>修饰：</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 name="Content Placeholder 3"/>
          <p:cNvGraphicFramePr/>
          <p:nvPr/>
        </p:nvGraphicFramePr>
        <p:xfrm>
          <a:off x="1377862" y="1371599"/>
          <a:ext cx="9432098" cy="4511408"/>
        </p:xfrm>
        <a:graphic>
          <a:graphicData uri="http://schemas.openxmlformats.org/drawingml/2006/table">
            <a:tbl>
              <a:tblPr firstCol="1">
                <a:tableStyleId>{4C3C2611-4C71-4FC5-86AE-919BDF0F9419}</a:tableStyleId>
              </a:tblPr>
              <a:tblGrid>
                <a:gridCol w="989574">
                  <a:extLst>
                    <a:ext uri="{9D8B030D-6E8A-4147-A177-3AD203B41FA5}">
                      <a16:colId xmlns:a16="http://schemas.microsoft.com/office/drawing/2014/main" val="20000"/>
                    </a:ext>
                  </a:extLst>
                </a:gridCol>
                <a:gridCol w="1903937">
                  <a:extLst>
                    <a:ext uri="{9D8B030D-6E8A-4147-A177-3AD203B41FA5}">
                      <a16:colId xmlns:a16="http://schemas.microsoft.com/office/drawing/2014/main" val="20001"/>
                    </a:ext>
                  </a:extLst>
                </a:gridCol>
                <a:gridCol w="6538587">
                  <a:extLst>
                    <a:ext uri="{9D8B030D-6E8A-4147-A177-3AD203B41FA5}">
                      <a16:colId xmlns:a16="http://schemas.microsoft.com/office/drawing/2014/main" val="20002"/>
                    </a:ext>
                  </a:extLst>
                </a:gridCol>
              </a:tblGrid>
              <a:tr h="2255704">
                <a:tc>
                  <a:txBody>
                    <a:bodyPr/>
                    <a:lstStyle/>
                    <a:p>
                      <a:pPr algn="ctr">
                        <a:defRPr sz="1800" b="0"/>
                      </a:pPr>
                      <a:r>
                        <a:rPr sz="2400" b="1">
                          <a:latin typeface="Microsoft YaHei UI"/>
                          <a:ea typeface="Microsoft YaHei UI"/>
                          <a:cs typeface="Microsoft YaHei UI"/>
                          <a:sym typeface="Microsoft YaHei UI"/>
                        </a:rPr>
                        <a:t>1</a:t>
                      </a:r>
                    </a:p>
                  </a:txBody>
                  <a:tcPr marL="1624" marR="1624" marT="1624" marB="1624" anchor="ctr" horzOverflow="overflow"/>
                </a:tc>
                <a:tc>
                  <a:txBody>
                    <a:bodyPr/>
                    <a:lstStyle/>
                    <a:p>
                      <a:pPr algn="ctr">
                        <a:defRPr sz="2400">
                          <a:latin typeface="Microsoft YaHei UI"/>
                          <a:ea typeface="Microsoft YaHei UI"/>
                          <a:cs typeface="Microsoft YaHei UI"/>
                          <a:sym typeface="Microsoft YaHei UI"/>
                        </a:defRPr>
                      </a:pPr>
                      <a:r>
                        <a:t>对n.的修饰</a:t>
                      </a:r>
                    </a:p>
                  </a:txBody>
                  <a:tcPr marL="1624" marR="1624" marT="1624" marB="1624" anchor="ctr" horzOverflow="overflow"/>
                </a:tc>
                <a:tc>
                  <a:txBody>
                    <a:bodyPr/>
                    <a:lstStyle/>
                    <a:p>
                      <a:pPr lvl="1" algn="l">
                        <a:defRPr sz="2400">
                          <a:latin typeface="Microsoft YaHei"/>
                          <a:ea typeface="Microsoft YaHei"/>
                          <a:cs typeface="Microsoft YaHei"/>
                          <a:sym typeface="Microsoft YaHei"/>
                        </a:defRPr>
                      </a:pPr>
                      <a:r>
                        <a:rPr>
                          <a:latin typeface="Microsoft YaHei UI"/>
                          <a:ea typeface="Microsoft YaHei UI"/>
                          <a:cs typeface="Microsoft YaHei UI"/>
                          <a:sym typeface="Microsoft YaHei UI"/>
                        </a:rPr>
                        <a:t>对</a:t>
                      </a:r>
                      <a:r>
                        <a:t>n.</a:t>
                      </a:r>
                      <a:r>
                        <a:rPr>
                          <a:latin typeface="Microsoft YaHei UI"/>
                          <a:ea typeface="Microsoft YaHei UI"/>
                          <a:cs typeface="Microsoft YaHei UI"/>
                          <a:sym typeface="Microsoft YaHei UI"/>
                        </a:rPr>
                        <a:t>的修饰：理解成</a:t>
                      </a:r>
                      <a:r>
                        <a:rPr>
                          <a:solidFill>
                            <a:srgbClr val="FF0000"/>
                          </a:solidFill>
                        </a:rPr>
                        <a:t>“…</a:t>
                      </a:r>
                      <a:r>
                        <a:rPr>
                          <a:solidFill>
                            <a:srgbClr val="FF0000"/>
                          </a:solidFill>
                          <a:latin typeface="Microsoft YaHei UI"/>
                          <a:ea typeface="Microsoft YaHei UI"/>
                          <a:cs typeface="Microsoft YaHei UI"/>
                          <a:sym typeface="Microsoft YaHei UI"/>
                        </a:rPr>
                        <a:t>的</a:t>
                      </a:r>
                      <a:r>
                        <a:rPr>
                          <a:solidFill>
                            <a:srgbClr val="FF0000"/>
                          </a:solidFill>
                        </a:rPr>
                        <a:t>n.”</a:t>
                      </a:r>
                    </a:p>
                  </a:txBody>
                  <a:tcPr marL="1624" marR="1624" marT="1624" marB="1624" anchor="ctr" horzOverflow="overflow"/>
                </a:tc>
                <a:extLst>
                  <a:ext uri="{0D108BD9-81ED-4DB2-BD59-A6C34878D82A}">
                    <a16:rowId xmlns:a16="http://schemas.microsoft.com/office/drawing/2014/main" val="10000"/>
                  </a:ext>
                </a:extLst>
              </a:tr>
              <a:tr h="2255704">
                <a:tc>
                  <a:txBody>
                    <a:bodyPr/>
                    <a:lstStyle/>
                    <a:p>
                      <a:pPr algn="ctr">
                        <a:defRPr sz="1800" b="0"/>
                      </a:pPr>
                      <a:r>
                        <a:rPr sz="2400" b="1">
                          <a:latin typeface="Microsoft YaHei UI"/>
                          <a:ea typeface="Microsoft YaHei UI"/>
                          <a:cs typeface="Microsoft YaHei UI"/>
                          <a:sym typeface="Microsoft YaHei UI"/>
                        </a:rPr>
                        <a:t>2</a:t>
                      </a:r>
                    </a:p>
                  </a:txBody>
                  <a:tcPr marL="1624" marR="1624" marT="1624" marB="1624" anchor="ctr" horzOverflow="overflow">
                    <a:noFill/>
                  </a:tcPr>
                </a:tc>
                <a:tc>
                  <a:txBody>
                    <a:bodyPr/>
                    <a:lstStyle/>
                    <a:p>
                      <a:pPr algn="ctr">
                        <a:defRPr sz="1800"/>
                      </a:pPr>
                      <a:r>
                        <a:rPr sz="2400">
                          <a:latin typeface="Microsoft YaHei UI"/>
                          <a:ea typeface="Microsoft YaHei UI"/>
                          <a:cs typeface="Microsoft YaHei UI"/>
                          <a:sym typeface="Microsoft YaHei UI"/>
                        </a:rPr>
                        <a:t>其他修饰</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r>
                        <a:t>按照英文语序理解</a:t>
                      </a:r>
                    </a:p>
                  </a:txBody>
                  <a:tcPr marL="1624" marR="1624" marT="1624" marB="1624" anchor="ctr" horzOverflow="overflow">
                    <a:noFill/>
                  </a:tcPr>
                </a:tc>
                <a:extLst>
                  <a:ext uri="{0D108BD9-81ED-4DB2-BD59-A6C34878D82A}">
                    <a16:rowId xmlns:a16="http://schemas.microsoft.com/office/drawing/2014/main" val="10001"/>
                  </a:ext>
                </a:extLst>
              </a:tr>
            </a:tbl>
          </a:graphicData>
        </a:graphic>
      </p:graphicFrame>
      <p:sp>
        <p:nvSpPr>
          <p:cNvPr id="203" name="Title 2"/>
          <p:cNvSpPr txBox="1">
            <a:spLocks noGrp="1"/>
          </p:cNvSpPr>
          <p:nvPr>
            <p:ph type="title"/>
          </p:nvPr>
        </p:nvSpPr>
        <p:spPr>
          <a:xfrm>
            <a:off x="838200" y="365125"/>
            <a:ext cx="10515600" cy="792063"/>
          </a:xfrm>
          <a:prstGeom prst="rect">
            <a:avLst/>
          </a:prstGeom>
        </p:spPr>
        <p:txBody>
          <a:bodyPr/>
          <a:lstStyle/>
          <a:p>
            <a:r>
              <a:t>修饰：</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ontent Placeholder 1"/>
          <p:cNvSpPr txBox="1">
            <a:spLocks noGrp="1"/>
          </p:cNvSpPr>
          <p:nvPr>
            <p:ph type="body" idx="1"/>
          </p:nvPr>
        </p:nvSpPr>
        <p:spPr>
          <a:xfrm>
            <a:off x="838200" y="1371600"/>
            <a:ext cx="10515600" cy="4805363"/>
          </a:xfrm>
          <a:prstGeom prst="rect">
            <a:avLst/>
          </a:prstGeom>
        </p:spPr>
        <p:txBody>
          <a:bodyPr/>
          <a:lstStyle/>
          <a:p>
            <a:r>
              <a:rPr dirty="0" err="1"/>
              <a:t>基本形式：相同的提问方式</a:t>
            </a:r>
            <a:endParaRPr dirty="0"/>
          </a:p>
          <a:p>
            <a:r>
              <a:rPr lang="ja-JP" altLang="en-US"/>
              <a:t>题量：</a:t>
            </a:r>
            <a:r>
              <a:rPr lang="en-US" altLang="ja-JP" dirty="0"/>
              <a:t>0-1/</a:t>
            </a:r>
            <a:r>
              <a:rPr lang="ja-JP" altLang="en-US"/>
              <a:t>篇</a:t>
            </a:r>
          </a:p>
          <a:p>
            <a:r>
              <a:rPr lang="ja-JP" altLang="en-US"/>
              <a:t>难度：</a:t>
            </a:r>
            <a:r>
              <a:rPr lang="en-US" altLang="ja-JP" dirty="0"/>
              <a:t>4/5</a:t>
            </a:r>
          </a:p>
          <a:p>
            <a:endParaRPr dirty="0"/>
          </a:p>
          <a:p>
            <a:r>
              <a:rPr dirty="0"/>
              <a:t>Which of the sentences below best expresses the essential information in the highlighted sentence in the passage? Incorrect choices change the meaning in important ways or leave out essential information.</a:t>
            </a:r>
          </a:p>
        </p:txBody>
      </p:sp>
      <p:sp>
        <p:nvSpPr>
          <p:cNvPr id="131" name="Title 2"/>
          <p:cNvSpPr txBox="1">
            <a:spLocks noGrp="1"/>
          </p:cNvSpPr>
          <p:nvPr>
            <p:ph type="title"/>
          </p:nvPr>
        </p:nvSpPr>
        <p:spPr>
          <a:xfrm>
            <a:off x="838200" y="365125"/>
            <a:ext cx="10515600" cy="792063"/>
          </a:xfrm>
          <a:prstGeom prst="rect">
            <a:avLst/>
          </a:prstGeom>
        </p:spPr>
        <p:txBody>
          <a:bodyPr/>
          <a:lstStyle/>
          <a:p>
            <a:r>
              <a:t>题型识别</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0" name="Content Placeholder 3"/>
          <p:cNvGraphicFramePr/>
          <p:nvPr/>
        </p:nvGraphicFramePr>
        <p:xfrm>
          <a:off x="939450" y="1334021"/>
          <a:ext cx="10414349" cy="4778680"/>
        </p:xfrm>
        <a:graphic>
          <a:graphicData uri="http://schemas.openxmlformats.org/drawingml/2006/table">
            <a:tbl>
              <a:tblPr firstRow="1">
                <a:tableStyleId>{4C3C2611-4C71-4FC5-86AE-919BDF0F9419}</a:tableStyleId>
              </a:tblPr>
              <a:tblGrid>
                <a:gridCol w="3244242">
                  <a:extLst>
                    <a:ext uri="{9D8B030D-6E8A-4147-A177-3AD203B41FA5}">
                      <a16:colId xmlns:a16="http://schemas.microsoft.com/office/drawing/2014/main" val="20000"/>
                    </a:ext>
                  </a:extLst>
                </a:gridCol>
                <a:gridCol w="7170107">
                  <a:extLst>
                    <a:ext uri="{9D8B030D-6E8A-4147-A177-3AD203B41FA5}">
                      <a16:colId xmlns:a16="http://schemas.microsoft.com/office/drawing/2014/main" val="20001"/>
                    </a:ext>
                  </a:extLst>
                </a:gridCol>
              </a:tblGrid>
              <a:tr h="955736">
                <a:tc>
                  <a:txBody>
                    <a:bodyPr/>
                    <a:lstStyle/>
                    <a:p>
                      <a:pPr algn="ctr">
                        <a:defRPr sz="1800" b="0"/>
                      </a:pPr>
                      <a:r>
                        <a:rPr sz="2800">
                          <a:solidFill>
                            <a:srgbClr val="FF0000"/>
                          </a:solidFill>
                          <a:latin typeface="Microsoft YaHei UI"/>
                          <a:ea typeface="Microsoft YaHei UI"/>
                          <a:cs typeface="Microsoft YaHei UI"/>
                          <a:sym typeface="Microsoft YaHei UI"/>
                        </a:rPr>
                        <a:t>adj. adv</a:t>
                      </a:r>
                    </a:p>
                  </a:txBody>
                  <a:tcPr marL="1388" marR="1388" marT="1388" marB="1388" anchor="ctr" horzOverflow="overflow"/>
                </a:tc>
                <a:tc>
                  <a:txBody>
                    <a:bodyPr/>
                    <a:lstStyle/>
                    <a:p>
                      <a:pPr algn="ctr">
                        <a:defRPr sz="2800" b="0">
                          <a:latin typeface="Microsoft YaHei UI"/>
                          <a:ea typeface="Microsoft YaHei UI"/>
                          <a:cs typeface="Microsoft YaHei UI"/>
                          <a:sym typeface="Microsoft YaHei UI"/>
                        </a:defRPr>
                      </a:pPr>
                      <a:r>
                        <a:t>the blue sky, quite a scandal</a:t>
                      </a:r>
                    </a:p>
                  </a:txBody>
                  <a:tcPr marL="1388" marR="1388" marT="1388" marB="1388" anchor="ctr" horzOverflow="overflow"/>
                </a:tc>
                <a:extLst>
                  <a:ext uri="{0D108BD9-81ED-4DB2-BD59-A6C34878D82A}">
                    <a16:rowId xmlns:a16="http://schemas.microsoft.com/office/drawing/2014/main" val="10000"/>
                  </a:ext>
                </a:extLst>
              </a:tr>
              <a:tr h="955736">
                <a:tc>
                  <a:txBody>
                    <a:bodyPr/>
                    <a:lstStyle/>
                    <a:p>
                      <a:pPr algn="ctr">
                        <a:defRPr sz="1800"/>
                      </a:pPr>
                      <a:r>
                        <a:rPr sz="2800" dirty="0" err="1">
                          <a:solidFill>
                            <a:srgbClr val="FF0000"/>
                          </a:solidFill>
                          <a:latin typeface="Microsoft YaHei UI"/>
                          <a:ea typeface="Microsoft YaHei UI"/>
                          <a:cs typeface="Microsoft YaHei UI"/>
                          <a:sym typeface="Microsoft YaHei UI"/>
                        </a:rPr>
                        <a:t>介词短语</a:t>
                      </a:r>
                      <a:endParaRPr sz="2800" dirty="0">
                        <a:solidFill>
                          <a:srgbClr val="FF0000"/>
                        </a:solidFill>
                        <a:latin typeface="Microsoft YaHei UI"/>
                        <a:ea typeface="Microsoft YaHei UI"/>
                        <a:cs typeface="Microsoft YaHei UI"/>
                        <a:sym typeface="Microsoft YaHei UI"/>
                      </a:endParaRPr>
                    </a:p>
                  </a:txBody>
                  <a:tcPr marL="1388" marR="1388" marT="1388" marB="1388" anchor="ctr" horzOverflow="overflow"/>
                </a:tc>
                <a:tc>
                  <a:txBody>
                    <a:bodyPr/>
                    <a:lstStyle/>
                    <a:p>
                      <a:pPr algn="ctr">
                        <a:defRPr sz="1800"/>
                      </a:pPr>
                      <a:r>
                        <a:rPr sz="2800">
                          <a:latin typeface="Microsoft YaHei UI"/>
                          <a:ea typeface="Microsoft YaHei UI"/>
                          <a:cs typeface="Microsoft YaHei UI"/>
                          <a:sym typeface="Microsoft YaHei UI"/>
                        </a:rPr>
                        <a:t>a man in the park</a:t>
                      </a:r>
                    </a:p>
                  </a:txBody>
                  <a:tcPr marL="1388" marR="1388" marT="1388" marB="1388" anchor="ctr" horzOverflow="overflow"/>
                </a:tc>
                <a:extLst>
                  <a:ext uri="{0D108BD9-81ED-4DB2-BD59-A6C34878D82A}">
                    <a16:rowId xmlns:a16="http://schemas.microsoft.com/office/drawing/2014/main" val="10001"/>
                  </a:ext>
                </a:extLst>
              </a:tr>
              <a:tr h="955736">
                <a:tc>
                  <a:txBody>
                    <a:bodyPr/>
                    <a:lstStyle/>
                    <a:p>
                      <a:pPr algn="ctr">
                        <a:defRPr sz="1800"/>
                      </a:pPr>
                      <a:r>
                        <a:rPr sz="2800" dirty="0">
                          <a:solidFill>
                            <a:srgbClr val="FF0000"/>
                          </a:solidFill>
                          <a:latin typeface="Microsoft YaHei UI"/>
                          <a:ea typeface="Microsoft YaHei UI"/>
                          <a:cs typeface="Microsoft YaHei UI"/>
                          <a:sym typeface="Microsoft YaHei UI"/>
                        </a:rPr>
                        <a:t>n./pron.</a:t>
                      </a:r>
                    </a:p>
                  </a:txBody>
                  <a:tcPr marL="1388" marR="1388" marT="1388" marB="1388" anchor="ctr" horzOverflow="overflow">
                    <a:noFill/>
                  </a:tcPr>
                </a:tc>
                <a:tc>
                  <a:txBody>
                    <a:bodyPr/>
                    <a:lstStyle/>
                    <a:p>
                      <a:pPr algn="ctr">
                        <a:defRPr sz="2800">
                          <a:latin typeface="Microsoft YaHei UI"/>
                          <a:ea typeface="Microsoft YaHei UI"/>
                          <a:cs typeface="Microsoft YaHei UI"/>
                          <a:sym typeface="Microsoft YaHei UI"/>
                        </a:defRPr>
                      </a:pPr>
                      <a:r>
                        <a:t>lemon tree, his jacket</a:t>
                      </a:r>
                    </a:p>
                  </a:txBody>
                  <a:tcPr marL="1388" marR="1388" marT="1388" marB="1388" anchor="ctr" horzOverflow="overflow">
                    <a:noFill/>
                  </a:tcPr>
                </a:tc>
                <a:extLst>
                  <a:ext uri="{0D108BD9-81ED-4DB2-BD59-A6C34878D82A}">
                    <a16:rowId xmlns:a16="http://schemas.microsoft.com/office/drawing/2014/main" val="10002"/>
                  </a:ext>
                </a:extLst>
              </a:tr>
              <a:tr h="955736">
                <a:tc>
                  <a:txBody>
                    <a:bodyPr/>
                    <a:lstStyle/>
                    <a:p>
                      <a:pPr algn="ctr">
                        <a:defRPr sz="2800">
                          <a:solidFill>
                            <a:srgbClr val="FF0000"/>
                          </a:solidFill>
                          <a:latin typeface="Microsoft YaHei UI"/>
                          <a:ea typeface="Microsoft YaHei UI"/>
                          <a:cs typeface="Microsoft YaHei UI"/>
                          <a:sym typeface="Microsoft YaHei UI"/>
                        </a:defRPr>
                      </a:pPr>
                      <a:r>
                        <a:t>that + 从句</a:t>
                      </a:r>
                    </a:p>
                  </a:txBody>
                  <a:tcPr marL="1388" marR="1388" marT="1388" marB="1388" anchor="ctr" horzOverflow="overflow"/>
                </a:tc>
                <a:tc>
                  <a:txBody>
                    <a:bodyPr/>
                    <a:lstStyle/>
                    <a:p>
                      <a:pPr algn="ctr">
                        <a:defRPr sz="1800"/>
                      </a:pPr>
                      <a:r>
                        <a:rPr sz="2800">
                          <a:latin typeface="Microsoft YaHei UI"/>
                          <a:ea typeface="Microsoft YaHei UI"/>
                          <a:cs typeface="Microsoft YaHei UI"/>
                          <a:sym typeface="Microsoft YaHei UI"/>
                        </a:rPr>
                        <a:t>a book that is written by J.K. Rowling</a:t>
                      </a:r>
                    </a:p>
                  </a:txBody>
                  <a:tcPr marL="1388" marR="1388" marT="1388" marB="1388" anchor="ctr" horzOverflow="overflow"/>
                </a:tc>
                <a:extLst>
                  <a:ext uri="{0D108BD9-81ED-4DB2-BD59-A6C34878D82A}">
                    <a16:rowId xmlns:a16="http://schemas.microsoft.com/office/drawing/2014/main" val="10003"/>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Ving/Ved</a:t>
                      </a:r>
                    </a:p>
                  </a:txBody>
                  <a:tcPr marL="1388" marR="1388" marT="1388" marB="1388" anchor="ctr" horzOverflow="overflow">
                    <a:noFill/>
                  </a:tcPr>
                </a:tc>
                <a:tc>
                  <a:txBody>
                    <a:bodyPr/>
                    <a:lstStyle/>
                    <a:p>
                      <a:pPr algn="ctr">
                        <a:defRPr sz="2800">
                          <a:latin typeface="Microsoft YaHei UI"/>
                          <a:ea typeface="Microsoft YaHei UI"/>
                          <a:cs typeface="Microsoft YaHei UI"/>
                          <a:sym typeface="Microsoft YaHei UI"/>
                        </a:defRPr>
                      </a:pPr>
                      <a:r>
                        <a:rPr dirty="0"/>
                        <a:t>the barking dog, the frozen yogurt</a:t>
                      </a:r>
                    </a:p>
                  </a:txBody>
                  <a:tcPr marL="1388" marR="1388" marT="1388" marB="1388" anchor="ctr" horzOverflow="overflow">
                    <a:noFill/>
                  </a:tcPr>
                </a:tc>
                <a:extLst>
                  <a:ext uri="{0D108BD9-81ED-4DB2-BD59-A6C34878D82A}">
                    <a16:rowId xmlns:a16="http://schemas.microsoft.com/office/drawing/2014/main" val="10004"/>
                  </a:ext>
                </a:extLst>
              </a:tr>
            </a:tbl>
          </a:graphicData>
        </a:graphic>
      </p:graphicFrame>
      <p:sp>
        <p:nvSpPr>
          <p:cNvPr id="221" name="Title 2"/>
          <p:cNvSpPr txBox="1">
            <a:spLocks noGrp="1"/>
          </p:cNvSpPr>
          <p:nvPr>
            <p:ph type="title"/>
          </p:nvPr>
        </p:nvSpPr>
        <p:spPr>
          <a:xfrm>
            <a:off x="838200" y="365125"/>
            <a:ext cx="10515600" cy="792063"/>
          </a:xfrm>
          <a:prstGeom prst="rect">
            <a:avLst/>
          </a:prstGeom>
        </p:spPr>
        <p:txBody>
          <a:bodyPr/>
          <a:lstStyle/>
          <a:p>
            <a:r>
              <a:t>对名词的修饰</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itle 2"/>
          <p:cNvSpPr txBox="1">
            <a:spLocks noGrp="1"/>
          </p:cNvSpPr>
          <p:nvPr>
            <p:ph type="title"/>
          </p:nvPr>
        </p:nvSpPr>
        <p:spPr>
          <a:xfrm>
            <a:off x="838200" y="365125"/>
            <a:ext cx="10515600" cy="792063"/>
          </a:xfrm>
          <a:prstGeom prst="rect">
            <a:avLst/>
          </a:prstGeom>
        </p:spPr>
        <p:txBody>
          <a:bodyPr/>
          <a:lstStyle/>
          <a:p>
            <a:r>
              <a:t>对其他的修饰</a:t>
            </a:r>
          </a:p>
        </p:txBody>
      </p:sp>
      <p:graphicFrame>
        <p:nvGraphicFramePr>
          <p:cNvPr id="239" name="Content Placeholder 3"/>
          <p:cNvGraphicFramePr/>
          <p:nvPr/>
        </p:nvGraphicFramePr>
        <p:xfrm>
          <a:off x="939450" y="1334021"/>
          <a:ext cx="10414349" cy="4778680"/>
        </p:xfrm>
        <a:graphic>
          <a:graphicData uri="http://schemas.openxmlformats.org/drawingml/2006/table">
            <a:tbl>
              <a:tblPr firstRow="1">
                <a:tableStyleId>{4C3C2611-4C71-4FC5-86AE-919BDF0F9419}</a:tableStyleId>
              </a:tblPr>
              <a:tblGrid>
                <a:gridCol w="2267212">
                  <a:extLst>
                    <a:ext uri="{9D8B030D-6E8A-4147-A177-3AD203B41FA5}">
                      <a16:colId xmlns:a16="http://schemas.microsoft.com/office/drawing/2014/main" val="20000"/>
                    </a:ext>
                  </a:extLst>
                </a:gridCol>
                <a:gridCol w="8147137">
                  <a:extLst>
                    <a:ext uri="{9D8B030D-6E8A-4147-A177-3AD203B41FA5}">
                      <a16:colId xmlns:a16="http://schemas.microsoft.com/office/drawing/2014/main" val="20001"/>
                    </a:ext>
                  </a:extLst>
                </a:gridCol>
              </a:tblGrid>
              <a:tr h="955736">
                <a:tc>
                  <a:txBody>
                    <a:bodyPr/>
                    <a:lstStyle/>
                    <a:p>
                      <a:pPr algn="ctr">
                        <a:defRPr sz="1800" b="0"/>
                      </a:pPr>
                      <a:r>
                        <a:rPr sz="2800">
                          <a:solidFill>
                            <a:srgbClr val="FF0000"/>
                          </a:solidFill>
                          <a:latin typeface="Microsoft YaHei UI"/>
                          <a:ea typeface="Microsoft YaHei UI"/>
                          <a:cs typeface="Microsoft YaHei UI"/>
                          <a:sym typeface="Microsoft YaHei UI"/>
                        </a:rPr>
                        <a:t>时间</a:t>
                      </a:r>
                    </a:p>
                  </a:txBody>
                  <a:tcPr marL="1388" marR="1388" marT="1388" marB="1388" anchor="ctr" horzOverflow="overflow"/>
                </a:tc>
                <a:tc>
                  <a:txBody>
                    <a:bodyPr/>
                    <a:lstStyle/>
                    <a:p>
                      <a:pPr algn="ctr">
                        <a:defRPr sz="1800" b="0"/>
                      </a:pPr>
                      <a:r>
                        <a:rPr sz="2400">
                          <a:latin typeface="Microsoft YaHei UI"/>
                          <a:ea typeface="Microsoft YaHei UI"/>
                          <a:cs typeface="Microsoft YaHei UI"/>
                          <a:sym typeface="Microsoft YaHei UI"/>
                        </a:rPr>
                        <a:t>when, as, while, as soon as, before, after, since, not...until, until/till, in, at, on</a:t>
                      </a:r>
                    </a:p>
                  </a:txBody>
                  <a:tcPr marL="9525" marR="9525" marT="9525" marB="9525" anchor="ctr" horzOverflow="overflow"/>
                </a:tc>
                <a:extLst>
                  <a:ext uri="{0D108BD9-81ED-4DB2-BD59-A6C34878D82A}">
                    <a16:rowId xmlns:a16="http://schemas.microsoft.com/office/drawing/2014/main" val="10000"/>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地点</a:t>
                      </a:r>
                    </a:p>
                  </a:txBody>
                  <a:tcPr marL="1388" marR="1388" marT="1388" marB="1388" anchor="ctr" horzOverflow="overflow"/>
                </a:tc>
                <a:tc>
                  <a:txBody>
                    <a:bodyPr/>
                    <a:lstStyle/>
                    <a:p>
                      <a:pPr algn="ctr">
                        <a:defRPr sz="1800"/>
                      </a:pPr>
                      <a:r>
                        <a:rPr sz="2400">
                          <a:latin typeface="Microsoft YaHei UI"/>
                          <a:ea typeface="Microsoft YaHei UI"/>
                          <a:cs typeface="Microsoft YaHei UI"/>
                          <a:sym typeface="Microsoft YaHei UI"/>
                        </a:rPr>
                        <a:t>where, wherever, anywhere, everywhere, in, at, on</a:t>
                      </a:r>
                    </a:p>
                  </a:txBody>
                  <a:tcPr marL="9525" marR="9525" marT="9525" marB="9525" anchor="ctr" horzOverflow="overflow"/>
                </a:tc>
                <a:extLst>
                  <a:ext uri="{0D108BD9-81ED-4DB2-BD59-A6C34878D82A}">
                    <a16:rowId xmlns:a16="http://schemas.microsoft.com/office/drawing/2014/main" val="10001"/>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方式</a:t>
                      </a:r>
                    </a:p>
                  </a:txBody>
                  <a:tcPr marL="1388" marR="1388" marT="1388" marB="1388" anchor="ctr" horzOverflow="overflow">
                    <a:noFill/>
                  </a:tcPr>
                </a:tc>
                <a:tc>
                  <a:txBody>
                    <a:bodyPr/>
                    <a:lstStyle/>
                    <a:p>
                      <a:pPr algn="ctr">
                        <a:defRPr sz="1800"/>
                      </a:pPr>
                      <a:r>
                        <a:rPr sz="2400">
                          <a:latin typeface="Microsoft YaHei UI"/>
                          <a:ea typeface="Microsoft YaHei UI"/>
                          <a:cs typeface="Microsoft YaHei UI"/>
                          <a:sym typeface="Microsoft YaHei UI"/>
                        </a:rPr>
                        <a:t>as, as if, by</a:t>
                      </a:r>
                    </a:p>
                  </a:txBody>
                  <a:tcPr marL="9525" marR="9525" marT="9525" marB="9525" anchor="ctr" horzOverflow="overflow">
                    <a:noFill/>
                  </a:tcPr>
                </a:tc>
                <a:extLst>
                  <a:ext uri="{0D108BD9-81ED-4DB2-BD59-A6C34878D82A}">
                    <a16:rowId xmlns:a16="http://schemas.microsoft.com/office/drawing/2014/main" val="10002"/>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伴随</a:t>
                      </a:r>
                    </a:p>
                  </a:txBody>
                  <a:tcPr marL="1388" marR="1388" marT="1388" marB="1388" anchor="ctr" horzOverflow="overflow"/>
                </a:tc>
                <a:tc>
                  <a:txBody>
                    <a:bodyPr/>
                    <a:lstStyle/>
                    <a:p>
                      <a:pPr algn="ctr">
                        <a:defRPr sz="2400">
                          <a:latin typeface="Microsoft YaHei UI"/>
                          <a:ea typeface="Microsoft YaHei UI"/>
                          <a:cs typeface="Microsoft YaHei UI"/>
                          <a:sym typeface="Microsoft YaHei UI"/>
                        </a:defRPr>
                      </a:pPr>
                      <a:r>
                        <a:t>V-ing, V-ed, with结构, adj, 介词短语</a:t>
                      </a:r>
                    </a:p>
                  </a:txBody>
                  <a:tcPr marL="9525" marR="9525" marT="9525" marB="9525" anchor="ctr" horzOverflow="overflow"/>
                </a:tc>
                <a:extLst>
                  <a:ext uri="{0D108BD9-81ED-4DB2-BD59-A6C34878D82A}">
                    <a16:rowId xmlns:a16="http://schemas.microsoft.com/office/drawing/2014/main" val="10003"/>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插入语</a:t>
                      </a:r>
                    </a:p>
                  </a:txBody>
                  <a:tcPr marL="1388" marR="1388" marT="1388" marB="1388" anchor="ctr" horzOverflow="overflow">
                    <a:noFill/>
                  </a:tcPr>
                </a:tc>
                <a:tc>
                  <a:txBody>
                    <a:bodyPr/>
                    <a:lstStyle/>
                    <a:p>
                      <a:pPr algn="ctr">
                        <a:defRPr sz="2400">
                          <a:latin typeface="Microsoft YaHei UI"/>
                          <a:ea typeface="Microsoft YaHei UI"/>
                          <a:cs typeface="Microsoft YaHei UI"/>
                          <a:sym typeface="Microsoft YaHei UI"/>
                        </a:defRPr>
                      </a:pPr>
                      <a:r>
                        <a:t>adj./adv (</a:t>
                      </a:r>
                      <a:r>
                        <a:rPr>
                          <a:solidFill>
                            <a:srgbClr val="0070C0"/>
                          </a:solidFill>
                        </a:rPr>
                        <a:t>personally speaking</a:t>
                      </a:r>
                      <a:r>
                        <a:t>), 介词短语(</a:t>
                      </a:r>
                      <a:r>
                        <a:rPr>
                          <a:solidFill>
                            <a:srgbClr val="0070C0"/>
                          </a:solidFill>
                        </a:rPr>
                        <a:t>in general</a:t>
                      </a:r>
                      <a:r>
                        <a:t>) </a:t>
                      </a:r>
                    </a:p>
                    <a:p>
                      <a:pPr algn="ctr">
                        <a:defRPr sz="2400">
                          <a:latin typeface="Microsoft YaHei UI"/>
                          <a:ea typeface="Microsoft YaHei UI"/>
                          <a:cs typeface="Microsoft YaHei UI"/>
                          <a:sym typeface="Microsoft YaHei UI"/>
                        </a:defRPr>
                      </a:pPr>
                      <a:r>
                        <a:t>to do结构 (</a:t>
                      </a:r>
                      <a:r>
                        <a:rPr>
                          <a:solidFill>
                            <a:srgbClr val="0070C0"/>
                          </a:solidFill>
                        </a:rPr>
                        <a:t>to sum up</a:t>
                      </a:r>
                      <a:r>
                        <a:t>)</a:t>
                      </a:r>
                    </a:p>
                  </a:txBody>
                  <a:tcPr marL="9525" marR="9525" marT="9525" marB="9525" anchor="ctr" horzOverflow="overflow">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itle 2"/>
          <p:cNvSpPr txBox="1">
            <a:spLocks noGrp="1"/>
          </p:cNvSpPr>
          <p:nvPr>
            <p:ph type="title"/>
          </p:nvPr>
        </p:nvSpPr>
        <p:spPr>
          <a:xfrm>
            <a:off x="838200" y="365125"/>
            <a:ext cx="10515600" cy="792063"/>
          </a:xfrm>
          <a:prstGeom prst="rect">
            <a:avLst/>
          </a:prstGeom>
        </p:spPr>
        <p:txBody>
          <a:bodyPr/>
          <a:lstStyle/>
          <a:p>
            <a:r>
              <a:t>修饰练习</a:t>
            </a:r>
          </a:p>
        </p:txBody>
      </p:sp>
      <p:sp>
        <p:nvSpPr>
          <p:cNvPr id="242" name="Content Placeholder 4"/>
          <p:cNvSpPr txBox="1">
            <a:spLocks noGrp="1"/>
          </p:cNvSpPr>
          <p:nvPr>
            <p:ph type="body" idx="1"/>
          </p:nvPr>
        </p:nvSpPr>
        <p:spPr>
          <a:xfrm>
            <a:off x="838200" y="1371600"/>
            <a:ext cx="10515600" cy="4805363"/>
          </a:xfrm>
          <a:prstGeom prst="rect">
            <a:avLst/>
          </a:prstGeom>
        </p:spPr>
        <p:txBody>
          <a:bodyPr/>
          <a:lstStyle/>
          <a:p>
            <a:pPr marL="0" indent="0">
              <a:buSzTx/>
              <a:buNone/>
            </a:pPr>
            <a:r>
              <a:t>Some species are like young monkeys that needed to learn to control selfishness and aggression.</a:t>
            </a:r>
          </a:p>
          <a:p>
            <a:pPr marL="0" indent="0">
              <a:buSzTx/>
              <a:buNone/>
            </a:pPr>
            <a:endParaRPr/>
          </a:p>
          <a:p>
            <a:pPr marL="0" indent="0">
              <a:buSzTx/>
              <a:buNone/>
            </a:pPr>
            <a:r>
              <a:t>species, like young monkeys that needed to learn to control selfishness and aggression</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ontent Placeholder 1"/>
          <p:cNvSpPr txBox="1">
            <a:spLocks noGrp="1"/>
          </p:cNvSpPr>
          <p:nvPr>
            <p:ph type="body" idx="1"/>
          </p:nvPr>
        </p:nvSpPr>
        <p:spPr>
          <a:xfrm>
            <a:off x="257173" y="271462"/>
            <a:ext cx="11677653" cy="6013239"/>
          </a:xfrm>
          <a:prstGeom prst="rect">
            <a:avLst/>
          </a:prstGeom>
        </p:spPr>
        <p:txBody>
          <a:bodyPr/>
          <a:lstStyle/>
          <a:p>
            <a:pPr>
              <a:lnSpc>
                <a:spcPct val="90000"/>
              </a:lnSpc>
              <a:defRPr sz="2500"/>
            </a:pPr>
            <a:r>
              <a:t>30-1-9  </a:t>
            </a:r>
            <a:r>
              <a:rPr>
                <a:solidFill>
                  <a:srgbClr val="FF0000"/>
                </a:solidFill>
              </a:rPr>
              <a:t>Learning</a:t>
            </a:r>
            <a:r>
              <a:t> appropriate social behaviors </a:t>
            </a:r>
            <a:r>
              <a:rPr>
                <a:solidFill>
                  <a:srgbClr val="FF0000"/>
                </a:solidFill>
              </a:rPr>
              <a:t>is</a:t>
            </a:r>
            <a:r>
              <a:t> especially </a:t>
            </a:r>
            <a:r>
              <a:rPr>
                <a:solidFill>
                  <a:srgbClr val="FF0000"/>
                </a:solidFill>
              </a:rPr>
              <a:t>important for species </a:t>
            </a:r>
            <a:r>
              <a:t>that live in groups, </a:t>
            </a:r>
            <a:r>
              <a:rPr>
                <a:solidFill>
                  <a:srgbClr val="0070C0"/>
                </a:solidFill>
              </a:rPr>
              <a:t>like young monkeys </a:t>
            </a:r>
            <a:r>
              <a:t>that needed to learn to control selfishness and aggression and to understand the give-and-take involved in social groups. </a:t>
            </a:r>
          </a:p>
          <a:p>
            <a:pPr marL="457200" indent="-457200">
              <a:lnSpc>
                <a:spcPct val="90000"/>
              </a:lnSpc>
              <a:buSzPct val="100000"/>
              <a:buFont typeface="Courier New"/>
              <a:buChar char="o"/>
              <a:defRPr sz="2500"/>
            </a:pPr>
            <a:endParaRPr/>
          </a:p>
          <a:p>
            <a:pPr marL="457200" indent="-457200">
              <a:lnSpc>
                <a:spcPct val="90000"/>
              </a:lnSpc>
              <a:buSzPct val="100000"/>
              <a:buFont typeface="Courier New"/>
              <a:buChar char="o"/>
              <a:defRPr sz="2500"/>
            </a:pPr>
            <a:r>
              <a:t>Only monkeys that have learned to control their selfish and aggressive behaviors can be involved in social groups.</a:t>
            </a:r>
          </a:p>
          <a:p>
            <a:pPr marL="457200" indent="-457200">
              <a:lnSpc>
                <a:spcPct val="90000"/>
              </a:lnSpc>
              <a:buSzPct val="100000"/>
              <a:buFont typeface="Courier New"/>
              <a:buChar char="o"/>
              <a:defRPr sz="2500"/>
            </a:pPr>
            <a:r>
              <a:t>Selfish and aggressive animals like monkeys live in groups in order to practice appropriate social behaviors.</a:t>
            </a:r>
          </a:p>
          <a:p>
            <a:pPr marL="457200" indent="-457200">
              <a:lnSpc>
                <a:spcPct val="90000"/>
              </a:lnSpc>
              <a:buSzPct val="100000"/>
              <a:buFont typeface="Courier New"/>
              <a:buChar char="o"/>
              <a:defRPr sz="2500"/>
            </a:pPr>
            <a:r>
              <a:t>Monkeys and other social animals need to learn behaviors appropriate for their social groups.</a:t>
            </a:r>
          </a:p>
          <a:p>
            <a:pPr marL="457200" indent="-457200">
              <a:lnSpc>
                <a:spcPct val="90000"/>
              </a:lnSpc>
              <a:buSzPct val="100000"/>
              <a:buFont typeface="Courier New"/>
              <a:buChar char="o"/>
              <a:defRPr sz="2500"/>
            </a:pPr>
            <a:r>
              <a:t>Some monkeys are naturally too selfish and aggressive to understand the give-and-take of social groups, so they learn such important behaviors while young.</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ontent Placeholder 1"/>
          <p:cNvSpPr txBox="1">
            <a:spLocks noGrp="1"/>
          </p:cNvSpPr>
          <p:nvPr>
            <p:ph type="body" idx="1"/>
          </p:nvPr>
        </p:nvSpPr>
        <p:spPr>
          <a:xfrm>
            <a:off x="257173" y="271462"/>
            <a:ext cx="11677653" cy="6013239"/>
          </a:xfrm>
          <a:prstGeom prst="rect">
            <a:avLst/>
          </a:prstGeom>
        </p:spPr>
        <p:txBody>
          <a:bodyPr>
            <a:noAutofit/>
          </a:bodyPr>
          <a:lstStyle/>
          <a:p>
            <a:pPr>
              <a:lnSpc>
                <a:spcPct val="90000"/>
              </a:lnSpc>
              <a:defRPr sz="2300"/>
            </a:pPr>
            <a:r>
              <a:rPr sz="2500" dirty="0"/>
              <a:t>26-2-9. Escape involves such actions as aestivation, a condition of prolonged dormancy, or torpor, during which animals reduce their metabolic rate and body temperature during the hot season or during very dry spells.</a:t>
            </a:r>
          </a:p>
          <a:p>
            <a:pPr marL="457200" indent="-457200">
              <a:lnSpc>
                <a:spcPct val="108000"/>
              </a:lnSpc>
              <a:buSzPct val="100000"/>
              <a:buFont typeface="Courier New"/>
              <a:buChar char="o"/>
              <a:defRPr sz="2300"/>
            </a:pPr>
            <a:r>
              <a:rPr sz="2500" dirty="0"/>
              <a:t>One way animals escape is by entering a state of extended dormancy, known as aestivation, during the hottest and driest times of year.</a:t>
            </a:r>
          </a:p>
          <a:p>
            <a:pPr marL="457200" indent="-457200">
              <a:lnSpc>
                <a:spcPct val="108000"/>
              </a:lnSpc>
              <a:buSzPct val="100000"/>
              <a:buFont typeface="Courier New"/>
              <a:buChar char="o"/>
              <a:defRPr sz="2300"/>
            </a:pPr>
            <a:r>
              <a:rPr sz="2500" dirty="0"/>
              <a:t>Animals can escape without using direct action, or aestivation, simply by reducing their metabolic rate and body temperature.</a:t>
            </a:r>
          </a:p>
          <a:p>
            <a:pPr marL="457200" indent="-457200">
              <a:lnSpc>
                <a:spcPct val="108000"/>
              </a:lnSpc>
              <a:buSzPct val="100000"/>
              <a:buFont typeface="Courier New"/>
              <a:buChar char="o"/>
              <a:defRPr sz="2300"/>
            </a:pPr>
            <a:r>
              <a:rPr sz="2500" dirty="0"/>
              <a:t>The actions that an animal uses to escape are known as aestivation, which sometimes involves a reduction in metabolic rate or body temperature.</a:t>
            </a:r>
          </a:p>
          <a:p>
            <a:pPr marL="457200" indent="-457200">
              <a:lnSpc>
                <a:spcPct val="108000"/>
              </a:lnSpc>
              <a:buSzPct val="100000"/>
              <a:buFont typeface="Courier New"/>
              <a:buChar char="o"/>
              <a:defRPr sz="2300"/>
            </a:pPr>
            <a:r>
              <a:rPr sz="2500" dirty="0"/>
              <a:t>When the weather is especially hot and dry, an animal may suffer from a condition known as aestivation, at which point the animal needs to escape.</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79A570-BA90-BA46-90CD-63869A208FF6}"/>
              </a:ext>
            </a:extLst>
          </p:cNvPr>
          <p:cNvSpPr>
            <a:spLocks noGrp="1"/>
          </p:cNvSpPr>
          <p:nvPr>
            <p:ph idx="1"/>
          </p:nvPr>
        </p:nvSpPr>
        <p:spPr/>
        <p:txBody>
          <a:bodyPr>
            <a:normAutofit/>
          </a:bodyPr>
          <a:lstStyle/>
          <a:p>
            <a:r>
              <a:rPr lang="en-US" altLang="zh-CN" dirty="0"/>
              <a:t>17-3-9</a:t>
            </a:r>
            <a:r>
              <a:rPr lang="zh-CN" altLang="en-US" dirty="0"/>
              <a:t> </a:t>
            </a:r>
            <a:r>
              <a:rPr lang="en-US" dirty="0"/>
              <a:t>In the second case, pollinators (insects, birds) obtain food from the flowering plant, and the plant has its pollen distributed and seeds dispersed much more efficiently than they would be if they were carried by the wind only. </a:t>
            </a:r>
          </a:p>
          <a:p>
            <a:r>
              <a:rPr lang="en-US" dirty="0"/>
              <a:t>○The relationship between flowering plants and pollinators provides pollinators with food and flowers with efficient reproduction.</a:t>
            </a:r>
          </a:p>
          <a:p>
            <a:r>
              <a:rPr lang="en-US" dirty="0"/>
              <a:t> ○In some cases birds obtain food from the seeds that are dispersed in the wind.</a:t>
            </a:r>
          </a:p>
          <a:p>
            <a:r>
              <a:rPr lang="en-US" dirty="0"/>
              <a:t>○The wind not only helps the flowers distribute their seeds but enables birds to find more food.</a:t>
            </a:r>
          </a:p>
          <a:p>
            <a:r>
              <a:rPr lang="en-US" dirty="0"/>
              <a:t> ○Animals and insects are more effective in distributing pollen and seeds than the wind.</a:t>
            </a:r>
            <a:endParaRPr lang="en-CN" dirty="0"/>
          </a:p>
        </p:txBody>
      </p:sp>
    </p:spTree>
    <p:extLst>
      <p:ext uri="{BB962C8B-B14F-4D97-AF65-F5344CB8AC3E}">
        <p14:creationId xmlns:p14="http://schemas.microsoft.com/office/powerpoint/2010/main" val="24248115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ontent Placeholder 3"/>
          <p:cNvSpPr txBox="1">
            <a:spLocks noGrp="1"/>
          </p:cNvSpPr>
          <p:nvPr>
            <p:ph type="body" idx="1"/>
          </p:nvPr>
        </p:nvSpPr>
        <p:spPr>
          <a:xfrm>
            <a:off x="838200" y="1371600"/>
            <a:ext cx="10515600" cy="4805363"/>
          </a:xfrm>
          <a:prstGeom prst="rect">
            <a:avLst/>
          </a:prstGeom>
        </p:spPr>
        <p:txBody>
          <a:bodyPr/>
          <a:lstStyle/>
          <a:p>
            <a:r>
              <a:t>因果关系</a:t>
            </a:r>
          </a:p>
          <a:p>
            <a:r>
              <a:t>转折关系</a:t>
            </a:r>
          </a:p>
          <a:p>
            <a:r>
              <a:t>对比关系</a:t>
            </a:r>
          </a:p>
          <a:p>
            <a:r>
              <a:t>并列关系</a:t>
            </a:r>
          </a:p>
          <a:p>
            <a:r>
              <a:t>多重逻辑</a:t>
            </a:r>
          </a:p>
        </p:txBody>
      </p:sp>
      <p:sp>
        <p:nvSpPr>
          <p:cNvPr id="257" name="Title 2"/>
          <p:cNvSpPr txBox="1">
            <a:spLocks noGrp="1"/>
          </p:cNvSpPr>
          <p:nvPr>
            <p:ph type="title"/>
          </p:nvPr>
        </p:nvSpPr>
        <p:spPr>
          <a:xfrm>
            <a:off x="838200" y="365125"/>
            <a:ext cx="10515600" cy="792063"/>
          </a:xfrm>
          <a:prstGeom prst="rect">
            <a:avLst/>
          </a:prstGeom>
        </p:spPr>
        <p:txBody>
          <a:bodyPr/>
          <a:lstStyle/>
          <a:p>
            <a:r>
              <a:t>有逻辑的句子简化题</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ontent Placeholder 1"/>
          <p:cNvSpPr txBox="1">
            <a:spLocks noGrp="1"/>
          </p:cNvSpPr>
          <p:nvPr>
            <p:ph type="body" idx="1"/>
          </p:nvPr>
        </p:nvSpPr>
        <p:spPr>
          <a:xfrm>
            <a:off x="838200" y="1371600"/>
            <a:ext cx="10515600" cy="4805363"/>
          </a:xfrm>
          <a:prstGeom prst="rect">
            <a:avLst/>
          </a:prstGeom>
        </p:spPr>
        <p:txBody>
          <a:bodyPr/>
          <a:lstStyle/>
          <a:p>
            <a:r>
              <a:t>Which of the sentences below best expresses </a:t>
            </a:r>
            <a:r>
              <a:rPr>
                <a:solidFill>
                  <a:srgbClr val="FF0000"/>
                </a:solidFill>
              </a:rPr>
              <a:t>the essential information</a:t>
            </a:r>
            <a:r>
              <a:t> in the highlighted sentence in the passage? Incorrect choices </a:t>
            </a:r>
            <a:r>
              <a:rPr>
                <a:solidFill>
                  <a:srgbClr val="0070C0"/>
                </a:solidFill>
              </a:rPr>
              <a:t>change the meaning in important ways </a:t>
            </a:r>
            <a:r>
              <a:t>or </a:t>
            </a:r>
            <a:r>
              <a:rPr>
                <a:solidFill>
                  <a:srgbClr val="0070C0"/>
                </a:solidFill>
              </a:rPr>
              <a:t>leave out essential information</a:t>
            </a:r>
            <a:r>
              <a:t>.</a:t>
            </a:r>
          </a:p>
        </p:txBody>
      </p:sp>
      <p:sp>
        <p:nvSpPr>
          <p:cNvPr id="260" name="Title 2"/>
          <p:cNvSpPr txBox="1">
            <a:spLocks noGrp="1"/>
          </p:cNvSpPr>
          <p:nvPr>
            <p:ph type="title"/>
          </p:nvPr>
        </p:nvSpPr>
        <p:spPr>
          <a:xfrm>
            <a:off x="838200" y="365125"/>
            <a:ext cx="10515600" cy="792063"/>
          </a:xfrm>
          <a:prstGeom prst="rect">
            <a:avLst/>
          </a:prstGeom>
        </p:spPr>
        <p:txBody>
          <a:bodyPr/>
          <a:lstStyle/>
          <a:p>
            <a:r>
              <a:rPr dirty="0" err="1"/>
              <a:t>解题步骤</a:t>
            </a:r>
            <a:r>
              <a:rPr dirty="0"/>
              <a:t> </a:t>
            </a:r>
            <a:r>
              <a:rPr dirty="0">
                <a:highlight>
                  <a:srgbClr val="FFFF00"/>
                </a:highlight>
              </a:rPr>
              <a:t>+ </a:t>
            </a:r>
            <a:r>
              <a:rPr dirty="0" err="1">
                <a:highlight>
                  <a:srgbClr val="FFFF00"/>
                </a:highlight>
              </a:rPr>
              <a:t>逻辑</a:t>
            </a:r>
            <a:endParaRPr dirty="0">
              <a:highlight>
                <a:srgbClr val="FFFF00"/>
              </a:highlight>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ontent Placeholder 1"/>
          <p:cNvSpPr txBox="1">
            <a:spLocks noGrp="1"/>
          </p:cNvSpPr>
          <p:nvPr>
            <p:ph type="body" idx="1"/>
          </p:nvPr>
        </p:nvSpPr>
        <p:spPr>
          <a:xfrm>
            <a:off x="838200" y="1371600"/>
            <a:ext cx="10515600" cy="4805363"/>
          </a:xfrm>
          <a:prstGeom prst="rect">
            <a:avLst/>
          </a:prstGeom>
        </p:spPr>
        <p:txBody>
          <a:bodyPr/>
          <a:lstStyle/>
          <a:p>
            <a:pPr>
              <a:lnSpc>
                <a:spcPct val="150000"/>
              </a:lnSpc>
            </a:pPr>
            <a:r>
              <a:t>Step 1：找句子主干  </a:t>
            </a:r>
          </a:p>
          <a:p>
            <a:pPr>
              <a:lnSpc>
                <a:spcPct val="150000"/>
              </a:lnSpc>
            </a:pPr>
            <a:r>
              <a:t>Step 1.5：排除主干错的  </a:t>
            </a:r>
          </a:p>
          <a:p>
            <a:pPr>
              <a:lnSpc>
                <a:spcPct val="150000"/>
              </a:lnSpc>
            </a:pPr>
            <a:r>
              <a:t>Step 2：主干</a:t>
            </a:r>
            <a:r>
              <a:rPr>
                <a:solidFill>
                  <a:srgbClr val="FF0000"/>
                </a:solidFill>
              </a:rPr>
              <a:t>认领</a:t>
            </a:r>
            <a:r>
              <a:t>修饰</a:t>
            </a:r>
          </a:p>
          <a:p>
            <a:pPr>
              <a:lnSpc>
                <a:spcPct val="150000"/>
              </a:lnSpc>
            </a:pPr>
            <a:r>
              <a:t>Step 3：判断选项</a:t>
            </a:r>
          </a:p>
        </p:txBody>
      </p:sp>
      <p:sp>
        <p:nvSpPr>
          <p:cNvPr id="263" name="Title 2"/>
          <p:cNvSpPr txBox="1">
            <a:spLocks noGrp="1"/>
          </p:cNvSpPr>
          <p:nvPr>
            <p:ph type="title"/>
          </p:nvPr>
        </p:nvSpPr>
        <p:spPr>
          <a:xfrm>
            <a:off x="838200" y="365125"/>
            <a:ext cx="10515600" cy="792063"/>
          </a:xfrm>
          <a:prstGeom prst="rect">
            <a:avLst/>
          </a:prstGeom>
        </p:spPr>
        <p:txBody>
          <a:bodyPr/>
          <a:lstStyle/>
          <a:p>
            <a:r>
              <a:rPr dirty="0" err="1"/>
              <a:t>解题步骤</a:t>
            </a:r>
            <a:r>
              <a:rPr dirty="0"/>
              <a:t> </a:t>
            </a:r>
            <a:r>
              <a:rPr dirty="0">
                <a:highlight>
                  <a:srgbClr val="FFFF00"/>
                </a:highlight>
              </a:rPr>
              <a:t>+ </a:t>
            </a:r>
            <a:r>
              <a:rPr dirty="0" err="1">
                <a:highlight>
                  <a:srgbClr val="FFFF00"/>
                </a:highlight>
              </a:rPr>
              <a:t>逻辑</a:t>
            </a:r>
            <a:endParaRPr dirty="0">
              <a:highlight>
                <a:srgbClr val="FFFF00"/>
              </a:highlight>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ontent Placeholder 1"/>
          <p:cNvSpPr txBox="1">
            <a:spLocks noGrp="1"/>
          </p:cNvSpPr>
          <p:nvPr>
            <p:ph type="body" idx="1"/>
          </p:nvPr>
        </p:nvSpPr>
        <p:spPr>
          <a:xfrm>
            <a:off x="838200" y="1371600"/>
            <a:ext cx="10515600" cy="4805363"/>
          </a:xfrm>
          <a:prstGeom prst="rect">
            <a:avLst/>
          </a:prstGeom>
        </p:spPr>
        <p:txBody>
          <a:bodyPr/>
          <a:lstStyle/>
          <a:p>
            <a:pPr>
              <a:lnSpc>
                <a:spcPct val="150000"/>
              </a:lnSpc>
            </a:pPr>
            <a:r>
              <a:rPr dirty="0"/>
              <a:t>Step 1：找句子主干 </a:t>
            </a:r>
            <a:r>
              <a:rPr dirty="0">
                <a:highlight>
                  <a:srgbClr val="FFFF00"/>
                </a:highlight>
              </a:rPr>
              <a:t>+ </a:t>
            </a:r>
            <a:r>
              <a:rPr dirty="0" err="1">
                <a:highlight>
                  <a:srgbClr val="FFFF00"/>
                </a:highlight>
              </a:rPr>
              <a:t>主要逻辑</a:t>
            </a:r>
            <a:endParaRPr dirty="0">
              <a:highlight>
                <a:srgbClr val="FFFF00"/>
              </a:highlight>
            </a:endParaRPr>
          </a:p>
          <a:p>
            <a:pPr>
              <a:lnSpc>
                <a:spcPct val="150000"/>
              </a:lnSpc>
            </a:pPr>
            <a:r>
              <a:rPr dirty="0"/>
              <a:t>Step 1.5：排除主干错的 </a:t>
            </a:r>
            <a:r>
              <a:rPr dirty="0">
                <a:highlight>
                  <a:srgbClr val="FFFF00"/>
                </a:highlight>
              </a:rPr>
              <a:t>+ </a:t>
            </a:r>
            <a:r>
              <a:rPr dirty="0" err="1">
                <a:highlight>
                  <a:srgbClr val="FFFF00"/>
                </a:highlight>
              </a:rPr>
              <a:t>逻辑错的</a:t>
            </a:r>
            <a:endParaRPr dirty="0">
              <a:highlight>
                <a:srgbClr val="FFFF00"/>
              </a:highlight>
            </a:endParaRPr>
          </a:p>
          <a:p>
            <a:pPr>
              <a:lnSpc>
                <a:spcPct val="150000"/>
              </a:lnSpc>
            </a:pPr>
            <a:r>
              <a:rPr dirty="0"/>
              <a:t>Step 2：主干</a:t>
            </a:r>
            <a:r>
              <a:rPr dirty="0">
                <a:solidFill>
                  <a:srgbClr val="FF0000"/>
                </a:solidFill>
              </a:rPr>
              <a:t>认领</a:t>
            </a:r>
            <a:r>
              <a:rPr dirty="0"/>
              <a:t>修饰</a:t>
            </a:r>
          </a:p>
          <a:p>
            <a:pPr>
              <a:lnSpc>
                <a:spcPct val="150000"/>
              </a:lnSpc>
            </a:pPr>
            <a:r>
              <a:rPr dirty="0"/>
              <a:t>Step 3：判断选项</a:t>
            </a:r>
          </a:p>
        </p:txBody>
      </p:sp>
      <p:sp>
        <p:nvSpPr>
          <p:cNvPr id="266" name="Title 2"/>
          <p:cNvSpPr txBox="1">
            <a:spLocks noGrp="1"/>
          </p:cNvSpPr>
          <p:nvPr>
            <p:ph type="title"/>
          </p:nvPr>
        </p:nvSpPr>
        <p:spPr>
          <a:xfrm>
            <a:off x="838200" y="365125"/>
            <a:ext cx="10515600" cy="792063"/>
          </a:xfrm>
          <a:prstGeom prst="rect">
            <a:avLst/>
          </a:prstGeom>
        </p:spPr>
        <p:txBody>
          <a:bodyPr/>
          <a:lstStyle/>
          <a:p>
            <a:r>
              <a:rPr dirty="0" err="1"/>
              <a:t>解题步骤</a:t>
            </a:r>
            <a:r>
              <a:rPr dirty="0"/>
              <a:t> </a:t>
            </a:r>
            <a:r>
              <a:rPr dirty="0">
                <a:highlight>
                  <a:srgbClr val="FFFF00"/>
                </a:highlight>
              </a:rPr>
              <a:t>+ </a:t>
            </a:r>
            <a:r>
              <a:rPr dirty="0" err="1">
                <a:highlight>
                  <a:srgbClr val="FFFF00"/>
                </a:highlight>
              </a:rPr>
              <a:t>逻辑</a:t>
            </a:r>
            <a:endParaRPr dirty="0">
              <a:highlight>
                <a:srgbClr val="FFFF00"/>
              </a:highligh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ontent Placeholder 1"/>
          <p:cNvSpPr txBox="1">
            <a:spLocks noGrp="1"/>
          </p:cNvSpPr>
          <p:nvPr>
            <p:ph type="body" idx="1"/>
          </p:nvPr>
        </p:nvSpPr>
        <p:spPr>
          <a:xfrm>
            <a:off x="838200" y="1371600"/>
            <a:ext cx="10515600" cy="4805363"/>
          </a:xfrm>
          <a:prstGeom prst="rect">
            <a:avLst/>
          </a:prstGeom>
        </p:spPr>
        <p:txBody>
          <a:bodyPr/>
          <a:lstStyle/>
          <a:p>
            <a:r>
              <a:rPr dirty="0" err="1"/>
              <a:t>基本形式：相同的提问方式</a:t>
            </a:r>
            <a:endParaRPr dirty="0"/>
          </a:p>
          <a:p>
            <a:r>
              <a:rPr lang="ja-JP" altLang="en-US"/>
              <a:t>题量：</a:t>
            </a:r>
            <a:r>
              <a:rPr lang="en-US" altLang="ja-JP" dirty="0"/>
              <a:t>0-1/</a:t>
            </a:r>
            <a:r>
              <a:rPr lang="ja-JP" altLang="en-US"/>
              <a:t>篇</a:t>
            </a:r>
          </a:p>
          <a:p>
            <a:r>
              <a:rPr lang="ja-JP" altLang="en-US"/>
              <a:t>难度：</a:t>
            </a:r>
            <a:r>
              <a:rPr lang="en-US" altLang="ja-JP" dirty="0"/>
              <a:t>4/5</a:t>
            </a:r>
          </a:p>
          <a:p>
            <a:endParaRPr dirty="0"/>
          </a:p>
          <a:p>
            <a:r>
              <a:rPr dirty="0"/>
              <a:t>Which of the sentences below best expresses </a:t>
            </a:r>
            <a:r>
              <a:rPr dirty="0">
                <a:solidFill>
                  <a:srgbClr val="FF0000"/>
                </a:solidFill>
              </a:rPr>
              <a:t>the essential information</a:t>
            </a:r>
            <a:r>
              <a:rPr dirty="0"/>
              <a:t> in the highlighted sentence in the passage? Incorrect choices </a:t>
            </a:r>
            <a:r>
              <a:rPr dirty="0">
                <a:solidFill>
                  <a:srgbClr val="0070C0"/>
                </a:solidFill>
              </a:rPr>
              <a:t>change the meaning in important ways </a:t>
            </a:r>
            <a:r>
              <a:rPr dirty="0"/>
              <a:t>or </a:t>
            </a:r>
            <a:r>
              <a:rPr dirty="0">
                <a:solidFill>
                  <a:srgbClr val="0070C0"/>
                </a:solidFill>
              </a:rPr>
              <a:t>leave out essential information</a:t>
            </a:r>
            <a:r>
              <a:rPr dirty="0"/>
              <a:t>.</a:t>
            </a:r>
          </a:p>
        </p:txBody>
      </p:sp>
      <p:sp>
        <p:nvSpPr>
          <p:cNvPr id="134" name="Title 2"/>
          <p:cNvSpPr txBox="1">
            <a:spLocks noGrp="1"/>
          </p:cNvSpPr>
          <p:nvPr>
            <p:ph type="title"/>
          </p:nvPr>
        </p:nvSpPr>
        <p:spPr>
          <a:xfrm>
            <a:off x="838200" y="365125"/>
            <a:ext cx="10515600" cy="792063"/>
          </a:xfrm>
          <a:prstGeom prst="rect">
            <a:avLst/>
          </a:prstGeom>
        </p:spPr>
        <p:txBody>
          <a:bodyPr/>
          <a:lstStyle/>
          <a:p>
            <a:r>
              <a:t>题型识别</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ontent Placeholder 1"/>
          <p:cNvSpPr txBox="1">
            <a:spLocks noGrp="1"/>
          </p:cNvSpPr>
          <p:nvPr>
            <p:ph type="body" idx="1"/>
          </p:nvPr>
        </p:nvSpPr>
        <p:spPr>
          <a:xfrm>
            <a:off x="838200" y="1371600"/>
            <a:ext cx="10515600" cy="4805363"/>
          </a:xfrm>
          <a:prstGeom prst="rect">
            <a:avLst/>
          </a:prstGeom>
        </p:spPr>
        <p:txBody>
          <a:bodyPr/>
          <a:lstStyle/>
          <a:p>
            <a:pPr marL="0" indent="0">
              <a:buSzTx/>
              <a:buNone/>
            </a:pPr>
            <a:r>
              <a:t>因为小白一天三杯奶茶，他暑假胖了五十斤。</a:t>
            </a:r>
          </a:p>
          <a:p>
            <a:pPr marL="0" indent="0">
              <a:buSzTx/>
              <a:buNone/>
            </a:pPr>
            <a:endParaRPr/>
          </a:p>
          <a:p>
            <a:pPr>
              <a:buFont typeface="Courier New"/>
              <a:buChar char="o"/>
            </a:pPr>
            <a:r>
              <a:t> 小白一天三杯奶茶</a:t>
            </a:r>
          </a:p>
          <a:p>
            <a:pPr>
              <a:buFont typeface="Courier New"/>
              <a:buChar char="o"/>
            </a:pPr>
            <a:r>
              <a:t> 小白暑假胖了五十斤</a:t>
            </a:r>
          </a:p>
          <a:p>
            <a:pPr>
              <a:buFont typeface="Courier New"/>
              <a:buChar char="o"/>
            </a:pPr>
            <a:r>
              <a:t> 因为小白暑假胖了五十斤，小白一天喝三杯奶茶</a:t>
            </a:r>
          </a:p>
          <a:p>
            <a:pPr>
              <a:buFont typeface="Courier New"/>
              <a:buChar char="o"/>
            </a:pPr>
            <a:r>
              <a:t> 小白一天喝三杯奶茶，所以他暑假胖了五十斤</a:t>
            </a:r>
          </a:p>
        </p:txBody>
      </p:sp>
      <p:sp>
        <p:nvSpPr>
          <p:cNvPr id="269" name="Title 2"/>
          <p:cNvSpPr txBox="1">
            <a:spLocks noGrp="1"/>
          </p:cNvSpPr>
          <p:nvPr>
            <p:ph type="title"/>
          </p:nvPr>
        </p:nvSpPr>
        <p:spPr>
          <a:xfrm>
            <a:off x="838200" y="365125"/>
            <a:ext cx="10515600" cy="792063"/>
          </a:xfrm>
          <a:prstGeom prst="rect">
            <a:avLst/>
          </a:prstGeom>
        </p:spPr>
        <p:txBody>
          <a:bodyPr/>
          <a:lstStyle/>
          <a:p>
            <a:r>
              <a:t>1.因果逻辑</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ontent Placeholder 1"/>
          <p:cNvSpPr txBox="1">
            <a:spLocks noGrp="1"/>
          </p:cNvSpPr>
          <p:nvPr>
            <p:ph type="body" idx="1"/>
          </p:nvPr>
        </p:nvSpPr>
        <p:spPr>
          <a:xfrm>
            <a:off x="838200" y="1371600"/>
            <a:ext cx="10515600" cy="4805363"/>
          </a:xfrm>
          <a:prstGeom prst="rect">
            <a:avLst/>
          </a:prstGeom>
        </p:spPr>
        <p:txBody>
          <a:bodyPr/>
          <a:lstStyle/>
          <a:p>
            <a:pPr marL="0" indent="0">
              <a:buSzTx/>
              <a:buNone/>
            </a:pPr>
            <a:r>
              <a:t>因为小白一天三杯奶茶，他暑假胖了五十斤。</a:t>
            </a:r>
          </a:p>
          <a:p>
            <a:pPr marL="0" indent="0">
              <a:buSzTx/>
              <a:buNone/>
            </a:pPr>
            <a:endParaRPr/>
          </a:p>
          <a:p>
            <a:pPr>
              <a:buFont typeface="Courier New"/>
              <a:buChar char="o"/>
            </a:pPr>
            <a:r>
              <a:t> 小白一天三杯奶茶</a:t>
            </a:r>
          </a:p>
          <a:p>
            <a:pPr>
              <a:buFont typeface="Courier New"/>
              <a:buChar char="o"/>
            </a:pPr>
            <a:r>
              <a:t> 小白暑假胖了五十斤</a:t>
            </a:r>
          </a:p>
          <a:p>
            <a:pPr>
              <a:buFont typeface="Courier New"/>
              <a:buChar char="o"/>
            </a:pPr>
            <a:r>
              <a:t> 因为小白暑假胖了五十斤，小白一天喝三杯奶茶</a:t>
            </a:r>
          </a:p>
          <a:p>
            <a:pPr>
              <a:buFont typeface="Courier New"/>
              <a:buChar char="o"/>
            </a:pPr>
            <a:r>
              <a:t> 小白一天喝三杯奶茶，所以他暑假胖了五十斤</a:t>
            </a:r>
          </a:p>
        </p:txBody>
      </p:sp>
      <p:sp>
        <p:nvSpPr>
          <p:cNvPr id="272" name="Title 2"/>
          <p:cNvSpPr txBox="1">
            <a:spLocks noGrp="1"/>
          </p:cNvSpPr>
          <p:nvPr>
            <p:ph type="title"/>
          </p:nvPr>
        </p:nvSpPr>
        <p:spPr>
          <a:xfrm>
            <a:off x="838200" y="365125"/>
            <a:ext cx="10515600" cy="792063"/>
          </a:xfrm>
          <a:prstGeom prst="rect">
            <a:avLst/>
          </a:prstGeom>
        </p:spPr>
        <p:txBody>
          <a:bodyPr/>
          <a:lstStyle/>
          <a:p>
            <a:r>
              <a:rPr dirty="0"/>
              <a:t>1.因果逻辑：</a:t>
            </a:r>
            <a:r>
              <a:rPr lang="en-US" dirty="0">
                <a:solidFill>
                  <a:srgbClr val="FF0000"/>
                </a:solidFill>
              </a:rPr>
              <a:t>因果</a:t>
            </a:r>
            <a:r>
              <a:rPr dirty="0">
                <a:solidFill>
                  <a:srgbClr val="FF0000"/>
                </a:solidFill>
              </a:rPr>
              <a:t>不能少，顺序不能换</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ontent Placeholder 1"/>
          <p:cNvSpPr txBox="1">
            <a:spLocks noGrp="1"/>
          </p:cNvSpPr>
          <p:nvPr>
            <p:ph type="body" idx="1"/>
          </p:nvPr>
        </p:nvSpPr>
        <p:spPr>
          <a:xfrm>
            <a:off x="838200" y="1371600"/>
            <a:ext cx="10515600" cy="4805363"/>
          </a:xfrm>
          <a:prstGeom prst="rect">
            <a:avLst/>
          </a:prstGeom>
        </p:spPr>
        <p:txBody>
          <a:bodyPr/>
          <a:lstStyle/>
          <a:p>
            <a:pPr>
              <a:lnSpc>
                <a:spcPct val="90000"/>
              </a:lnSpc>
            </a:pPr>
            <a:r>
              <a:rPr dirty="0"/>
              <a:t>because</a:t>
            </a:r>
            <a:r>
              <a:rPr lang="en-US" altLang="zh-CN" dirty="0"/>
              <a:t>,</a:t>
            </a:r>
            <a:r>
              <a:rPr lang="zh-CN" altLang="en-US" dirty="0"/>
              <a:t> </a:t>
            </a:r>
            <a:r>
              <a:rPr dirty="0"/>
              <a:t>because of</a:t>
            </a:r>
          </a:p>
          <a:p>
            <a:pPr>
              <a:lnSpc>
                <a:spcPct val="90000"/>
              </a:lnSpc>
            </a:pPr>
            <a:r>
              <a:rPr dirty="0">
                <a:solidFill>
                  <a:srgbClr val="FF0000"/>
                </a:solidFill>
              </a:rPr>
              <a:t>in that</a:t>
            </a:r>
            <a:r>
              <a:rPr dirty="0"/>
              <a:t>, now that </a:t>
            </a:r>
          </a:p>
          <a:p>
            <a:pPr>
              <a:lnSpc>
                <a:spcPct val="90000"/>
              </a:lnSpc>
            </a:pPr>
            <a:r>
              <a:rPr dirty="0"/>
              <a:t>due to, owing to </a:t>
            </a:r>
            <a:r>
              <a:rPr lang="zh-CN" altLang="en-US" dirty="0"/>
              <a:t>                            </a:t>
            </a:r>
            <a:r>
              <a:rPr lang="en-US" altLang="ja-JP" dirty="0">
                <a:solidFill>
                  <a:srgbClr val="FF0000"/>
                </a:solidFill>
              </a:rPr>
              <a:t>+ </a:t>
            </a:r>
            <a:r>
              <a:rPr lang="ja-JP" altLang="en-US">
                <a:solidFill>
                  <a:srgbClr val="FF0000"/>
                </a:solidFill>
              </a:rPr>
              <a:t>原因</a:t>
            </a:r>
            <a:endParaRPr lang="en-US" dirty="0"/>
          </a:p>
          <a:p>
            <a:pPr>
              <a:lnSpc>
                <a:spcPct val="90000"/>
              </a:lnSpc>
            </a:pPr>
            <a:r>
              <a:rPr lang="en-US" altLang="zh-CN" dirty="0"/>
              <a:t>for,</a:t>
            </a:r>
            <a:r>
              <a:rPr lang="zh-CN" altLang="en-US" dirty="0"/>
              <a:t> </a:t>
            </a:r>
            <a:r>
              <a:rPr lang="en-US" altLang="zh-CN" dirty="0"/>
              <a:t>by,</a:t>
            </a:r>
            <a:r>
              <a:rPr lang="zh-CN" altLang="en-US" dirty="0"/>
              <a:t> </a:t>
            </a:r>
            <a:r>
              <a:rPr lang="en-US" altLang="zh-CN" dirty="0"/>
              <a:t>as</a:t>
            </a:r>
            <a:endParaRPr dirty="0"/>
          </a:p>
          <a:p>
            <a:pPr marL="0" indent="0">
              <a:lnSpc>
                <a:spcPct val="90000"/>
              </a:lnSpc>
              <a:buSzTx/>
              <a:buNone/>
            </a:pPr>
            <a:endParaRPr dirty="0"/>
          </a:p>
          <a:p>
            <a:pPr>
              <a:lnSpc>
                <a:spcPct val="90000"/>
              </a:lnSpc>
            </a:pPr>
            <a:r>
              <a:rPr dirty="0"/>
              <a:t>so, so… that</a:t>
            </a:r>
            <a:r>
              <a:rPr lang="zh-CN" altLang="en-US" dirty="0"/>
              <a:t>                                    </a:t>
            </a:r>
            <a:r>
              <a:rPr lang="en-US" altLang="ja-JP" dirty="0">
                <a:solidFill>
                  <a:srgbClr val="FF0000"/>
                </a:solidFill>
              </a:rPr>
              <a:t>+ </a:t>
            </a:r>
            <a:r>
              <a:rPr lang="ja-JP" altLang="en-US">
                <a:solidFill>
                  <a:srgbClr val="FF0000"/>
                </a:solidFill>
              </a:rPr>
              <a:t>结果</a:t>
            </a:r>
            <a:endParaRPr dirty="0"/>
          </a:p>
        </p:txBody>
      </p:sp>
      <p:sp>
        <p:nvSpPr>
          <p:cNvPr id="278" name="Title 2"/>
          <p:cNvSpPr txBox="1">
            <a:spLocks noGrp="1"/>
          </p:cNvSpPr>
          <p:nvPr>
            <p:ph type="title"/>
          </p:nvPr>
        </p:nvSpPr>
        <p:spPr>
          <a:xfrm>
            <a:off x="838200" y="365125"/>
            <a:ext cx="10515600" cy="792063"/>
          </a:xfrm>
          <a:prstGeom prst="rect">
            <a:avLst/>
          </a:prstGeom>
        </p:spPr>
        <p:txBody>
          <a:bodyPr/>
          <a:lstStyle/>
          <a:p>
            <a:r>
              <a:t>引导词</a:t>
            </a:r>
          </a:p>
        </p:txBody>
      </p:sp>
    </p:spTree>
    <p:extLst>
      <p:ext uri="{BB962C8B-B14F-4D97-AF65-F5344CB8AC3E}">
        <p14:creationId xmlns:p14="http://schemas.microsoft.com/office/powerpoint/2010/main" val="1375754600"/>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ontent Placeholder 1"/>
          <p:cNvSpPr txBox="1">
            <a:spLocks noGrp="1"/>
          </p:cNvSpPr>
          <p:nvPr>
            <p:ph type="body" idx="1"/>
          </p:nvPr>
        </p:nvSpPr>
        <p:spPr>
          <a:xfrm>
            <a:off x="838200" y="1371600"/>
            <a:ext cx="7616867" cy="4805363"/>
          </a:xfrm>
          <a:prstGeom prst="rect">
            <a:avLst/>
          </a:prstGeom>
        </p:spPr>
        <p:txBody>
          <a:bodyPr/>
          <a:lstStyle/>
          <a:p>
            <a:r>
              <a:t>result/ derive/ arise/ originate/ stem from       </a:t>
            </a:r>
          </a:p>
          <a:p>
            <a:r>
              <a:t>be attributed to </a:t>
            </a:r>
            <a:r>
              <a:rPr>
                <a:solidFill>
                  <a:srgbClr val="FF0000"/>
                </a:solidFill>
              </a:rPr>
              <a:t>归因于</a:t>
            </a:r>
          </a:p>
          <a:p>
            <a:endParaRPr>
              <a:solidFill>
                <a:srgbClr val="FF0000"/>
              </a:solidFill>
            </a:endParaRPr>
          </a:p>
          <a:p>
            <a:r>
              <a:t>lead to/ give rise to/ contribute to </a:t>
            </a:r>
          </a:p>
          <a:p>
            <a:r>
              <a:t>result in/ bring about/ account for</a:t>
            </a:r>
          </a:p>
        </p:txBody>
      </p:sp>
      <p:sp>
        <p:nvSpPr>
          <p:cNvPr id="291" name="Title 2"/>
          <p:cNvSpPr txBox="1">
            <a:spLocks noGrp="1"/>
          </p:cNvSpPr>
          <p:nvPr>
            <p:ph type="title"/>
          </p:nvPr>
        </p:nvSpPr>
        <p:spPr>
          <a:xfrm>
            <a:off x="838200" y="365125"/>
            <a:ext cx="10515600" cy="792063"/>
          </a:xfrm>
          <a:prstGeom prst="rect">
            <a:avLst/>
          </a:prstGeom>
        </p:spPr>
        <p:txBody>
          <a:bodyPr/>
          <a:lstStyle/>
          <a:p>
            <a:r>
              <a:t>因果动词短语</a:t>
            </a:r>
          </a:p>
        </p:txBody>
      </p:sp>
      <p:sp>
        <p:nvSpPr>
          <p:cNvPr id="292" name="Content Placeholder 1"/>
          <p:cNvSpPr txBox="1"/>
          <p:nvPr/>
        </p:nvSpPr>
        <p:spPr>
          <a:xfrm>
            <a:off x="8500787" y="1377863"/>
            <a:ext cx="3415848" cy="48053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228600" indent="-228600">
              <a:spcBef>
                <a:spcPts val="1000"/>
              </a:spcBef>
              <a:buSzPct val="100000"/>
              <a:buFont typeface="Arial"/>
              <a:buChar char="•"/>
              <a:defRPr sz="2800">
                <a:solidFill>
                  <a:srgbClr val="0070C0"/>
                </a:solidFill>
                <a:latin typeface="Microsoft YaHei UI"/>
                <a:ea typeface="Microsoft YaHei UI"/>
                <a:cs typeface="Microsoft YaHei UI"/>
                <a:sym typeface="Microsoft YaHei UI"/>
              </a:defRPr>
            </a:pPr>
            <a:r>
              <a:t>前果后因 </a:t>
            </a:r>
          </a:p>
          <a:p>
            <a:pPr marL="228600" indent="-228600">
              <a:spcBef>
                <a:spcPts val="1000"/>
              </a:spcBef>
              <a:buSzPct val="100000"/>
              <a:buFont typeface="Arial"/>
              <a:buChar char="•"/>
              <a:defRPr sz="2800">
                <a:solidFill>
                  <a:srgbClr val="FF0000"/>
                </a:solidFill>
                <a:latin typeface="Microsoft YaHei UI"/>
                <a:ea typeface="Microsoft YaHei UI"/>
                <a:cs typeface="Microsoft YaHei UI"/>
                <a:sym typeface="Microsoft YaHei UI"/>
              </a:defRPr>
            </a:pPr>
            <a:r>
              <a:t>v. + from</a:t>
            </a:r>
          </a:p>
          <a:p>
            <a:pPr>
              <a:spcBef>
                <a:spcPts val="1000"/>
              </a:spcBef>
              <a:defRPr sz="2800">
                <a:latin typeface="Microsoft YaHei UI"/>
                <a:ea typeface="Microsoft YaHei UI"/>
                <a:cs typeface="Microsoft YaHei UI"/>
                <a:sym typeface="Microsoft YaHei UI"/>
              </a:defRPr>
            </a:pPr>
            <a:endParaRPr/>
          </a:p>
          <a:p>
            <a:pPr marL="228600" indent="-228600">
              <a:spcBef>
                <a:spcPts val="1000"/>
              </a:spcBef>
              <a:buSzPct val="100000"/>
              <a:buFont typeface="Arial"/>
              <a:buChar char="•"/>
              <a:defRPr sz="2800">
                <a:solidFill>
                  <a:srgbClr val="0070C0"/>
                </a:solidFill>
                <a:latin typeface="Microsoft YaHei UI"/>
                <a:ea typeface="Microsoft YaHei UI"/>
                <a:cs typeface="Microsoft YaHei UI"/>
                <a:sym typeface="Microsoft YaHei UI"/>
              </a:defRPr>
            </a:pPr>
            <a:r>
              <a:t>前因后果</a:t>
            </a:r>
          </a:p>
          <a:p>
            <a:pPr marL="228600" indent="-228600">
              <a:spcBef>
                <a:spcPts val="1000"/>
              </a:spcBef>
              <a:buSzPct val="100000"/>
              <a:buFont typeface="Arial"/>
              <a:buChar char="•"/>
              <a:defRPr sz="2800">
                <a:solidFill>
                  <a:srgbClr val="FF0000"/>
                </a:solidFill>
                <a:latin typeface="Microsoft YaHei UI"/>
                <a:ea typeface="Microsoft YaHei UI"/>
                <a:cs typeface="Microsoft YaHei UI"/>
                <a:sym typeface="Microsoft YaHei UI"/>
              </a:defRPr>
            </a:pPr>
            <a:r>
              <a:t>v. + in/ to/ about/ for</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ontent Placeholder 3"/>
          <p:cNvSpPr txBox="1">
            <a:spLocks noGrp="1"/>
          </p:cNvSpPr>
          <p:nvPr>
            <p:ph type="body" idx="1"/>
          </p:nvPr>
        </p:nvSpPr>
        <p:spPr>
          <a:xfrm>
            <a:off x="257173" y="271462"/>
            <a:ext cx="11677653" cy="6013239"/>
          </a:xfrm>
          <a:prstGeom prst="rect">
            <a:avLst/>
          </a:prstGeom>
        </p:spPr>
        <p:txBody>
          <a:bodyPr/>
          <a:lstStyle/>
          <a:p>
            <a:pPr>
              <a:lnSpc>
                <a:spcPct val="90000"/>
              </a:lnSpc>
            </a:pPr>
            <a:r>
              <a:t>Many complex </a:t>
            </a:r>
            <a:r>
              <a:rPr>
                <a:solidFill>
                  <a:srgbClr val="0070C0"/>
                </a:solidFill>
              </a:rPr>
              <a:t>factors</a:t>
            </a:r>
            <a:r>
              <a:t> </a:t>
            </a:r>
            <a:r>
              <a:rPr>
                <a:solidFill>
                  <a:srgbClr val="FF0000"/>
                </a:solidFill>
              </a:rPr>
              <a:t>led to </a:t>
            </a:r>
            <a:r>
              <a:t>the </a:t>
            </a:r>
            <a:r>
              <a:rPr>
                <a:solidFill>
                  <a:srgbClr val="0070C0"/>
                </a:solidFill>
              </a:rPr>
              <a:t>adoption</a:t>
            </a:r>
            <a:r>
              <a:t> of the new economies, not only at Abu Hureyra, but at many other locations such as 'Ain Ghazal, also in Syria, where goat toe bones showing the telltale marks of abrasion caused by foot tethering (binding) testify to early herding of domestic stock.</a:t>
            </a:r>
          </a:p>
          <a:p>
            <a:pPr marL="457200" indent="-457200">
              <a:lnSpc>
                <a:spcPct val="90000"/>
              </a:lnSpc>
              <a:buSzPct val="100000"/>
              <a:buFont typeface="Courier New"/>
              <a:buChar char="o"/>
              <a:defRPr>
                <a:solidFill>
                  <a:srgbClr val="FF0000"/>
                </a:solidFill>
              </a:defRPr>
            </a:pPr>
            <a:r>
              <a:t>In many areas besides Abu Hureyra, complex factors led to new economies including the herding of domestic stock.</a:t>
            </a:r>
          </a:p>
          <a:p>
            <a:pPr marL="457200" indent="-457200">
              <a:lnSpc>
                <a:spcPct val="90000"/>
              </a:lnSpc>
              <a:buSzPct val="100000"/>
              <a:buFont typeface="Courier New"/>
              <a:buChar char="o"/>
            </a:pPr>
            <a:r>
              <a:t>In 'Ain Ghazal and Syria, domestic stock was more important than it was at Abu Hureyra.</a:t>
            </a:r>
          </a:p>
          <a:p>
            <a:pPr marL="457200" indent="-457200">
              <a:lnSpc>
                <a:spcPct val="90000"/>
              </a:lnSpc>
              <a:buSzPct val="100000"/>
              <a:buFont typeface="Courier New"/>
              <a:buChar char="o"/>
            </a:pPr>
            <a:r>
              <a:t>Once early methods of herding animals improved, new economies were adopted.</a:t>
            </a:r>
          </a:p>
          <a:p>
            <a:pPr marL="457200" indent="-457200">
              <a:lnSpc>
                <a:spcPct val="90000"/>
              </a:lnSpc>
              <a:buSzPct val="100000"/>
              <a:buFont typeface="Courier New"/>
              <a:buChar char="o"/>
            </a:pPr>
            <a:r>
              <a:t>Many complex theories attempt to explain the early domestication of animals.</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ontent Placeholder 1"/>
          <p:cNvSpPr txBox="1">
            <a:spLocks noGrp="1"/>
          </p:cNvSpPr>
          <p:nvPr>
            <p:ph type="body" idx="1"/>
          </p:nvPr>
        </p:nvSpPr>
        <p:spPr>
          <a:xfrm>
            <a:off x="257173" y="271462"/>
            <a:ext cx="11677653" cy="6013239"/>
          </a:xfrm>
          <a:prstGeom prst="rect">
            <a:avLst/>
          </a:prstGeom>
        </p:spPr>
        <p:txBody>
          <a:bodyPr>
            <a:normAutofit/>
          </a:bodyPr>
          <a:lstStyle/>
          <a:p>
            <a:pPr>
              <a:lnSpc>
                <a:spcPct val="90000"/>
              </a:lnSpc>
              <a:defRPr sz="2500"/>
            </a:pPr>
            <a:r>
              <a:rPr sz="2700" dirty="0"/>
              <a:t>32-1-4 Pioneer species – those that occur only in the earliest stages of colonization – tend to have high rates of invasion because they produce very large numbers of reproductive propagules (seeds, spores, and so on) and because they have an efficient means of dispersal (normally, wind)</a:t>
            </a:r>
          </a:p>
          <a:p>
            <a:pPr marL="457200" indent="-457200">
              <a:lnSpc>
                <a:spcPct val="90000"/>
              </a:lnSpc>
              <a:buSzPct val="100000"/>
              <a:buFont typeface="Courier New"/>
              <a:buChar char="o"/>
              <a:defRPr sz="2500"/>
            </a:pPr>
            <a:r>
              <a:rPr sz="2700" dirty="0"/>
              <a:t>The seeds of pioneer species are usually carried by the wind to fertile sites, where they reproduce very efficiently.</a:t>
            </a:r>
          </a:p>
          <a:p>
            <a:pPr marL="457200" indent="-457200">
              <a:lnSpc>
                <a:spcPct val="90000"/>
              </a:lnSpc>
              <a:buSzPct val="100000"/>
              <a:buFont typeface="Courier New"/>
              <a:buChar char="o"/>
              <a:defRPr sz="2500"/>
            </a:pPr>
            <a:r>
              <a:rPr sz="2700" dirty="0"/>
              <a:t>Pioneer species are successful invaders because they produce lots of seeds that are dispersed effectively.</a:t>
            </a:r>
          </a:p>
          <a:p>
            <a:pPr marL="457200" indent="-457200">
              <a:lnSpc>
                <a:spcPct val="90000"/>
              </a:lnSpc>
              <a:buSzPct val="100000"/>
              <a:buFont typeface="Courier New"/>
              <a:buChar char="o"/>
              <a:defRPr sz="2500"/>
            </a:pPr>
            <a:r>
              <a:rPr sz="2700" dirty="0"/>
              <a:t>Pioneer species produce their largest numbers of propagules during the earliest stages of their colonization.</a:t>
            </a:r>
          </a:p>
          <a:p>
            <a:pPr marL="457200" indent="-457200">
              <a:lnSpc>
                <a:spcPct val="90000"/>
              </a:lnSpc>
              <a:buSzPct val="100000"/>
              <a:buFont typeface="Courier New"/>
              <a:buChar char="o"/>
              <a:defRPr sz="2500"/>
            </a:pPr>
            <a:r>
              <a:rPr sz="2700" dirty="0"/>
              <a:t>Pioneer species reproduce very quickly and efficiently because they produce very large number of seeds.</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ontent Placeholder 1"/>
          <p:cNvSpPr txBox="1">
            <a:spLocks noGrp="1"/>
          </p:cNvSpPr>
          <p:nvPr>
            <p:ph type="body" idx="1"/>
          </p:nvPr>
        </p:nvSpPr>
        <p:spPr>
          <a:xfrm>
            <a:off x="257173" y="271462"/>
            <a:ext cx="11677653" cy="6013239"/>
          </a:xfrm>
          <a:prstGeom prst="rect">
            <a:avLst/>
          </a:prstGeom>
        </p:spPr>
        <p:txBody>
          <a:bodyPr>
            <a:normAutofit/>
          </a:bodyPr>
          <a:lstStyle/>
          <a:p>
            <a:pPr>
              <a:defRPr sz="2500"/>
            </a:pPr>
            <a:r>
              <a:rPr sz="2700" dirty="0"/>
              <a:t>Because the medium was so prolific, in the sense that it was possible to produce a multitude of images very cheaply, it was soon treated as the poor relation of fine art, rather than its destined successor. </a:t>
            </a:r>
          </a:p>
          <a:p>
            <a:pPr marL="457200" indent="-457200">
              <a:buSzPct val="100000"/>
              <a:buFont typeface="Courier New"/>
              <a:buChar char="o"/>
              <a:defRPr sz="2500"/>
            </a:pPr>
            <a:r>
              <a:rPr sz="2700" dirty="0"/>
              <a:t>Photography did not replace other fine arts because people felt the image looked cheap in relation to the other arts.</a:t>
            </a:r>
          </a:p>
          <a:p>
            <a:pPr marL="457200" indent="-457200">
              <a:buSzPct val="100000"/>
              <a:buFont typeface="Courier New"/>
              <a:buChar char="o"/>
              <a:defRPr sz="2500"/>
            </a:pPr>
            <a:r>
              <a:rPr sz="2700" dirty="0"/>
              <a:t>Photography was not considered a true art because people could use it to create many images cheaply.</a:t>
            </a:r>
          </a:p>
          <a:p>
            <a:pPr marL="457200" indent="-457200">
              <a:buSzPct val="100000"/>
              <a:buFont typeface="Courier New"/>
              <a:buChar char="o"/>
              <a:defRPr sz="2500"/>
            </a:pPr>
            <a:r>
              <a:rPr sz="2700" dirty="0"/>
              <a:t>Photography was so cheap and readily available that it could be purchased by people who were too poor to purchase fine art.</a:t>
            </a:r>
          </a:p>
          <a:p>
            <a:pPr marL="457200" indent="-457200">
              <a:buSzPct val="100000"/>
              <a:buFont typeface="Courier New"/>
              <a:buChar char="o"/>
              <a:defRPr sz="2500"/>
            </a:pPr>
            <a:r>
              <a:rPr sz="2700" dirty="0"/>
              <a:t>Photography not only spread quickly but also was a cheap art form and so became true successor of fine arts rather than its poor relation.</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24CFB1-40E5-1941-85E2-77F520736EB0}"/>
              </a:ext>
            </a:extLst>
          </p:cNvPr>
          <p:cNvSpPr>
            <a:spLocks noGrp="1"/>
          </p:cNvSpPr>
          <p:nvPr>
            <p:ph type="body" idx="1"/>
          </p:nvPr>
        </p:nvSpPr>
        <p:spPr/>
        <p:txBody>
          <a:bodyPr>
            <a:normAutofit fontScale="92500" lnSpcReduction="20000"/>
          </a:bodyPr>
          <a:lstStyle/>
          <a:p>
            <a:pPr>
              <a:lnSpc>
                <a:spcPct val="120000"/>
              </a:lnSpc>
            </a:pPr>
            <a:r>
              <a:rPr lang="en-US" altLang="zh-CN" sz="2400" dirty="0"/>
              <a:t>35-2-</a:t>
            </a:r>
            <a:r>
              <a:rPr lang="en-US" sz="2400" dirty="0"/>
              <a:t>12. Hierarchies that did not exist in earlier foraging groups but that were helpful in structuring cooperative labor and in organizing more-complex technologies probably became established, even before domestication and agriculture, as pre-Neolithic societies (before the tenth millennium B.C.E.) reacted to the population increase.</a:t>
            </a:r>
            <a:endParaRPr lang="en-CN" sz="2400" dirty="0"/>
          </a:p>
          <a:p>
            <a:pPr>
              <a:lnSpc>
                <a:spcPct val="120000"/>
              </a:lnSpc>
            </a:pPr>
            <a:r>
              <a:rPr lang="en-US" sz="2400" dirty="0"/>
              <a:t>○ The appearance of domestication and agriculture brought about the need for more hierarchically organized systems of labor and technologies among pre-Neolithic foraging societies.</a:t>
            </a:r>
            <a:endParaRPr lang="en-CN" sz="2400" dirty="0"/>
          </a:p>
          <a:p>
            <a:pPr>
              <a:lnSpc>
                <a:spcPct val="120000"/>
              </a:lnSpc>
            </a:pPr>
            <a:r>
              <a:rPr lang="en-US" sz="2400" dirty="0"/>
              <a:t>○ The formation of social hierarchies meant that domestication and agriculture became less important than labor and technical development to the growth of pre-Neolithic societies.</a:t>
            </a:r>
            <a:endParaRPr lang="en-CN" sz="2400" dirty="0"/>
          </a:p>
          <a:p>
            <a:pPr>
              <a:lnSpc>
                <a:spcPct val="120000"/>
              </a:lnSpc>
            </a:pPr>
            <a:r>
              <a:rPr lang="en-US" sz="2400" dirty="0"/>
              <a:t>○ Population increases among pre-Neolithic societies, even before domestication and agriculture, probably resulted in social hierarchies that helped organize labor and technologies</a:t>
            </a:r>
            <a:endParaRPr lang="en-CN" sz="2400" dirty="0"/>
          </a:p>
          <a:p>
            <a:pPr>
              <a:lnSpc>
                <a:spcPct val="120000"/>
              </a:lnSpc>
            </a:pPr>
            <a:r>
              <a:rPr lang="en-US" sz="2400" dirty="0"/>
              <a:t>○ Hierarchies that developed among foraging groups helped pre-Neolithic societies respond to later population increases caused by domestication and agriculture.</a:t>
            </a:r>
            <a:endParaRPr lang="en-CN" sz="2400" dirty="0"/>
          </a:p>
        </p:txBody>
      </p:sp>
    </p:spTree>
    <p:extLst>
      <p:ext uri="{BB962C8B-B14F-4D97-AF65-F5344CB8AC3E}">
        <p14:creationId xmlns:p14="http://schemas.microsoft.com/office/powerpoint/2010/main" val="1051252646"/>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ontent Placeholder 1"/>
          <p:cNvSpPr txBox="1">
            <a:spLocks noGrp="1"/>
          </p:cNvSpPr>
          <p:nvPr>
            <p:ph type="body" idx="1"/>
          </p:nvPr>
        </p:nvSpPr>
        <p:spPr>
          <a:xfrm>
            <a:off x="838200" y="1371600"/>
            <a:ext cx="10515600" cy="4805363"/>
          </a:xfrm>
          <a:prstGeom prst="rect">
            <a:avLst/>
          </a:prstGeom>
        </p:spPr>
        <p:txBody>
          <a:bodyPr/>
          <a:lstStyle/>
          <a:p>
            <a:pPr marL="0" indent="0">
              <a:buSzTx/>
              <a:buNone/>
            </a:pPr>
            <a:r>
              <a:t>e.g. 你是个好人，但是…</a:t>
            </a:r>
          </a:p>
          <a:p>
            <a:pPr marL="0" indent="0">
              <a:buSzTx/>
              <a:buNone/>
            </a:pPr>
            <a:endParaRPr/>
          </a:p>
          <a:p>
            <a:pPr marL="0" indent="0">
              <a:buSzTx/>
              <a:buNone/>
            </a:pPr>
            <a:r>
              <a:t>A, but B.</a:t>
            </a:r>
          </a:p>
          <a:p>
            <a:pPr marL="514350" indent="-514350">
              <a:buFontTx/>
              <a:buAutoNum type="arabicParenR"/>
            </a:pPr>
            <a:r>
              <a:t>A.</a:t>
            </a:r>
          </a:p>
          <a:p>
            <a:pPr marL="514350" indent="-514350">
              <a:buFontTx/>
              <a:buAutoNum type="arabicParenR"/>
            </a:pPr>
            <a:r>
              <a:t>Although B, A.</a:t>
            </a:r>
          </a:p>
          <a:p>
            <a:pPr marL="514350" indent="-514350">
              <a:buFontTx/>
              <a:buAutoNum type="arabicParenR"/>
            </a:pPr>
            <a:r>
              <a:t>B.</a:t>
            </a:r>
          </a:p>
        </p:txBody>
      </p:sp>
      <p:sp>
        <p:nvSpPr>
          <p:cNvPr id="330" name="Title 2"/>
          <p:cNvSpPr txBox="1">
            <a:spLocks noGrp="1"/>
          </p:cNvSpPr>
          <p:nvPr>
            <p:ph type="title"/>
          </p:nvPr>
        </p:nvSpPr>
        <p:spPr>
          <a:xfrm>
            <a:off x="838200" y="365125"/>
            <a:ext cx="10515600" cy="792063"/>
          </a:xfrm>
          <a:prstGeom prst="rect">
            <a:avLst/>
          </a:prstGeom>
        </p:spPr>
        <p:txBody>
          <a:bodyPr>
            <a:normAutofit/>
          </a:bodyPr>
          <a:lstStyle/>
          <a:p>
            <a:r>
              <a:rPr dirty="0"/>
              <a:t>2.转折逻辑：</a:t>
            </a:r>
            <a:r>
              <a:rPr lang="en-CN" dirty="0">
                <a:solidFill>
                  <a:srgbClr val="FF0000"/>
                </a:solidFill>
              </a:rPr>
              <a:t>但是</a:t>
            </a:r>
            <a:r>
              <a:rPr dirty="0" err="1">
                <a:solidFill>
                  <a:srgbClr val="FF0000"/>
                </a:solidFill>
              </a:rPr>
              <a:t>后更重要，前后不能换</a:t>
            </a:r>
            <a:endParaRPr dirty="0">
              <a:solidFill>
                <a:srgbClr val="FF0000"/>
              </a:solidFill>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ontent Placeholder 1"/>
          <p:cNvSpPr txBox="1">
            <a:spLocks noGrp="1"/>
          </p:cNvSpPr>
          <p:nvPr>
            <p:ph type="body" idx="1"/>
          </p:nvPr>
        </p:nvSpPr>
        <p:spPr>
          <a:xfrm>
            <a:off x="838200" y="1371600"/>
            <a:ext cx="10515600" cy="4805363"/>
          </a:xfrm>
          <a:prstGeom prst="rect">
            <a:avLst/>
          </a:prstGeom>
        </p:spPr>
        <p:txBody>
          <a:bodyPr/>
          <a:lstStyle/>
          <a:p>
            <a:r>
              <a:t>but</a:t>
            </a:r>
          </a:p>
        </p:txBody>
      </p:sp>
      <p:sp>
        <p:nvSpPr>
          <p:cNvPr id="333" name="Title 2"/>
          <p:cNvSpPr txBox="1">
            <a:spLocks noGrp="1"/>
          </p:cNvSpPr>
          <p:nvPr>
            <p:ph type="title"/>
          </p:nvPr>
        </p:nvSpPr>
        <p:spPr>
          <a:xfrm>
            <a:off x="838200" y="365125"/>
            <a:ext cx="10515600" cy="792063"/>
          </a:xfrm>
          <a:prstGeom prst="rect">
            <a:avLst/>
          </a:prstGeom>
        </p:spPr>
        <p:txBody>
          <a:bodyPr/>
          <a:lstStyle/>
          <a:p>
            <a:r>
              <a:t>引导词</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ontent Placeholder 1"/>
          <p:cNvSpPr txBox="1">
            <a:spLocks noGrp="1"/>
          </p:cNvSpPr>
          <p:nvPr>
            <p:ph type="body" idx="1"/>
          </p:nvPr>
        </p:nvSpPr>
        <p:spPr>
          <a:xfrm>
            <a:off x="838200" y="1371600"/>
            <a:ext cx="10515600" cy="4805363"/>
          </a:xfrm>
          <a:prstGeom prst="rect">
            <a:avLst/>
          </a:prstGeom>
        </p:spPr>
        <p:txBody>
          <a:bodyPr/>
          <a:lstStyle/>
          <a:p>
            <a:r>
              <a:t>无逻辑关系</a:t>
            </a:r>
          </a:p>
          <a:p>
            <a:r>
              <a:t>有逻辑关系</a:t>
            </a:r>
          </a:p>
        </p:txBody>
      </p:sp>
      <p:sp>
        <p:nvSpPr>
          <p:cNvPr id="137" name="Title 2"/>
          <p:cNvSpPr txBox="1">
            <a:spLocks noGrp="1"/>
          </p:cNvSpPr>
          <p:nvPr>
            <p:ph type="title"/>
          </p:nvPr>
        </p:nvSpPr>
        <p:spPr>
          <a:xfrm>
            <a:off x="838200" y="365125"/>
            <a:ext cx="10515600" cy="792063"/>
          </a:xfrm>
          <a:prstGeom prst="rect">
            <a:avLst/>
          </a:prstGeom>
        </p:spPr>
        <p:txBody>
          <a:bodyPr/>
          <a:lstStyle/>
          <a:p>
            <a:r>
              <a:t>题目分类</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ontent Placeholder 1"/>
          <p:cNvSpPr txBox="1">
            <a:spLocks noGrp="1"/>
          </p:cNvSpPr>
          <p:nvPr>
            <p:ph type="body" idx="1"/>
          </p:nvPr>
        </p:nvSpPr>
        <p:spPr>
          <a:xfrm>
            <a:off x="838200" y="1371600"/>
            <a:ext cx="10515600" cy="4805363"/>
          </a:xfrm>
          <a:prstGeom prst="rect">
            <a:avLst/>
          </a:prstGeom>
        </p:spPr>
        <p:txBody>
          <a:bodyPr/>
          <a:lstStyle/>
          <a:p>
            <a:pPr>
              <a:lnSpc>
                <a:spcPct val="150000"/>
              </a:lnSpc>
            </a:pPr>
            <a:r>
              <a:rPr dirty="0"/>
              <a:t>Step 1：找句子主干 </a:t>
            </a:r>
            <a:r>
              <a:rPr dirty="0">
                <a:highlight>
                  <a:srgbClr val="FFFF00"/>
                </a:highlight>
              </a:rPr>
              <a:t>+ </a:t>
            </a:r>
            <a:r>
              <a:rPr dirty="0" err="1">
                <a:highlight>
                  <a:srgbClr val="FFFF00"/>
                </a:highlight>
              </a:rPr>
              <a:t>主要逻辑</a:t>
            </a:r>
            <a:endParaRPr dirty="0">
              <a:highlight>
                <a:srgbClr val="FFFF00"/>
              </a:highlight>
            </a:endParaRPr>
          </a:p>
          <a:p>
            <a:pPr>
              <a:lnSpc>
                <a:spcPct val="150000"/>
              </a:lnSpc>
            </a:pPr>
            <a:r>
              <a:rPr dirty="0"/>
              <a:t>Step 1.5：排除主干错的 </a:t>
            </a:r>
            <a:r>
              <a:rPr dirty="0">
                <a:highlight>
                  <a:srgbClr val="FFFF00"/>
                </a:highlight>
              </a:rPr>
              <a:t>+ </a:t>
            </a:r>
            <a:r>
              <a:rPr dirty="0" err="1">
                <a:highlight>
                  <a:srgbClr val="FFFF00"/>
                </a:highlight>
              </a:rPr>
              <a:t>逻辑错的</a:t>
            </a:r>
            <a:endParaRPr dirty="0">
              <a:highlight>
                <a:srgbClr val="FFFF00"/>
              </a:highlight>
            </a:endParaRPr>
          </a:p>
          <a:p>
            <a:pPr>
              <a:lnSpc>
                <a:spcPct val="150000"/>
              </a:lnSpc>
            </a:pPr>
            <a:r>
              <a:rPr dirty="0"/>
              <a:t>Step 2：主干</a:t>
            </a:r>
            <a:r>
              <a:rPr dirty="0">
                <a:solidFill>
                  <a:srgbClr val="FF0000"/>
                </a:solidFill>
              </a:rPr>
              <a:t>认领</a:t>
            </a:r>
            <a:r>
              <a:rPr dirty="0"/>
              <a:t>修饰</a:t>
            </a:r>
          </a:p>
          <a:p>
            <a:pPr>
              <a:lnSpc>
                <a:spcPct val="150000"/>
              </a:lnSpc>
            </a:pPr>
            <a:r>
              <a:rPr dirty="0"/>
              <a:t>Step 3：判断选项</a:t>
            </a:r>
          </a:p>
        </p:txBody>
      </p:sp>
      <p:sp>
        <p:nvSpPr>
          <p:cNvPr id="266" name="Title 2"/>
          <p:cNvSpPr txBox="1">
            <a:spLocks noGrp="1"/>
          </p:cNvSpPr>
          <p:nvPr>
            <p:ph type="title"/>
          </p:nvPr>
        </p:nvSpPr>
        <p:spPr>
          <a:xfrm>
            <a:off x="838200" y="365125"/>
            <a:ext cx="10515600" cy="792063"/>
          </a:xfrm>
          <a:prstGeom prst="rect">
            <a:avLst/>
          </a:prstGeom>
        </p:spPr>
        <p:txBody>
          <a:bodyPr/>
          <a:lstStyle/>
          <a:p>
            <a:r>
              <a:rPr dirty="0" err="1"/>
              <a:t>解题步骤</a:t>
            </a:r>
            <a:r>
              <a:rPr dirty="0"/>
              <a:t> </a:t>
            </a:r>
            <a:r>
              <a:rPr dirty="0">
                <a:highlight>
                  <a:srgbClr val="FFFF00"/>
                </a:highlight>
              </a:rPr>
              <a:t>+ </a:t>
            </a:r>
            <a:r>
              <a:rPr dirty="0" err="1">
                <a:highlight>
                  <a:srgbClr val="FFFF00"/>
                </a:highlight>
              </a:rPr>
              <a:t>逻辑</a:t>
            </a:r>
            <a:endParaRPr dirty="0">
              <a:highlight>
                <a:srgbClr val="FFFF00"/>
              </a:highlight>
            </a:endParaRPr>
          </a:p>
        </p:txBody>
      </p:sp>
    </p:spTree>
    <p:extLst>
      <p:ext uri="{BB962C8B-B14F-4D97-AF65-F5344CB8AC3E}">
        <p14:creationId xmlns:p14="http://schemas.microsoft.com/office/powerpoint/2010/main" val="1622788672"/>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ontent Placeholder 1"/>
          <p:cNvSpPr txBox="1">
            <a:spLocks noGrp="1"/>
          </p:cNvSpPr>
          <p:nvPr>
            <p:ph type="body" idx="1"/>
          </p:nvPr>
        </p:nvSpPr>
        <p:spPr>
          <a:xfrm>
            <a:off x="838200" y="1371600"/>
            <a:ext cx="10515600" cy="4805363"/>
          </a:xfrm>
          <a:prstGeom prst="rect">
            <a:avLst/>
          </a:prstGeom>
        </p:spPr>
        <p:txBody>
          <a:bodyPr>
            <a:normAutofit lnSpcReduction="10000"/>
          </a:bodyPr>
          <a:lstStyle/>
          <a:p>
            <a:r>
              <a:rPr dirty="0"/>
              <a:t>but</a:t>
            </a:r>
          </a:p>
          <a:p>
            <a:endParaRPr dirty="0"/>
          </a:p>
          <a:p>
            <a:r>
              <a:rPr dirty="0" err="1"/>
              <a:t>虽然</a:t>
            </a:r>
            <a:r>
              <a:rPr dirty="0"/>
              <a:t>：</a:t>
            </a:r>
          </a:p>
          <a:p>
            <a:r>
              <a:rPr dirty="0"/>
              <a:t>although, though, even if, even though, </a:t>
            </a:r>
            <a:endParaRPr lang="en-US" dirty="0"/>
          </a:p>
          <a:p>
            <a:r>
              <a:rPr lang="en-US" dirty="0">
                <a:solidFill>
                  <a:srgbClr val="FF0000"/>
                </a:solidFill>
              </a:rPr>
              <a:t>albeit</a:t>
            </a:r>
            <a:r>
              <a:rPr lang="en-US" dirty="0"/>
              <a:t>, </a:t>
            </a:r>
            <a:r>
              <a:rPr dirty="0"/>
              <a:t>despite,</a:t>
            </a:r>
            <a:endParaRPr lang="en-US" dirty="0"/>
          </a:p>
          <a:p>
            <a:r>
              <a:rPr dirty="0"/>
              <a:t>instead of, rather than</a:t>
            </a:r>
          </a:p>
          <a:p>
            <a:endParaRPr dirty="0"/>
          </a:p>
          <a:p>
            <a:r>
              <a:rPr dirty="0" err="1"/>
              <a:t>但是</a:t>
            </a:r>
            <a:r>
              <a:rPr dirty="0"/>
              <a:t>：</a:t>
            </a:r>
          </a:p>
          <a:p>
            <a:r>
              <a:rPr dirty="0"/>
              <a:t>but, </a:t>
            </a:r>
            <a:r>
              <a:rPr lang="en-US" dirty="0"/>
              <a:t>yet</a:t>
            </a:r>
            <a:r>
              <a:rPr lang="en-US" altLang="zh-CN" dirty="0"/>
              <a:t>,</a:t>
            </a:r>
            <a:r>
              <a:rPr lang="zh-CN" altLang="en-US" dirty="0"/>
              <a:t> </a:t>
            </a:r>
            <a:r>
              <a:rPr dirty="0"/>
              <a:t>however, nonetheless, nevertheless</a:t>
            </a:r>
          </a:p>
        </p:txBody>
      </p:sp>
      <p:sp>
        <p:nvSpPr>
          <p:cNvPr id="336" name="Title 2"/>
          <p:cNvSpPr txBox="1">
            <a:spLocks noGrp="1"/>
          </p:cNvSpPr>
          <p:nvPr>
            <p:ph type="title"/>
          </p:nvPr>
        </p:nvSpPr>
        <p:spPr>
          <a:xfrm>
            <a:off x="838200" y="365125"/>
            <a:ext cx="10515600" cy="792063"/>
          </a:xfrm>
          <a:prstGeom prst="rect">
            <a:avLst/>
          </a:prstGeom>
        </p:spPr>
        <p:txBody>
          <a:bodyPr/>
          <a:lstStyle/>
          <a:p>
            <a:r>
              <a:t>引导词</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ontent Placeholder 3"/>
          <p:cNvSpPr txBox="1">
            <a:spLocks noGrp="1"/>
          </p:cNvSpPr>
          <p:nvPr>
            <p:ph type="body" idx="1"/>
          </p:nvPr>
        </p:nvSpPr>
        <p:spPr>
          <a:xfrm>
            <a:off x="257173" y="271462"/>
            <a:ext cx="11677653" cy="6013239"/>
          </a:xfrm>
          <a:prstGeom prst="rect">
            <a:avLst/>
          </a:prstGeom>
        </p:spPr>
        <p:txBody>
          <a:bodyPr/>
          <a:lstStyle/>
          <a:p>
            <a:pPr>
              <a:lnSpc>
                <a:spcPct val="108000"/>
              </a:lnSpc>
              <a:defRPr sz="2300"/>
            </a:pPr>
            <a:r>
              <a:t>25-1-7 Scientists have no direct evidence for recent or ongoing eruptions, but if these volcanoes were active as recently as 100 million years ago (an estimate of the time of last eruption based on the extent of impact cratering on their slopes), some of them may still be at least intermittently active. </a:t>
            </a:r>
          </a:p>
          <a:p>
            <a:pPr>
              <a:lnSpc>
                <a:spcPct val="108000"/>
              </a:lnSpc>
              <a:defRPr sz="2300"/>
            </a:pPr>
            <a:endParaRPr/>
          </a:p>
          <a:p>
            <a:pPr marL="457200" indent="-457200">
              <a:lnSpc>
                <a:spcPct val="108000"/>
              </a:lnSpc>
              <a:buSzPct val="100000"/>
              <a:buFont typeface="Courier New"/>
              <a:buChar char="o"/>
              <a:defRPr sz="2300"/>
            </a:pPr>
            <a:r>
              <a:t>Although direct evidence of recent eruptions is lacking, scientists believe that these volcanoes were active as recently as 100 million years ago.</a:t>
            </a:r>
          </a:p>
          <a:p>
            <a:pPr marL="457200" indent="-457200">
              <a:lnSpc>
                <a:spcPct val="108000"/>
              </a:lnSpc>
              <a:buSzPct val="100000"/>
              <a:buFont typeface="Courier New"/>
              <a:buChar char="o"/>
              <a:defRPr sz="2300"/>
            </a:pPr>
            <a:r>
              <a:t>Scientists estimate that volcanoes active more recently than 100 million years ago will still have extensive impact cratering on their slopes.</a:t>
            </a:r>
          </a:p>
          <a:p>
            <a:pPr marL="457200" indent="-457200">
              <a:lnSpc>
                <a:spcPct val="108000"/>
              </a:lnSpc>
              <a:buSzPct val="100000"/>
              <a:buFont typeface="Courier New"/>
              <a:buChar char="o"/>
              <a:defRPr sz="2300"/>
            </a:pPr>
            <a:r>
              <a:t>If, as some evidence suggests, these volcanoes erupted as recently as 100 million years ago, they may continue to be intermittently active.</a:t>
            </a:r>
          </a:p>
          <a:p>
            <a:pPr marL="457200" indent="-457200">
              <a:lnSpc>
                <a:spcPct val="108000"/>
              </a:lnSpc>
              <a:buSzPct val="100000"/>
              <a:buFont typeface="Courier New"/>
              <a:buChar char="o"/>
              <a:defRPr sz="2300"/>
            </a:pPr>
            <a:r>
              <a:t>Although these volcanoes were active as recently as 100 million years ago, there is no direct evidence of recent or ongoing eruptions.</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ontent Placeholder 1"/>
          <p:cNvSpPr txBox="1">
            <a:spLocks noGrp="1"/>
          </p:cNvSpPr>
          <p:nvPr>
            <p:ph type="body" idx="1"/>
          </p:nvPr>
        </p:nvSpPr>
        <p:spPr>
          <a:xfrm>
            <a:off x="257173" y="271462"/>
            <a:ext cx="11677653" cy="6013239"/>
          </a:xfrm>
          <a:prstGeom prst="rect">
            <a:avLst/>
          </a:prstGeom>
        </p:spPr>
        <p:txBody>
          <a:bodyPr/>
          <a:lstStyle/>
          <a:p>
            <a:pPr>
              <a:lnSpc>
                <a:spcPct val="99000"/>
              </a:lnSpc>
              <a:defRPr sz="2500"/>
            </a:pPr>
            <a:r>
              <a:t>Numerous seeming exceptions to this law have since been found, but they can usually be explained as cases in which the two species, even though competing for a major joint resource, did not really occupy exactly the same niche.</a:t>
            </a:r>
          </a:p>
          <a:p>
            <a:pPr marL="457200" indent="-457200">
              <a:lnSpc>
                <a:spcPct val="99000"/>
              </a:lnSpc>
              <a:buSzPct val="100000"/>
              <a:buFont typeface="Courier New"/>
              <a:buChar char="o"/>
              <a:defRPr sz="2500"/>
            </a:pPr>
            <a:r>
              <a:t>Apparent exceptions to this law usually involve cases in which two species compete for the same major resource but occupy slightly different niches.</a:t>
            </a:r>
          </a:p>
          <a:p>
            <a:pPr marL="457200" indent="-457200">
              <a:lnSpc>
                <a:spcPct val="99000"/>
              </a:lnSpc>
              <a:buSzPct val="100000"/>
              <a:buFont typeface="Courier New"/>
              <a:buChar char="o"/>
              <a:defRPr sz="2500"/>
            </a:pPr>
            <a:r>
              <a:t>Although it may appear two species always have different niches, many exceptions show that species compete with each other. </a:t>
            </a:r>
          </a:p>
          <a:p>
            <a:pPr marL="457200" indent="-457200">
              <a:lnSpc>
                <a:spcPct val="99000"/>
              </a:lnSpc>
              <a:buSzPct val="100000"/>
              <a:buFont typeface="Courier New"/>
              <a:buChar char="o"/>
              <a:defRPr sz="2500"/>
            </a:pPr>
            <a:r>
              <a:t>Cases in which two species not only for a shared resource but also occupy similar niches are considered exceptions to this law.</a:t>
            </a:r>
          </a:p>
          <a:p>
            <a:pPr marL="457200" indent="-457200">
              <a:lnSpc>
                <a:spcPct val="99000"/>
              </a:lnSpc>
              <a:buSzPct val="100000"/>
              <a:buFont typeface="Courier New"/>
              <a:buChar char="o"/>
              <a:defRPr sz="2500"/>
            </a:pPr>
            <a:r>
              <a:t>Cases in which the two species do not occupy the same niche yet still compete for the same resource are believed to exceptions to this law.</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ontent Placeholder 1"/>
          <p:cNvSpPr txBox="1">
            <a:spLocks noGrp="1"/>
          </p:cNvSpPr>
          <p:nvPr>
            <p:ph type="body" idx="1"/>
          </p:nvPr>
        </p:nvSpPr>
        <p:spPr>
          <a:xfrm>
            <a:off x="838200" y="1371600"/>
            <a:ext cx="10515600" cy="4805363"/>
          </a:xfrm>
          <a:prstGeom prst="rect">
            <a:avLst/>
          </a:prstGeom>
        </p:spPr>
        <p:txBody>
          <a:bodyPr/>
          <a:lstStyle/>
          <a:p>
            <a:pPr marL="0" indent="0">
              <a:buSzTx/>
              <a:buNone/>
            </a:pPr>
            <a:r>
              <a:t>小黑喜欢吃黑巧克力，然而，小白喜欢吃白巧克力。</a:t>
            </a:r>
          </a:p>
          <a:p>
            <a:pPr marL="0" indent="0">
              <a:buSzTx/>
              <a:buNone/>
            </a:pPr>
            <a:endParaRPr/>
          </a:p>
          <a:p>
            <a:pPr>
              <a:buFont typeface="Courier New"/>
              <a:buChar char="o"/>
            </a:pPr>
            <a:r>
              <a:t>小黑喜欢吃黑巧克力。</a:t>
            </a:r>
          </a:p>
          <a:p>
            <a:pPr>
              <a:buFont typeface="Courier New"/>
              <a:buChar char="o"/>
            </a:pPr>
            <a:r>
              <a:t>小白喜欢吃白巧克力，然而，小黑喜欢吃黑巧克力。</a:t>
            </a:r>
          </a:p>
          <a:p>
            <a:pPr>
              <a:buFont typeface="Courier New"/>
              <a:buChar char="o"/>
            </a:pPr>
            <a:r>
              <a:t>小黑喜欢吃白巧克力，然而，小白喜欢吃黑巧克力。</a:t>
            </a:r>
          </a:p>
          <a:p>
            <a:pPr>
              <a:buFont typeface="Courier New"/>
              <a:buChar char="o"/>
            </a:pPr>
            <a:r>
              <a:t>小白喜欢吃白巧克力。</a:t>
            </a:r>
          </a:p>
        </p:txBody>
      </p:sp>
      <p:sp>
        <p:nvSpPr>
          <p:cNvPr id="357" name="Title 2"/>
          <p:cNvSpPr txBox="1">
            <a:spLocks noGrp="1"/>
          </p:cNvSpPr>
          <p:nvPr>
            <p:ph type="title"/>
          </p:nvPr>
        </p:nvSpPr>
        <p:spPr>
          <a:xfrm>
            <a:off x="838200" y="365125"/>
            <a:ext cx="10515600" cy="792063"/>
          </a:xfrm>
          <a:prstGeom prst="rect">
            <a:avLst/>
          </a:prstGeom>
        </p:spPr>
        <p:txBody>
          <a:bodyPr/>
          <a:lstStyle/>
          <a:p>
            <a:r>
              <a:t>3.对比逻辑</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Content Placeholder 1"/>
          <p:cNvSpPr txBox="1">
            <a:spLocks noGrp="1"/>
          </p:cNvSpPr>
          <p:nvPr>
            <p:ph type="body" idx="1"/>
          </p:nvPr>
        </p:nvSpPr>
        <p:spPr>
          <a:xfrm>
            <a:off x="838200" y="1371600"/>
            <a:ext cx="10515600" cy="4805363"/>
          </a:xfrm>
          <a:prstGeom prst="rect">
            <a:avLst/>
          </a:prstGeom>
        </p:spPr>
        <p:txBody>
          <a:bodyPr/>
          <a:lstStyle/>
          <a:p>
            <a:pPr marL="0" indent="0" defTabSz="905255">
              <a:spcBef>
                <a:spcPts val="900"/>
              </a:spcBef>
              <a:buSzTx/>
              <a:buNone/>
              <a:defRPr sz="2772"/>
            </a:pPr>
            <a:r>
              <a:t>小黑喜欢吃黑巧克力，然而，小白喜欢吃白巧克力。</a:t>
            </a:r>
          </a:p>
          <a:p>
            <a:pPr marL="0" indent="0" defTabSz="905255">
              <a:spcBef>
                <a:spcPts val="900"/>
              </a:spcBef>
              <a:buSzTx/>
              <a:buNone/>
              <a:defRPr sz="2772"/>
            </a:pPr>
            <a:endParaRPr/>
          </a:p>
          <a:p>
            <a:pPr marL="226313" indent="-226313" defTabSz="905255">
              <a:spcBef>
                <a:spcPts val="900"/>
              </a:spcBef>
              <a:buFont typeface="Courier New"/>
              <a:buChar char="o"/>
              <a:defRPr sz="2772"/>
            </a:pPr>
            <a:r>
              <a:t>小黑喜欢吃黑巧克力。</a:t>
            </a:r>
          </a:p>
          <a:p>
            <a:pPr marL="226313" indent="-226313" defTabSz="905255">
              <a:spcBef>
                <a:spcPts val="900"/>
              </a:spcBef>
              <a:buFont typeface="Courier New"/>
              <a:buChar char="o"/>
              <a:defRPr sz="2772"/>
            </a:pPr>
            <a:r>
              <a:t>小白喜欢吃白巧克力，然而，小黑喜欢吃黑巧克力。</a:t>
            </a:r>
          </a:p>
          <a:p>
            <a:pPr marL="226313" indent="-226313" defTabSz="905255">
              <a:spcBef>
                <a:spcPts val="900"/>
              </a:spcBef>
              <a:buFont typeface="Courier New"/>
              <a:buChar char="o"/>
              <a:defRPr sz="2772"/>
            </a:pPr>
            <a:r>
              <a:t>小黑喜欢吃白巧克力，然而，小白喜欢吃黑巧克力。</a:t>
            </a:r>
          </a:p>
          <a:p>
            <a:pPr marL="226313" indent="-226313" defTabSz="905255">
              <a:spcBef>
                <a:spcPts val="900"/>
              </a:spcBef>
              <a:buFont typeface="Courier New"/>
              <a:buChar char="o"/>
              <a:defRPr sz="2772"/>
            </a:pPr>
            <a:r>
              <a:t>小白喜欢吃白巧克力。</a:t>
            </a:r>
          </a:p>
          <a:p>
            <a:pPr marL="0" indent="0" algn="ctr" defTabSz="905255">
              <a:spcBef>
                <a:spcPts val="900"/>
              </a:spcBef>
              <a:buSzTx/>
              <a:buNone/>
              <a:defRPr sz="2772">
                <a:solidFill>
                  <a:srgbClr val="FF0000"/>
                </a:solidFill>
              </a:defRPr>
            </a:pPr>
            <a:endParaRPr/>
          </a:p>
          <a:p>
            <a:pPr marL="0" indent="0" algn="ctr" defTabSz="905255">
              <a:spcBef>
                <a:spcPts val="900"/>
              </a:spcBef>
              <a:buSzTx/>
              <a:buNone/>
              <a:defRPr sz="2772">
                <a:solidFill>
                  <a:srgbClr val="FF0000"/>
                </a:solidFill>
              </a:defRPr>
            </a:pPr>
            <a:r>
              <a:t>前后不能少，顺序可以换，信息不能变。</a:t>
            </a:r>
          </a:p>
        </p:txBody>
      </p:sp>
      <p:sp>
        <p:nvSpPr>
          <p:cNvPr id="360" name="Title 2"/>
          <p:cNvSpPr txBox="1">
            <a:spLocks noGrp="1"/>
          </p:cNvSpPr>
          <p:nvPr>
            <p:ph type="title"/>
          </p:nvPr>
        </p:nvSpPr>
        <p:spPr>
          <a:xfrm>
            <a:off x="838200" y="365125"/>
            <a:ext cx="10515600" cy="792063"/>
          </a:xfrm>
          <a:prstGeom prst="rect">
            <a:avLst/>
          </a:prstGeom>
        </p:spPr>
        <p:txBody>
          <a:bodyPr/>
          <a:lstStyle/>
          <a:p>
            <a:r>
              <a:t>3.对比逻辑</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ontent Placeholder 1"/>
          <p:cNvSpPr txBox="1">
            <a:spLocks noGrp="1"/>
          </p:cNvSpPr>
          <p:nvPr>
            <p:ph type="body" idx="1"/>
          </p:nvPr>
        </p:nvSpPr>
        <p:spPr>
          <a:xfrm>
            <a:off x="838200" y="1371600"/>
            <a:ext cx="10515600" cy="4805363"/>
          </a:xfrm>
          <a:prstGeom prst="rect">
            <a:avLst/>
          </a:prstGeom>
        </p:spPr>
        <p:txBody>
          <a:bodyPr numCol="2"/>
          <a:lstStyle/>
          <a:p>
            <a:r>
              <a:rPr dirty="0"/>
              <a:t>while</a:t>
            </a:r>
          </a:p>
          <a:p>
            <a:r>
              <a:rPr dirty="0"/>
              <a:t>whereas</a:t>
            </a:r>
          </a:p>
          <a:p>
            <a:r>
              <a:rPr dirty="0"/>
              <a:t>one… another</a:t>
            </a:r>
          </a:p>
          <a:p>
            <a:r>
              <a:rPr dirty="0"/>
              <a:t>one… the other</a:t>
            </a:r>
          </a:p>
          <a:p>
            <a:r>
              <a:rPr dirty="0"/>
              <a:t>some… others…</a:t>
            </a:r>
          </a:p>
        </p:txBody>
      </p:sp>
      <p:sp>
        <p:nvSpPr>
          <p:cNvPr id="366" name="Title 2"/>
          <p:cNvSpPr txBox="1">
            <a:spLocks noGrp="1"/>
          </p:cNvSpPr>
          <p:nvPr>
            <p:ph type="title"/>
          </p:nvPr>
        </p:nvSpPr>
        <p:spPr>
          <a:xfrm>
            <a:off x="838200" y="365125"/>
            <a:ext cx="10515600" cy="792063"/>
          </a:xfrm>
          <a:prstGeom prst="rect">
            <a:avLst/>
          </a:prstGeom>
        </p:spPr>
        <p:txBody>
          <a:bodyPr/>
          <a:lstStyle/>
          <a:p>
            <a:r>
              <a:t>对比引导词</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09990DF-3A4A-6C4B-8AAF-DF7942688C0F}"/>
              </a:ext>
            </a:extLst>
          </p:cNvPr>
          <p:cNvSpPr>
            <a:spLocks noGrp="1"/>
          </p:cNvSpPr>
          <p:nvPr>
            <p:ph type="body" idx="1"/>
          </p:nvPr>
        </p:nvSpPr>
        <p:spPr/>
        <p:txBody>
          <a:bodyPr>
            <a:normAutofit/>
          </a:bodyPr>
          <a:lstStyle/>
          <a:p>
            <a:r>
              <a:rPr lang="en-US" dirty="0"/>
              <a:t>33-1-10 While some of these urban centers were identified with a particular economic function, such as proximity to gold or iron deposits or a strategic location on a major trade route, others served primarily as administrative centers or the site of temples for the official cult or other ritual observances.</a:t>
            </a:r>
          </a:p>
          <a:p>
            <a:pPr marL="457200" indent="-457200">
              <a:buFont typeface="Courier New" panose="02070309020205020404" pitchFamily="49" charset="0"/>
              <a:buChar char="o"/>
            </a:pPr>
            <a:r>
              <a:rPr lang="en-US" dirty="0"/>
              <a:t>Some cities were associated with economic activities, while others were government or religious centers.</a:t>
            </a:r>
          </a:p>
          <a:p>
            <a:pPr marL="457200" indent="-457200">
              <a:buFont typeface="Courier New" panose="02070309020205020404" pitchFamily="49" charset="0"/>
              <a:buChar char="o"/>
            </a:pPr>
            <a:r>
              <a:rPr lang="en-US" dirty="0"/>
              <a:t>Emerging cities generally served strategic administrative, economic, and religious purposes.</a:t>
            </a:r>
          </a:p>
          <a:p>
            <a:pPr marL="457200" indent="-457200">
              <a:buFont typeface="Courier New" panose="02070309020205020404" pitchFamily="49" charset="0"/>
              <a:buChar char="o"/>
            </a:pPr>
            <a:r>
              <a:rPr lang="en-US" dirty="0"/>
              <a:t>The creation of an economic or administrative activity led to the emergence of a city for its proper supervision.</a:t>
            </a:r>
          </a:p>
          <a:p>
            <a:pPr marL="457200" indent="-457200">
              <a:buFont typeface="Courier New" panose="02070309020205020404" pitchFamily="49" charset="0"/>
              <a:buChar char="o"/>
            </a:pPr>
            <a:r>
              <a:rPr lang="en-US" dirty="0"/>
              <a:t>Some cities emerged as economic centers and later became the sites of administrative or religious activities.</a:t>
            </a:r>
          </a:p>
        </p:txBody>
      </p:sp>
    </p:spTree>
    <p:extLst>
      <p:ext uri="{BB962C8B-B14F-4D97-AF65-F5344CB8AC3E}">
        <p14:creationId xmlns:p14="http://schemas.microsoft.com/office/powerpoint/2010/main" val="2086550719"/>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ontent Placeholder 1"/>
          <p:cNvSpPr txBox="1">
            <a:spLocks noGrp="1"/>
          </p:cNvSpPr>
          <p:nvPr>
            <p:ph type="body" idx="1"/>
          </p:nvPr>
        </p:nvSpPr>
        <p:spPr>
          <a:xfrm>
            <a:off x="838200" y="1371600"/>
            <a:ext cx="10515600" cy="4805363"/>
          </a:xfrm>
          <a:prstGeom prst="rect">
            <a:avLst/>
          </a:prstGeom>
        </p:spPr>
        <p:txBody>
          <a:bodyPr/>
          <a:lstStyle>
            <a:lvl1pPr marL="0" indent="0">
              <a:buSzTx/>
              <a:buNone/>
            </a:lvl1pPr>
          </a:lstStyle>
          <a:p>
            <a:r>
              <a:t>小白和小黑一起去买奶茶：小白买了奶茶，里面有红豆椰果和珍珠；小黑买了奶绿，里面有波霸和仙草。</a:t>
            </a:r>
          </a:p>
        </p:txBody>
      </p:sp>
      <p:sp>
        <p:nvSpPr>
          <p:cNvPr id="377" name="Title 2"/>
          <p:cNvSpPr txBox="1">
            <a:spLocks noGrp="1"/>
          </p:cNvSpPr>
          <p:nvPr>
            <p:ph type="title"/>
          </p:nvPr>
        </p:nvSpPr>
        <p:spPr>
          <a:xfrm>
            <a:off x="838200" y="365125"/>
            <a:ext cx="10515600" cy="792063"/>
          </a:xfrm>
          <a:prstGeom prst="rect">
            <a:avLst/>
          </a:prstGeom>
        </p:spPr>
        <p:txBody>
          <a:bodyPr/>
          <a:lstStyle/>
          <a:p>
            <a:r>
              <a:t>4.并列逻辑</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Content Placeholder 1"/>
          <p:cNvSpPr txBox="1">
            <a:spLocks noGrp="1"/>
          </p:cNvSpPr>
          <p:nvPr>
            <p:ph type="body" idx="1"/>
          </p:nvPr>
        </p:nvSpPr>
        <p:spPr>
          <a:xfrm>
            <a:off x="838200" y="1371600"/>
            <a:ext cx="10515600" cy="4805363"/>
          </a:xfrm>
          <a:prstGeom prst="rect">
            <a:avLst/>
          </a:prstGeom>
        </p:spPr>
        <p:txBody>
          <a:bodyPr/>
          <a:lstStyle>
            <a:lvl1pPr marL="0" indent="0">
              <a:buSzTx/>
              <a:buNone/>
            </a:lvl1pPr>
          </a:lstStyle>
          <a:p>
            <a:r>
              <a:t>小白和小黑一起去买奶茶：小白买了奶茶，里面有红豆椰果和珍珠；小黑买了奶绿，里面有波霸和仙草。</a:t>
            </a:r>
          </a:p>
        </p:txBody>
      </p:sp>
      <p:sp>
        <p:nvSpPr>
          <p:cNvPr id="380" name="Title 2"/>
          <p:cNvSpPr txBox="1">
            <a:spLocks noGrp="1"/>
          </p:cNvSpPr>
          <p:nvPr>
            <p:ph type="title"/>
          </p:nvPr>
        </p:nvSpPr>
        <p:spPr>
          <a:xfrm>
            <a:off x="838200" y="365125"/>
            <a:ext cx="10515600" cy="792063"/>
          </a:xfrm>
          <a:prstGeom prst="rect">
            <a:avLst/>
          </a:prstGeom>
        </p:spPr>
        <p:txBody>
          <a:bodyPr/>
          <a:lstStyle/>
          <a:p>
            <a:r>
              <a:t>4.并列逻辑：</a:t>
            </a:r>
            <a:r>
              <a:rPr>
                <a:solidFill>
                  <a:srgbClr val="FF0000"/>
                </a:solidFill>
              </a:rPr>
              <a:t>顺序可换，同生共死。</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ontent Placeholder 1"/>
          <p:cNvSpPr txBox="1">
            <a:spLocks noGrp="1"/>
          </p:cNvSpPr>
          <p:nvPr>
            <p:ph type="body" idx="1"/>
          </p:nvPr>
        </p:nvSpPr>
        <p:spPr>
          <a:xfrm>
            <a:off x="838200" y="1371600"/>
            <a:ext cx="10515600" cy="4805363"/>
          </a:xfrm>
          <a:prstGeom prst="rect">
            <a:avLst/>
          </a:prstGeom>
        </p:spPr>
        <p:txBody>
          <a:bodyPr/>
          <a:lstStyle/>
          <a:p>
            <a:r>
              <a:t>小白喜欢喝一点点里面三分糖去冰加红豆的红茶玛奇朵奶茶。</a:t>
            </a:r>
          </a:p>
        </p:txBody>
      </p:sp>
      <p:sp>
        <p:nvSpPr>
          <p:cNvPr id="140" name="Title 2"/>
          <p:cNvSpPr txBox="1">
            <a:spLocks noGrp="1"/>
          </p:cNvSpPr>
          <p:nvPr>
            <p:ph type="title"/>
          </p:nvPr>
        </p:nvSpPr>
        <p:spPr>
          <a:xfrm>
            <a:off x="838200" y="365125"/>
            <a:ext cx="10515600" cy="792063"/>
          </a:xfrm>
          <a:prstGeom prst="rect">
            <a:avLst/>
          </a:prstGeom>
        </p:spPr>
        <p:txBody>
          <a:bodyPr/>
          <a:lstStyle/>
          <a:p>
            <a:r>
              <a:t>主干vs修饰</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Content Placeholder 1"/>
          <p:cNvSpPr txBox="1">
            <a:spLocks noGrp="1"/>
          </p:cNvSpPr>
          <p:nvPr>
            <p:ph type="body" idx="1"/>
          </p:nvPr>
        </p:nvSpPr>
        <p:spPr>
          <a:xfrm>
            <a:off x="838200" y="1371600"/>
            <a:ext cx="10515600" cy="4805363"/>
          </a:xfrm>
          <a:prstGeom prst="rect">
            <a:avLst/>
          </a:prstGeom>
        </p:spPr>
        <p:txBody>
          <a:bodyPr/>
          <a:lstStyle/>
          <a:p>
            <a:pPr>
              <a:lnSpc>
                <a:spcPct val="150000"/>
              </a:lnSpc>
            </a:pPr>
            <a:r>
              <a:t>≥2 </a:t>
            </a:r>
          </a:p>
          <a:p>
            <a:pPr>
              <a:lnSpc>
                <a:spcPct val="150000"/>
              </a:lnSpc>
              <a:defRPr>
                <a:solidFill>
                  <a:srgbClr val="FF0000"/>
                </a:solidFill>
              </a:defRPr>
            </a:pPr>
            <a:r>
              <a:t>“长得像”  </a:t>
            </a:r>
            <a:r>
              <a:rPr>
                <a:solidFill>
                  <a:srgbClr val="000000"/>
                </a:solidFill>
                <a:latin typeface="Arial"/>
                <a:ea typeface="Arial"/>
                <a:cs typeface="Arial"/>
                <a:sym typeface="Arial"/>
              </a:rPr>
              <a:t>➡</a:t>
            </a:r>
            <a:r>
              <a:rPr>
                <a:solidFill>
                  <a:srgbClr val="000000"/>
                </a:solidFill>
              </a:rPr>
              <a:t> 意义相关、层次相同、句法功能相同 </a:t>
            </a:r>
          </a:p>
          <a:p>
            <a:pPr>
              <a:lnSpc>
                <a:spcPct val="150000"/>
              </a:lnSpc>
            </a:pPr>
            <a:r>
              <a:t>先看and后面</a:t>
            </a:r>
          </a:p>
          <a:p>
            <a:pPr>
              <a:lnSpc>
                <a:spcPct val="150000"/>
              </a:lnSpc>
            </a:pPr>
            <a:r>
              <a:t>同生共死</a:t>
            </a:r>
          </a:p>
        </p:txBody>
      </p:sp>
      <p:sp>
        <p:nvSpPr>
          <p:cNvPr id="383" name="Title 2"/>
          <p:cNvSpPr txBox="1">
            <a:spLocks noGrp="1"/>
          </p:cNvSpPr>
          <p:nvPr>
            <p:ph type="title"/>
          </p:nvPr>
        </p:nvSpPr>
        <p:spPr>
          <a:xfrm>
            <a:off x="838200" y="365125"/>
            <a:ext cx="10515600" cy="792063"/>
          </a:xfrm>
          <a:prstGeom prst="rect">
            <a:avLst/>
          </a:prstGeom>
        </p:spPr>
        <p:txBody>
          <a:bodyPr/>
          <a:lstStyle/>
          <a:p>
            <a:r>
              <a:t>并列要点</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ontent Placeholder 1"/>
          <p:cNvSpPr txBox="1">
            <a:spLocks noGrp="1"/>
          </p:cNvSpPr>
          <p:nvPr>
            <p:ph type="body" idx="1"/>
          </p:nvPr>
        </p:nvSpPr>
        <p:spPr>
          <a:xfrm>
            <a:off x="838200" y="1371600"/>
            <a:ext cx="10515600" cy="4805363"/>
          </a:xfrm>
          <a:prstGeom prst="rect">
            <a:avLst/>
          </a:prstGeom>
        </p:spPr>
        <p:txBody>
          <a:bodyPr numCol="2"/>
          <a:lstStyle/>
          <a:p>
            <a:pPr>
              <a:lnSpc>
                <a:spcPct val="120000"/>
              </a:lnSpc>
            </a:pPr>
            <a:r>
              <a:rPr dirty="0"/>
              <a:t>and</a:t>
            </a:r>
          </a:p>
          <a:p>
            <a:pPr>
              <a:lnSpc>
                <a:spcPct val="120000"/>
              </a:lnSpc>
            </a:pPr>
            <a:r>
              <a:rPr dirty="0"/>
              <a:t>also</a:t>
            </a:r>
          </a:p>
          <a:p>
            <a:pPr>
              <a:lnSpc>
                <a:spcPct val="120000"/>
              </a:lnSpc>
            </a:pPr>
            <a:r>
              <a:rPr dirty="0"/>
              <a:t>as well (as)</a:t>
            </a:r>
          </a:p>
          <a:p>
            <a:pPr>
              <a:lnSpc>
                <a:spcPct val="120000"/>
              </a:lnSpc>
            </a:pPr>
            <a:r>
              <a:rPr dirty="0"/>
              <a:t>not only... but also... </a:t>
            </a:r>
          </a:p>
          <a:p>
            <a:pPr>
              <a:lnSpc>
                <a:spcPct val="120000"/>
              </a:lnSpc>
            </a:pPr>
            <a:r>
              <a:rPr dirty="0"/>
              <a:t>or</a:t>
            </a:r>
          </a:p>
          <a:p>
            <a:pPr>
              <a:lnSpc>
                <a:spcPct val="120000"/>
              </a:lnSpc>
            </a:pPr>
            <a:r>
              <a:rPr dirty="0"/>
              <a:t>firstly...secondly...</a:t>
            </a:r>
          </a:p>
          <a:p>
            <a:pPr>
              <a:lnSpc>
                <a:spcPct val="120000"/>
              </a:lnSpc>
            </a:pPr>
            <a:r>
              <a:rPr dirty="0"/>
              <a:t>both... and...</a:t>
            </a:r>
          </a:p>
          <a:p>
            <a:pPr>
              <a:lnSpc>
                <a:spcPct val="120000"/>
              </a:lnSpc>
            </a:pPr>
            <a:r>
              <a:rPr dirty="0">
                <a:solidFill>
                  <a:srgbClr val="FF0000"/>
                </a:solidFill>
              </a:rPr>
              <a:t>neither... nor...</a:t>
            </a:r>
          </a:p>
          <a:p>
            <a:pPr>
              <a:lnSpc>
                <a:spcPct val="120000"/>
              </a:lnSpc>
            </a:pPr>
            <a:r>
              <a:rPr dirty="0">
                <a:solidFill>
                  <a:srgbClr val="FF0000"/>
                </a:solidFill>
              </a:rPr>
              <a:t>either... or...</a:t>
            </a:r>
          </a:p>
          <a:p>
            <a:pPr>
              <a:lnSpc>
                <a:spcPct val="120000"/>
              </a:lnSpc>
            </a:pPr>
            <a:r>
              <a:rPr dirty="0">
                <a:solidFill>
                  <a:srgbClr val="FF0000"/>
                </a:solidFill>
              </a:rPr>
              <a:t>the former... the latter</a:t>
            </a:r>
          </a:p>
          <a:p>
            <a:pPr>
              <a:lnSpc>
                <a:spcPct val="120000"/>
              </a:lnSpc>
            </a:pPr>
            <a:r>
              <a:rPr dirty="0">
                <a:solidFill>
                  <a:srgbClr val="FF0000"/>
                </a:solidFill>
              </a:rPr>
              <a:t>in the meantime</a:t>
            </a:r>
          </a:p>
          <a:p>
            <a:pPr>
              <a:lnSpc>
                <a:spcPct val="120000"/>
              </a:lnSpc>
            </a:pPr>
            <a:r>
              <a:rPr dirty="0">
                <a:solidFill>
                  <a:srgbClr val="FF0000"/>
                </a:solidFill>
              </a:rPr>
              <a:t>meanwhile</a:t>
            </a:r>
          </a:p>
        </p:txBody>
      </p:sp>
      <p:sp>
        <p:nvSpPr>
          <p:cNvPr id="389" name="Title 2"/>
          <p:cNvSpPr txBox="1">
            <a:spLocks noGrp="1"/>
          </p:cNvSpPr>
          <p:nvPr>
            <p:ph type="title"/>
          </p:nvPr>
        </p:nvSpPr>
        <p:spPr>
          <a:xfrm>
            <a:off x="838200" y="365125"/>
            <a:ext cx="10515600" cy="792063"/>
          </a:xfrm>
          <a:prstGeom prst="rect">
            <a:avLst/>
          </a:prstGeom>
        </p:spPr>
        <p:txBody>
          <a:bodyPr/>
          <a:lstStyle/>
          <a:p>
            <a:r>
              <a:t>引导词</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ontent Placeholder 3"/>
          <p:cNvSpPr txBox="1">
            <a:spLocks noGrp="1"/>
          </p:cNvSpPr>
          <p:nvPr>
            <p:ph type="body" idx="1"/>
          </p:nvPr>
        </p:nvSpPr>
        <p:spPr>
          <a:xfrm>
            <a:off x="257173" y="271462"/>
            <a:ext cx="11677653" cy="6013239"/>
          </a:xfrm>
          <a:prstGeom prst="rect">
            <a:avLst/>
          </a:prstGeom>
        </p:spPr>
        <p:txBody>
          <a:bodyPr>
            <a:normAutofit lnSpcReduction="10000"/>
          </a:bodyPr>
          <a:lstStyle/>
          <a:p>
            <a:r>
              <a:rPr sz="3200" dirty="0"/>
              <a:t>22-1-3 Numerous insects occupy the marsh, feeding on living or dead cordgrass tissue, and redwing blackbirds, sparrows, rodents, rabbits, and deer feed directly on the cordgrass.</a:t>
            </a:r>
          </a:p>
          <a:p>
            <a:pPr marL="457200" indent="-457200">
              <a:buSzPct val="100000"/>
              <a:buFont typeface="Courier New"/>
              <a:buChar char="o"/>
            </a:pPr>
            <a:r>
              <a:rPr sz="3200" dirty="0"/>
              <a:t>Insects feed only on dead cordgrass, while most other marsh inhabitants feed on live cordgrass.</a:t>
            </a:r>
          </a:p>
          <a:p>
            <a:pPr marL="457200" indent="-457200">
              <a:buSzPct val="100000"/>
              <a:buFont typeface="Courier New"/>
              <a:buChar char="o"/>
            </a:pPr>
            <a:r>
              <a:rPr sz="3200" dirty="0"/>
              <a:t>The marsh is a good habitat for insects, but a relatively poor one for birds and animals.</a:t>
            </a:r>
          </a:p>
          <a:p>
            <a:pPr marL="457200" indent="-457200">
              <a:buSzPct val="100000"/>
              <a:buFont typeface="Courier New"/>
              <a:buChar char="o"/>
            </a:pPr>
            <a:r>
              <a:rPr sz="3200" dirty="0"/>
              <a:t>Although cordgrass provides food for birds and animals, it gives insects both food and a place to live.</a:t>
            </a:r>
          </a:p>
          <a:p>
            <a:pPr marL="457200" indent="-457200">
              <a:buSzPct val="100000"/>
              <a:buFont typeface="Courier New"/>
              <a:buChar char="o"/>
            </a:pPr>
            <a:r>
              <a:rPr sz="3200" dirty="0"/>
              <a:t>Cordgrass provides food for numerous insects, birds, and other animals.</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ontent Placeholder 1"/>
          <p:cNvSpPr txBox="1">
            <a:spLocks noGrp="1"/>
          </p:cNvSpPr>
          <p:nvPr>
            <p:ph type="body" idx="1"/>
          </p:nvPr>
        </p:nvSpPr>
        <p:spPr>
          <a:xfrm>
            <a:off x="257173" y="271462"/>
            <a:ext cx="11677653" cy="6013239"/>
          </a:xfrm>
          <a:prstGeom prst="rect">
            <a:avLst/>
          </a:prstGeom>
        </p:spPr>
        <p:txBody>
          <a:bodyPr>
            <a:normAutofit fontScale="92500"/>
          </a:bodyPr>
          <a:lstStyle/>
          <a:p>
            <a:r>
              <a:rPr sz="3200" dirty="0"/>
              <a:t>20-3-4 The empty shell of a snail or clam may be left behind, and if it is sufficiently durable and resistant to dissolution, it may remain basically unchanged for a long period of time. </a:t>
            </a:r>
          </a:p>
          <a:p>
            <a:pPr marL="457200" indent="-457200">
              <a:buSzPct val="100000"/>
              <a:buFont typeface="Courier New"/>
              <a:buChar char="o"/>
            </a:pPr>
            <a:r>
              <a:rPr sz="3200" dirty="0"/>
              <a:t>When snail or clam shells are left behind, they must be empty in order to remain durable and resist dissolution.</a:t>
            </a:r>
          </a:p>
          <a:p>
            <a:pPr marL="457200" indent="-457200">
              <a:buSzPct val="100000"/>
              <a:buFont typeface="Courier New"/>
              <a:buChar char="o"/>
            </a:pPr>
            <a:r>
              <a:rPr sz="3200" dirty="0"/>
              <a:t>Although snail and clam shells are durable and resist dissolving, over time they slowly begin to change.</a:t>
            </a:r>
          </a:p>
          <a:p>
            <a:pPr marL="457200" indent="-457200">
              <a:buSzPct val="100000"/>
              <a:buFont typeface="Courier New"/>
              <a:buChar char="o"/>
            </a:pPr>
            <a:r>
              <a:rPr sz="3200" dirty="0"/>
              <a:t>Although the soft parts of snails or clams dissolve quickly, their hard shells resist dissolution for a long time.</a:t>
            </a:r>
          </a:p>
          <a:p>
            <a:pPr marL="457200" indent="-457200">
              <a:buSzPct val="100000"/>
              <a:buFont typeface="Courier New"/>
              <a:buChar char="o"/>
            </a:pPr>
            <a:r>
              <a:rPr sz="3200" dirty="0"/>
              <a:t>Empty snail or clam shells that are strong enough not to dissolve may stay in their original state for a long time.</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ontent Placeholder 3"/>
          <p:cNvSpPr txBox="1">
            <a:spLocks noGrp="1"/>
          </p:cNvSpPr>
          <p:nvPr>
            <p:ph type="body" idx="1"/>
          </p:nvPr>
        </p:nvSpPr>
        <p:spPr>
          <a:xfrm>
            <a:off x="838200" y="1371600"/>
            <a:ext cx="10515600" cy="4805363"/>
          </a:xfrm>
          <a:prstGeom prst="rect">
            <a:avLst/>
          </a:prstGeom>
        </p:spPr>
        <p:txBody>
          <a:bodyPr/>
          <a:lstStyle/>
          <a:p>
            <a:r>
              <a:t>因果</a:t>
            </a:r>
          </a:p>
          <a:p>
            <a:r>
              <a:t>转折</a:t>
            </a:r>
          </a:p>
          <a:p>
            <a:r>
              <a:t>对比</a:t>
            </a:r>
          </a:p>
          <a:p>
            <a:r>
              <a:t>并列</a:t>
            </a:r>
          </a:p>
        </p:txBody>
      </p:sp>
      <p:sp>
        <p:nvSpPr>
          <p:cNvPr id="406" name="Title 2"/>
          <p:cNvSpPr txBox="1">
            <a:spLocks noGrp="1"/>
          </p:cNvSpPr>
          <p:nvPr>
            <p:ph type="title"/>
          </p:nvPr>
        </p:nvSpPr>
        <p:spPr>
          <a:xfrm>
            <a:off x="838200" y="365125"/>
            <a:ext cx="10515600" cy="792063"/>
          </a:xfrm>
          <a:prstGeom prst="rect">
            <a:avLst/>
          </a:prstGeom>
        </p:spPr>
        <p:txBody>
          <a:bodyPr/>
          <a:lstStyle/>
          <a:p>
            <a:r>
              <a:t>多重逻辑</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ontent Placeholder 1"/>
          <p:cNvSpPr txBox="1">
            <a:spLocks noGrp="1"/>
          </p:cNvSpPr>
          <p:nvPr>
            <p:ph type="body" idx="1"/>
          </p:nvPr>
        </p:nvSpPr>
        <p:spPr>
          <a:xfrm>
            <a:off x="257173" y="271462"/>
            <a:ext cx="11677653" cy="6013239"/>
          </a:xfrm>
          <a:prstGeom prst="rect">
            <a:avLst/>
          </a:prstGeom>
        </p:spPr>
        <p:txBody>
          <a:bodyPr/>
          <a:lstStyle/>
          <a:p>
            <a:pPr>
              <a:lnSpc>
                <a:spcPct val="90000"/>
              </a:lnSpc>
            </a:pPr>
            <a:r>
              <a:t>24-2-11. The amount of air exchanged is even lower in REM than NREM </a:t>
            </a:r>
            <a:r>
              <a:rPr>
                <a:solidFill>
                  <a:srgbClr val="FF0000"/>
                </a:solidFill>
              </a:rPr>
              <a:t>because</a:t>
            </a:r>
            <a:r>
              <a:t>, </a:t>
            </a:r>
            <a:r>
              <a:rPr>
                <a:solidFill>
                  <a:srgbClr val="FF0000"/>
                </a:solidFill>
              </a:rPr>
              <a:t>although</a:t>
            </a:r>
            <a:r>
              <a:t> breathing is more rapid in REM, it is also more irregular, with brief episodes of shallow breathing or absence of breathing. </a:t>
            </a:r>
          </a:p>
          <a:p>
            <a:pPr>
              <a:lnSpc>
                <a:spcPct val="90000"/>
              </a:lnSpc>
            </a:pPr>
            <a:endParaRPr/>
          </a:p>
          <a:p>
            <a:pPr marL="457200" indent="-457200">
              <a:lnSpc>
                <a:spcPct val="90000"/>
              </a:lnSpc>
              <a:buSzPct val="100000"/>
              <a:buFont typeface="Courier New"/>
              <a:buChar char="o"/>
            </a:pPr>
            <a:r>
              <a:t>Because breathing is more shallow and irregular in REM than in NREM, less air is exchanged in REM.</a:t>
            </a:r>
          </a:p>
          <a:p>
            <a:pPr marL="457200" indent="-457200">
              <a:lnSpc>
                <a:spcPct val="90000"/>
              </a:lnSpc>
              <a:buSzPct val="100000"/>
              <a:buFont typeface="Courier New"/>
              <a:buChar char="o"/>
            </a:pPr>
            <a:r>
              <a:t>Breathing in NREM is less effective than breathing in REM because of irregular episodes of rapid breathing during NREM.</a:t>
            </a:r>
          </a:p>
          <a:p>
            <a:pPr marL="457200" indent="-457200">
              <a:lnSpc>
                <a:spcPct val="90000"/>
              </a:lnSpc>
              <a:buSzPct val="100000"/>
              <a:buFont typeface="Courier New"/>
              <a:buChar char="o"/>
            </a:pPr>
            <a:r>
              <a:t>Because breathing is more rapid in NREM sleep than in REM sleep, breathing often becomes shallow.</a:t>
            </a:r>
          </a:p>
          <a:p>
            <a:pPr marL="457200" indent="-457200">
              <a:lnSpc>
                <a:spcPct val="90000"/>
              </a:lnSpc>
              <a:buSzPct val="100000"/>
              <a:buFont typeface="Courier New"/>
              <a:buChar char="o"/>
            </a:pPr>
            <a:r>
              <a:t>Although REM has brief episodes of shallow breathing or lack of breathing, breathing is more rapid than in NREM.</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ontent Placeholder 3"/>
          <p:cNvSpPr txBox="1">
            <a:spLocks noGrp="1"/>
          </p:cNvSpPr>
          <p:nvPr>
            <p:ph type="body" idx="1"/>
          </p:nvPr>
        </p:nvSpPr>
        <p:spPr>
          <a:xfrm>
            <a:off x="838200" y="1371600"/>
            <a:ext cx="10515600" cy="4805363"/>
          </a:xfrm>
          <a:prstGeom prst="rect">
            <a:avLst/>
          </a:prstGeom>
        </p:spPr>
        <p:txBody>
          <a:bodyPr/>
          <a:lstStyle/>
          <a:p>
            <a:r>
              <a:t>Which of the sentences below best expresses </a:t>
            </a:r>
            <a:r>
              <a:rPr>
                <a:solidFill>
                  <a:srgbClr val="FF0000"/>
                </a:solidFill>
              </a:rPr>
              <a:t>the essential information</a:t>
            </a:r>
            <a:r>
              <a:t> in the highlighted sentence in the passage? Incorrect choices </a:t>
            </a:r>
            <a:r>
              <a:rPr>
                <a:solidFill>
                  <a:srgbClr val="0070C0"/>
                </a:solidFill>
              </a:rPr>
              <a:t>change the meaning in important ways </a:t>
            </a:r>
            <a:r>
              <a:t>or </a:t>
            </a:r>
            <a:r>
              <a:rPr>
                <a:solidFill>
                  <a:srgbClr val="0070C0"/>
                </a:solidFill>
              </a:rPr>
              <a:t>leave out essential information</a:t>
            </a:r>
            <a:r>
              <a:t>.</a:t>
            </a:r>
          </a:p>
        </p:txBody>
      </p:sp>
      <p:sp>
        <p:nvSpPr>
          <p:cNvPr id="413" name="Title 2"/>
          <p:cNvSpPr txBox="1">
            <a:spLocks noGrp="1"/>
          </p:cNvSpPr>
          <p:nvPr>
            <p:ph type="title"/>
          </p:nvPr>
        </p:nvSpPr>
        <p:spPr>
          <a:xfrm>
            <a:off x="838200" y="365125"/>
            <a:ext cx="10515600" cy="792063"/>
          </a:xfrm>
          <a:prstGeom prst="rect">
            <a:avLst/>
          </a:prstGeom>
        </p:spPr>
        <p:txBody>
          <a:bodyPr/>
          <a:lstStyle/>
          <a:p>
            <a:r>
              <a:t>错误类型</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ontent Placeholder 1"/>
          <p:cNvSpPr txBox="1">
            <a:spLocks noGrp="1"/>
          </p:cNvSpPr>
          <p:nvPr>
            <p:ph type="body" idx="1"/>
          </p:nvPr>
        </p:nvSpPr>
        <p:spPr>
          <a:xfrm>
            <a:off x="257173" y="271462"/>
            <a:ext cx="11677653" cy="6013239"/>
          </a:xfrm>
          <a:prstGeom prst="rect">
            <a:avLst/>
          </a:prstGeom>
        </p:spPr>
        <p:txBody>
          <a:bodyPr/>
          <a:lstStyle/>
          <a:p>
            <a:r>
              <a:t>22-1-3 Numerous insects occupy the marsh, feeding on living or dead cordgrass tissue, </a:t>
            </a:r>
            <a:r>
              <a:rPr>
                <a:solidFill>
                  <a:srgbClr val="FF0000"/>
                </a:solidFill>
              </a:rPr>
              <a:t>and</a:t>
            </a:r>
            <a:r>
              <a:t> redwing blackbirds, sparrows, rodents, rabbits, and deer feed directly on the cordgrass.</a:t>
            </a:r>
          </a:p>
          <a:p>
            <a:endParaRPr/>
          </a:p>
          <a:p>
            <a:pPr marL="457200" indent="-457200">
              <a:buSzPct val="100000"/>
              <a:buFont typeface="Courier New"/>
              <a:buChar char="o"/>
            </a:pPr>
            <a:r>
              <a:t>Insects feed only on dead cordgrass, while most other marsh inhabitants feed on live cordgrass.</a:t>
            </a:r>
          </a:p>
          <a:p>
            <a:pPr marL="457200" indent="-457200">
              <a:buSzPct val="100000"/>
              <a:buFont typeface="Courier New"/>
              <a:buChar char="o"/>
            </a:pPr>
            <a:r>
              <a:t>The marsh is a good habitat for insects, but a relatively poor one for birds and animals.</a:t>
            </a:r>
          </a:p>
          <a:p>
            <a:pPr marL="457200" indent="-457200">
              <a:buSzPct val="100000"/>
              <a:buFont typeface="Courier New"/>
              <a:buChar char="o"/>
            </a:pPr>
            <a:r>
              <a:t>Although cordgrass provides food for birds and animals, it gives insects both food and a place to live.</a:t>
            </a:r>
          </a:p>
          <a:p>
            <a:pPr marL="457200" indent="-457200">
              <a:buSzPct val="100000"/>
              <a:buFont typeface="Courier New"/>
              <a:buChar char="o"/>
              <a:defRPr>
                <a:solidFill>
                  <a:srgbClr val="A6A6A6"/>
                </a:solidFill>
              </a:defRPr>
            </a:pPr>
            <a:r>
              <a:t>Cordgrass provides food for numerous insects, birds, and other animals.</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ontent Placeholder 1"/>
          <p:cNvSpPr txBox="1">
            <a:spLocks noGrp="1"/>
          </p:cNvSpPr>
          <p:nvPr>
            <p:ph type="body" idx="1"/>
          </p:nvPr>
        </p:nvSpPr>
        <p:spPr>
          <a:xfrm>
            <a:off x="257173" y="271462"/>
            <a:ext cx="11677653" cy="6013239"/>
          </a:xfrm>
          <a:prstGeom prst="rect">
            <a:avLst/>
          </a:prstGeom>
        </p:spPr>
        <p:txBody>
          <a:bodyPr/>
          <a:lstStyle/>
          <a:p>
            <a:r>
              <a:t>22-1-3 Numerous insects occupy the marsh, feeding on living or dead cordgrass tissue, </a:t>
            </a:r>
            <a:r>
              <a:rPr>
                <a:solidFill>
                  <a:srgbClr val="FF0000"/>
                </a:solidFill>
              </a:rPr>
              <a:t>and</a:t>
            </a:r>
            <a:r>
              <a:t> redwing blackbirds, sparrows, rodents, rabbits, and deer feed directly on the cordgrass.</a:t>
            </a:r>
          </a:p>
          <a:p>
            <a:endParaRPr/>
          </a:p>
          <a:p>
            <a:pPr marL="457200" indent="-457200">
              <a:buSzPct val="100000"/>
              <a:buFont typeface="Courier New"/>
              <a:buChar char="o"/>
            </a:pPr>
            <a:r>
              <a:t>Insects feed </a:t>
            </a:r>
            <a:r>
              <a:rPr>
                <a:solidFill>
                  <a:srgbClr val="0070C0"/>
                </a:solidFill>
              </a:rPr>
              <a:t>only</a:t>
            </a:r>
            <a:r>
              <a:t> on dead cordgrass, while most other marsh inhabitants feed on live cordgrass.</a:t>
            </a:r>
          </a:p>
          <a:p>
            <a:pPr marL="457200" indent="-457200">
              <a:buSzPct val="100000"/>
              <a:buFont typeface="Courier New"/>
              <a:buChar char="o"/>
            </a:pPr>
            <a:r>
              <a:t>The marsh is a good habitat for insects, but </a:t>
            </a:r>
            <a:r>
              <a:rPr>
                <a:solidFill>
                  <a:srgbClr val="0070C0"/>
                </a:solidFill>
              </a:rPr>
              <a:t>a relatively poor </a:t>
            </a:r>
            <a:r>
              <a:t>one for birds and animals.</a:t>
            </a:r>
          </a:p>
          <a:p>
            <a:pPr marL="457200" indent="-457200">
              <a:buSzPct val="100000"/>
              <a:buFont typeface="Courier New"/>
              <a:buChar char="o"/>
              <a:defRPr>
                <a:solidFill>
                  <a:srgbClr val="0070C0"/>
                </a:solidFill>
              </a:defRPr>
            </a:pPr>
            <a:r>
              <a:t>Although</a:t>
            </a:r>
            <a:r>
              <a:rPr>
                <a:solidFill>
                  <a:srgbClr val="000000"/>
                </a:solidFill>
              </a:rPr>
              <a:t> cordgrass provides food for birds and animals, it gives insects both food and a place to live.</a:t>
            </a:r>
          </a:p>
          <a:p>
            <a:pPr marL="457200" indent="-457200">
              <a:buSzPct val="100000"/>
              <a:buFont typeface="Courier New"/>
              <a:buChar char="o"/>
              <a:defRPr>
                <a:solidFill>
                  <a:srgbClr val="A6A6A6"/>
                </a:solidFill>
              </a:defRPr>
            </a:pPr>
            <a:r>
              <a:t>Cordgrass provides food for numerous insects, birds, and other animals.</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ontent Placeholder 3"/>
          <p:cNvSpPr txBox="1">
            <a:spLocks noGrp="1"/>
          </p:cNvSpPr>
          <p:nvPr>
            <p:ph type="body" idx="1"/>
          </p:nvPr>
        </p:nvSpPr>
        <p:spPr>
          <a:xfrm>
            <a:off x="838200" y="1371600"/>
            <a:ext cx="10515600" cy="4805363"/>
          </a:xfrm>
          <a:prstGeom prst="rect">
            <a:avLst/>
          </a:prstGeom>
        </p:spPr>
        <p:txBody>
          <a:bodyPr/>
          <a:lstStyle/>
          <a:p>
            <a:r>
              <a:t>主干错</a:t>
            </a:r>
          </a:p>
          <a:p>
            <a:r>
              <a:t>逻辑错</a:t>
            </a:r>
          </a:p>
          <a:p>
            <a:r>
              <a:t>新信息</a:t>
            </a:r>
          </a:p>
        </p:txBody>
      </p:sp>
      <p:sp>
        <p:nvSpPr>
          <p:cNvPr id="420" name="Title 2"/>
          <p:cNvSpPr txBox="1">
            <a:spLocks noGrp="1"/>
          </p:cNvSpPr>
          <p:nvPr>
            <p:ph type="title"/>
          </p:nvPr>
        </p:nvSpPr>
        <p:spPr>
          <a:xfrm>
            <a:off x="838200" y="365125"/>
            <a:ext cx="10515600" cy="792063"/>
          </a:xfrm>
          <a:prstGeom prst="rect">
            <a:avLst/>
          </a:prstGeom>
        </p:spPr>
        <p:txBody>
          <a:bodyPr/>
          <a:lstStyle/>
          <a:p>
            <a:r>
              <a:t>错误类型</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ontent Placeholder 1"/>
          <p:cNvSpPr txBox="1">
            <a:spLocks noGrp="1"/>
          </p:cNvSpPr>
          <p:nvPr>
            <p:ph type="body" idx="1"/>
          </p:nvPr>
        </p:nvSpPr>
        <p:spPr>
          <a:xfrm>
            <a:off x="838200" y="1371600"/>
            <a:ext cx="10515600" cy="4805363"/>
          </a:xfrm>
          <a:prstGeom prst="rect">
            <a:avLst/>
          </a:prstGeom>
        </p:spPr>
        <p:txBody>
          <a:bodyPr/>
          <a:lstStyle/>
          <a:p>
            <a:r>
              <a:t>小白喜欢喝</a:t>
            </a:r>
            <a:r>
              <a:rPr>
                <a:solidFill>
                  <a:srgbClr val="0070C0"/>
                </a:solidFill>
              </a:rPr>
              <a:t>一点点里面三分糖去冰加红豆的红茶玛奇朵</a:t>
            </a:r>
            <a:r>
              <a:t>奶茶。</a:t>
            </a:r>
          </a:p>
          <a:p>
            <a:endParaRPr/>
          </a:p>
          <a:p>
            <a:r>
              <a:t>小白喜欢喝奶茶。</a:t>
            </a:r>
          </a:p>
        </p:txBody>
      </p:sp>
      <p:sp>
        <p:nvSpPr>
          <p:cNvPr id="143" name="Title 2"/>
          <p:cNvSpPr txBox="1">
            <a:spLocks noGrp="1"/>
          </p:cNvSpPr>
          <p:nvPr>
            <p:ph type="title"/>
          </p:nvPr>
        </p:nvSpPr>
        <p:spPr>
          <a:xfrm>
            <a:off x="838200" y="365125"/>
            <a:ext cx="10515600" cy="792063"/>
          </a:xfrm>
          <a:prstGeom prst="rect">
            <a:avLst/>
          </a:prstGeom>
        </p:spPr>
        <p:txBody>
          <a:bodyPr/>
          <a:lstStyle/>
          <a:p>
            <a:r>
              <a:t>主干vs修饰</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ontent Placeholder 3"/>
          <p:cNvSpPr txBox="1">
            <a:spLocks noGrp="1"/>
          </p:cNvSpPr>
          <p:nvPr>
            <p:ph type="body" idx="1"/>
          </p:nvPr>
        </p:nvSpPr>
        <p:spPr>
          <a:xfrm>
            <a:off x="838200" y="1371600"/>
            <a:ext cx="10515600" cy="4805363"/>
          </a:xfrm>
          <a:prstGeom prst="rect">
            <a:avLst/>
          </a:prstGeom>
        </p:spPr>
        <p:txBody>
          <a:bodyPr/>
          <a:lstStyle/>
          <a:p>
            <a:r>
              <a:t>主干错：复习语法，扎实基本功</a:t>
            </a:r>
          </a:p>
          <a:p>
            <a:r>
              <a:t>逻辑错：背逻辑词，准确识别它</a:t>
            </a:r>
          </a:p>
          <a:p>
            <a:r>
              <a:t>新信息：翻译中文，母语准确理解</a:t>
            </a:r>
          </a:p>
          <a:p>
            <a:endParaRPr/>
          </a:p>
          <a:p>
            <a:pPr>
              <a:defRPr>
                <a:solidFill>
                  <a:srgbClr val="FF0000"/>
                </a:solidFill>
              </a:defRPr>
            </a:pPr>
            <a:r>
              <a:t>*注意比较和极端词</a:t>
            </a:r>
          </a:p>
        </p:txBody>
      </p:sp>
      <p:sp>
        <p:nvSpPr>
          <p:cNvPr id="423" name="Title 2"/>
          <p:cNvSpPr txBox="1">
            <a:spLocks noGrp="1"/>
          </p:cNvSpPr>
          <p:nvPr>
            <p:ph type="title"/>
          </p:nvPr>
        </p:nvSpPr>
        <p:spPr>
          <a:xfrm>
            <a:off x="838200" y="365125"/>
            <a:ext cx="10515600" cy="792063"/>
          </a:xfrm>
          <a:prstGeom prst="rect">
            <a:avLst/>
          </a:prstGeom>
        </p:spPr>
        <p:txBody>
          <a:bodyPr/>
          <a:lstStyle/>
          <a:p>
            <a:r>
              <a:t>错误类型</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F16EFE-6FC1-244E-A070-E5894EE45974}"/>
              </a:ext>
            </a:extLst>
          </p:cNvPr>
          <p:cNvSpPr>
            <a:spLocks noGrp="1"/>
          </p:cNvSpPr>
          <p:nvPr>
            <p:ph type="body" idx="1"/>
          </p:nvPr>
        </p:nvSpPr>
        <p:spPr/>
        <p:txBody>
          <a:bodyPr/>
          <a:lstStyle/>
          <a:p>
            <a:r>
              <a:rPr lang="en-CN" dirty="0"/>
              <a:t>逻辑关系</a:t>
            </a:r>
            <a:r>
              <a:rPr lang="zh-CN" altLang="en-US" dirty="0"/>
              <a:t>：熟背关键词，</a:t>
            </a:r>
            <a:r>
              <a:rPr lang="zh-CN" altLang="en-US" dirty="0">
                <a:solidFill>
                  <a:srgbClr val="FF0000"/>
                </a:solidFill>
              </a:rPr>
              <a:t>主动识别 </a:t>
            </a:r>
            <a:r>
              <a:rPr lang="en-US" altLang="zh-CN" dirty="0">
                <a:solidFill>
                  <a:srgbClr val="FF0000"/>
                </a:solidFill>
              </a:rPr>
              <a:t>&gt;</a:t>
            </a:r>
            <a:r>
              <a:rPr lang="zh-CN" altLang="en-US" dirty="0">
                <a:solidFill>
                  <a:srgbClr val="FF0000"/>
                </a:solidFill>
              </a:rPr>
              <a:t> 被动认识</a:t>
            </a:r>
            <a:endParaRPr lang="en-US" altLang="zh-CN" dirty="0">
              <a:solidFill>
                <a:srgbClr val="FF0000"/>
              </a:solidFill>
            </a:endParaRPr>
          </a:p>
          <a:p>
            <a:r>
              <a:rPr lang="zh-CN" altLang="en-US" dirty="0"/>
              <a:t>语法详解：</a:t>
            </a:r>
            <a:r>
              <a:rPr lang="en-US" altLang="zh-CN" dirty="0"/>
              <a:t>www.yingyuyufa.com</a:t>
            </a:r>
            <a:r>
              <a:rPr lang="zh-CN" altLang="en-US" dirty="0"/>
              <a:t>，</a:t>
            </a:r>
            <a:r>
              <a:rPr lang="zh-CN" altLang="en-US" dirty="0">
                <a:solidFill>
                  <a:srgbClr val="FF0000"/>
                </a:solidFill>
              </a:rPr>
              <a:t>答疑</a:t>
            </a:r>
            <a:endParaRPr lang="en-CN" dirty="0">
              <a:solidFill>
                <a:srgbClr val="FF0000"/>
              </a:solidFill>
            </a:endParaRPr>
          </a:p>
        </p:txBody>
      </p:sp>
      <p:sp>
        <p:nvSpPr>
          <p:cNvPr id="3" name="Title 2">
            <a:extLst>
              <a:ext uri="{FF2B5EF4-FFF2-40B4-BE49-F238E27FC236}">
                <a16:creationId xmlns:a16="http://schemas.microsoft.com/office/drawing/2014/main" id="{54A8CC5B-AB2F-B542-B61E-344204E6FF2E}"/>
              </a:ext>
            </a:extLst>
          </p:cNvPr>
          <p:cNvSpPr>
            <a:spLocks noGrp="1"/>
          </p:cNvSpPr>
          <p:nvPr>
            <p:ph type="title"/>
          </p:nvPr>
        </p:nvSpPr>
        <p:spPr/>
        <p:txBody>
          <a:bodyPr/>
          <a:lstStyle/>
          <a:p>
            <a:r>
              <a:rPr lang="en-CN" dirty="0"/>
              <a:t>长难句语法</a:t>
            </a:r>
          </a:p>
        </p:txBody>
      </p:sp>
    </p:spTree>
    <p:extLst>
      <p:ext uri="{BB962C8B-B14F-4D97-AF65-F5344CB8AC3E}">
        <p14:creationId xmlns:p14="http://schemas.microsoft.com/office/powerpoint/2010/main" val="82481251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 name="Content Placeholder 3"/>
          <p:cNvGraphicFramePr/>
          <p:nvPr/>
        </p:nvGraphicFramePr>
        <p:xfrm>
          <a:off x="838200" y="1371600"/>
          <a:ext cx="10515600" cy="4672362"/>
        </p:xfrm>
        <a:graphic>
          <a:graphicData uri="http://schemas.openxmlformats.org/drawingml/2006/table">
            <a:tbl>
              <a:tblPr firstCol="1">
                <a:tableStyleId>{4C3C2611-4C71-4FC5-86AE-919BDF0F9419}</a:tableStyleId>
              </a:tblPr>
              <a:tblGrid>
                <a:gridCol w="823332">
                  <a:extLst>
                    <a:ext uri="{9D8B030D-6E8A-4147-A177-3AD203B41FA5}">
                      <a16:colId xmlns:a16="http://schemas.microsoft.com/office/drawing/2014/main" val="20000"/>
                    </a:ext>
                  </a:extLst>
                </a:gridCol>
                <a:gridCol w="6768790">
                  <a:extLst>
                    <a:ext uri="{9D8B030D-6E8A-4147-A177-3AD203B41FA5}">
                      <a16:colId xmlns:a16="http://schemas.microsoft.com/office/drawing/2014/main" val="20001"/>
                    </a:ext>
                  </a:extLst>
                </a:gridCol>
                <a:gridCol w="2923478">
                  <a:extLst>
                    <a:ext uri="{9D8B030D-6E8A-4147-A177-3AD203B41FA5}">
                      <a16:colId xmlns:a16="http://schemas.microsoft.com/office/drawing/2014/main" val="20002"/>
                    </a:ext>
                  </a:extLst>
                </a:gridCol>
              </a:tblGrid>
              <a:tr h="1557454">
                <a:tc>
                  <a:txBody>
                    <a:bodyPr/>
                    <a:lstStyle/>
                    <a:p>
                      <a:pPr algn="ctr">
                        <a:defRPr sz="1800" b="0"/>
                      </a:pPr>
                      <a:r>
                        <a:rPr sz="2800" b="1">
                          <a:latin typeface="Microsoft YaHei UI"/>
                          <a:ea typeface="Microsoft YaHei UI"/>
                          <a:cs typeface="Microsoft YaHei UI"/>
                          <a:sym typeface="Microsoft YaHei UI"/>
                        </a:rPr>
                        <a:t>1</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The man died. / They ate some apples. / He is nice.</a:t>
                      </a:r>
                    </a:p>
                  </a:txBody>
                  <a:tcPr marL="2206" marR="2206" marT="2206" marB="2206" anchor="ctr" horzOverflow="overflow"/>
                </a:tc>
                <a:tc>
                  <a:txBody>
                    <a:bodyPr/>
                    <a:lstStyle/>
                    <a:p>
                      <a:pPr algn="l">
                        <a:defRPr sz="2800">
                          <a:solidFill>
                            <a:srgbClr val="FF0000"/>
                          </a:solidFill>
                          <a:latin typeface="Microsoft YaHei UI"/>
                          <a:ea typeface="Microsoft YaHei UI"/>
                          <a:cs typeface="Microsoft YaHei UI"/>
                          <a:sym typeface="Microsoft YaHei UI"/>
                        </a:defRPr>
                      </a:pPr>
                      <a:endParaRPr/>
                    </a:p>
                  </a:txBody>
                  <a:tcPr marL="2206" marR="2206" marT="2206" marB="2206" anchor="ctr" horzOverflow="overflow"/>
                </a:tc>
                <a:extLst>
                  <a:ext uri="{0D108BD9-81ED-4DB2-BD59-A6C34878D82A}">
                    <a16:rowId xmlns:a16="http://schemas.microsoft.com/office/drawing/2014/main" val="10000"/>
                  </a:ext>
                </a:extLst>
              </a:tr>
              <a:tr h="1557454">
                <a:tc>
                  <a:txBody>
                    <a:bodyPr/>
                    <a:lstStyle/>
                    <a:p>
                      <a:pPr algn="ctr">
                        <a:defRPr sz="1800" b="0"/>
                      </a:pPr>
                      <a:r>
                        <a:rPr sz="2800" b="1">
                          <a:latin typeface="Microsoft YaHei UI"/>
                          <a:ea typeface="Microsoft YaHei UI"/>
                          <a:cs typeface="Microsoft YaHei UI"/>
                          <a:sym typeface="Microsoft YaHei UI"/>
                        </a:rPr>
                        <a:t>2</a:t>
                      </a:r>
                    </a:p>
                  </a:txBody>
                  <a:tcPr marL="2206" marR="2206" marT="2206" marB="2206" anchor="ctr" horzOverflow="overflow">
                    <a:noFill/>
                  </a:tcPr>
                </a:tc>
                <a:tc>
                  <a:txBody>
                    <a:bodyPr/>
                    <a:lstStyle/>
                    <a:p>
                      <a:pPr algn="l">
                        <a:defRPr sz="1800"/>
                      </a:pPr>
                      <a:r>
                        <a:rPr sz="2800">
                          <a:latin typeface="Microsoft YaHei UI"/>
                          <a:ea typeface="Microsoft YaHei UI"/>
                          <a:cs typeface="Microsoft YaHei UI"/>
                          <a:sym typeface="Microsoft YaHei UI"/>
                        </a:rPr>
                        <a:t> The man gave me an apple. </a:t>
                      </a:r>
                    </a:p>
                  </a:txBody>
                  <a:tcPr marL="2206" marR="2206" marT="2206" marB="2206" anchor="ctr" horzOverflow="overflow">
                    <a:noFill/>
                  </a:tcPr>
                </a:tc>
                <a:tc>
                  <a:txBody>
                    <a:bodyPr/>
                    <a:lstStyle/>
                    <a:p>
                      <a:pPr algn="l">
                        <a:defRPr sz="2800">
                          <a:solidFill>
                            <a:srgbClr val="FF0000"/>
                          </a:solidFill>
                          <a:latin typeface="Microsoft YaHei UI"/>
                          <a:ea typeface="Microsoft YaHei UI"/>
                          <a:cs typeface="Microsoft YaHei UI"/>
                          <a:sym typeface="Microsoft YaHei UI"/>
                        </a:defRPr>
                      </a:pPr>
                      <a:endParaRPr/>
                    </a:p>
                  </a:txBody>
                  <a:tcPr marL="2206" marR="2206" marT="2206" marB="2206" anchor="ctr" horzOverflow="overflow">
                    <a:noFill/>
                  </a:tcPr>
                </a:tc>
                <a:extLst>
                  <a:ext uri="{0D108BD9-81ED-4DB2-BD59-A6C34878D82A}">
                    <a16:rowId xmlns:a16="http://schemas.microsoft.com/office/drawing/2014/main" val="10001"/>
                  </a:ext>
                </a:extLst>
              </a:tr>
              <a:tr h="1557454">
                <a:tc>
                  <a:txBody>
                    <a:bodyPr/>
                    <a:lstStyle/>
                    <a:p>
                      <a:pPr algn="ctr">
                        <a:defRPr sz="1800" b="0"/>
                      </a:pPr>
                      <a:r>
                        <a:rPr sz="2800" b="1">
                          <a:latin typeface="Microsoft YaHei UI"/>
                          <a:ea typeface="Microsoft YaHei UI"/>
                          <a:cs typeface="Microsoft YaHei UI"/>
                          <a:sym typeface="Microsoft YaHei UI"/>
                        </a:rPr>
                        <a:t>3</a:t>
                      </a:r>
                    </a:p>
                  </a:txBody>
                  <a:tcPr marL="2206" marR="2206" marT="2206" marB="2206" anchor="ctr" horzOverflow="overflow"/>
                </a:tc>
                <a:tc>
                  <a:txBody>
                    <a:bodyPr/>
                    <a:lstStyle/>
                    <a:p>
                      <a:pPr algn="l">
                        <a:defRPr sz="1800"/>
                      </a:pPr>
                      <a:r>
                        <a:rPr sz="2800">
                          <a:latin typeface="Microsoft YaHei UI"/>
                          <a:ea typeface="Microsoft YaHei UI"/>
                          <a:cs typeface="Microsoft YaHei UI"/>
                          <a:sym typeface="Microsoft YaHei UI"/>
                        </a:rPr>
                        <a:t> We keep the table clean.</a:t>
                      </a:r>
                    </a:p>
                  </a:txBody>
                  <a:tcPr marL="2206" marR="2206" marT="2206" marB="2206" anchor="ctr" horzOverflow="overflow"/>
                </a:tc>
                <a:tc>
                  <a:txBody>
                    <a:bodyPr/>
                    <a:lstStyle/>
                    <a:p>
                      <a:pPr algn="l">
                        <a:defRPr sz="2800">
                          <a:solidFill>
                            <a:srgbClr val="FF0000"/>
                          </a:solidFill>
                          <a:latin typeface="Microsoft YaHei UI"/>
                          <a:ea typeface="Microsoft YaHei UI"/>
                          <a:cs typeface="Microsoft YaHei UI"/>
                          <a:sym typeface="Microsoft YaHei UI"/>
                        </a:defRPr>
                      </a:pPr>
                      <a:endParaRPr/>
                    </a:p>
                  </a:txBody>
                  <a:tcPr marL="2206" marR="2206" marT="2206" marB="2206" anchor="ctr" horzOverflow="overflow"/>
                </a:tc>
                <a:extLst>
                  <a:ext uri="{0D108BD9-81ED-4DB2-BD59-A6C34878D82A}">
                    <a16:rowId xmlns:a16="http://schemas.microsoft.com/office/drawing/2014/main" val="10002"/>
                  </a:ext>
                </a:extLst>
              </a:tr>
            </a:tbl>
          </a:graphicData>
        </a:graphic>
      </p:graphicFrame>
      <p:sp>
        <p:nvSpPr>
          <p:cNvPr id="146" name="Title 2"/>
          <p:cNvSpPr txBox="1">
            <a:spLocks noGrp="1"/>
          </p:cNvSpPr>
          <p:nvPr>
            <p:ph type="title"/>
          </p:nvPr>
        </p:nvSpPr>
        <p:spPr>
          <a:xfrm>
            <a:off x="838200" y="365125"/>
            <a:ext cx="10515600" cy="792063"/>
          </a:xfrm>
          <a:prstGeom prst="rect">
            <a:avLst/>
          </a:prstGeom>
        </p:spPr>
        <p:txBody>
          <a:bodyPr/>
          <a:lstStyle/>
          <a:p>
            <a:r>
              <a:t>句子结构</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 name="Content Placeholder 3"/>
          <p:cNvGraphicFramePr/>
          <p:nvPr/>
        </p:nvGraphicFramePr>
        <p:xfrm>
          <a:off x="838200" y="1371600"/>
          <a:ext cx="10515600" cy="4672362"/>
        </p:xfrm>
        <a:graphic>
          <a:graphicData uri="http://schemas.openxmlformats.org/drawingml/2006/table">
            <a:tbl>
              <a:tblPr firstCol="1">
                <a:tableStyleId>{4C3C2611-4C71-4FC5-86AE-919BDF0F9419}</a:tableStyleId>
              </a:tblPr>
              <a:tblGrid>
                <a:gridCol w="823332">
                  <a:extLst>
                    <a:ext uri="{9D8B030D-6E8A-4147-A177-3AD203B41FA5}">
                      <a16:colId xmlns:a16="http://schemas.microsoft.com/office/drawing/2014/main" val="20000"/>
                    </a:ext>
                  </a:extLst>
                </a:gridCol>
                <a:gridCol w="6768790">
                  <a:extLst>
                    <a:ext uri="{9D8B030D-6E8A-4147-A177-3AD203B41FA5}">
                      <a16:colId xmlns:a16="http://schemas.microsoft.com/office/drawing/2014/main" val="20001"/>
                    </a:ext>
                  </a:extLst>
                </a:gridCol>
                <a:gridCol w="2923478">
                  <a:extLst>
                    <a:ext uri="{9D8B030D-6E8A-4147-A177-3AD203B41FA5}">
                      <a16:colId xmlns:a16="http://schemas.microsoft.com/office/drawing/2014/main" val="20002"/>
                    </a:ext>
                  </a:extLst>
                </a:gridCol>
              </a:tblGrid>
              <a:tr h="1557454">
                <a:tc>
                  <a:txBody>
                    <a:bodyPr/>
                    <a:lstStyle/>
                    <a:p>
                      <a:pPr algn="ctr">
                        <a:defRPr sz="1800" b="0"/>
                      </a:pPr>
                      <a:r>
                        <a:rPr sz="2800" b="1">
                          <a:latin typeface="Microsoft YaHei UI"/>
                          <a:ea typeface="Microsoft YaHei UI"/>
                          <a:cs typeface="Microsoft YaHei UI"/>
                          <a:sym typeface="Microsoft YaHei UI"/>
                        </a:rPr>
                        <a:t>1</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The man died. / They ate some apples. / He is nice.</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(n/a)</a:t>
                      </a:r>
                    </a:p>
                  </a:txBody>
                  <a:tcPr marL="2206" marR="2206" marT="2206" marB="2206" anchor="ctr" horzOverflow="overflow"/>
                </a:tc>
                <a:extLst>
                  <a:ext uri="{0D108BD9-81ED-4DB2-BD59-A6C34878D82A}">
                    <a16:rowId xmlns:a16="http://schemas.microsoft.com/office/drawing/2014/main" val="10000"/>
                  </a:ext>
                </a:extLst>
              </a:tr>
              <a:tr h="1557454">
                <a:tc>
                  <a:txBody>
                    <a:bodyPr/>
                    <a:lstStyle/>
                    <a:p>
                      <a:pPr algn="ctr">
                        <a:defRPr sz="1800" b="0"/>
                      </a:pPr>
                      <a:r>
                        <a:rPr sz="2800" b="1">
                          <a:latin typeface="Microsoft YaHei UI"/>
                          <a:ea typeface="Microsoft YaHei UI"/>
                          <a:cs typeface="Microsoft YaHei UI"/>
                          <a:sym typeface="Microsoft YaHei UI"/>
                        </a:rPr>
                        <a:t>2</a:t>
                      </a:r>
                    </a:p>
                  </a:txBody>
                  <a:tcPr marL="2206" marR="2206" marT="2206" marB="2206" anchor="ctr" horzOverflow="overflow">
                    <a:noFill/>
                  </a:tcPr>
                </a:tc>
                <a:tc>
                  <a:txBody>
                    <a:bodyPr/>
                    <a:lstStyle/>
                    <a:p>
                      <a:pPr algn="l">
                        <a:defRPr sz="1800"/>
                      </a:pPr>
                      <a:r>
                        <a:rPr sz="2800">
                          <a:latin typeface="Microsoft YaHei UI"/>
                          <a:ea typeface="Microsoft YaHei UI"/>
                          <a:cs typeface="Microsoft YaHei UI"/>
                          <a:sym typeface="Microsoft YaHei UI"/>
                        </a:rPr>
                        <a:t> The man gave me an apple. </a:t>
                      </a:r>
                    </a:p>
                  </a:txBody>
                  <a:tcPr marL="2206" marR="2206" marT="2206" marB="2206" anchor="ctr" horzOverflow="overflow">
                    <a:noFill/>
                  </a:tcPr>
                </a:tc>
                <a:tc>
                  <a:txBody>
                    <a:bodyPr/>
                    <a:lstStyle/>
                    <a:p>
                      <a:pPr algn="l">
                        <a:defRPr sz="2800">
                          <a:solidFill>
                            <a:srgbClr val="FF0000"/>
                          </a:solidFill>
                          <a:latin typeface="Microsoft YaHei UI"/>
                          <a:ea typeface="Microsoft YaHei UI"/>
                          <a:cs typeface="Microsoft YaHei UI"/>
                          <a:sym typeface="Microsoft YaHei UI"/>
                        </a:defRPr>
                      </a:pPr>
                      <a:endParaRPr/>
                    </a:p>
                  </a:txBody>
                  <a:tcPr marL="2206" marR="2206" marT="2206" marB="2206" anchor="ctr" horzOverflow="overflow">
                    <a:noFill/>
                  </a:tcPr>
                </a:tc>
                <a:extLst>
                  <a:ext uri="{0D108BD9-81ED-4DB2-BD59-A6C34878D82A}">
                    <a16:rowId xmlns:a16="http://schemas.microsoft.com/office/drawing/2014/main" val="10001"/>
                  </a:ext>
                </a:extLst>
              </a:tr>
              <a:tr h="1557454">
                <a:tc>
                  <a:txBody>
                    <a:bodyPr/>
                    <a:lstStyle/>
                    <a:p>
                      <a:pPr algn="ctr">
                        <a:defRPr sz="1800" b="0"/>
                      </a:pPr>
                      <a:r>
                        <a:rPr sz="2800" b="1">
                          <a:latin typeface="Microsoft YaHei UI"/>
                          <a:ea typeface="Microsoft YaHei UI"/>
                          <a:cs typeface="Microsoft YaHei UI"/>
                          <a:sym typeface="Microsoft YaHei UI"/>
                        </a:rPr>
                        <a:t>3</a:t>
                      </a:r>
                    </a:p>
                  </a:txBody>
                  <a:tcPr marL="2206" marR="2206" marT="2206" marB="2206" anchor="ctr" horzOverflow="overflow"/>
                </a:tc>
                <a:tc>
                  <a:txBody>
                    <a:bodyPr/>
                    <a:lstStyle/>
                    <a:p>
                      <a:pPr algn="l">
                        <a:defRPr sz="1800"/>
                      </a:pPr>
                      <a:r>
                        <a:rPr sz="2800">
                          <a:latin typeface="Microsoft YaHei UI"/>
                          <a:ea typeface="Microsoft YaHei UI"/>
                          <a:cs typeface="Microsoft YaHei UI"/>
                          <a:sym typeface="Microsoft YaHei UI"/>
                        </a:rPr>
                        <a:t> We keep the table clean.</a:t>
                      </a:r>
                    </a:p>
                  </a:txBody>
                  <a:tcPr marL="2206" marR="2206" marT="2206" marB="2206" anchor="ctr" horzOverflow="overflow"/>
                </a:tc>
                <a:tc>
                  <a:txBody>
                    <a:bodyPr/>
                    <a:lstStyle/>
                    <a:p>
                      <a:pPr algn="l">
                        <a:defRPr sz="2800">
                          <a:solidFill>
                            <a:srgbClr val="FF0000"/>
                          </a:solidFill>
                          <a:latin typeface="Microsoft YaHei UI"/>
                          <a:ea typeface="Microsoft YaHei UI"/>
                          <a:cs typeface="Microsoft YaHei UI"/>
                          <a:sym typeface="Microsoft YaHei UI"/>
                        </a:defRPr>
                      </a:pPr>
                      <a:endParaRPr/>
                    </a:p>
                  </a:txBody>
                  <a:tcPr marL="2206" marR="2206" marT="2206" marB="2206" anchor="ctr" horzOverflow="overflow"/>
                </a:tc>
                <a:extLst>
                  <a:ext uri="{0D108BD9-81ED-4DB2-BD59-A6C34878D82A}">
                    <a16:rowId xmlns:a16="http://schemas.microsoft.com/office/drawing/2014/main" val="10002"/>
                  </a:ext>
                </a:extLst>
              </a:tr>
            </a:tbl>
          </a:graphicData>
        </a:graphic>
      </p:graphicFrame>
      <p:sp>
        <p:nvSpPr>
          <p:cNvPr id="149" name="Title 2"/>
          <p:cNvSpPr txBox="1">
            <a:spLocks noGrp="1"/>
          </p:cNvSpPr>
          <p:nvPr>
            <p:ph type="title"/>
          </p:nvPr>
        </p:nvSpPr>
        <p:spPr>
          <a:xfrm>
            <a:off x="838200" y="365125"/>
            <a:ext cx="10515600" cy="792063"/>
          </a:xfrm>
          <a:prstGeom prst="rect">
            <a:avLst/>
          </a:prstGeom>
        </p:spPr>
        <p:txBody>
          <a:bodyPr/>
          <a:lstStyle/>
          <a:p>
            <a:r>
              <a:t>句子结构</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2661</TotalTime>
  <Words>3694</Words>
  <Application>Microsoft Macintosh PowerPoint</Application>
  <PresentationFormat>Widescreen</PresentationFormat>
  <Paragraphs>434</Paragraphs>
  <Slides>71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Microsoft YaHei</vt:lpstr>
      <vt:lpstr>Microsoft YaHei UI</vt:lpstr>
      <vt:lpstr>Arial</vt:lpstr>
      <vt:lpstr>Calibri</vt:lpstr>
      <vt:lpstr>Courier New</vt:lpstr>
      <vt:lpstr>Office Theme</vt:lpstr>
      <vt:lpstr>句子简化题</vt:lpstr>
      <vt:lpstr>题型识别</vt:lpstr>
      <vt:lpstr>题型识别</vt:lpstr>
      <vt:lpstr>题型识别</vt:lpstr>
      <vt:lpstr>题目分类</vt:lpstr>
      <vt:lpstr>主干vs修饰</vt:lpstr>
      <vt:lpstr>主干vs修饰</vt:lpstr>
      <vt:lpstr>句子结构</vt:lpstr>
      <vt:lpstr>句子结构</vt:lpstr>
      <vt:lpstr>句子结构</vt:lpstr>
      <vt:lpstr>句子结构</vt:lpstr>
      <vt:lpstr>句子结构</vt:lpstr>
      <vt:lpstr>句子结构：以v.为界，划分成分</vt:lpstr>
      <vt:lpstr>句子结构：以v.为界，划分成分</vt:lpstr>
      <vt:lpstr>句子结构：以v.为界，划分成分</vt:lpstr>
      <vt:lpstr>PowerPoint Presentation</vt:lpstr>
      <vt:lpstr>PowerPoint Presentation</vt:lpstr>
      <vt:lpstr>PowerPoint Presentation</vt:lpstr>
      <vt:lpstr>PowerPoint Presentation</vt:lpstr>
      <vt:lpstr>解题步骤</vt:lpstr>
      <vt:lpstr>PowerPoint Presentation</vt:lpstr>
      <vt:lpstr>PowerPoint Presentation</vt:lpstr>
      <vt:lpstr>解题步骤</vt:lpstr>
      <vt:lpstr>PowerPoint Presentation</vt:lpstr>
      <vt:lpstr>解题步骤</vt:lpstr>
      <vt:lpstr>修饰：</vt:lpstr>
      <vt:lpstr>修饰：</vt:lpstr>
      <vt:lpstr>修饰：</vt:lpstr>
      <vt:lpstr>修饰：</vt:lpstr>
      <vt:lpstr>对名词的修饰</vt:lpstr>
      <vt:lpstr>对其他的修饰</vt:lpstr>
      <vt:lpstr>修饰练习</vt:lpstr>
      <vt:lpstr>PowerPoint Presentation</vt:lpstr>
      <vt:lpstr>PowerPoint Presentation</vt:lpstr>
      <vt:lpstr>PowerPoint Presentation</vt:lpstr>
      <vt:lpstr>有逻辑的句子简化题</vt:lpstr>
      <vt:lpstr>解题步骤 + 逻辑</vt:lpstr>
      <vt:lpstr>解题步骤 + 逻辑</vt:lpstr>
      <vt:lpstr>解题步骤 + 逻辑</vt:lpstr>
      <vt:lpstr>1.因果逻辑</vt:lpstr>
      <vt:lpstr>1.因果逻辑：因果不能少，顺序不能换</vt:lpstr>
      <vt:lpstr>引导词</vt:lpstr>
      <vt:lpstr>因果动词短语</vt:lpstr>
      <vt:lpstr>PowerPoint Presentation</vt:lpstr>
      <vt:lpstr>PowerPoint Presentation</vt:lpstr>
      <vt:lpstr>PowerPoint Presentation</vt:lpstr>
      <vt:lpstr>PowerPoint Presentation</vt:lpstr>
      <vt:lpstr>2.转折逻辑：但是后更重要，前后不能换</vt:lpstr>
      <vt:lpstr>引导词</vt:lpstr>
      <vt:lpstr>解题步骤 + 逻辑</vt:lpstr>
      <vt:lpstr>引导词</vt:lpstr>
      <vt:lpstr>PowerPoint Presentation</vt:lpstr>
      <vt:lpstr>PowerPoint Presentation</vt:lpstr>
      <vt:lpstr>3.对比逻辑</vt:lpstr>
      <vt:lpstr>3.对比逻辑</vt:lpstr>
      <vt:lpstr>对比引导词</vt:lpstr>
      <vt:lpstr>PowerPoint Presentation</vt:lpstr>
      <vt:lpstr>4.并列逻辑</vt:lpstr>
      <vt:lpstr>4.并列逻辑：顺序可换，同生共死。</vt:lpstr>
      <vt:lpstr>并列要点</vt:lpstr>
      <vt:lpstr>引导词</vt:lpstr>
      <vt:lpstr>PowerPoint Presentation</vt:lpstr>
      <vt:lpstr>PowerPoint Presentation</vt:lpstr>
      <vt:lpstr>多重逻辑</vt:lpstr>
      <vt:lpstr>PowerPoint Presentation</vt:lpstr>
      <vt:lpstr>错误类型</vt:lpstr>
      <vt:lpstr>PowerPoint Presentation</vt:lpstr>
      <vt:lpstr>PowerPoint Presentation</vt:lpstr>
      <vt:lpstr>错误类型</vt:lpstr>
      <vt:lpstr>错误类型</vt:lpstr>
      <vt:lpstr>长难句语法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YH</cp:lastModifiedBy>
  <cp:revision>33</cp:revision>
  <dcterms:modified xsi:type="dcterms:W3CDTF">2021-08-10T02:38:18Z</dcterms:modified>
</cp:coreProperties>
</file>