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8" r:id="rId3"/>
    <p:sldId id="281" r:id="rId4"/>
    <p:sldId id="261" r:id="rId5"/>
    <p:sldId id="262" r:id="rId6"/>
    <p:sldId id="263" r:id="rId7"/>
    <p:sldId id="264" r:id="rId8"/>
    <p:sldId id="265" r:id="rId9"/>
    <p:sldId id="259" r:id="rId10"/>
    <p:sldId id="257" r:id="rId11"/>
    <p:sldId id="260" r:id="rId12"/>
    <p:sldId id="278" r:id="rId13"/>
    <p:sldId id="266" r:id="rId14"/>
    <p:sldId id="267" r:id="rId15"/>
    <p:sldId id="268" r:id="rId16"/>
    <p:sldId id="269" r:id="rId17"/>
    <p:sldId id="270" r:id="rId18"/>
    <p:sldId id="279" r:id="rId19"/>
    <p:sldId id="271" r:id="rId20"/>
    <p:sldId id="272" r:id="rId21"/>
    <p:sldId id="273" r:id="rId22"/>
    <p:sldId id="274" r:id="rId23"/>
    <p:sldId id="275" r:id="rId24"/>
    <p:sldId id="276" r:id="rId25"/>
    <p:sldId id="277"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240AEB1-1311-044A-AFF7-05F323B828CF}">
          <p14:sldIdLst>
            <p14:sldId id="256"/>
            <p14:sldId id="258"/>
            <p14:sldId id="281"/>
            <p14:sldId id="261"/>
            <p14:sldId id="262"/>
            <p14:sldId id="263"/>
            <p14:sldId id="264"/>
            <p14:sldId id="265"/>
            <p14:sldId id="259"/>
            <p14:sldId id="257"/>
            <p14:sldId id="260"/>
            <p14:sldId id="278"/>
            <p14:sldId id="266"/>
            <p14:sldId id="267"/>
            <p14:sldId id="268"/>
            <p14:sldId id="269"/>
            <p14:sldId id="270"/>
            <p14:sldId id="279"/>
            <p14:sldId id="271"/>
            <p14:sldId id="272"/>
            <p14:sldId id="273"/>
            <p14:sldId id="274"/>
            <p14:sldId id="275"/>
            <p14:sldId id="276"/>
            <p14:sldId id="277"/>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5"/>
    <p:restoredTop sz="96327"/>
  </p:normalViewPr>
  <p:slideViewPr>
    <p:cSldViewPr snapToGrid="0" snapToObjects="1">
      <p:cViewPr varScale="1">
        <p:scale>
          <a:sx n="113" d="100"/>
          <a:sy n="113" d="100"/>
        </p:scale>
        <p:origin x="1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14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59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339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7457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320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7243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121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127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739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461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0608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5/7/22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65927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5/7/22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93615598"/>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6" r:id="rId6"/>
    <p:sldLayoutId id="2147483821" r:id="rId7"/>
    <p:sldLayoutId id="2147483822" r:id="rId8"/>
    <p:sldLayoutId id="2147483823" r:id="rId9"/>
    <p:sldLayoutId id="2147483825" r:id="rId10"/>
    <p:sldLayoutId id="2147483824" r:id="rId11"/>
  </p:sldLayoutIdLst>
  <p:txStyles>
    <p:titleStyle>
      <a:lvl1pPr algn="l" defTabSz="914400" rtl="0" eaLnBrk="1" latinLnBrk="0" hangingPunct="1">
        <a:lnSpc>
          <a:spcPct val="110000"/>
        </a:lnSpc>
        <a:spcBef>
          <a:spcPct val="0"/>
        </a:spcBef>
        <a:buNone/>
        <a:defRPr sz="4000" b="1" kern="1200" spc="15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7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7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4EB0AA-A320-0CE8-5AA7-1B8A70A2863C}"/>
              </a:ext>
            </a:extLst>
          </p:cNvPr>
          <p:cNvPicPr>
            <a:picLocks noChangeAspect="1"/>
          </p:cNvPicPr>
          <p:nvPr/>
        </p:nvPicPr>
        <p:blipFill rotWithShape="1">
          <a:blip r:embed="rId2"/>
          <a:srcRect t="29729"/>
          <a:stretch/>
        </p:blipFill>
        <p:spPr>
          <a:xfrm>
            <a:off x="20" y="10"/>
            <a:ext cx="12199237" cy="6857989"/>
          </a:xfrm>
          <a:prstGeom prst="rect">
            <a:avLst/>
          </a:prstGeom>
        </p:spPr>
      </p:pic>
      <p:sp>
        <p:nvSpPr>
          <p:cNvPr id="28" name="Freeform: Shape 27">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23E7EF2F-E8C4-0043-9EBA-4C68956B37DE}"/>
              </a:ext>
            </a:extLst>
          </p:cNvPr>
          <p:cNvSpPr>
            <a:spLocks noGrp="1"/>
          </p:cNvSpPr>
          <p:nvPr>
            <p:ph type="ctrTitle"/>
          </p:nvPr>
        </p:nvSpPr>
        <p:spPr>
          <a:xfrm>
            <a:off x="1160890" y="1846728"/>
            <a:ext cx="8266139" cy="3008293"/>
          </a:xfrm>
        </p:spPr>
        <p:txBody>
          <a:bodyPr anchor="t">
            <a:normAutofit/>
          </a:bodyPr>
          <a:lstStyle/>
          <a:p>
            <a:r>
              <a:rPr kumimoji="1" lang="en-AU" altLang="zh-CN" sz="6600" dirty="0">
                <a:solidFill>
                  <a:srgbClr val="FFFFFF"/>
                </a:solidFill>
              </a:rPr>
              <a:t>Scalars and Operators</a:t>
            </a:r>
            <a:endParaRPr kumimoji="1" lang="zh-CN" altLang="en-US" sz="6600" dirty="0">
              <a:solidFill>
                <a:srgbClr val="FFFFFF"/>
              </a:solidFill>
            </a:endParaRPr>
          </a:p>
        </p:txBody>
      </p:sp>
      <p:sp>
        <p:nvSpPr>
          <p:cNvPr id="3" name="副标题 2">
            <a:extLst>
              <a:ext uri="{FF2B5EF4-FFF2-40B4-BE49-F238E27FC236}">
                <a16:creationId xmlns:a16="http://schemas.microsoft.com/office/drawing/2014/main" id="{7F271E01-2782-CC46-A6E5-D611828C0298}"/>
              </a:ext>
            </a:extLst>
          </p:cNvPr>
          <p:cNvSpPr>
            <a:spLocks noGrp="1"/>
          </p:cNvSpPr>
          <p:nvPr>
            <p:ph type="subTitle" idx="1"/>
          </p:nvPr>
        </p:nvSpPr>
        <p:spPr>
          <a:xfrm>
            <a:off x="1143000" y="5453796"/>
            <a:ext cx="4264677" cy="732996"/>
          </a:xfrm>
        </p:spPr>
        <p:txBody>
          <a:bodyPr anchor="t">
            <a:normAutofit/>
          </a:bodyPr>
          <a:lstStyle/>
          <a:p>
            <a:r>
              <a:rPr kumimoji="1" lang="en-AU" altLang="zh-CN">
                <a:solidFill>
                  <a:srgbClr val="FFFFFF"/>
                </a:solidFill>
              </a:rPr>
              <a:t>Yifeng’s</a:t>
            </a:r>
            <a:r>
              <a:rPr kumimoji="1" lang="en-AU" altLang="zh-CN" dirty="0">
                <a:solidFill>
                  <a:srgbClr val="FFFFFF"/>
                </a:solidFill>
              </a:rPr>
              <a:t> Python course</a:t>
            </a:r>
            <a:endParaRPr kumimoji="1" lang="zh-CN" altLang="en-US" dirty="0">
              <a:solidFill>
                <a:srgbClr val="FFFFFF"/>
              </a:solidFill>
            </a:endParaRPr>
          </a:p>
        </p:txBody>
      </p:sp>
      <p:cxnSp>
        <p:nvCxnSpPr>
          <p:cNvPr id="30" name="Straight Connector 29">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7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99BDA-543D-7F4B-A986-6D05461F03A5}"/>
              </a:ext>
            </a:extLst>
          </p:cNvPr>
          <p:cNvSpPr>
            <a:spLocks noGrp="1"/>
          </p:cNvSpPr>
          <p:nvPr>
            <p:ph type="title"/>
          </p:nvPr>
        </p:nvSpPr>
        <p:spPr>
          <a:xfrm>
            <a:off x="1142999" y="278407"/>
            <a:ext cx="9905999" cy="1360898"/>
          </a:xfrm>
        </p:spPr>
        <p:txBody>
          <a:bodyPr/>
          <a:lstStyle/>
          <a:p>
            <a:r>
              <a:rPr kumimoji="1" lang="en-AU" altLang="zh-CN" dirty="0"/>
              <a:t>This lesson will focus on</a:t>
            </a:r>
            <a:endParaRPr kumimoji="1" lang="zh-CN" altLang="en-US" dirty="0"/>
          </a:p>
        </p:txBody>
      </p:sp>
      <p:sp>
        <p:nvSpPr>
          <p:cNvPr id="5" name="内容占位符 4">
            <a:extLst>
              <a:ext uri="{FF2B5EF4-FFF2-40B4-BE49-F238E27FC236}">
                <a16:creationId xmlns:a16="http://schemas.microsoft.com/office/drawing/2014/main" id="{89FD3D7E-363F-764D-B536-7EB8DF2A8D88}"/>
              </a:ext>
            </a:extLst>
          </p:cNvPr>
          <p:cNvSpPr>
            <a:spLocks noGrp="1"/>
          </p:cNvSpPr>
          <p:nvPr>
            <p:ph idx="1"/>
          </p:nvPr>
        </p:nvSpPr>
        <p:spPr>
          <a:xfrm>
            <a:off x="1247502" y="1645441"/>
            <a:ext cx="4848496" cy="3567118"/>
          </a:xfrm>
        </p:spPr>
        <p:txBody>
          <a:bodyPr/>
          <a:lstStyle/>
          <a:p>
            <a:pPr marL="0" indent="0">
              <a:buNone/>
            </a:pPr>
            <a:r>
              <a:rPr kumimoji="1" lang="en-AU" altLang="zh-CN" sz="2400" dirty="0"/>
              <a:t>Scalers</a:t>
            </a:r>
            <a:endParaRPr lang="en-AU" altLang="zh-CN" sz="2400" dirty="0"/>
          </a:p>
          <a:p>
            <a:r>
              <a:rPr lang="en-AU" altLang="zh-CN" sz="2400" dirty="0"/>
              <a:t>Integers</a:t>
            </a:r>
          </a:p>
          <a:p>
            <a:r>
              <a:rPr lang="en-AU" altLang="zh-CN" sz="2400" dirty="0"/>
              <a:t>Floats</a:t>
            </a:r>
          </a:p>
          <a:p>
            <a:r>
              <a:rPr lang="en-AU" altLang="zh-CN" sz="2400" dirty="0"/>
              <a:t>Boolean</a:t>
            </a:r>
          </a:p>
        </p:txBody>
      </p:sp>
      <p:sp>
        <p:nvSpPr>
          <p:cNvPr id="4" name="内容占位符 4">
            <a:extLst>
              <a:ext uri="{FF2B5EF4-FFF2-40B4-BE49-F238E27FC236}">
                <a16:creationId xmlns:a16="http://schemas.microsoft.com/office/drawing/2014/main" id="{4D70E591-E549-054E-831C-7CECD1B33FB3}"/>
              </a:ext>
            </a:extLst>
          </p:cNvPr>
          <p:cNvSpPr txBox="1">
            <a:spLocks/>
          </p:cNvSpPr>
          <p:nvPr/>
        </p:nvSpPr>
        <p:spPr>
          <a:xfrm>
            <a:off x="5522731" y="1584752"/>
            <a:ext cx="5732701" cy="4372651"/>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7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7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ltLang="zh-CN" sz="2400" dirty="0"/>
              <a:t>Operators</a:t>
            </a:r>
          </a:p>
          <a:p>
            <a:r>
              <a:rPr lang="en-AU" altLang="zh-CN" sz="2400" dirty="0"/>
              <a:t>Arithmetic</a:t>
            </a:r>
            <a:r>
              <a:rPr lang="zh-CN" altLang="en-US" sz="2400" dirty="0"/>
              <a:t> </a:t>
            </a:r>
            <a:r>
              <a:rPr lang="en-US" altLang="zh-CN" sz="2400" dirty="0"/>
              <a:t>Operators</a:t>
            </a:r>
          </a:p>
          <a:p>
            <a:r>
              <a:rPr lang="en-US" altLang="zh-CN" sz="2400" dirty="0"/>
              <a:t>Bitwise Operators (optional)</a:t>
            </a:r>
          </a:p>
          <a:p>
            <a:r>
              <a:rPr lang="en-US" altLang="zh-CN" sz="2400" dirty="0"/>
              <a:t>Identity Operators</a:t>
            </a:r>
          </a:p>
          <a:p>
            <a:r>
              <a:rPr lang="en-US" altLang="zh-CN" sz="2400" dirty="0"/>
              <a:t>Comparison Operators</a:t>
            </a:r>
          </a:p>
          <a:p>
            <a:r>
              <a:rPr lang="en-US" altLang="zh-CN" sz="2400" dirty="0"/>
              <a:t>Logical Operators</a:t>
            </a:r>
          </a:p>
          <a:p>
            <a:r>
              <a:rPr lang="en-US" altLang="zh-CN" sz="2400" dirty="0"/>
              <a:t>Assignment Operators</a:t>
            </a:r>
          </a:p>
          <a:p>
            <a:r>
              <a:rPr lang="en-US" altLang="zh-CN" sz="2400" dirty="0"/>
              <a:t>Membership Operators (next lesson)</a:t>
            </a:r>
          </a:p>
        </p:txBody>
      </p:sp>
    </p:spTree>
    <p:extLst>
      <p:ext uri="{BB962C8B-B14F-4D97-AF65-F5344CB8AC3E}">
        <p14:creationId xmlns:p14="http://schemas.microsoft.com/office/powerpoint/2010/main" val="90537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4897D-E781-2C4E-8F2B-89154F918C75}"/>
              </a:ext>
            </a:extLst>
          </p:cNvPr>
          <p:cNvSpPr>
            <a:spLocks noGrp="1"/>
          </p:cNvSpPr>
          <p:nvPr>
            <p:ph type="title"/>
          </p:nvPr>
        </p:nvSpPr>
        <p:spPr>
          <a:xfrm>
            <a:off x="1143000" y="559300"/>
            <a:ext cx="9905999" cy="799111"/>
          </a:xfrm>
        </p:spPr>
        <p:txBody>
          <a:bodyPr/>
          <a:lstStyle/>
          <a:p>
            <a:r>
              <a:rPr kumimoji="1" lang="en-AU" altLang="zh-CN" dirty="0"/>
              <a:t>Integers</a:t>
            </a:r>
            <a:endParaRPr kumimoji="1" lang="zh-CN" altLang="en-US" dirty="0"/>
          </a:p>
        </p:txBody>
      </p:sp>
      <p:sp>
        <p:nvSpPr>
          <p:cNvPr id="3" name="内容占位符 2">
            <a:extLst>
              <a:ext uri="{FF2B5EF4-FFF2-40B4-BE49-F238E27FC236}">
                <a16:creationId xmlns:a16="http://schemas.microsoft.com/office/drawing/2014/main" id="{1BC81B9A-3CAB-1644-928C-E06DAFB043B9}"/>
              </a:ext>
            </a:extLst>
          </p:cNvPr>
          <p:cNvSpPr>
            <a:spLocks noGrp="1"/>
          </p:cNvSpPr>
          <p:nvPr>
            <p:ph idx="1"/>
          </p:nvPr>
        </p:nvSpPr>
        <p:spPr>
          <a:xfrm>
            <a:off x="1142999" y="1645441"/>
            <a:ext cx="9905999" cy="3567118"/>
          </a:xfrm>
        </p:spPr>
        <p:txBody>
          <a:bodyPr/>
          <a:lstStyle/>
          <a:p>
            <a:r>
              <a:rPr lang="en-AU" altLang="zh-CN" dirty="0"/>
              <a:t>An integer is a whole number that could hold a zero, positive or negative value.</a:t>
            </a:r>
          </a:p>
          <a:p>
            <a:r>
              <a:rPr lang="en-AU" altLang="zh-CN" dirty="0"/>
              <a:t>Integers can be of any length, it is only limited by the memory available.</a:t>
            </a:r>
          </a:p>
          <a:p>
            <a:r>
              <a:rPr lang="en-AU" altLang="zh-CN" dirty="0"/>
              <a:t>The following strings can be prepended to an integer value to indicate a base other than 10:</a:t>
            </a:r>
          </a:p>
          <a:p>
            <a:pPr marL="0" indent="0">
              <a:buNone/>
            </a:pPr>
            <a:r>
              <a:rPr lang="en-AU" altLang="zh-CN" dirty="0"/>
              <a:t>	</a:t>
            </a:r>
          </a:p>
          <a:p>
            <a:endParaRPr kumimoji="1" lang="zh-CN" altLang="en-US" dirty="0"/>
          </a:p>
        </p:txBody>
      </p:sp>
      <p:graphicFrame>
        <p:nvGraphicFramePr>
          <p:cNvPr id="4" name="表格 4">
            <a:extLst>
              <a:ext uri="{FF2B5EF4-FFF2-40B4-BE49-F238E27FC236}">
                <a16:creationId xmlns:a16="http://schemas.microsoft.com/office/drawing/2014/main" id="{A5FE3CF1-03AD-FB46-AD33-29BDBD595241}"/>
              </a:ext>
            </a:extLst>
          </p:cNvPr>
          <p:cNvGraphicFramePr>
            <a:graphicFrameLocks noGrp="1"/>
          </p:cNvGraphicFramePr>
          <p:nvPr>
            <p:extLst>
              <p:ext uri="{D42A27DB-BD31-4B8C-83A1-F6EECF244321}">
                <p14:modId xmlns:p14="http://schemas.microsoft.com/office/powerpoint/2010/main" val="782579963"/>
              </p:ext>
            </p:extLst>
          </p:nvPr>
        </p:nvGraphicFramePr>
        <p:xfrm>
          <a:off x="1431925" y="4016229"/>
          <a:ext cx="5397501" cy="1483360"/>
        </p:xfrm>
        <a:graphic>
          <a:graphicData uri="http://schemas.openxmlformats.org/drawingml/2006/table">
            <a:tbl>
              <a:tblPr firstRow="1" bandRow="1">
                <a:tableStyleId>{073A0DAA-6AF3-43AB-8588-CEC1D06C72B9}</a:tableStyleId>
              </a:tblPr>
              <a:tblGrid>
                <a:gridCol w="2282825">
                  <a:extLst>
                    <a:ext uri="{9D8B030D-6E8A-4147-A177-3AD203B41FA5}">
                      <a16:colId xmlns:a16="http://schemas.microsoft.com/office/drawing/2014/main" val="1724544541"/>
                    </a:ext>
                  </a:extLst>
                </a:gridCol>
                <a:gridCol w="1971675">
                  <a:extLst>
                    <a:ext uri="{9D8B030D-6E8A-4147-A177-3AD203B41FA5}">
                      <a16:colId xmlns:a16="http://schemas.microsoft.com/office/drawing/2014/main" val="2812754969"/>
                    </a:ext>
                  </a:extLst>
                </a:gridCol>
                <a:gridCol w="1143001">
                  <a:extLst>
                    <a:ext uri="{9D8B030D-6E8A-4147-A177-3AD203B41FA5}">
                      <a16:colId xmlns:a16="http://schemas.microsoft.com/office/drawing/2014/main" val="3723719274"/>
                    </a:ext>
                  </a:extLst>
                </a:gridCol>
              </a:tblGrid>
              <a:tr h="370840">
                <a:tc>
                  <a:txBody>
                    <a:bodyPr/>
                    <a:lstStyle/>
                    <a:p>
                      <a:r>
                        <a:rPr lang="en-AU" altLang="zh-CN" dirty="0"/>
                        <a:t>Prefix</a:t>
                      </a:r>
                      <a:endParaRPr lang="zh-CN" altLang="en-US" dirty="0"/>
                    </a:p>
                  </a:txBody>
                  <a:tcPr/>
                </a:tc>
                <a:tc>
                  <a:txBody>
                    <a:bodyPr/>
                    <a:lstStyle/>
                    <a:p>
                      <a:r>
                        <a:rPr lang="en-AU" altLang="zh-CN" dirty="0"/>
                        <a:t>Interpretation</a:t>
                      </a:r>
                      <a:endParaRPr lang="zh-CN" altLang="en-US" dirty="0"/>
                    </a:p>
                  </a:txBody>
                  <a:tcPr/>
                </a:tc>
                <a:tc>
                  <a:txBody>
                    <a:bodyPr/>
                    <a:lstStyle/>
                    <a:p>
                      <a:r>
                        <a:rPr lang="en-AU" altLang="zh-CN" dirty="0"/>
                        <a:t>Base</a:t>
                      </a:r>
                      <a:endParaRPr lang="zh-CN" altLang="en-US" dirty="0"/>
                    </a:p>
                  </a:txBody>
                  <a:tcPr/>
                </a:tc>
                <a:extLst>
                  <a:ext uri="{0D108BD9-81ED-4DB2-BD59-A6C34878D82A}">
                    <a16:rowId xmlns:a16="http://schemas.microsoft.com/office/drawing/2014/main" val="1902137206"/>
                  </a:ext>
                </a:extLst>
              </a:tr>
              <a:tr h="370840">
                <a:tc>
                  <a:txBody>
                    <a:bodyPr/>
                    <a:lstStyle/>
                    <a:p>
                      <a:r>
                        <a:rPr lang="en-AU" altLang="zh-CN" sz="1800" b="0" i="0" kern="1200" dirty="0">
                          <a:solidFill>
                            <a:schemeClr val="dk1"/>
                          </a:solidFill>
                          <a:effectLst/>
                          <a:latin typeface="+mn-lt"/>
                          <a:ea typeface="+mn-ea"/>
                          <a:cs typeface="+mn-cs"/>
                        </a:rPr>
                        <a:t>0b (zero + letter 'b')</a:t>
                      </a:r>
                      <a:endParaRPr lang="zh-CN" altLang="en-US" dirty="0"/>
                    </a:p>
                  </a:txBody>
                  <a:tcPr/>
                </a:tc>
                <a:tc>
                  <a:txBody>
                    <a:bodyPr/>
                    <a:lstStyle/>
                    <a:p>
                      <a:r>
                        <a:rPr lang="en-AU" altLang="zh-CN" dirty="0"/>
                        <a:t>Binary</a:t>
                      </a:r>
                      <a:endParaRPr lang="zh-CN" altLang="en-US" dirty="0"/>
                    </a:p>
                  </a:txBody>
                  <a:tcPr/>
                </a:tc>
                <a:tc>
                  <a:txBody>
                    <a:bodyPr/>
                    <a:lstStyle/>
                    <a:p>
                      <a:r>
                        <a:rPr lang="en-AU" altLang="zh-CN" dirty="0"/>
                        <a:t>2</a:t>
                      </a:r>
                      <a:endParaRPr lang="zh-CN" altLang="en-US" dirty="0"/>
                    </a:p>
                  </a:txBody>
                  <a:tcPr/>
                </a:tc>
                <a:extLst>
                  <a:ext uri="{0D108BD9-81ED-4DB2-BD59-A6C34878D82A}">
                    <a16:rowId xmlns:a16="http://schemas.microsoft.com/office/drawing/2014/main" val="275686341"/>
                  </a:ext>
                </a:extLst>
              </a:tr>
              <a:tr h="370840">
                <a:tc>
                  <a:txBody>
                    <a:bodyPr/>
                    <a:lstStyle/>
                    <a:p>
                      <a:r>
                        <a:rPr lang="en-AU" altLang="zh-CN" dirty="0"/>
                        <a:t>0o (zero + </a:t>
                      </a:r>
                      <a:r>
                        <a:rPr lang="en-AU" altLang="zh-CN" sz="1800" b="0" i="0" kern="1200" dirty="0">
                          <a:solidFill>
                            <a:schemeClr val="dk1"/>
                          </a:solidFill>
                          <a:effectLst/>
                          <a:latin typeface="+mn-lt"/>
                          <a:ea typeface="+mn-ea"/>
                          <a:cs typeface="+mn-cs"/>
                        </a:rPr>
                        <a:t>letter 'o')</a:t>
                      </a:r>
                      <a:endParaRPr lang="zh-CN" altLang="en-US" dirty="0"/>
                    </a:p>
                  </a:txBody>
                  <a:tcPr/>
                </a:tc>
                <a:tc>
                  <a:txBody>
                    <a:bodyPr/>
                    <a:lstStyle/>
                    <a:p>
                      <a:r>
                        <a:rPr lang="en-US" altLang="zh-CN" dirty="0"/>
                        <a:t>Octal</a:t>
                      </a:r>
                      <a:endParaRPr lang="zh-CN" altLang="en-US" dirty="0"/>
                    </a:p>
                  </a:txBody>
                  <a:tcPr/>
                </a:tc>
                <a:tc>
                  <a:txBody>
                    <a:bodyPr/>
                    <a:lstStyle/>
                    <a:p>
                      <a:r>
                        <a:rPr lang="en-AU" altLang="zh-CN" dirty="0"/>
                        <a:t>8</a:t>
                      </a:r>
                      <a:endParaRPr lang="zh-CN" altLang="en-US" dirty="0"/>
                    </a:p>
                  </a:txBody>
                  <a:tcPr/>
                </a:tc>
                <a:extLst>
                  <a:ext uri="{0D108BD9-81ED-4DB2-BD59-A6C34878D82A}">
                    <a16:rowId xmlns:a16="http://schemas.microsoft.com/office/drawing/2014/main" val="724486230"/>
                  </a:ext>
                </a:extLst>
              </a:tr>
              <a:tr h="370840">
                <a:tc>
                  <a:txBody>
                    <a:bodyPr/>
                    <a:lstStyle/>
                    <a:p>
                      <a:r>
                        <a:rPr lang="en-AU" altLang="zh-CN" sz="1800" b="0" i="0" kern="1200" dirty="0">
                          <a:solidFill>
                            <a:schemeClr val="dk1"/>
                          </a:solidFill>
                          <a:effectLst/>
                          <a:latin typeface="+mn-lt"/>
                          <a:ea typeface="+mn-ea"/>
                          <a:cs typeface="+mn-cs"/>
                        </a:rPr>
                        <a:t>0x (zero + letter 'x')</a:t>
                      </a:r>
                      <a:endParaRPr lang="zh-CN" altLang="en-US" dirty="0"/>
                    </a:p>
                  </a:txBody>
                  <a:tcPr/>
                </a:tc>
                <a:tc>
                  <a:txBody>
                    <a:bodyPr/>
                    <a:lstStyle/>
                    <a:p>
                      <a:r>
                        <a:rPr lang="en-AU" altLang="zh-CN" dirty="0"/>
                        <a:t>Hexadecimal</a:t>
                      </a:r>
                      <a:endParaRPr lang="zh-CN" altLang="en-US" dirty="0"/>
                    </a:p>
                  </a:txBody>
                  <a:tcPr/>
                </a:tc>
                <a:tc>
                  <a:txBody>
                    <a:bodyPr/>
                    <a:lstStyle/>
                    <a:p>
                      <a:r>
                        <a:rPr lang="en-AU" altLang="zh-CN" dirty="0"/>
                        <a:t>16</a:t>
                      </a:r>
                      <a:endParaRPr lang="zh-CN" altLang="en-US" dirty="0"/>
                    </a:p>
                  </a:txBody>
                  <a:tcPr/>
                </a:tc>
                <a:extLst>
                  <a:ext uri="{0D108BD9-81ED-4DB2-BD59-A6C34878D82A}">
                    <a16:rowId xmlns:a16="http://schemas.microsoft.com/office/drawing/2014/main" val="1659647231"/>
                  </a:ext>
                </a:extLst>
              </a:tr>
            </a:tbl>
          </a:graphicData>
        </a:graphic>
      </p:graphicFrame>
    </p:spTree>
    <p:extLst>
      <p:ext uri="{BB962C8B-B14F-4D97-AF65-F5344CB8AC3E}">
        <p14:creationId xmlns:p14="http://schemas.microsoft.com/office/powerpoint/2010/main" val="39267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F90FD-2B10-C44C-8123-0457CE53B248}"/>
              </a:ext>
            </a:extLst>
          </p:cNvPr>
          <p:cNvSpPr>
            <a:spLocks noGrp="1"/>
          </p:cNvSpPr>
          <p:nvPr>
            <p:ph type="title"/>
          </p:nvPr>
        </p:nvSpPr>
        <p:spPr>
          <a:xfrm>
            <a:off x="1143000" y="330010"/>
            <a:ext cx="9905999" cy="1360898"/>
          </a:xfrm>
        </p:spPr>
        <p:txBody>
          <a:bodyPr/>
          <a:lstStyle/>
          <a:p>
            <a:r>
              <a:rPr kumimoji="1" lang="en-AU" altLang="zh-CN" dirty="0"/>
              <a:t>Base-2, Base-8. Base-16 (optional)</a:t>
            </a:r>
            <a:endParaRPr kumimoji="1" lang="zh-CN" altLang="en-US" dirty="0"/>
          </a:p>
        </p:txBody>
      </p:sp>
      <p:pic>
        <p:nvPicPr>
          <p:cNvPr id="4" name="图片 3">
            <a:extLst>
              <a:ext uri="{FF2B5EF4-FFF2-40B4-BE49-F238E27FC236}">
                <a16:creationId xmlns:a16="http://schemas.microsoft.com/office/drawing/2014/main" id="{3277CB3D-FBF9-8A44-8F9B-78796492D112}"/>
              </a:ext>
            </a:extLst>
          </p:cNvPr>
          <p:cNvPicPr>
            <a:picLocks noChangeAspect="1"/>
          </p:cNvPicPr>
          <p:nvPr/>
        </p:nvPicPr>
        <p:blipFill>
          <a:blip r:embed="rId2"/>
          <a:stretch>
            <a:fillRect/>
          </a:stretch>
        </p:blipFill>
        <p:spPr>
          <a:xfrm>
            <a:off x="9177827" y="1953380"/>
            <a:ext cx="2726382" cy="2951239"/>
          </a:xfrm>
          <a:prstGeom prst="rect">
            <a:avLst/>
          </a:prstGeom>
        </p:spPr>
      </p:pic>
      <mc:AlternateContent xmlns:mc="http://schemas.openxmlformats.org/markup-compatibility/2006">
        <mc:Choice xmlns:a14="http://schemas.microsoft.com/office/drawing/2010/main" Requires="a14">
          <p:graphicFrame>
            <p:nvGraphicFramePr>
              <p:cNvPr id="5" name="表格 5">
                <a:extLst>
                  <a:ext uri="{FF2B5EF4-FFF2-40B4-BE49-F238E27FC236}">
                    <a16:creationId xmlns:a16="http://schemas.microsoft.com/office/drawing/2014/main" id="{BAFC7312-AACC-1347-BBB1-486B266A470F}"/>
                  </a:ext>
                </a:extLst>
              </p:cNvPr>
              <p:cNvGraphicFramePr>
                <a:graphicFrameLocks noGrp="1"/>
              </p:cNvGraphicFramePr>
              <p:nvPr>
                <p:extLst>
                  <p:ext uri="{D42A27DB-BD31-4B8C-83A1-F6EECF244321}">
                    <p14:modId xmlns:p14="http://schemas.microsoft.com/office/powerpoint/2010/main" val="3702183355"/>
                  </p:ext>
                </p:extLst>
              </p:nvPr>
            </p:nvGraphicFramePr>
            <p:xfrm>
              <a:off x="717549" y="1802744"/>
              <a:ext cx="8169275" cy="3938780"/>
            </p:xfrm>
            <a:graphic>
              <a:graphicData uri="http://schemas.openxmlformats.org/drawingml/2006/table">
                <a:tbl>
                  <a:tblPr firstRow="1" bandRow="1">
                    <a:tableStyleId>{073A0DAA-6AF3-43AB-8588-CEC1D06C72B9}</a:tableStyleId>
                  </a:tblPr>
                  <a:tblGrid>
                    <a:gridCol w="825501">
                      <a:extLst>
                        <a:ext uri="{9D8B030D-6E8A-4147-A177-3AD203B41FA5}">
                          <a16:colId xmlns:a16="http://schemas.microsoft.com/office/drawing/2014/main" val="991638101"/>
                        </a:ext>
                      </a:extLst>
                    </a:gridCol>
                    <a:gridCol w="1314450">
                      <a:extLst>
                        <a:ext uri="{9D8B030D-6E8A-4147-A177-3AD203B41FA5}">
                          <a16:colId xmlns:a16="http://schemas.microsoft.com/office/drawing/2014/main" val="506914951"/>
                        </a:ext>
                      </a:extLst>
                    </a:gridCol>
                    <a:gridCol w="1328738">
                      <a:extLst>
                        <a:ext uri="{9D8B030D-6E8A-4147-A177-3AD203B41FA5}">
                          <a16:colId xmlns:a16="http://schemas.microsoft.com/office/drawing/2014/main" val="320858694"/>
                        </a:ext>
                      </a:extLst>
                    </a:gridCol>
                    <a:gridCol w="828675">
                      <a:extLst>
                        <a:ext uri="{9D8B030D-6E8A-4147-A177-3AD203B41FA5}">
                          <a16:colId xmlns:a16="http://schemas.microsoft.com/office/drawing/2014/main" val="2777359922"/>
                        </a:ext>
                      </a:extLst>
                    </a:gridCol>
                    <a:gridCol w="3871911">
                      <a:extLst>
                        <a:ext uri="{9D8B030D-6E8A-4147-A177-3AD203B41FA5}">
                          <a16:colId xmlns:a16="http://schemas.microsoft.com/office/drawing/2014/main" val="2073974776"/>
                        </a:ext>
                      </a:extLst>
                    </a:gridCol>
                  </a:tblGrid>
                  <a:tr h="370840">
                    <a:tc>
                      <a:txBody>
                        <a:bodyPr/>
                        <a:lstStyle/>
                        <a:p>
                          <a:r>
                            <a:rPr lang="en-US" altLang="zh-CN" dirty="0"/>
                            <a:t>Base</a:t>
                          </a:r>
                          <a:endParaRPr lang="zh-CN" altLang="en-US" dirty="0"/>
                        </a:p>
                      </a:txBody>
                      <a:tcPr/>
                    </a:tc>
                    <a:tc>
                      <a:txBody>
                        <a:bodyPr/>
                        <a:lstStyle/>
                        <a:p>
                          <a:r>
                            <a:rPr lang="en-AU" altLang="zh-CN" dirty="0"/>
                            <a:t>Conversion function</a:t>
                          </a:r>
                          <a:endParaRPr lang="zh-CN" altLang="en-US" dirty="0"/>
                        </a:p>
                      </a:txBody>
                      <a:tcPr/>
                    </a:tc>
                    <a:tc>
                      <a:txBody>
                        <a:bodyPr/>
                        <a:lstStyle/>
                        <a:p>
                          <a:r>
                            <a:rPr lang="en-AU" altLang="zh-CN" dirty="0"/>
                            <a:t>Example</a:t>
                          </a:r>
                          <a:endParaRPr lang="zh-CN" altLang="en-US" dirty="0"/>
                        </a:p>
                      </a:txBody>
                      <a:tcPr/>
                    </a:tc>
                    <a:tc>
                      <a:txBody>
                        <a:bodyPr/>
                        <a:lstStyle/>
                        <a:p>
                          <a:r>
                            <a:rPr lang="en-AU" altLang="zh-CN" dirty="0"/>
                            <a:t>Value</a:t>
                          </a:r>
                          <a:endParaRPr lang="zh-CN" altLang="en-US" dirty="0"/>
                        </a:p>
                      </a:txBody>
                      <a:tcPr/>
                    </a:tc>
                    <a:tc>
                      <a:txBody>
                        <a:bodyPr/>
                        <a:lstStyle/>
                        <a:p>
                          <a:r>
                            <a:rPr lang="en-US" altLang="zh-CN" dirty="0"/>
                            <a:t>Description</a:t>
                          </a:r>
                          <a:endParaRPr lang="zh-CN" altLang="en-US" dirty="0"/>
                        </a:p>
                      </a:txBody>
                      <a:tcPr/>
                    </a:tc>
                    <a:extLst>
                      <a:ext uri="{0D108BD9-81ED-4DB2-BD59-A6C34878D82A}">
                        <a16:rowId xmlns:a16="http://schemas.microsoft.com/office/drawing/2014/main" val="214262333"/>
                      </a:ext>
                    </a:extLst>
                  </a:tr>
                  <a:tr h="370840">
                    <a:tc>
                      <a:txBody>
                        <a:bodyPr/>
                        <a:lstStyle/>
                        <a:p>
                          <a:r>
                            <a:rPr lang="en-AU" altLang="zh-CN" dirty="0"/>
                            <a:t>2</a:t>
                          </a:r>
                          <a:endParaRPr lang="zh-CN" altLang="en-US" dirty="0"/>
                        </a:p>
                      </a:txBody>
                      <a:tcPr/>
                    </a:tc>
                    <a:tc>
                      <a:txBody>
                        <a:bodyPr/>
                        <a:lstStyle/>
                        <a:p>
                          <a:r>
                            <a:rPr lang="en-AU" altLang="zh-CN" dirty="0"/>
                            <a:t>bin()</a:t>
                          </a:r>
                          <a:endParaRPr lang="zh-CN" altLang="en-US" dirty="0"/>
                        </a:p>
                      </a:txBody>
                      <a:tcPr/>
                    </a:tc>
                    <a:tc>
                      <a:txBody>
                        <a:bodyPr/>
                        <a:lstStyle/>
                        <a:p>
                          <a:r>
                            <a:rPr lang="en-AU" altLang="zh-CN" dirty="0"/>
                            <a:t>0b1111</a:t>
                          </a:r>
                          <a:endParaRPr lang="zh-CN" altLang="en-US" dirty="0"/>
                        </a:p>
                      </a:txBody>
                      <a:tcPr/>
                    </a:tc>
                    <a:tc>
                      <a:txBody>
                        <a:bodyPr/>
                        <a:lstStyle/>
                        <a:p>
                          <a:r>
                            <a:rPr lang="en-AU" altLang="zh-CN" dirty="0"/>
                            <a:t>15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3</m:t>
                                    </m:r>
                                  </m:sup>
                                </m:sSup>
                                <m:r>
                                  <a:rPr lang="en-AU" altLang="zh-CN" b="0" i="1" smtClean="0">
                                    <a:latin typeface="Cambria Math" panose="02040503050406030204" pitchFamily="18" charset="0"/>
                                  </a:rPr>
                                  <m:t>=15</m:t>
                                </m:r>
                              </m:oMath>
                            </m:oMathPara>
                          </a14:m>
                          <a:endParaRPr lang="zh-CN" altLang="en-US" dirty="0"/>
                        </a:p>
                      </a:txBody>
                      <a:tcPr/>
                    </a:tc>
                    <a:extLst>
                      <a:ext uri="{0D108BD9-81ED-4DB2-BD59-A6C34878D82A}">
                        <a16:rowId xmlns:a16="http://schemas.microsoft.com/office/drawing/2014/main" val="3708013379"/>
                      </a:ext>
                    </a:extLst>
                  </a:tr>
                  <a:tr h="370840">
                    <a:tc>
                      <a:txBody>
                        <a:bodyPr/>
                        <a:lstStyle/>
                        <a:p>
                          <a:endParaRPr lang="zh-CN" altLang="en-US"/>
                        </a:p>
                      </a:txBody>
                      <a:tcPr/>
                    </a:tc>
                    <a:tc>
                      <a:txBody>
                        <a:bodyPr/>
                        <a:lstStyle/>
                        <a:p>
                          <a:endParaRPr lang="zh-CN" altLang="en-US"/>
                        </a:p>
                      </a:txBody>
                      <a:tcPr/>
                    </a:tc>
                    <a:tc>
                      <a:txBody>
                        <a:bodyPr/>
                        <a:lstStyle/>
                        <a:p>
                          <a:r>
                            <a:rPr lang="en-AU" altLang="zh-CN" dirty="0"/>
                            <a:t>0b10001</a:t>
                          </a:r>
                          <a:endParaRPr lang="zh-CN" altLang="en-US" dirty="0"/>
                        </a:p>
                      </a:txBody>
                      <a:tcPr/>
                    </a:tc>
                    <a:tc>
                      <a:txBody>
                        <a:bodyPr/>
                        <a:lstStyle/>
                        <a:p>
                          <a:r>
                            <a:rPr lang="en-AU" altLang="zh-CN" dirty="0"/>
                            <a:t>17</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m:t>
                                </m:r>
                                <m:r>
                                  <a:rPr lang="en-AU" altLang="zh-CN" b="0" i="1" smtClean="0">
                                    <a:latin typeface="Cambria Math" panose="02040503050406030204" pitchFamily="18" charset="0"/>
                                  </a:rPr>
                                  <m:t>0</m:t>
                                </m:r>
                                <m:r>
                                  <a:rPr lang="en-AU" altLang="zh-CN" b="0" i="1" smtClean="0">
                                    <a:latin typeface="Cambria Math" panose="02040503050406030204" pitchFamily="18" charset="0"/>
                                  </a:rPr>
                                  <m:t>∗</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m:t>
                                </m:r>
                                <m:r>
                                  <a:rPr lang="en-AU" altLang="zh-CN" b="0" i="1" smtClean="0">
                                    <a:latin typeface="Cambria Math" panose="02040503050406030204" pitchFamily="18" charset="0"/>
                                  </a:rPr>
                                  <m:t>0</m:t>
                                </m:r>
                                <m:r>
                                  <a:rPr lang="en-AU" altLang="zh-CN" b="0" i="1" smtClean="0">
                                    <a:latin typeface="Cambria Math" panose="02040503050406030204" pitchFamily="18" charset="0"/>
                                  </a:rPr>
                                  <m:t>∗</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m:t>
                                </m:r>
                                <m:r>
                                  <a:rPr lang="en-AU" altLang="zh-CN" b="0" i="1" smtClean="0">
                                    <a:latin typeface="Cambria Math" panose="02040503050406030204" pitchFamily="18" charset="0"/>
                                  </a:rPr>
                                  <m:t>0</m:t>
                                </m:r>
                                <m:r>
                                  <a:rPr lang="en-AU" altLang="zh-CN" b="0" i="1" smtClean="0">
                                    <a:latin typeface="Cambria Math" panose="02040503050406030204" pitchFamily="18" charset="0"/>
                                  </a:rPr>
                                  <m:t>∗</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3</m:t>
                                    </m:r>
                                  </m:sup>
                                </m:sSup>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2</m:t>
                                    </m:r>
                                  </m:e>
                                  <m:sup>
                                    <m:r>
                                      <a:rPr lang="en-AU" altLang="zh-CN" b="0" i="1" smtClean="0">
                                        <a:latin typeface="Cambria Math" panose="02040503050406030204" pitchFamily="18" charset="0"/>
                                      </a:rPr>
                                      <m:t>4</m:t>
                                    </m:r>
                                  </m:sup>
                                </m:sSup>
                                <m:r>
                                  <a:rPr lang="en-AU" altLang="zh-CN" b="0" i="1" smtClean="0">
                                    <a:latin typeface="Cambria Math" panose="02040503050406030204" pitchFamily="18" charset="0"/>
                                  </a:rPr>
                                  <m:t>=17</m:t>
                                </m:r>
                              </m:oMath>
                            </m:oMathPara>
                          </a14:m>
                          <a:endParaRPr lang="zh-CN" altLang="en-US" dirty="0"/>
                        </a:p>
                      </a:txBody>
                      <a:tcPr/>
                    </a:tc>
                    <a:extLst>
                      <a:ext uri="{0D108BD9-81ED-4DB2-BD59-A6C34878D82A}">
                        <a16:rowId xmlns:a16="http://schemas.microsoft.com/office/drawing/2014/main" val="3114106704"/>
                      </a:ext>
                    </a:extLst>
                  </a:tr>
                  <a:tr h="370840">
                    <a:tc>
                      <a:txBody>
                        <a:bodyPr/>
                        <a:lstStyle/>
                        <a:p>
                          <a:r>
                            <a:rPr lang="en-AU" altLang="zh-CN" dirty="0"/>
                            <a:t>8</a:t>
                          </a:r>
                          <a:endParaRPr lang="zh-CN" altLang="en-US" dirty="0"/>
                        </a:p>
                      </a:txBody>
                      <a:tcPr/>
                    </a:tc>
                    <a:tc>
                      <a:txBody>
                        <a:bodyPr/>
                        <a:lstStyle/>
                        <a:p>
                          <a:r>
                            <a:rPr lang="en-AU" altLang="zh-CN" dirty="0"/>
                            <a:t>oct()</a:t>
                          </a:r>
                          <a:endParaRPr lang="zh-CN" altLang="en-US" dirty="0"/>
                        </a:p>
                      </a:txBody>
                      <a:tcPr/>
                    </a:tc>
                    <a:tc>
                      <a:txBody>
                        <a:bodyPr/>
                        <a:lstStyle/>
                        <a:p>
                          <a:r>
                            <a:rPr lang="en-AU" altLang="zh-CN" dirty="0"/>
                            <a:t>0o1234</a:t>
                          </a:r>
                          <a:endParaRPr lang="zh-CN" altLang="en-US" dirty="0"/>
                        </a:p>
                      </a:txBody>
                      <a:tcPr/>
                    </a:tc>
                    <a:tc>
                      <a:txBody>
                        <a:bodyPr/>
                        <a:lstStyle/>
                        <a:p>
                          <a:r>
                            <a:rPr lang="en-AU" altLang="zh-CN" dirty="0"/>
                            <a:t>668</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4∗</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+3∗</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+2∗</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3</m:t>
                                    </m:r>
                                  </m:sup>
                                </m:sSup>
                                <m:r>
                                  <a:rPr lang="en-AU" altLang="zh-CN" b="0" i="1" smtClean="0">
                                    <a:latin typeface="Cambria Math" panose="02040503050406030204" pitchFamily="18" charset="0"/>
                                  </a:rPr>
                                  <m:t>=668</m:t>
                                </m:r>
                              </m:oMath>
                            </m:oMathPara>
                          </a14:m>
                          <a:endParaRPr lang="zh-CN" altLang="en-US" dirty="0"/>
                        </a:p>
                      </a:txBody>
                      <a:tcPr/>
                    </a:tc>
                    <a:extLst>
                      <a:ext uri="{0D108BD9-81ED-4DB2-BD59-A6C34878D82A}">
                        <a16:rowId xmlns:a16="http://schemas.microsoft.com/office/drawing/2014/main" val="2509521308"/>
                      </a:ext>
                    </a:extLst>
                  </a:tr>
                  <a:tr h="370840">
                    <a:tc>
                      <a:txBody>
                        <a:bodyPr/>
                        <a:lstStyle/>
                        <a:p>
                          <a:endParaRPr lang="zh-CN" altLang="en-US" dirty="0"/>
                        </a:p>
                      </a:txBody>
                      <a:tcPr/>
                    </a:tc>
                    <a:tc>
                      <a:txBody>
                        <a:bodyPr/>
                        <a:lstStyle/>
                        <a:p>
                          <a:endParaRPr lang="zh-CN" altLang="en-US"/>
                        </a:p>
                      </a:txBody>
                      <a:tcPr/>
                    </a:tc>
                    <a:tc>
                      <a:txBody>
                        <a:bodyPr/>
                        <a:lstStyle/>
                        <a:p>
                          <a:r>
                            <a:rPr lang="en-AU" altLang="zh-CN" dirty="0"/>
                            <a:t>0o777</a:t>
                          </a:r>
                          <a:endParaRPr lang="zh-CN" altLang="en-US" dirty="0"/>
                        </a:p>
                      </a:txBody>
                      <a:tcPr/>
                    </a:tc>
                    <a:tc>
                      <a:txBody>
                        <a:bodyPr/>
                        <a:lstStyle/>
                        <a:p>
                          <a:r>
                            <a:rPr lang="en-AU" altLang="zh-CN" dirty="0"/>
                            <a:t>511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7∗</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+7∗</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+7∗</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8</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=511</m:t>
                                </m:r>
                              </m:oMath>
                            </m:oMathPara>
                          </a14:m>
                          <a:endParaRPr lang="zh-CN" altLang="en-US" dirty="0"/>
                        </a:p>
                      </a:txBody>
                      <a:tcPr/>
                    </a:tc>
                    <a:extLst>
                      <a:ext uri="{0D108BD9-81ED-4DB2-BD59-A6C34878D82A}">
                        <a16:rowId xmlns:a16="http://schemas.microsoft.com/office/drawing/2014/main" val="1738927367"/>
                      </a:ext>
                    </a:extLst>
                  </a:tr>
                  <a:tr h="370840">
                    <a:tc>
                      <a:txBody>
                        <a:bodyPr/>
                        <a:lstStyle/>
                        <a:p>
                          <a:r>
                            <a:rPr lang="en-AU" altLang="zh-CN" dirty="0"/>
                            <a:t>16</a:t>
                          </a:r>
                          <a:endParaRPr lang="zh-CN" altLang="en-US" dirty="0"/>
                        </a:p>
                      </a:txBody>
                      <a:tcPr/>
                    </a:tc>
                    <a:tc>
                      <a:txBody>
                        <a:bodyPr/>
                        <a:lstStyle/>
                        <a:p>
                          <a:r>
                            <a:rPr lang="en-AU" altLang="zh-CN" dirty="0"/>
                            <a:t>hex()</a:t>
                          </a:r>
                          <a:endParaRPr lang="zh-CN" altLang="en-US" dirty="0"/>
                        </a:p>
                      </a:txBody>
                      <a:tcPr/>
                    </a:tc>
                    <a:tc>
                      <a:txBody>
                        <a:bodyPr/>
                        <a:lstStyle/>
                        <a:p>
                          <a:r>
                            <a:rPr lang="en-US" altLang="zh-CN" dirty="0"/>
                            <a:t>0x3fe</a:t>
                          </a:r>
                          <a:endParaRPr lang="zh-CN" altLang="en-US" dirty="0"/>
                        </a:p>
                      </a:txBody>
                      <a:tcPr/>
                    </a:tc>
                    <a:tc>
                      <a:txBody>
                        <a:bodyPr/>
                        <a:lstStyle/>
                        <a:p>
                          <a:r>
                            <a:rPr lang="en-AU" altLang="zh-CN" dirty="0"/>
                            <a:t>1022</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14∗</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+15∗</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+3∗</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=1022</m:t>
                                </m:r>
                              </m:oMath>
                            </m:oMathPara>
                          </a14:m>
                          <a:endParaRPr lang="zh-CN" altLang="en-US" dirty="0"/>
                        </a:p>
                      </a:txBody>
                      <a:tcPr/>
                    </a:tc>
                    <a:extLst>
                      <a:ext uri="{0D108BD9-81ED-4DB2-BD59-A6C34878D82A}">
                        <a16:rowId xmlns:a16="http://schemas.microsoft.com/office/drawing/2014/main" val="193909247"/>
                      </a:ext>
                    </a:extLst>
                  </a:tr>
                  <a:tr h="370840">
                    <a:tc>
                      <a:txBody>
                        <a:bodyPr/>
                        <a:lstStyle/>
                        <a:p>
                          <a:endParaRPr lang="zh-CN" altLang="en-US"/>
                        </a:p>
                      </a:txBody>
                      <a:tcPr/>
                    </a:tc>
                    <a:tc>
                      <a:txBody>
                        <a:bodyPr/>
                        <a:lstStyle/>
                        <a:p>
                          <a:endParaRPr lang="zh-CN" altLang="en-US"/>
                        </a:p>
                      </a:txBody>
                      <a:tcPr/>
                    </a:tc>
                    <a:tc>
                      <a:txBody>
                        <a:bodyPr/>
                        <a:lstStyle/>
                        <a:p>
                          <a:r>
                            <a:rPr lang="en-AU" altLang="zh-CN" dirty="0"/>
                            <a:t>0xab0</a:t>
                          </a:r>
                          <a:endParaRPr lang="zh-CN" altLang="en-US" dirty="0"/>
                        </a:p>
                      </a:txBody>
                      <a:tcPr/>
                    </a:tc>
                    <a:tc>
                      <a:txBody>
                        <a:bodyPr/>
                        <a:lstStyle/>
                        <a:p>
                          <a:r>
                            <a:rPr lang="en-AU" altLang="zh-CN" dirty="0"/>
                            <a:t>2736</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AU" altLang="zh-CN" b="0" i="1" smtClean="0">
                                    <a:latin typeface="Cambria Math" panose="02040503050406030204" pitchFamily="18" charset="0"/>
                                  </a:rPr>
                                  <m:t>0∗</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0</m:t>
                                    </m:r>
                                  </m:sup>
                                </m:sSup>
                                <m:r>
                                  <a:rPr lang="en-AU" altLang="zh-CN" b="0" i="1" smtClean="0">
                                    <a:latin typeface="Cambria Math" panose="02040503050406030204" pitchFamily="18" charset="0"/>
                                  </a:rPr>
                                  <m:t>+11∗</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1</m:t>
                                    </m:r>
                                  </m:sup>
                                </m:sSup>
                                <m:r>
                                  <a:rPr lang="en-AU" altLang="zh-CN" b="0" i="1" smtClean="0">
                                    <a:latin typeface="Cambria Math" panose="02040503050406030204" pitchFamily="18" charset="0"/>
                                  </a:rPr>
                                  <m:t>+10∗</m:t>
                                </m:r>
                                <m:sSup>
                                  <m:sSupPr>
                                    <m:ctrlPr>
                                      <a:rPr lang="en-AU" altLang="zh-CN" b="0" i="1" smtClean="0">
                                        <a:latin typeface="Cambria Math" panose="02040503050406030204" pitchFamily="18" charset="0"/>
                                      </a:rPr>
                                    </m:ctrlPr>
                                  </m:sSupPr>
                                  <m:e>
                                    <m:r>
                                      <a:rPr lang="en-AU" altLang="zh-CN" b="0" i="1" smtClean="0">
                                        <a:latin typeface="Cambria Math" panose="02040503050406030204" pitchFamily="18" charset="0"/>
                                      </a:rPr>
                                      <m:t>16</m:t>
                                    </m:r>
                                  </m:e>
                                  <m:sup>
                                    <m:r>
                                      <a:rPr lang="en-AU" altLang="zh-CN" b="0" i="1" smtClean="0">
                                        <a:latin typeface="Cambria Math" panose="02040503050406030204" pitchFamily="18" charset="0"/>
                                      </a:rPr>
                                      <m:t>2</m:t>
                                    </m:r>
                                  </m:sup>
                                </m:sSup>
                                <m:r>
                                  <a:rPr lang="en-AU" altLang="zh-CN" b="0" i="1" smtClean="0">
                                    <a:latin typeface="Cambria Math" panose="02040503050406030204" pitchFamily="18" charset="0"/>
                                  </a:rPr>
                                  <m:t>=2736</m:t>
                                </m:r>
                              </m:oMath>
                            </m:oMathPara>
                          </a14:m>
                          <a:endParaRPr lang="zh-CN" altLang="en-US" dirty="0"/>
                        </a:p>
                      </a:txBody>
                      <a:tcPr/>
                    </a:tc>
                    <a:extLst>
                      <a:ext uri="{0D108BD9-81ED-4DB2-BD59-A6C34878D82A}">
                        <a16:rowId xmlns:a16="http://schemas.microsoft.com/office/drawing/2014/main" val="2810771097"/>
                      </a:ext>
                    </a:extLst>
                  </a:tr>
                </a:tbl>
              </a:graphicData>
            </a:graphic>
          </p:graphicFrame>
        </mc:Choice>
        <mc:Fallback>
          <p:graphicFrame>
            <p:nvGraphicFramePr>
              <p:cNvPr id="5" name="表格 5">
                <a:extLst>
                  <a:ext uri="{FF2B5EF4-FFF2-40B4-BE49-F238E27FC236}">
                    <a16:creationId xmlns:a16="http://schemas.microsoft.com/office/drawing/2014/main" id="{BAFC7312-AACC-1347-BBB1-486B266A470F}"/>
                  </a:ext>
                </a:extLst>
              </p:cNvPr>
              <p:cNvGraphicFramePr>
                <a:graphicFrameLocks noGrp="1"/>
              </p:cNvGraphicFramePr>
              <p:nvPr>
                <p:extLst>
                  <p:ext uri="{D42A27DB-BD31-4B8C-83A1-F6EECF244321}">
                    <p14:modId xmlns:p14="http://schemas.microsoft.com/office/powerpoint/2010/main" val="3702183355"/>
                  </p:ext>
                </p:extLst>
              </p:nvPr>
            </p:nvGraphicFramePr>
            <p:xfrm>
              <a:off x="717549" y="1802744"/>
              <a:ext cx="8169275" cy="3938780"/>
            </p:xfrm>
            <a:graphic>
              <a:graphicData uri="http://schemas.openxmlformats.org/drawingml/2006/table">
                <a:tbl>
                  <a:tblPr firstRow="1" bandRow="1">
                    <a:tableStyleId>{073A0DAA-6AF3-43AB-8588-CEC1D06C72B9}</a:tableStyleId>
                  </a:tblPr>
                  <a:tblGrid>
                    <a:gridCol w="825501">
                      <a:extLst>
                        <a:ext uri="{9D8B030D-6E8A-4147-A177-3AD203B41FA5}">
                          <a16:colId xmlns:a16="http://schemas.microsoft.com/office/drawing/2014/main" val="991638101"/>
                        </a:ext>
                      </a:extLst>
                    </a:gridCol>
                    <a:gridCol w="1314450">
                      <a:extLst>
                        <a:ext uri="{9D8B030D-6E8A-4147-A177-3AD203B41FA5}">
                          <a16:colId xmlns:a16="http://schemas.microsoft.com/office/drawing/2014/main" val="506914951"/>
                        </a:ext>
                      </a:extLst>
                    </a:gridCol>
                    <a:gridCol w="1328738">
                      <a:extLst>
                        <a:ext uri="{9D8B030D-6E8A-4147-A177-3AD203B41FA5}">
                          <a16:colId xmlns:a16="http://schemas.microsoft.com/office/drawing/2014/main" val="320858694"/>
                        </a:ext>
                      </a:extLst>
                    </a:gridCol>
                    <a:gridCol w="828675">
                      <a:extLst>
                        <a:ext uri="{9D8B030D-6E8A-4147-A177-3AD203B41FA5}">
                          <a16:colId xmlns:a16="http://schemas.microsoft.com/office/drawing/2014/main" val="2777359922"/>
                        </a:ext>
                      </a:extLst>
                    </a:gridCol>
                    <a:gridCol w="3871911">
                      <a:extLst>
                        <a:ext uri="{9D8B030D-6E8A-4147-A177-3AD203B41FA5}">
                          <a16:colId xmlns:a16="http://schemas.microsoft.com/office/drawing/2014/main" val="2073974776"/>
                        </a:ext>
                      </a:extLst>
                    </a:gridCol>
                  </a:tblGrid>
                  <a:tr h="640080">
                    <a:tc>
                      <a:txBody>
                        <a:bodyPr/>
                        <a:lstStyle/>
                        <a:p>
                          <a:r>
                            <a:rPr lang="en-US" altLang="zh-CN" dirty="0"/>
                            <a:t>Base</a:t>
                          </a:r>
                          <a:endParaRPr lang="zh-CN" altLang="en-US" dirty="0"/>
                        </a:p>
                      </a:txBody>
                      <a:tcPr/>
                    </a:tc>
                    <a:tc>
                      <a:txBody>
                        <a:bodyPr/>
                        <a:lstStyle/>
                        <a:p>
                          <a:r>
                            <a:rPr lang="en-AU" altLang="zh-CN" dirty="0"/>
                            <a:t>Conversion function</a:t>
                          </a:r>
                          <a:endParaRPr lang="zh-CN" altLang="en-US" dirty="0"/>
                        </a:p>
                      </a:txBody>
                      <a:tcPr/>
                    </a:tc>
                    <a:tc>
                      <a:txBody>
                        <a:bodyPr/>
                        <a:lstStyle/>
                        <a:p>
                          <a:r>
                            <a:rPr lang="en-AU" altLang="zh-CN" dirty="0"/>
                            <a:t>Example</a:t>
                          </a:r>
                          <a:endParaRPr lang="zh-CN" altLang="en-US" dirty="0"/>
                        </a:p>
                      </a:txBody>
                      <a:tcPr/>
                    </a:tc>
                    <a:tc>
                      <a:txBody>
                        <a:bodyPr/>
                        <a:lstStyle/>
                        <a:p>
                          <a:r>
                            <a:rPr lang="en-AU" altLang="zh-CN" dirty="0"/>
                            <a:t>Value</a:t>
                          </a:r>
                          <a:endParaRPr lang="zh-CN" altLang="en-US" dirty="0"/>
                        </a:p>
                      </a:txBody>
                      <a:tcPr/>
                    </a:tc>
                    <a:tc>
                      <a:txBody>
                        <a:bodyPr/>
                        <a:lstStyle/>
                        <a:p>
                          <a:r>
                            <a:rPr lang="en-US" altLang="zh-CN" dirty="0"/>
                            <a:t>Description</a:t>
                          </a:r>
                          <a:endParaRPr lang="zh-CN" altLang="en-US" dirty="0"/>
                        </a:p>
                      </a:txBody>
                      <a:tcPr/>
                    </a:tc>
                    <a:extLst>
                      <a:ext uri="{0D108BD9-81ED-4DB2-BD59-A6C34878D82A}">
                        <a16:rowId xmlns:a16="http://schemas.microsoft.com/office/drawing/2014/main" val="214262333"/>
                      </a:ext>
                    </a:extLst>
                  </a:tr>
                  <a:tr h="370840">
                    <a:tc>
                      <a:txBody>
                        <a:bodyPr/>
                        <a:lstStyle/>
                        <a:p>
                          <a:r>
                            <a:rPr lang="en-AU" altLang="zh-CN" dirty="0"/>
                            <a:t>2</a:t>
                          </a:r>
                          <a:endParaRPr lang="zh-CN" altLang="en-US" dirty="0"/>
                        </a:p>
                      </a:txBody>
                      <a:tcPr/>
                    </a:tc>
                    <a:tc>
                      <a:txBody>
                        <a:bodyPr/>
                        <a:lstStyle/>
                        <a:p>
                          <a:r>
                            <a:rPr lang="en-AU" altLang="zh-CN" dirty="0"/>
                            <a:t>bin()</a:t>
                          </a:r>
                          <a:endParaRPr lang="zh-CN" altLang="en-US" dirty="0"/>
                        </a:p>
                      </a:txBody>
                      <a:tcPr/>
                    </a:tc>
                    <a:tc>
                      <a:txBody>
                        <a:bodyPr/>
                        <a:lstStyle/>
                        <a:p>
                          <a:r>
                            <a:rPr lang="en-AU" altLang="zh-CN" dirty="0"/>
                            <a:t>0b1111</a:t>
                          </a:r>
                          <a:endParaRPr lang="zh-CN" altLang="en-US" dirty="0"/>
                        </a:p>
                      </a:txBody>
                      <a:tcPr/>
                    </a:tc>
                    <a:tc>
                      <a:txBody>
                        <a:bodyPr/>
                        <a:lstStyle/>
                        <a:p>
                          <a:r>
                            <a:rPr lang="en-AU" altLang="zh-CN" dirty="0"/>
                            <a:t>15</a:t>
                          </a:r>
                          <a:endParaRPr lang="zh-CN" altLang="en-US" dirty="0"/>
                        </a:p>
                      </a:txBody>
                      <a:tcPr/>
                    </a:tc>
                    <a:tc>
                      <a:txBody>
                        <a:bodyPr/>
                        <a:lstStyle/>
                        <a:p>
                          <a:endParaRPr lang="zh-CN"/>
                        </a:p>
                      </a:txBody>
                      <a:tcPr>
                        <a:blipFill>
                          <a:blip r:embed="rId3"/>
                          <a:stretch>
                            <a:fillRect l="-111475" t="-182759" r="-656" b="-803448"/>
                          </a:stretch>
                        </a:blipFill>
                      </a:tcPr>
                    </a:tc>
                    <a:extLst>
                      <a:ext uri="{0D108BD9-81ED-4DB2-BD59-A6C34878D82A}">
                        <a16:rowId xmlns:a16="http://schemas.microsoft.com/office/drawing/2014/main" val="3708013379"/>
                      </a:ext>
                    </a:extLst>
                  </a:tr>
                  <a:tr h="639255">
                    <a:tc>
                      <a:txBody>
                        <a:bodyPr/>
                        <a:lstStyle/>
                        <a:p>
                          <a:endParaRPr lang="zh-CN" altLang="en-US"/>
                        </a:p>
                      </a:txBody>
                      <a:tcPr/>
                    </a:tc>
                    <a:tc>
                      <a:txBody>
                        <a:bodyPr/>
                        <a:lstStyle/>
                        <a:p>
                          <a:endParaRPr lang="zh-CN" altLang="en-US"/>
                        </a:p>
                      </a:txBody>
                      <a:tcPr/>
                    </a:tc>
                    <a:tc>
                      <a:txBody>
                        <a:bodyPr/>
                        <a:lstStyle/>
                        <a:p>
                          <a:r>
                            <a:rPr lang="en-AU" altLang="zh-CN" dirty="0"/>
                            <a:t>0b10001</a:t>
                          </a:r>
                          <a:endParaRPr lang="zh-CN" altLang="en-US" dirty="0"/>
                        </a:p>
                      </a:txBody>
                      <a:tcPr/>
                    </a:tc>
                    <a:tc>
                      <a:txBody>
                        <a:bodyPr/>
                        <a:lstStyle/>
                        <a:p>
                          <a:r>
                            <a:rPr lang="en-AU" altLang="zh-CN" dirty="0"/>
                            <a:t>17</a:t>
                          </a:r>
                          <a:endParaRPr lang="zh-CN" altLang="en-US" dirty="0"/>
                        </a:p>
                      </a:txBody>
                      <a:tcPr/>
                    </a:tc>
                    <a:tc>
                      <a:txBody>
                        <a:bodyPr/>
                        <a:lstStyle/>
                        <a:p>
                          <a:endParaRPr lang="zh-CN"/>
                        </a:p>
                      </a:txBody>
                      <a:tcPr>
                        <a:blipFill>
                          <a:blip r:embed="rId3"/>
                          <a:stretch>
                            <a:fillRect l="-111475" t="-160784" r="-656" b="-356863"/>
                          </a:stretch>
                        </a:blipFill>
                      </a:tcPr>
                    </a:tc>
                    <a:extLst>
                      <a:ext uri="{0D108BD9-81ED-4DB2-BD59-A6C34878D82A}">
                        <a16:rowId xmlns:a16="http://schemas.microsoft.com/office/drawing/2014/main" val="3114106704"/>
                      </a:ext>
                    </a:extLst>
                  </a:tr>
                  <a:tr h="639255">
                    <a:tc>
                      <a:txBody>
                        <a:bodyPr/>
                        <a:lstStyle/>
                        <a:p>
                          <a:r>
                            <a:rPr lang="en-AU" altLang="zh-CN" dirty="0"/>
                            <a:t>8</a:t>
                          </a:r>
                          <a:endParaRPr lang="zh-CN" altLang="en-US" dirty="0"/>
                        </a:p>
                      </a:txBody>
                      <a:tcPr/>
                    </a:tc>
                    <a:tc>
                      <a:txBody>
                        <a:bodyPr/>
                        <a:lstStyle/>
                        <a:p>
                          <a:r>
                            <a:rPr lang="en-AU" altLang="zh-CN" dirty="0"/>
                            <a:t>oct()</a:t>
                          </a:r>
                          <a:endParaRPr lang="zh-CN" altLang="en-US" dirty="0"/>
                        </a:p>
                      </a:txBody>
                      <a:tcPr/>
                    </a:tc>
                    <a:tc>
                      <a:txBody>
                        <a:bodyPr/>
                        <a:lstStyle/>
                        <a:p>
                          <a:r>
                            <a:rPr lang="en-AU" altLang="zh-CN" dirty="0"/>
                            <a:t>0o1234</a:t>
                          </a:r>
                          <a:endParaRPr lang="zh-CN" altLang="en-US" dirty="0"/>
                        </a:p>
                      </a:txBody>
                      <a:tcPr/>
                    </a:tc>
                    <a:tc>
                      <a:txBody>
                        <a:bodyPr/>
                        <a:lstStyle/>
                        <a:p>
                          <a:r>
                            <a:rPr lang="en-AU" altLang="zh-CN" dirty="0"/>
                            <a:t>668</a:t>
                          </a:r>
                          <a:endParaRPr lang="zh-CN" altLang="en-US" dirty="0"/>
                        </a:p>
                      </a:txBody>
                      <a:tcPr/>
                    </a:tc>
                    <a:tc>
                      <a:txBody>
                        <a:bodyPr/>
                        <a:lstStyle/>
                        <a:p>
                          <a:endParaRPr lang="zh-CN"/>
                        </a:p>
                      </a:txBody>
                      <a:tcPr>
                        <a:blipFill>
                          <a:blip r:embed="rId3"/>
                          <a:stretch>
                            <a:fillRect l="-111475" t="-266000" r="-656" b="-264000"/>
                          </a:stretch>
                        </a:blipFill>
                      </a:tcPr>
                    </a:tc>
                    <a:extLst>
                      <a:ext uri="{0D108BD9-81ED-4DB2-BD59-A6C34878D82A}">
                        <a16:rowId xmlns:a16="http://schemas.microsoft.com/office/drawing/2014/main" val="2509521308"/>
                      </a:ext>
                    </a:extLst>
                  </a:tr>
                  <a:tr h="370840">
                    <a:tc>
                      <a:txBody>
                        <a:bodyPr/>
                        <a:lstStyle/>
                        <a:p>
                          <a:endParaRPr lang="zh-CN" altLang="en-US" dirty="0"/>
                        </a:p>
                      </a:txBody>
                      <a:tcPr/>
                    </a:tc>
                    <a:tc>
                      <a:txBody>
                        <a:bodyPr/>
                        <a:lstStyle/>
                        <a:p>
                          <a:endParaRPr lang="zh-CN" altLang="en-US"/>
                        </a:p>
                      </a:txBody>
                      <a:tcPr/>
                    </a:tc>
                    <a:tc>
                      <a:txBody>
                        <a:bodyPr/>
                        <a:lstStyle/>
                        <a:p>
                          <a:r>
                            <a:rPr lang="en-AU" altLang="zh-CN" dirty="0"/>
                            <a:t>0o777</a:t>
                          </a:r>
                          <a:endParaRPr lang="zh-CN" altLang="en-US" dirty="0"/>
                        </a:p>
                      </a:txBody>
                      <a:tcPr/>
                    </a:tc>
                    <a:tc>
                      <a:txBody>
                        <a:bodyPr/>
                        <a:lstStyle/>
                        <a:p>
                          <a:r>
                            <a:rPr lang="en-AU" altLang="zh-CN" dirty="0"/>
                            <a:t>511</a:t>
                          </a:r>
                          <a:endParaRPr lang="zh-CN" altLang="en-US" dirty="0"/>
                        </a:p>
                      </a:txBody>
                      <a:tcPr/>
                    </a:tc>
                    <a:tc>
                      <a:txBody>
                        <a:bodyPr/>
                        <a:lstStyle/>
                        <a:p>
                          <a:endParaRPr lang="zh-CN"/>
                        </a:p>
                      </a:txBody>
                      <a:tcPr>
                        <a:blipFill>
                          <a:blip r:embed="rId3"/>
                          <a:stretch>
                            <a:fillRect l="-111475" t="-610000" r="-656" b="-340000"/>
                          </a:stretch>
                        </a:blipFill>
                      </a:tcPr>
                    </a:tc>
                    <a:extLst>
                      <a:ext uri="{0D108BD9-81ED-4DB2-BD59-A6C34878D82A}">
                        <a16:rowId xmlns:a16="http://schemas.microsoft.com/office/drawing/2014/main" val="1738927367"/>
                      </a:ext>
                    </a:extLst>
                  </a:tr>
                  <a:tr h="639255">
                    <a:tc>
                      <a:txBody>
                        <a:bodyPr/>
                        <a:lstStyle/>
                        <a:p>
                          <a:r>
                            <a:rPr lang="en-AU" altLang="zh-CN" dirty="0"/>
                            <a:t>16</a:t>
                          </a:r>
                          <a:endParaRPr lang="zh-CN" altLang="en-US" dirty="0"/>
                        </a:p>
                      </a:txBody>
                      <a:tcPr/>
                    </a:tc>
                    <a:tc>
                      <a:txBody>
                        <a:bodyPr/>
                        <a:lstStyle/>
                        <a:p>
                          <a:r>
                            <a:rPr lang="en-AU" altLang="zh-CN" dirty="0"/>
                            <a:t>hex()</a:t>
                          </a:r>
                          <a:endParaRPr lang="zh-CN" altLang="en-US" dirty="0"/>
                        </a:p>
                      </a:txBody>
                      <a:tcPr/>
                    </a:tc>
                    <a:tc>
                      <a:txBody>
                        <a:bodyPr/>
                        <a:lstStyle/>
                        <a:p>
                          <a:r>
                            <a:rPr lang="en-US" altLang="zh-CN" dirty="0"/>
                            <a:t>0x3fe</a:t>
                          </a:r>
                          <a:endParaRPr lang="zh-CN" altLang="en-US" dirty="0"/>
                        </a:p>
                      </a:txBody>
                      <a:tcPr/>
                    </a:tc>
                    <a:tc>
                      <a:txBody>
                        <a:bodyPr/>
                        <a:lstStyle/>
                        <a:p>
                          <a:r>
                            <a:rPr lang="en-AU" altLang="zh-CN" dirty="0"/>
                            <a:t>1022</a:t>
                          </a:r>
                          <a:endParaRPr lang="zh-CN" altLang="en-US" dirty="0"/>
                        </a:p>
                      </a:txBody>
                      <a:tcPr/>
                    </a:tc>
                    <a:tc>
                      <a:txBody>
                        <a:bodyPr/>
                        <a:lstStyle/>
                        <a:p>
                          <a:endParaRPr lang="zh-CN"/>
                        </a:p>
                      </a:txBody>
                      <a:tcPr>
                        <a:blipFill>
                          <a:blip r:embed="rId3"/>
                          <a:stretch>
                            <a:fillRect l="-111475" t="-426000" r="-656" b="-104000"/>
                          </a:stretch>
                        </a:blipFill>
                      </a:tcPr>
                    </a:tc>
                    <a:extLst>
                      <a:ext uri="{0D108BD9-81ED-4DB2-BD59-A6C34878D82A}">
                        <a16:rowId xmlns:a16="http://schemas.microsoft.com/office/drawing/2014/main" val="193909247"/>
                      </a:ext>
                    </a:extLst>
                  </a:tr>
                  <a:tr h="639255">
                    <a:tc>
                      <a:txBody>
                        <a:bodyPr/>
                        <a:lstStyle/>
                        <a:p>
                          <a:endParaRPr lang="zh-CN" altLang="en-US"/>
                        </a:p>
                      </a:txBody>
                      <a:tcPr/>
                    </a:tc>
                    <a:tc>
                      <a:txBody>
                        <a:bodyPr/>
                        <a:lstStyle/>
                        <a:p>
                          <a:endParaRPr lang="zh-CN" altLang="en-US"/>
                        </a:p>
                      </a:txBody>
                      <a:tcPr/>
                    </a:tc>
                    <a:tc>
                      <a:txBody>
                        <a:bodyPr/>
                        <a:lstStyle/>
                        <a:p>
                          <a:r>
                            <a:rPr lang="en-AU" altLang="zh-CN" dirty="0"/>
                            <a:t>0xab0</a:t>
                          </a:r>
                          <a:endParaRPr lang="zh-CN" altLang="en-US" dirty="0"/>
                        </a:p>
                      </a:txBody>
                      <a:tcPr/>
                    </a:tc>
                    <a:tc>
                      <a:txBody>
                        <a:bodyPr/>
                        <a:lstStyle/>
                        <a:p>
                          <a:r>
                            <a:rPr lang="en-AU" altLang="zh-CN" dirty="0"/>
                            <a:t>2736</a:t>
                          </a:r>
                          <a:endParaRPr lang="zh-CN" altLang="en-US" dirty="0"/>
                        </a:p>
                      </a:txBody>
                      <a:tcPr/>
                    </a:tc>
                    <a:tc>
                      <a:txBody>
                        <a:bodyPr/>
                        <a:lstStyle/>
                        <a:p>
                          <a:endParaRPr lang="zh-CN"/>
                        </a:p>
                      </a:txBody>
                      <a:tcPr>
                        <a:blipFill>
                          <a:blip r:embed="rId3"/>
                          <a:stretch>
                            <a:fillRect l="-111475" t="-515686" r="-656" b="-1961"/>
                          </a:stretch>
                        </a:blipFill>
                      </a:tcPr>
                    </a:tc>
                    <a:extLst>
                      <a:ext uri="{0D108BD9-81ED-4DB2-BD59-A6C34878D82A}">
                        <a16:rowId xmlns:a16="http://schemas.microsoft.com/office/drawing/2014/main" val="2810771097"/>
                      </a:ext>
                    </a:extLst>
                  </a:tr>
                </a:tbl>
              </a:graphicData>
            </a:graphic>
          </p:graphicFrame>
        </mc:Fallback>
      </mc:AlternateContent>
    </p:spTree>
    <p:extLst>
      <p:ext uri="{BB962C8B-B14F-4D97-AF65-F5344CB8AC3E}">
        <p14:creationId xmlns:p14="http://schemas.microsoft.com/office/powerpoint/2010/main" val="283015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1B12A-AE6D-0C4B-BDC1-FA8476C05F1D}"/>
              </a:ext>
            </a:extLst>
          </p:cNvPr>
          <p:cNvSpPr>
            <a:spLocks noGrp="1"/>
          </p:cNvSpPr>
          <p:nvPr>
            <p:ph type="title"/>
          </p:nvPr>
        </p:nvSpPr>
        <p:spPr>
          <a:xfrm>
            <a:off x="1143000" y="649586"/>
            <a:ext cx="9905999" cy="680449"/>
          </a:xfrm>
        </p:spPr>
        <p:txBody>
          <a:bodyPr/>
          <a:lstStyle/>
          <a:p>
            <a:r>
              <a:rPr kumimoji="1" lang="en-AU" altLang="zh-CN" dirty="0"/>
              <a:t>Arithmetic operators</a:t>
            </a:r>
            <a:endParaRPr kumimoji="1" lang="zh-CN" altLang="en-US" dirty="0"/>
          </a:p>
        </p:txBody>
      </p:sp>
      <p:graphicFrame>
        <p:nvGraphicFramePr>
          <p:cNvPr id="5" name="表格 5">
            <a:extLst>
              <a:ext uri="{FF2B5EF4-FFF2-40B4-BE49-F238E27FC236}">
                <a16:creationId xmlns:a16="http://schemas.microsoft.com/office/drawing/2014/main" id="{C3BCC7F8-4F21-854C-B8DA-BA18A3AA77B8}"/>
              </a:ext>
            </a:extLst>
          </p:cNvPr>
          <p:cNvGraphicFramePr>
            <a:graphicFrameLocks noGrp="1"/>
          </p:cNvGraphicFramePr>
          <p:nvPr>
            <p:extLst>
              <p:ext uri="{D42A27DB-BD31-4B8C-83A1-F6EECF244321}">
                <p14:modId xmlns:p14="http://schemas.microsoft.com/office/powerpoint/2010/main" val="1938213585"/>
              </p:ext>
            </p:extLst>
          </p:nvPr>
        </p:nvGraphicFramePr>
        <p:xfrm>
          <a:off x="1143000" y="2215958"/>
          <a:ext cx="9012380" cy="3436808"/>
        </p:xfrm>
        <a:graphic>
          <a:graphicData uri="http://schemas.openxmlformats.org/drawingml/2006/table">
            <a:tbl>
              <a:tblPr firstRow="1" bandRow="1">
                <a:tableStyleId>{073A0DAA-6AF3-43AB-8588-CEC1D06C72B9}</a:tableStyleId>
              </a:tblPr>
              <a:tblGrid>
                <a:gridCol w="2253095">
                  <a:extLst>
                    <a:ext uri="{9D8B030D-6E8A-4147-A177-3AD203B41FA5}">
                      <a16:colId xmlns:a16="http://schemas.microsoft.com/office/drawing/2014/main" val="4246534746"/>
                    </a:ext>
                  </a:extLst>
                </a:gridCol>
                <a:gridCol w="2253095">
                  <a:extLst>
                    <a:ext uri="{9D8B030D-6E8A-4147-A177-3AD203B41FA5}">
                      <a16:colId xmlns:a16="http://schemas.microsoft.com/office/drawing/2014/main" val="1117362348"/>
                    </a:ext>
                  </a:extLst>
                </a:gridCol>
                <a:gridCol w="2253095">
                  <a:extLst>
                    <a:ext uri="{9D8B030D-6E8A-4147-A177-3AD203B41FA5}">
                      <a16:colId xmlns:a16="http://schemas.microsoft.com/office/drawing/2014/main" val="12135140"/>
                    </a:ext>
                  </a:extLst>
                </a:gridCol>
                <a:gridCol w="2253095">
                  <a:extLst>
                    <a:ext uri="{9D8B030D-6E8A-4147-A177-3AD203B41FA5}">
                      <a16:colId xmlns:a16="http://schemas.microsoft.com/office/drawing/2014/main" val="2056262649"/>
                    </a:ext>
                  </a:extLst>
                </a:gridCol>
              </a:tblGrid>
              <a:tr h="429601">
                <a:tc>
                  <a:txBody>
                    <a:bodyPr/>
                    <a:lstStyle/>
                    <a:p>
                      <a:r>
                        <a:rPr lang="en-AU" altLang="zh-CN" dirty="0"/>
                        <a:t>Operator</a:t>
                      </a:r>
                      <a:endParaRPr lang="zh-CN" altLang="en-US" dirty="0"/>
                    </a:p>
                  </a:txBody>
                  <a:tcPr/>
                </a:tc>
                <a:tc>
                  <a:txBody>
                    <a:bodyPr/>
                    <a:lstStyle/>
                    <a:p>
                      <a:r>
                        <a:rPr lang="en-AU" altLang="zh-CN" dirty="0"/>
                        <a:t>Name</a:t>
                      </a:r>
                      <a:endParaRPr lang="zh-CN" altLang="en-US" dirty="0"/>
                    </a:p>
                  </a:txBody>
                  <a:tcPr/>
                </a:tc>
                <a:tc>
                  <a:txBody>
                    <a:bodyPr/>
                    <a:lstStyle/>
                    <a:p>
                      <a:r>
                        <a:rPr lang="en-AU" altLang="zh-CN" dirty="0"/>
                        <a:t>Example</a:t>
                      </a:r>
                      <a:endParaRPr lang="zh-CN" altLang="en-US" dirty="0"/>
                    </a:p>
                  </a:txBody>
                  <a:tcPr/>
                </a:tc>
                <a:tc>
                  <a:txBody>
                    <a:bodyPr/>
                    <a:lstStyle/>
                    <a:p>
                      <a:r>
                        <a:rPr lang="en-AU" altLang="zh-CN" dirty="0"/>
                        <a:t>Result</a:t>
                      </a:r>
                      <a:endParaRPr lang="zh-CN" altLang="en-US" dirty="0"/>
                    </a:p>
                  </a:txBody>
                  <a:tcPr/>
                </a:tc>
                <a:extLst>
                  <a:ext uri="{0D108BD9-81ED-4DB2-BD59-A6C34878D82A}">
                    <a16:rowId xmlns:a16="http://schemas.microsoft.com/office/drawing/2014/main" val="1200233463"/>
                  </a:ext>
                </a:extLst>
              </a:tr>
              <a:tr h="429601">
                <a:tc>
                  <a:txBody>
                    <a:bodyPr/>
                    <a:lstStyle/>
                    <a:p>
                      <a:r>
                        <a:rPr lang="en-AU" altLang="zh-CN" dirty="0"/>
                        <a:t>+</a:t>
                      </a:r>
                      <a:endParaRPr lang="zh-CN" altLang="en-US" dirty="0"/>
                    </a:p>
                  </a:txBody>
                  <a:tcPr/>
                </a:tc>
                <a:tc>
                  <a:txBody>
                    <a:bodyPr/>
                    <a:lstStyle/>
                    <a:p>
                      <a:r>
                        <a:rPr lang="en-AU" altLang="zh-CN" dirty="0"/>
                        <a:t>Addition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7</a:t>
                      </a:r>
                      <a:endParaRPr lang="zh-CN" altLang="en-US" dirty="0"/>
                    </a:p>
                  </a:txBody>
                  <a:tcPr/>
                </a:tc>
                <a:extLst>
                  <a:ext uri="{0D108BD9-81ED-4DB2-BD59-A6C34878D82A}">
                    <a16:rowId xmlns:a16="http://schemas.microsoft.com/office/drawing/2014/main" val="1655345220"/>
                  </a:ext>
                </a:extLst>
              </a:tr>
              <a:tr h="429601">
                <a:tc>
                  <a:txBody>
                    <a:bodyPr/>
                    <a:lstStyle/>
                    <a:p>
                      <a:r>
                        <a:rPr lang="en-AU" altLang="zh-CN" dirty="0"/>
                        <a:t>-</a:t>
                      </a:r>
                      <a:endParaRPr lang="zh-CN" altLang="en-US" dirty="0"/>
                    </a:p>
                  </a:txBody>
                  <a:tcPr/>
                </a:tc>
                <a:tc>
                  <a:txBody>
                    <a:bodyPr/>
                    <a:lstStyle/>
                    <a:p>
                      <a:r>
                        <a:rPr lang="en-AU" altLang="zh-CN" dirty="0"/>
                        <a:t>Subtraction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3</a:t>
                      </a:r>
                      <a:endParaRPr lang="zh-CN" altLang="en-US" dirty="0"/>
                    </a:p>
                  </a:txBody>
                  <a:tcPr/>
                </a:tc>
                <a:extLst>
                  <a:ext uri="{0D108BD9-81ED-4DB2-BD59-A6C34878D82A}">
                    <a16:rowId xmlns:a16="http://schemas.microsoft.com/office/drawing/2014/main" val="3236809875"/>
                  </a:ext>
                </a:extLst>
              </a:tr>
              <a:tr h="429601">
                <a:tc>
                  <a:txBody>
                    <a:bodyPr/>
                    <a:lstStyle/>
                    <a:p>
                      <a:r>
                        <a:rPr lang="en-AU" altLang="zh-CN" dirty="0"/>
                        <a:t>*</a:t>
                      </a:r>
                      <a:endParaRPr lang="zh-CN" altLang="en-US" dirty="0"/>
                    </a:p>
                  </a:txBody>
                  <a:tcPr/>
                </a:tc>
                <a:tc>
                  <a:txBody>
                    <a:bodyPr/>
                    <a:lstStyle/>
                    <a:p>
                      <a:r>
                        <a:rPr lang="en-AU" altLang="zh-CN" dirty="0"/>
                        <a:t>Multiplication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10</a:t>
                      </a:r>
                    </a:p>
                  </a:txBody>
                  <a:tcPr/>
                </a:tc>
                <a:extLst>
                  <a:ext uri="{0D108BD9-81ED-4DB2-BD59-A6C34878D82A}">
                    <a16:rowId xmlns:a16="http://schemas.microsoft.com/office/drawing/2014/main" val="737789047"/>
                  </a:ext>
                </a:extLst>
              </a:tr>
              <a:tr h="429601">
                <a:tc>
                  <a:txBody>
                    <a:bodyPr/>
                    <a:lstStyle/>
                    <a:p>
                      <a:r>
                        <a:rPr lang="en-AU" altLang="zh-CN" dirty="0"/>
                        <a:t>/</a:t>
                      </a:r>
                      <a:endParaRPr lang="zh-CN" altLang="en-US" dirty="0"/>
                    </a:p>
                  </a:txBody>
                  <a:tcPr/>
                </a:tc>
                <a:tc>
                  <a:txBody>
                    <a:bodyPr/>
                    <a:lstStyle/>
                    <a:p>
                      <a:r>
                        <a:rPr lang="en-AU" altLang="zh-CN" dirty="0"/>
                        <a:t>Division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2.5</a:t>
                      </a:r>
                      <a:endParaRPr lang="zh-CN" altLang="en-US" dirty="0"/>
                    </a:p>
                  </a:txBody>
                  <a:tcPr/>
                </a:tc>
                <a:extLst>
                  <a:ext uri="{0D108BD9-81ED-4DB2-BD59-A6C34878D82A}">
                    <a16:rowId xmlns:a16="http://schemas.microsoft.com/office/drawing/2014/main" val="1848867449"/>
                  </a:ext>
                </a:extLst>
              </a:tr>
              <a:tr h="429601">
                <a:tc>
                  <a:txBody>
                    <a:bodyPr/>
                    <a:lstStyle/>
                    <a:p>
                      <a:r>
                        <a:rPr lang="en-AU" altLang="zh-CN" dirty="0"/>
                        <a:t>%</a:t>
                      </a:r>
                      <a:endParaRPr lang="zh-CN" altLang="en-US" dirty="0"/>
                    </a:p>
                  </a:txBody>
                  <a:tcPr/>
                </a:tc>
                <a:tc>
                  <a:txBody>
                    <a:bodyPr/>
                    <a:lstStyle/>
                    <a:p>
                      <a:r>
                        <a:rPr lang="en-AU" altLang="zh-CN" dirty="0"/>
                        <a:t>Modulus</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1</a:t>
                      </a:r>
                      <a:endParaRPr lang="zh-CN" altLang="en-US" dirty="0"/>
                    </a:p>
                  </a:txBody>
                  <a:tcPr/>
                </a:tc>
                <a:extLst>
                  <a:ext uri="{0D108BD9-81ED-4DB2-BD59-A6C34878D82A}">
                    <a16:rowId xmlns:a16="http://schemas.microsoft.com/office/drawing/2014/main" val="2584698955"/>
                  </a:ext>
                </a:extLst>
              </a:tr>
              <a:tr h="429601">
                <a:tc>
                  <a:txBody>
                    <a:bodyPr/>
                    <a:lstStyle/>
                    <a:p>
                      <a:r>
                        <a:rPr lang="en-AU" altLang="zh-CN" dirty="0"/>
                        <a:t>**</a:t>
                      </a:r>
                      <a:endParaRPr lang="zh-CN" altLang="en-US" dirty="0"/>
                    </a:p>
                  </a:txBody>
                  <a:tcPr/>
                </a:tc>
                <a:tc>
                  <a:txBody>
                    <a:bodyPr/>
                    <a:lstStyle/>
                    <a:p>
                      <a:r>
                        <a:rPr lang="en-AU" altLang="zh-CN" dirty="0"/>
                        <a:t>Exponentiation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25</a:t>
                      </a:r>
                      <a:endParaRPr lang="zh-CN" altLang="en-US" dirty="0"/>
                    </a:p>
                  </a:txBody>
                  <a:tcPr/>
                </a:tc>
                <a:extLst>
                  <a:ext uri="{0D108BD9-81ED-4DB2-BD59-A6C34878D82A}">
                    <a16:rowId xmlns:a16="http://schemas.microsoft.com/office/drawing/2014/main" val="3808786833"/>
                  </a:ext>
                </a:extLst>
              </a:tr>
              <a:tr h="429601">
                <a:tc>
                  <a:txBody>
                    <a:bodyPr/>
                    <a:lstStyle/>
                    <a:p>
                      <a:r>
                        <a:rPr lang="en-AU" altLang="zh-CN" dirty="0"/>
                        <a:t>//</a:t>
                      </a:r>
                      <a:endParaRPr lang="zh-CN" altLang="en-US" dirty="0"/>
                    </a:p>
                  </a:txBody>
                  <a:tcPr/>
                </a:tc>
                <a:tc>
                  <a:txBody>
                    <a:bodyPr/>
                    <a:lstStyle/>
                    <a:p>
                      <a:r>
                        <a:rPr lang="en-AU" altLang="zh-CN" dirty="0"/>
                        <a:t>Floor division</a:t>
                      </a:r>
                      <a:endParaRPr lang="zh-CN" altLang="en-US" dirty="0"/>
                    </a:p>
                  </a:txBody>
                  <a:tcPr/>
                </a:tc>
                <a:tc>
                  <a:txBody>
                    <a:bodyPr/>
                    <a:lstStyle/>
                    <a:p>
                      <a:r>
                        <a:rPr lang="en-AU" altLang="zh-CN" dirty="0"/>
                        <a:t>x // y</a:t>
                      </a:r>
                      <a:endParaRPr lang="zh-CN" altLang="en-US" dirty="0"/>
                    </a:p>
                  </a:txBody>
                  <a:tcPr/>
                </a:tc>
                <a:tc>
                  <a:txBody>
                    <a:bodyPr/>
                    <a:lstStyle/>
                    <a:p>
                      <a:r>
                        <a:rPr lang="en-AU" altLang="zh-CN" dirty="0"/>
                        <a:t>2</a:t>
                      </a:r>
                      <a:endParaRPr lang="zh-CN" altLang="en-US" dirty="0"/>
                    </a:p>
                  </a:txBody>
                  <a:tcPr/>
                </a:tc>
                <a:extLst>
                  <a:ext uri="{0D108BD9-81ED-4DB2-BD59-A6C34878D82A}">
                    <a16:rowId xmlns:a16="http://schemas.microsoft.com/office/drawing/2014/main" val="3706434747"/>
                  </a:ext>
                </a:extLst>
              </a:tr>
            </a:tbl>
          </a:graphicData>
        </a:graphic>
      </p:graphicFrame>
      <p:sp>
        <p:nvSpPr>
          <p:cNvPr id="6" name="文本框 5">
            <a:extLst>
              <a:ext uri="{FF2B5EF4-FFF2-40B4-BE49-F238E27FC236}">
                <a16:creationId xmlns:a16="http://schemas.microsoft.com/office/drawing/2014/main" id="{27DB3009-84BF-6043-82D5-0392C368DDCD}"/>
              </a:ext>
            </a:extLst>
          </p:cNvPr>
          <p:cNvSpPr txBox="1"/>
          <p:nvPr/>
        </p:nvSpPr>
        <p:spPr>
          <a:xfrm>
            <a:off x="1143000" y="1588330"/>
            <a:ext cx="3519055" cy="369332"/>
          </a:xfrm>
          <a:prstGeom prst="rect">
            <a:avLst/>
          </a:prstGeom>
          <a:noFill/>
        </p:spPr>
        <p:txBody>
          <a:bodyPr wrap="square" rtlCol="0">
            <a:spAutoFit/>
          </a:bodyPr>
          <a:lstStyle/>
          <a:p>
            <a:r>
              <a:rPr kumimoji="1" lang="en-AU" altLang="zh-CN" dirty="0"/>
              <a:t>Let x=5,  y=2</a:t>
            </a:r>
            <a:endParaRPr kumimoji="1" lang="zh-CN" altLang="en-US" dirty="0"/>
          </a:p>
        </p:txBody>
      </p:sp>
    </p:spTree>
    <p:extLst>
      <p:ext uri="{BB962C8B-B14F-4D97-AF65-F5344CB8AC3E}">
        <p14:creationId xmlns:p14="http://schemas.microsoft.com/office/powerpoint/2010/main" val="418376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0B940-17D8-2B4B-AA9F-2D8FC146FB78}"/>
              </a:ext>
            </a:extLst>
          </p:cNvPr>
          <p:cNvSpPr>
            <a:spLocks noGrp="1"/>
          </p:cNvSpPr>
          <p:nvPr>
            <p:ph type="title"/>
          </p:nvPr>
        </p:nvSpPr>
        <p:spPr>
          <a:xfrm>
            <a:off x="1143000" y="278407"/>
            <a:ext cx="9905999" cy="1360898"/>
          </a:xfrm>
        </p:spPr>
        <p:txBody>
          <a:bodyPr/>
          <a:lstStyle/>
          <a:p>
            <a:r>
              <a:rPr kumimoji="1" lang="en-AU" altLang="zh-CN" dirty="0"/>
              <a:t>Bitwise Operators (optional)</a:t>
            </a:r>
            <a:endParaRPr kumimoji="1" lang="zh-CN" altLang="en-US" dirty="0"/>
          </a:p>
        </p:txBody>
      </p:sp>
      <p:sp>
        <p:nvSpPr>
          <p:cNvPr id="3" name="内容占位符 2">
            <a:extLst>
              <a:ext uri="{FF2B5EF4-FFF2-40B4-BE49-F238E27FC236}">
                <a16:creationId xmlns:a16="http://schemas.microsoft.com/office/drawing/2014/main" id="{8B73B6E5-C00D-0C4E-8F82-D46D4F4D018B}"/>
              </a:ext>
            </a:extLst>
          </p:cNvPr>
          <p:cNvSpPr>
            <a:spLocks noGrp="1"/>
          </p:cNvSpPr>
          <p:nvPr>
            <p:ph idx="1"/>
          </p:nvPr>
        </p:nvSpPr>
        <p:spPr>
          <a:xfrm>
            <a:off x="1143000" y="1499269"/>
            <a:ext cx="9905999" cy="639774"/>
          </a:xfrm>
        </p:spPr>
        <p:txBody>
          <a:bodyPr/>
          <a:lstStyle/>
          <a:p>
            <a:r>
              <a:rPr kumimoji="1" lang="en-AU" altLang="zh-CN" dirty="0"/>
              <a:t>Bitwise operators are used to compare binary numbers</a:t>
            </a:r>
            <a:endParaRPr kumimoji="1" lang="zh-CN" altLang="en-US" dirty="0"/>
          </a:p>
        </p:txBody>
      </p:sp>
      <p:graphicFrame>
        <p:nvGraphicFramePr>
          <p:cNvPr id="4" name="表格 4">
            <a:extLst>
              <a:ext uri="{FF2B5EF4-FFF2-40B4-BE49-F238E27FC236}">
                <a16:creationId xmlns:a16="http://schemas.microsoft.com/office/drawing/2014/main" id="{11504987-0147-2749-B1FC-2E2CC17C0463}"/>
              </a:ext>
            </a:extLst>
          </p:cNvPr>
          <p:cNvGraphicFramePr>
            <a:graphicFrameLocks noGrp="1"/>
          </p:cNvGraphicFramePr>
          <p:nvPr>
            <p:extLst>
              <p:ext uri="{D42A27DB-BD31-4B8C-83A1-F6EECF244321}">
                <p14:modId xmlns:p14="http://schemas.microsoft.com/office/powerpoint/2010/main" val="1994520760"/>
              </p:ext>
            </p:extLst>
          </p:nvPr>
        </p:nvGraphicFramePr>
        <p:xfrm>
          <a:off x="1362529" y="2247386"/>
          <a:ext cx="6932385" cy="3887729"/>
        </p:xfrm>
        <a:graphic>
          <a:graphicData uri="http://schemas.openxmlformats.org/drawingml/2006/table">
            <a:tbl>
              <a:tblPr firstRow="1" bandRow="1">
                <a:tableStyleId>{073A0DAA-6AF3-43AB-8588-CEC1D06C72B9}</a:tableStyleId>
              </a:tblPr>
              <a:tblGrid>
                <a:gridCol w="1350539">
                  <a:extLst>
                    <a:ext uri="{9D8B030D-6E8A-4147-A177-3AD203B41FA5}">
                      <a16:colId xmlns:a16="http://schemas.microsoft.com/office/drawing/2014/main" val="1853180329"/>
                    </a:ext>
                  </a:extLst>
                </a:gridCol>
                <a:gridCol w="1643254">
                  <a:extLst>
                    <a:ext uri="{9D8B030D-6E8A-4147-A177-3AD203B41FA5}">
                      <a16:colId xmlns:a16="http://schemas.microsoft.com/office/drawing/2014/main" val="1247424503"/>
                    </a:ext>
                  </a:extLst>
                </a:gridCol>
                <a:gridCol w="3938592">
                  <a:extLst>
                    <a:ext uri="{9D8B030D-6E8A-4147-A177-3AD203B41FA5}">
                      <a16:colId xmlns:a16="http://schemas.microsoft.com/office/drawing/2014/main" val="2534987016"/>
                    </a:ext>
                  </a:extLst>
                </a:gridCol>
              </a:tblGrid>
              <a:tr h="377402">
                <a:tc>
                  <a:txBody>
                    <a:bodyPr/>
                    <a:lstStyle/>
                    <a:p>
                      <a:r>
                        <a:rPr lang="en-AU" altLang="zh-CN" dirty="0"/>
                        <a:t>Operator</a:t>
                      </a:r>
                      <a:endParaRPr lang="zh-CN" altLang="en-US" dirty="0"/>
                    </a:p>
                  </a:txBody>
                  <a:tcPr/>
                </a:tc>
                <a:tc>
                  <a:txBody>
                    <a:bodyPr/>
                    <a:lstStyle/>
                    <a:p>
                      <a:r>
                        <a:rPr lang="en-AU" altLang="zh-CN" dirty="0"/>
                        <a:t>Name</a:t>
                      </a:r>
                      <a:endParaRPr lang="zh-CN" altLang="en-US" dirty="0"/>
                    </a:p>
                  </a:txBody>
                  <a:tcPr/>
                </a:tc>
                <a:tc>
                  <a:txBody>
                    <a:bodyPr/>
                    <a:lstStyle/>
                    <a:p>
                      <a:r>
                        <a:rPr lang="en-AU" altLang="zh-CN" dirty="0"/>
                        <a:t>Description</a:t>
                      </a:r>
                      <a:endParaRPr lang="zh-CN" altLang="en-US" dirty="0"/>
                    </a:p>
                  </a:txBody>
                  <a:tcPr/>
                </a:tc>
                <a:extLst>
                  <a:ext uri="{0D108BD9-81ED-4DB2-BD59-A6C34878D82A}">
                    <a16:rowId xmlns:a16="http://schemas.microsoft.com/office/drawing/2014/main" val="595204536"/>
                  </a:ext>
                </a:extLst>
              </a:tr>
              <a:tr h="377402">
                <a:tc>
                  <a:txBody>
                    <a:bodyPr/>
                    <a:lstStyle/>
                    <a:p>
                      <a:pPr algn="ctr"/>
                      <a:r>
                        <a:rPr lang="en-AU" altLang="zh-CN" dirty="0"/>
                        <a:t>&amp;</a:t>
                      </a:r>
                      <a:endParaRPr lang="zh-CN" altLang="en-US" dirty="0"/>
                    </a:p>
                  </a:txBody>
                  <a:tcPr/>
                </a:tc>
                <a:tc>
                  <a:txBody>
                    <a:bodyPr/>
                    <a:lstStyle/>
                    <a:p>
                      <a:r>
                        <a:rPr lang="en-AU" altLang="zh-CN" dirty="0"/>
                        <a:t>AND</a:t>
                      </a:r>
                      <a:endParaRPr lang="zh-CN" altLang="en-US" dirty="0"/>
                    </a:p>
                  </a:txBody>
                  <a:tcPr/>
                </a:tc>
                <a:tc>
                  <a:txBody>
                    <a:bodyPr/>
                    <a:lstStyle/>
                    <a:p>
                      <a:r>
                        <a:rPr lang="en-AU" altLang="zh-CN" dirty="0"/>
                        <a:t>Set each bit to 1 if both bits are 1</a:t>
                      </a:r>
                    </a:p>
                  </a:txBody>
                  <a:tcPr/>
                </a:tc>
                <a:extLst>
                  <a:ext uri="{0D108BD9-81ED-4DB2-BD59-A6C34878D82A}">
                    <a16:rowId xmlns:a16="http://schemas.microsoft.com/office/drawing/2014/main" val="662007779"/>
                  </a:ext>
                </a:extLst>
              </a:tr>
              <a:tr h="560963">
                <a:tc>
                  <a:txBody>
                    <a:bodyPr/>
                    <a:lstStyle/>
                    <a:p>
                      <a:pPr algn="ctr"/>
                      <a:r>
                        <a:rPr lang="en-AU" altLang="zh-CN" dirty="0"/>
                        <a:t>|</a:t>
                      </a:r>
                      <a:endParaRPr lang="zh-CN" altLang="en-US" dirty="0"/>
                    </a:p>
                  </a:txBody>
                  <a:tcPr/>
                </a:tc>
                <a:tc>
                  <a:txBody>
                    <a:bodyPr/>
                    <a:lstStyle/>
                    <a:p>
                      <a:r>
                        <a:rPr lang="en-AU" altLang="zh-CN" dirty="0"/>
                        <a:t>OR</a:t>
                      </a:r>
                      <a:endParaRPr lang="zh-CN" altLang="en-US" dirty="0"/>
                    </a:p>
                  </a:txBody>
                  <a:tcPr/>
                </a:tc>
                <a:tc>
                  <a:txBody>
                    <a:bodyPr/>
                    <a:lstStyle/>
                    <a:p>
                      <a:r>
                        <a:rPr lang="en-AU" altLang="zh-CN" dirty="0"/>
                        <a:t>Set each bit to 1 if one of two bits is 1</a:t>
                      </a:r>
                      <a:endParaRPr lang="zh-CN" altLang="en-US" dirty="0"/>
                    </a:p>
                  </a:txBody>
                  <a:tcPr/>
                </a:tc>
                <a:extLst>
                  <a:ext uri="{0D108BD9-81ED-4DB2-BD59-A6C34878D82A}">
                    <a16:rowId xmlns:a16="http://schemas.microsoft.com/office/drawing/2014/main" val="3969420722"/>
                  </a:ext>
                </a:extLst>
              </a:tr>
              <a:tr h="611059">
                <a:tc>
                  <a:txBody>
                    <a:bodyPr/>
                    <a:lstStyle/>
                    <a:p>
                      <a:pPr algn="ctr"/>
                      <a:r>
                        <a:rPr lang="en-AU" altLang="zh-CN" dirty="0"/>
                        <a:t>^</a:t>
                      </a:r>
                      <a:endParaRPr lang="zh-CN" altLang="en-US" dirty="0"/>
                    </a:p>
                  </a:txBody>
                  <a:tcPr/>
                </a:tc>
                <a:tc>
                  <a:txBody>
                    <a:bodyPr/>
                    <a:lstStyle/>
                    <a:p>
                      <a:r>
                        <a:rPr lang="en-AU" altLang="zh-CN" dirty="0"/>
                        <a:t>XOR</a:t>
                      </a:r>
                      <a:endParaRPr lang="zh-CN" altLang="en-US" dirty="0"/>
                    </a:p>
                  </a:txBody>
                  <a:tcPr/>
                </a:tc>
                <a:tc>
                  <a:txBody>
                    <a:bodyPr/>
                    <a:lstStyle/>
                    <a:p>
                      <a:r>
                        <a:rPr lang="en-AU" altLang="zh-CN" dirty="0"/>
                        <a:t>Set each bit to 1 if only one of two bits is 1</a:t>
                      </a:r>
                      <a:endParaRPr lang="zh-CN" altLang="en-US" dirty="0"/>
                    </a:p>
                  </a:txBody>
                  <a:tcPr/>
                </a:tc>
                <a:extLst>
                  <a:ext uri="{0D108BD9-81ED-4DB2-BD59-A6C34878D82A}">
                    <a16:rowId xmlns:a16="http://schemas.microsoft.com/office/drawing/2014/main" val="3418388998"/>
                  </a:ext>
                </a:extLst>
              </a:tr>
              <a:tr h="377402">
                <a:tc>
                  <a:txBody>
                    <a:bodyPr/>
                    <a:lstStyle/>
                    <a:p>
                      <a:pPr algn="ctr"/>
                      <a:r>
                        <a:rPr lang="en-AU" altLang="zh-CN" dirty="0"/>
                        <a:t>~</a:t>
                      </a:r>
                      <a:endParaRPr lang="zh-CN" altLang="en-US" dirty="0"/>
                    </a:p>
                  </a:txBody>
                  <a:tcPr/>
                </a:tc>
                <a:tc>
                  <a:txBody>
                    <a:bodyPr/>
                    <a:lstStyle/>
                    <a:p>
                      <a:r>
                        <a:rPr lang="en-AU" altLang="zh-CN" dirty="0"/>
                        <a:t>NOT</a:t>
                      </a:r>
                      <a:endParaRPr lang="zh-CN" altLang="en-US" dirty="0"/>
                    </a:p>
                  </a:txBody>
                  <a:tcPr/>
                </a:tc>
                <a:tc>
                  <a:txBody>
                    <a:bodyPr/>
                    <a:lstStyle/>
                    <a:p>
                      <a:r>
                        <a:rPr lang="en-AU" altLang="zh-CN" dirty="0"/>
                        <a:t>Inverts all the bits</a:t>
                      </a:r>
                      <a:endParaRPr lang="zh-CN" altLang="en-US" dirty="0"/>
                    </a:p>
                  </a:txBody>
                  <a:tcPr/>
                </a:tc>
                <a:extLst>
                  <a:ext uri="{0D108BD9-81ED-4DB2-BD59-A6C34878D82A}">
                    <a16:rowId xmlns:a16="http://schemas.microsoft.com/office/drawing/2014/main" val="2706246334"/>
                  </a:ext>
                </a:extLst>
              </a:tr>
              <a:tr h="611059">
                <a:tc>
                  <a:txBody>
                    <a:bodyPr/>
                    <a:lstStyle/>
                    <a:p>
                      <a:pPr algn="ctr"/>
                      <a:r>
                        <a:rPr lang="en-AU" altLang="zh-CN" dirty="0"/>
                        <a:t>&lt;&lt;</a:t>
                      </a:r>
                      <a:endParaRPr lang="zh-CN" altLang="en-US" dirty="0"/>
                    </a:p>
                  </a:txBody>
                  <a:tcPr/>
                </a:tc>
                <a:tc>
                  <a:txBody>
                    <a:bodyPr/>
                    <a:lstStyle/>
                    <a:p>
                      <a:r>
                        <a:rPr lang="en-AU" altLang="zh-CN" dirty="0"/>
                        <a:t>Zero fill left shift</a:t>
                      </a:r>
                      <a:endParaRPr lang="zh-CN" altLang="en-US" dirty="0"/>
                    </a:p>
                  </a:txBody>
                  <a:tcPr/>
                </a:tc>
                <a:tc>
                  <a:txBody>
                    <a:bodyPr/>
                    <a:lstStyle/>
                    <a:p>
                      <a:r>
                        <a:rPr lang="en-AU" altLang="zh-CN" dirty="0"/>
                        <a:t>Shift left by pushing zeros in from the right and leftmost bits fall off</a:t>
                      </a:r>
                    </a:p>
                  </a:txBody>
                  <a:tcPr/>
                </a:tc>
                <a:extLst>
                  <a:ext uri="{0D108BD9-81ED-4DB2-BD59-A6C34878D82A}">
                    <a16:rowId xmlns:a16="http://schemas.microsoft.com/office/drawing/2014/main" val="4102136183"/>
                  </a:ext>
                </a:extLst>
              </a:tr>
              <a:tr h="872941">
                <a:tc>
                  <a:txBody>
                    <a:bodyPr/>
                    <a:lstStyle/>
                    <a:p>
                      <a:pPr algn="ctr"/>
                      <a:r>
                        <a:rPr lang="en-AU" altLang="zh-CN" dirty="0"/>
                        <a:t>&gt;&gt;</a:t>
                      </a:r>
                      <a:endParaRPr lang="zh-CN" altLang="en-US" dirty="0"/>
                    </a:p>
                  </a:txBody>
                  <a:tcPr/>
                </a:tc>
                <a:tc>
                  <a:txBody>
                    <a:bodyPr/>
                    <a:lstStyle/>
                    <a:p>
                      <a:r>
                        <a:rPr lang="en-AU" altLang="zh-CN" dirty="0"/>
                        <a:t>Signed right shift</a:t>
                      </a:r>
                      <a:endParaRPr lang="zh-CN" altLang="en-US" dirty="0"/>
                    </a:p>
                  </a:txBody>
                  <a:tcPr/>
                </a:tc>
                <a:tc>
                  <a:txBody>
                    <a:bodyPr/>
                    <a:lstStyle/>
                    <a:p>
                      <a:r>
                        <a:rPr lang="en-AU" altLang="zh-CN" dirty="0"/>
                        <a:t>Shift right by pushing copies of the leftmost bit in from the left, and let the rightmost bits fall off</a:t>
                      </a:r>
                    </a:p>
                  </a:txBody>
                  <a:tcPr/>
                </a:tc>
                <a:extLst>
                  <a:ext uri="{0D108BD9-81ED-4DB2-BD59-A6C34878D82A}">
                    <a16:rowId xmlns:a16="http://schemas.microsoft.com/office/drawing/2014/main" val="431913876"/>
                  </a:ext>
                </a:extLst>
              </a:tr>
            </a:tbl>
          </a:graphicData>
        </a:graphic>
      </p:graphicFrame>
      <p:pic>
        <p:nvPicPr>
          <p:cNvPr id="5" name="图片 4">
            <a:extLst>
              <a:ext uri="{FF2B5EF4-FFF2-40B4-BE49-F238E27FC236}">
                <a16:creationId xmlns:a16="http://schemas.microsoft.com/office/drawing/2014/main" id="{847A213A-26A0-BF4A-ABB0-81AB339E23ED}"/>
              </a:ext>
            </a:extLst>
          </p:cNvPr>
          <p:cNvPicPr>
            <a:picLocks noChangeAspect="1"/>
          </p:cNvPicPr>
          <p:nvPr/>
        </p:nvPicPr>
        <p:blipFill>
          <a:blip r:embed="rId2"/>
          <a:stretch>
            <a:fillRect/>
          </a:stretch>
        </p:blipFill>
        <p:spPr>
          <a:xfrm>
            <a:off x="8519039" y="2247385"/>
            <a:ext cx="3351724" cy="3788228"/>
          </a:xfrm>
          <a:prstGeom prst="rect">
            <a:avLst/>
          </a:prstGeom>
        </p:spPr>
      </p:pic>
    </p:spTree>
    <p:extLst>
      <p:ext uri="{BB962C8B-B14F-4D97-AF65-F5344CB8AC3E}">
        <p14:creationId xmlns:p14="http://schemas.microsoft.com/office/powerpoint/2010/main" val="2811534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797F3-FAE8-AF41-A13B-704C017FEE2B}"/>
              </a:ext>
            </a:extLst>
          </p:cNvPr>
          <p:cNvSpPr>
            <a:spLocks noGrp="1"/>
          </p:cNvSpPr>
          <p:nvPr>
            <p:ph type="title"/>
          </p:nvPr>
        </p:nvSpPr>
        <p:spPr>
          <a:xfrm>
            <a:off x="947057" y="415735"/>
            <a:ext cx="10865498" cy="743594"/>
          </a:xfrm>
        </p:spPr>
        <p:txBody>
          <a:bodyPr/>
          <a:lstStyle/>
          <a:p>
            <a:r>
              <a:rPr kumimoji="1" lang="en-AU" altLang="zh-CN" dirty="0"/>
              <a:t>Identity Operators</a:t>
            </a:r>
            <a:endParaRPr kumimoji="1" lang="zh-CN" altLang="en-US" dirty="0"/>
          </a:p>
        </p:txBody>
      </p:sp>
      <p:sp>
        <p:nvSpPr>
          <p:cNvPr id="6" name="文本框 5">
            <a:extLst>
              <a:ext uri="{FF2B5EF4-FFF2-40B4-BE49-F238E27FC236}">
                <a16:creationId xmlns:a16="http://schemas.microsoft.com/office/drawing/2014/main" id="{3110F8D7-ECC7-E34E-8D80-FA2927C9072F}"/>
              </a:ext>
            </a:extLst>
          </p:cNvPr>
          <p:cNvSpPr txBox="1"/>
          <p:nvPr/>
        </p:nvSpPr>
        <p:spPr>
          <a:xfrm>
            <a:off x="1137920" y="1381760"/>
            <a:ext cx="9530080" cy="923330"/>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Identity operators are used to compare the objects, not if they are equal, but if they are actually the same object, with the same memory location</a:t>
            </a:r>
          </a:p>
          <a:p>
            <a:pPr marL="285750" indent="-285750">
              <a:buFont typeface="Arial" panose="020B0604020202020204" pitchFamily="34" charset="0"/>
              <a:buChar char="•"/>
            </a:pPr>
            <a:r>
              <a:rPr kumimoji="1" lang="en-AU" altLang="zh-CN" dirty="0"/>
              <a:t>Case</a:t>
            </a:r>
            <a:r>
              <a:rPr kumimoji="1" lang="zh-CN" altLang="en-US" dirty="0"/>
              <a:t> </a:t>
            </a:r>
            <a:r>
              <a:rPr kumimoji="1" lang="en-AU" altLang="zh-CN" dirty="0"/>
              <a:t>sensitive</a:t>
            </a:r>
            <a:endParaRPr kumimoji="1" lang="zh-CN" altLang="en-US" dirty="0"/>
          </a:p>
        </p:txBody>
      </p:sp>
      <p:graphicFrame>
        <p:nvGraphicFramePr>
          <p:cNvPr id="8" name="表格 8">
            <a:extLst>
              <a:ext uri="{FF2B5EF4-FFF2-40B4-BE49-F238E27FC236}">
                <a16:creationId xmlns:a16="http://schemas.microsoft.com/office/drawing/2014/main" id="{D22589CB-85B1-0549-8260-C5C99605B07A}"/>
              </a:ext>
            </a:extLst>
          </p:cNvPr>
          <p:cNvGraphicFramePr>
            <a:graphicFrameLocks noGrp="1"/>
          </p:cNvGraphicFramePr>
          <p:nvPr>
            <p:extLst>
              <p:ext uri="{D42A27DB-BD31-4B8C-83A1-F6EECF244321}">
                <p14:modId xmlns:p14="http://schemas.microsoft.com/office/powerpoint/2010/main" val="2123580738"/>
              </p:ext>
            </p:extLst>
          </p:nvPr>
        </p:nvGraphicFramePr>
        <p:xfrm>
          <a:off x="1607456" y="2650067"/>
          <a:ext cx="3655009" cy="2179844"/>
        </p:xfrm>
        <a:graphic>
          <a:graphicData uri="http://schemas.openxmlformats.org/drawingml/2006/table">
            <a:tbl>
              <a:tblPr firstRow="1" bandRow="1">
                <a:tableStyleId>{073A0DAA-6AF3-43AB-8588-CEC1D06C72B9}</a:tableStyleId>
              </a:tblPr>
              <a:tblGrid>
                <a:gridCol w="1194907">
                  <a:extLst>
                    <a:ext uri="{9D8B030D-6E8A-4147-A177-3AD203B41FA5}">
                      <a16:colId xmlns:a16="http://schemas.microsoft.com/office/drawing/2014/main" val="2318921178"/>
                    </a:ext>
                  </a:extLst>
                </a:gridCol>
                <a:gridCol w="2460102">
                  <a:extLst>
                    <a:ext uri="{9D8B030D-6E8A-4147-A177-3AD203B41FA5}">
                      <a16:colId xmlns:a16="http://schemas.microsoft.com/office/drawing/2014/main" val="2251636357"/>
                    </a:ext>
                  </a:extLst>
                </a:gridCol>
              </a:tblGrid>
              <a:tr h="587833">
                <a:tc>
                  <a:txBody>
                    <a:bodyPr/>
                    <a:lstStyle/>
                    <a:p>
                      <a:r>
                        <a:rPr lang="en-US" altLang="zh-CN" dirty="0"/>
                        <a:t>Operator</a:t>
                      </a:r>
                      <a:endParaRPr lang="zh-CN" altLang="en-US" dirty="0"/>
                    </a:p>
                  </a:txBody>
                  <a:tcPr/>
                </a:tc>
                <a:tc>
                  <a:txBody>
                    <a:bodyPr/>
                    <a:lstStyle/>
                    <a:p>
                      <a:r>
                        <a:rPr lang="en-AU" altLang="zh-CN" dirty="0"/>
                        <a:t>Description</a:t>
                      </a:r>
                      <a:endParaRPr lang="zh-CN" altLang="en-US" dirty="0"/>
                    </a:p>
                  </a:txBody>
                  <a:tcPr/>
                </a:tc>
                <a:extLst>
                  <a:ext uri="{0D108BD9-81ED-4DB2-BD59-A6C34878D82A}">
                    <a16:rowId xmlns:a16="http://schemas.microsoft.com/office/drawing/2014/main" val="936723199"/>
                  </a:ext>
                </a:extLst>
              </a:tr>
              <a:tr h="655534">
                <a:tc>
                  <a:txBody>
                    <a:bodyPr/>
                    <a:lstStyle/>
                    <a:p>
                      <a:r>
                        <a:rPr lang="en-AU" altLang="zh-CN" dirty="0"/>
                        <a:t>is</a:t>
                      </a:r>
                      <a:endParaRPr lang="zh-CN" altLang="en-US" dirty="0"/>
                    </a:p>
                  </a:txBody>
                  <a:tcPr/>
                </a:tc>
                <a:tc>
                  <a:txBody>
                    <a:bodyPr/>
                    <a:lstStyle/>
                    <a:p>
                      <a:r>
                        <a:rPr lang="en-AU" altLang="zh-CN" dirty="0"/>
                        <a:t>Returns True if both variables are</a:t>
                      </a:r>
                      <a:endParaRPr lang="zh-CN" altLang="en-US" dirty="0"/>
                    </a:p>
                  </a:txBody>
                  <a:tcPr/>
                </a:tc>
                <a:extLst>
                  <a:ext uri="{0D108BD9-81ED-4DB2-BD59-A6C34878D82A}">
                    <a16:rowId xmlns:a16="http://schemas.microsoft.com/office/drawing/2014/main" val="1391872114"/>
                  </a:ext>
                </a:extLst>
              </a:tr>
              <a:tr h="936477">
                <a:tc>
                  <a:txBody>
                    <a:bodyPr/>
                    <a:lstStyle/>
                    <a:p>
                      <a:r>
                        <a:rPr lang="en-AU" altLang="zh-CN" dirty="0"/>
                        <a:t>is not</a:t>
                      </a:r>
                      <a:endParaRPr lang="zh-CN" altLang="en-US" dirty="0"/>
                    </a:p>
                  </a:txBody>
                  <a:tcPr/>
                </a:tc>
                <a:tc>
                  <a:txBody>
                    <a:bodyPr/>
                    <a:lstStyle/>
                    <a:p>
                      <a:r>
                        <a:rPr lang="en-AU" altLang="zh-CN" dirty="0"/>
                        <a:t>Return True if both variables are not the same object</a:t>
                      </a:r>
                      <a:endParaRPr lang="zh-CN" altLang="en-US" dirty="0"/>
                    </a:p>
                  </a:txBody>
                  <a:tcPr/>
                </a:tc>
                <a:extLst>
                  <a:ext uri="{0D108BD9-81ED-4DB2-BD59-A6C34878D82A}">
                    <a16:rowId xmlns:a16="http://schemas.microsoft.com/office/drawing/2014/main" val="747396448"/>
                  </a:ext>
                </a:extLst>
              </a:tr>
            </a:tbl>
          </a:graphicData>
        </a:graphic>
      </p:graphicFrame>
      <p:pic>
        <p:nvPicPr>
          <p:cNvPr id="9" name="图片 8">
            <a:extLst>
              <a:ext uri="{FF2B5EF4-FFF2-40B4-BE49-F238E27FC236}">
                <a16:creationId xmlns:a16="http://schemas.microsoft.com/office/drawing/2014/main" id="{3726A51F-B1D9-3E40-AA18-FA12A4743692}"/>
              </a:ext>
            </a:extLst>
          </p:cNvPr>
          <p:cNvPicPr>
            <a:picLocks noChangeAspect="1"/>
          </p:cNvPicPr>
          <p:nvPr/>
        </p:nvPicPr>
        <p:blipFill>
          <a:blip r:embed="rId2"/>
          <a:stretch>
            <a:fillRect/>
          </a:stretch>
        </p:blipFill>
        <p:spPr>
          <a:xfrm>
            <a:off x="6742715" y="2650067"/>
            <a:ext cx="2793171" cy="2536655"/>
          </a:xfrm>
          <a:prstGeom prst="rect">
            <a:avLst/>
          </a:prstGeom>
        </p:spPr>
      </p:pic>
      <p:sp>
        <p:nvSpPr>
          <p:cNvPr id="10" name="文本框 9">
            <a:extLst>
              <a:ext uri="{FF2B5EF4-FFF2-40B4-BE49-F238E27FC236}">
                <a16:creationId xmlns:a16="http://schemas.microsoft.com/office/drawing/2014/main" id="{ABDA98D3-95EE-C543-845C-DBDBB5B6BB89}"/>
              </a:ext>
            </a:extLst>
          </p:cNvPr>
          <p:cNvSpPr txBox="1"/>
          <p:nvPr/>
        </p:nvSpPr>
        <p:spPr>
          <a:xfrm>
            <a:off x="1530220" y="5439366"/>
            <a:ext cx="7464490" cy="369332"/>
          </a:xfrm>
          <a:prstGeom prst="rect">
            <a:avLst/>
          </a:prstGeom>
          <a:noFill/>
        </p:spPr>
        <p:txBody>
          <a:bodyPr wrap="square" rtlCol="0">
            <a:spAutoFit/>
          </a:bodyPr>
          <a:lstStyle/>
          <a:p>
            <a:r>
              <a:rPr kumimoji="1" lang="en-AU" altLang="zh-CN" dirty="0"/>
              <a:t>Note: identity operators compares the id of objects.</a:t>
            </a:r>
            <a:endParaRPr kumimoji="1" lang="zh-CN" altLang="en-US" dirty="0"/>
          </a:p>
        </p:txBody>
      </p:sp>
    </p:spTree>
    <p:extLst>
      <p:ext uri="{BB962C8B-B14F-4D97-AF65-F5344CB8AC3E}">
        <p14:creationId xmlns:p14="http://schemas.microsoft.com/office/powerpoint/2010/main" val="369997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2DB22-2B59-E74D-91E5-1D7749F03E75}"/>
              </a:ext>
            </a:extLst>
          </p:cNvPr>
          <p:cNvSpPr>
            <a:spLocks noGrp="1"/>
          </p:cNvSpPr>
          <p:nvPr>
            <p:ph type="title"/>
          </p:nvPr>
        </p:nvSpPr>
        <p:spPr>
          <a:xfrm>
            <a:off x="1143000" y="503284"/>
            <a:ext cx="9905999" cy="1360898"/>
          </a:xfrm>
        </p:spPr>
        <p:txBody>
          <a:bodyPr/>
          <a:lstStyle/>
          <a:p>
            <a:r>
              <a:rPr kumimoji="1" lang="en-AU" altLang="zh-CN" dirty="0"/>
              <a:t>Comparison Operator</a:t>
            </a:r>
            <a:endParaRPr kumimoji="1" lang="zh-CN" altLang="en-US" dirty="0"/>
          </a:p>
        </p:txBody>
      </p:sp>
      <p:graphicFrame>
        <p:nvGraphicFramePr>
          <p:cNvPr id="4" name="表格 4">
            <a:extLst>
              <a:ext uri="{FF2B5EF4-FFF2-40B4-BE49-F238E27FC236}">
                <a16:creationId xmlns:a16="http://schemas.microsoft.com/office/drawing/2014/main" id="{09EEB084-7DE9-3E4F-9173-D880C1EE4AFC}"/>
              </a:ext>
            </a:extLst>
          </p:cNvPr>
          <p:cNvGraphicFramePr>
            <a:graphicFrameLocks noGrp="1"/>
          </p:cNvGraphicFramePr>
          <p:nvPr>
            <p:extLst>
              <p:ext uri="{D42A27DB-BD31-4B8C-83A1-F6EECF244321}">
                <p14:modId xmlns:p14="http://schemas.microsoft.com/office/powerpoint/2010/main" val="2485254816"/>
              </p:ext>
            </p:extLst>
          </p:nvPr>
        </p:nvGraphicFramePr>
        <p:xfrm>
          <a:off x="1341535" y="2154773"/>
          <a:ext cx="9707464" cy="3923184"/>
        </p:xfrm>
        <a:graphic>
          <a:graphicData uri="http://schemas.openxmlformats.org/drawingml/2006/table">
            <a:tbl>
              <a:tblPr firstRow="1" bandRow="1">
                <a:tableStyleId>{073A0DAA-6AF3-43AB-8588-CEC1D06C72B9}</a:tableStyleId>
              </a:tblPr>
              <a:tblGrid>
                <a:gridCol w="2426866">
                  <a:extLst>
                    <a:ext uri="{9D8B030D-6E8A-4147-A177-3AD203B41FA5}">
                      <a16:colId xmlns:a16="http://schemas.microsoft.com/office/drawing/2014/main" val="3480729523"/>
                    </a:ext>
                  </a:extLst>
                </a:gridCol>
                <a:gridCol w="2426866">
                  <a:extLst>
                    <a:ext uri="{9D8B030D-6E8A-4147-A177-3AD203B41FA5}">
                      <a16:colId xmlns:a16="http://schemas.microsoft.com/office/drawing/2014/main" val="4046284653"/>
                    </a:ext>
                  </a:extLst>
                </a:gridCol>
                <a:gridCol w="2426866">
                  <a:extLst>
                    <a:ext uri="{9D8B030D-6E8A-4147-A177-3AD203B41FA5}">
                      <a16:colId xmlns:a16="http://schemas.microsoft.com/office/drawing/2014/main" val="1073065210"/>
                    </a:ext>
                  </a:extLst>
                </a:gridCol>
                <a:gridCol w="2426866">
                  <a:extLst>
                    <a:ext uri="{9D8B030D-6E8A-4147-A177-3AD203B41FA5}">
                      <a16:colId xmlns:a16="http://schemas.microsoft.com/office/drawing/2014/main" val="2979002599"/>
                    </a:ext>
                  </a:extLst>
                </a:gridCol>
              </a:tblGrid>
              <a:tr h="547184">
                <a:tc>
                  <a:txBody>
                    <a:bodyPr/>
                    <a:lstStyle/>
                    <a:p>
                      <a:r>
                        <a:rPr lang="en-AU" altLang="zh-CN" dirty="0"/>
                        <a:t>Operator</a:t>
                      </a:r>
                      <a:endParaRPr lang="zh-CN" altLang="en-US" dirty="0"/>
                    </a:p>
                  </a:txBody>
                  <a:tcPr/>
                </a:tc>
                <a:tc>
                  <a:txBody>
                    <a:bodyPr/>
                    <a:lstStyle/>
                    <a:p>
                      <a:r>
                        <a:rPr lang="en-AU" altLang="zh-CN" dirty="0"/>
                        <a:t>Name</a:t>
                      </a:r>
                      <a:endParaRPr lang="zh-CN" altLang="en-US" dirty="0"/>
                    </a:p>
                  </a:txBody>
                  <a:tcPr/>
                </a:tc>
                <a:tc>
                  <a:txBody>
                    <a:bodyPr/>
                    <a:lstStyle/>
                    <a:p>
                      <a:r>
                        <a:rPr lang="en-AU" altLang="zh-CN" dirty="0"/>
                        <a:t>Example</a:t>
                      </a:r>
                      <a:endParaRPr lang="zh-CN" altLang="en-US" dirty="0"/>
                    </a:p>
                  </a:txBody>
                  <a:tcPr/>
                </a:tc>
                <a:tc>
                  <a:txBody>
                    <a:bodyPr/>
                    <a:lstStyle/>
                    <a:p>
                      <a:r>
                        <a:rPr lang="en-AU" altLang="zh-CN" dirty="0"/>
                        <a:t>Result</a:t>
                      </a:r>
                      <a:endParaRPr lang="zh-CN" altLang="en-US" dirty="0"/>
                    </a:p>
                  </a:txBody>
                  <a:tcPr/>
                </a:tc>
                <a:extLst>
                  <a:ext uri="{0D108BD9-81ED-4DB2-BD59-A6C34878D82A}">
                    <a16:rowId xmlns:a16="http://schemas.microsoft.com/office/drawing/2014/main" val="2581877320"/>
                  </a:ext>
                </a:extLst>
              </a:tr>
              <a:tr h="547184">
                <a:tc>
                  <a:txBody>
                    <a:bodyPr/>
                    <a:lstStyle/>
                    <a:p>
                      <a:r>
                        <a:rPr lang="en-AU" altLang="zh-CN" dirty="0"/>
                        <a:t>==</a:t>
                      </a:r>
                      <a:endParaRPr lang="zh-CN" altLang="en-US" dirty="0"/>
                    </a:p>
                  </a:txBody>
                  <a:tcPr/>
                </a:tc>
                <a:tc>
                  <a:txBody>
                    <a:bodyPr/>
                    <a:lstStyle/>
                    <a:p>
                      <a:r>
                        <a:rPr lang="en-AU" altLang="zh-CN" dirty="0"/>
                        <a:t>Equal</a:t>
                      </a:r>
                      <a:endParaRPr lang="zh-CN" altLang="en-US" dirty="0"/>
                    </a:p>
                  </a:txBody>
                  <a:tcPr/>
                </a:tc>
                <a:tc>
                  <a:txBody>
                    <a:bodyPr/>
                    <a:lstStyle/>
                    <a:p>
                      <a:r>
                        <a:rPr lang="en-AU" altLang="zh-CN" dirty="0"/>
                        <a:t>3 == 2</a:t>
                      </a:r>
                      <a:endParaRPr lang="zh-CN" altLang="en-US" dirty="0"/>
                    </a:p>
                  </a:txBody>
                  <a:tcPr/>
                </a:tc>
                <a:tc>
                  <a:txBody>
                    <a:bodyPr/>
                    <a:lstStyle/>
                    <a:p>
                      <a:r>
                        <a:rPr lang="en-AU" altLang="zh-CN" dirty="0"/>
                        <a:t>False</a:t>
                      </a:r>
                    </a:p>
                  </a:txBody>
                  <a:tcPr/>
                </a:tc>
                <a:extLst>
                  <a:ext uri="{0D108BD9-81ED-4DB2-BD59-A6C34878D82A}">
                    <a16:rowId xmlns:a16="http://schemas.microsoft.com/office/drawing/2014/main" val="772279591"/>
                  </a:ext>
                </a:extLst>
              </a:tr>
              <a:tr h="547184">
                <a:tc>
                  <a:txBody>
                    <a:bodyPr/>
                    <a:lstStyle/>
                    <a:p>
                      <a:r>
                        <a:rPr lang="en-AU" altLang="zh-CN" dirty="0"/>
                        <a:t>!=</a:t>
                      </a:r>
                      <a:endParaRPr lang="zh-CN" altLang="en-US" dirty="0"/>
                    </a:p>
                  </a:txBody>
                  <a:tcPr/>
                </a:tc>
                <a:tc>
                  <a:txBody>
                    <a:bodyPr/>
                    <a:lstStyle/>
                    <a:p>
                      <a:r>
                        <a:rPr lang="en-AU" altLang="zh-CN" dirty="0"/>
                        <a:t>Not equal</a:t>
                      </a:r>
                      <a:endParaRPr lang="zh-CN" altLang="en-US" dirty="0"/>
                    </a:p>
                  </a:txBody>
                  <a:tcPr/>
                </a:tc>
                <a:tc>
                  <a:txBody>
                    <a:bodyPr/>
                    <a:lstStyle/>
                    <a:p>
                      <a:r>
                        <a:rPr lang="en-AU" altLang="zh-CN" dirty="0"/>
                        <a:t>3 !=2</a:t>
                      </a:r>
                      <a:endParaRPr lang="zh-CN" altLang="en-US" dirty="0"/>
                    </a:p>
                  </a:txBody>
                  <a:tcPr/>
                </a:tc>
                <a:tc>
                  <a:txBody>
                    <a:bodyPr/>
                    <a:lstStyle/>
                    <a:p>
                      <a:r>
                        <a:rPr lang="en-AU" altLang="zh-CN" dirty="0"/>
                        <a:t>True</a:t>
                      </a:r>
                      <a:endParaRPr lang="zh-CN" altLang="en-US" dirty="0"/>
                    </a:p>
                  </a:txBody>
                  <a:tcPr/>
                </a:tc>
                <a:extLst>
                  <a:ext uri="{0D108BD9-81ED-4DB2-BD59-A6C34878D82A}">
                    <a16:rowId xmlns:a16="http://schemas.microsoft.com/office/drawing/2014/main" val="2858341417"/>
                  </a:ext>
                </a:extLst>
              </a:tr>
              <a:tr h="547184">
                <a:tc>
                  <a:txBody>
                    <a:bodyPr/>
                    <a:lstStyle/>
                    <a:p>
                      <a:r>
                        <a:rPr lang="en-AU" altLang="zh-CN" dirty="0"/>
                        <a:t>&gt;</a:t>
                      </a:r>
                      <a:endParaRPr lang="zh-CN" altLang="en-US" dirty="0"/>
                    </a:p>
                  </a:txBody>
                  <a:tcPr/>
                </a:tc>
                <a:tc>
                  <a:txBody>
                    <a:bodyPr/>
                    <a:lstStyle/>
                    <a:p>
                      <a:r>
                        <a:rPr lang="en-AU" altLang="zh-CN" dirty="0"/>
                        <a:t>Greater than</a:t>
                      </a:r>
                      <a:endParaRPr lang="zh-CN" altLang="en-US" dirty="0"/>
                    </a:p>
                  </a:txBody>
                  <a:tcPr/>
                </a:tc>
                <a:tc>
                  <a:txBody>
                    <a:bodyPr/>
                    <a:lstStyle/>
                    <a:p>
                      <a:r>
                        <a:rPr lang="en-AU" altLang="zh-CN" dirty="0"/>
                        <a:t>3 &gt; 2</a:t>
                      </a:r>
                      <a:endParaRPr lang="zh-CN" altLang="en-US" dirty="0"/>
                    </a:p>
                  </a:txBody>
                  <a:tcPr/>
                </a:tc>
                <a:tc>
                  <a:txBody>
                    <a:bodyPr/>
                    <a:lstStyle/>
                    <a:p>
                      <a:r>
                        <a:rPr lang="en-AU" altLang="zh-CN" dirty="0"/>
                        <a:t>True</a:t>
                      </a:r>
                      <a:endParaRPr lang="zh-CN" altLang="en-US" dirty="0"/>
                    </a:p>
                  </a:txBody>
                  <a:tcPr/>
                </a:tc>
                <a:extLst>
                  <a:ext uri="{0D108BD9-81ED-4DB2-BD59-A6C34878D82A}">
                    <a16:rowId xmlns:a16="http://schemas.microsoft.com/office/drawing/2014/main" val="1566029496"/>
                  </a:ext>
                </a:extLst>
              </a:tr>
              <a:tr h="547184">
                <a:tc>
                  <a:txBody>
                    <a:bodyPr/>
                    <a:lstStyle/>
                    <a:p>
                      <a:r>
                        <a:rPr lang="en-AU" altLang="zh-CN" dirty="0"/>
                        <a:t>&lt; </a:t>
                      </a:r>
                      <a:endParaRPr lang="zh-CN" altLang="en-US" dirty="0"/>
                    </a:p>
                  </a:txBody>
                  <a:tcPr/>
                </a:tc>
                <a:tc>
                  <a:txBody>
                    <a:bodyPr/>
                    <a:lstStyle/>
                    <a:p>
                      <a:r>
                        <a:rPr lang="en-AU" altLang="zh-CN" dirty="0"/>
                        <a:t>Less Than</a:t>
                      </a:r>
                      <a:endParaRPr lang="zh-CN" altLang="en-US" dirty="0"/>
                    </a:p>
                  </a:txBody>
                  <a:tcPr/>
                </a:tc>
                <a:tc>
                  <a:txBody>
                    <a:bodyPr/>
                    <a:lstStyle/>
                    <a:p>
                      <a:r>
                        <a:rPr lang="en-AU" altLang="zh-CN" dirty="0"/>
                        <a:t>3 &lt; 2</a:t>
                      </a:r>
                      <a:endParaRPr lang="zh-CN" altLang="en-US" dirty="0"/>
                    </a:p>
                  </a:txBody>
                  <a:tcPr/>
                </a:tc>
                <a:tc>
                  <a:txBody>
                    <a:bodyPr/>
                    <a:lstStyle/>
                    <a:p>
                      <a:r>
                        <a:rPr lang="en-AU" altLang="zh-CN" dirty="0"/>
                        <a:t>False</a:t>
                      </a:r>
                      <a:endParaRPr lang="zh-CN" altLang="en-US" dirty="0"/>
                    </a:p>
                  </a:txBody>
                  <a:tcPr/>
                </a:tc>
                <a:extLst>
                  <a:ext uri="{0D108BD9-81ED-4DB2-BD59-A6C34878D82A}">
                    <a16:rowId xmlns:a16="http://schemas.microsoft.com/office/drawing/2014/main" val="3630188434"/>
                  </a:ext>
                </a:extLst>
              </a:tr>
              <a:tr h="547184">
                <a:tc>
                  <a:txBody>
                    <a:bodyPr/>
                    <a:lstStyle/>
                    <a:p>
                      <a:r>
                        <a:rPr lang="en-AU" altLang="zh-CN" dirty="0"/>
                        <a:t>&gt;=</a:t>
                      </a:r>
                      <a:endParaRPr lang="zh-CN" altLang="en-US" dirty="0"/>
                    </a:p>
                  </a:txBody>
                  <a:tcPr/>
                </a:tc>
                <a:tc>
                  <a:txBody>
                    <a:bodyPr/>
                    <a:lstStyle/>
                    <a:p>
                      <a:r>
                        <a:rPr lang="en-AU" altLang="zh-CN" dirty="0"/>
                        <a:t>Greater than or equal to</a:t>
                      </a:r>
                      <a:endParaRPr lang="zh-CN" altLang="en-US" dirty="0"/>
                    </a:p>
                  </a:txBody>
                  <a:tcPr/>
                </a:tc>
                <a:tc>
                  <a:txBody>
                    <a:bodyPr/>
                    <a:lstStyle/>
                    <a:p>
                      <a:r>
                        <a:rPr lang="en-AU" altLang="zh-CN" dirty="0"/>
                        <a:t>3 &gt;=3</a:t>
                      </a:r>
                      <a:endParaRPr lang="zh-CN" altLang="en-US" dirty="0"/>
                    </a:p>
                  </a:txBody>
                  <a:tcPr/>
                </a:tc>
                <a:tc>
                  <a:txBody>
                    <a:bodyPr/>
                    <a:lstStyle/>
                    <a:p>
                      <a:r>
                        <a:rPr lang="en-AU" altLang="zh-CN" dirty="0"/>
                        <a:t>True</a:t>
                      </a:r>
                      <a:endParaRPr lang="zh-CN" altLang="en-US" dirty="0"/>
                    </a:p>
                  </a:txBody>
                  <a:tcPr/>
                </a:tc>
                <a:extLst>
                  <a:ext uri="{0D108BD9-81ED-4DB2-BD59-A6C34878D82A}">
                    <a16:rowId xmlns:a16="http://schemas.microsoft.com/office/drawing/2014/main" val="2701908711"/>
                  </a:ext>
                </a:extLst>
              </a:tr>
              <a:tr h="547184">
                <a:tc>
                  <a:txBody>
                    <a:bodyPr/>
                    <a:lstStyle/>
                    <a:p>
                      <a:r>
                        <a:rPr lang="en-AU" altLang="zh-CN" dirty="0"/>
                        <a:t>&lt;=</a:t>
                      </a:r>
                      <a:endParaRPr lang="zh-CN" altLang="en-US" dirty="0"/>
                    </a:p>
                  </a:txBody>
                  <a:tcPr/>
                </a:tc>
                <a:tc>
                  <a:txBody>
                    <a:bodyPr/>
                    <a:lstStyle/>
                    <a:p>
                      <a:r>
                        <a:rPr lang="en-AU" altLang="zh-CN" dirty="0"/>
                        <a:t>Less than or equal to</a:t>
                      </a:r>
                      <a:endParaRPr lang="zh-CN" altLang="en-US" dirty="0"/>
                    </a:p>
                  </a:txBody>
                  <a:tcPr/>
                </a:tc>
                <a:tc>
                  <a:txBody>
                    <a:bodyPr/>
                    <a:lstStyle/>
                    <a:p>
                      <a:r>
                        <a:rPr lang="en-AU" altLang="zh-CN" dirty="0"/>
                        <a:t>2 &lt;= 3</a:t>
                      </a:r>
                      <a:endParaRPr lang="zh-CN" altLang="en-US" dirty="0"/>
                    </a:p>
                  </a:txBody>
                  <a:tcPr/>
                </a:tc>
                <a:tc>
                  <a:txBody>
                    <a:bodyPr/>
                    <a:lstStyle/>
                    <a:p>
                      <a:r>
                        <a:rPr lang="en-AU" altLang="zh-CN" dirty="0"/>
                        <a:t>True</a:t>
                      </a:r>
                      <a:endParaRPr lang="zh-CN" altLang="en-US" dirty="0"/>
                    </a:p>
                  </a:txBody>
                  <a:tcPr/>
                </a:tc>
                <a:extLst>
                  <a:ext uri="{0D108BD9-81ED-4DB2-BD59-A6C34878D82A}">
                    <a16:rowId xmlns:a16="http://schemas.microsoft.com/office/drawing/2014/main" val="3335800450"/>
                  </a:ext>
                </a:extLst>
              </a:tr>
            </a:tbl>
          </a:graphicData>
        </a:graphic>
      </p:graphicFrame>
    </p:spTree>
    <p:extLst>
      <p:ext uri="{BB962C8B-B14F-4D97-AF65-F5344CB8AC3E}">
        <p14:creationId xmlns:p14="http://schemas.microsoft.com/office/powerpoint/2010/main" val="393416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44B63-BCB9-BE44-92DF-2284EBC0ECF4}"/>
              </a:ext>
            </a:extLst>
          </p:cNvPr>
          <p:cNvSpPr>
            <a:spLocks noGrp="1"/>
          </p:cNvSpPr>
          <p:nvPr>
            <p:ph type="title"/>
          </p:nvPr>
        </p:nvSpPr>
        <p:spPr>
          <a:xfrm>
            <a:off x="1143000" y="406007"/>
            <a:ext cx="9905999" cy="1360898"/>
          </a:xfrm>
        </p:spPr>
        <p:txBody>
          <a:bodyPr/>
          <a:lstStyle/>
          <a:p>
            <a:r>
              <a:rPr kumimoji="1" lang="en-AU" altLang="zh-CN" dirty="0"/>
              <a:t>Identity vs comparison operator</a:t>
            </a:r>
            <a:endParaRPr kumimoji="1" lang="zh-CN" altLang="en-US" dirty="0"/>
          </a:p>
        </p:txBody>
      </p:sp>
      <p:sp>
        <p:nvSpPr>
          <p:cNvPr id="5" name="文本框 4">
            <a:extLst>
              <a:ext uri="{FF2B5EF4-FFF2-40B4-BE49-F238E27FC236}">
                <a16:creationId xmlns:a16="http://schemas.microsoft.com/office/drawing/2014/main" id="{9AE8B747-8FEE-D64D-89DA-587F7A3A89EA}"/>
              </a:ext>
            </a:extLst>
          </p:cNvPr>
          <p:cNvSpPr txBox="1"/>
          <p:nvPr/>
        </p:nvSpPr>
        <p:spPr>
          <a:xfrm>
            <a:off x="5446643" y="2054087"/>
            <a:ext cx="5602356" cy="2677656"/>
          </a:xfrm>
          <a:prstGeom prst="rect">
            <a:avLst/>
          </a:prstGeom>
          <a:noFill/>
        </p:spPr>
        <p:txBody>
          <a:bodyPr wrap="square" rtlCol="0">
            <a:spAutoFit/>
          </a:bodyPr>
          <a:lstStyle/>
          <a:p>
            <a:pPr marL="285750" indent="-285750">
              <a:buFont typeface="Arial" panose="020B0604020202020204" pitchFamily="34" charset="0"/>
              <a:buChar char="•"/>
            </a:pPr>
            <a:r>
              <a:rPr kumimoji="1" lang="en-AU" altLang="zh-CN" sz="2400" dirty="0"/>
              <a:t>In this example, both b and c has a value of “Hello”</a:t>
            </a:r>
          </a:p>
          <a:p>
            <a:pPr marL="285750" indent="-285750">
              <a:buFont typeface="Arial" panose="020B0604020202020204" pitchFamily="34" charset="0"/>
              <a:buChar char="•"/>
            </a:pPr>
            <a:r>
              <a:rPr kumimoji="1" lang="en-AU" altLang="zh-CN" sz="2400" dirty="0"/>
              <a:t>“==“</a:t>
            </a:r>
            <a:r>
              <a:rPr kumimoji="1" lang="zh-CN" altLang="en-US" sz="2400" dirty="0"/>
              <a:t> </a:t>
            </a:r>
            <a:r>
              <a:rPr kumimoji="1" lang="en-US" altLang="zh-CN" sz="2400" dirty="0"/>
              <a:t>compares the value between b and c</a:t>
            </a:r>
          </a:p>
          <a:p>
            <a:pPr marL="285750" indent="-285750">
              <a:buFont typeface="Arial" panose="020B0604020202020204" pitchFamily="34" charset="0"/>
              <a:buChar char="•"/>
            </a:pPr>
            <a:r>
              <a:rPr kumimoji="1" lang="en-US" altLang="zh-CN" sz="2400" dirty="0"/>
              <a:t>However, as b and c are stored in different memory addresses, “b is c” returns False</a:t>
            </a:r>
            <a:endParaRPr kumimoji="1" lang="zh-CN" altLang="en-US" sz="2400" dirty="0"/>
          </a:p>
        </p:txBody>
      </p:sp>
      <p:pic>
        <p:nvPicPr>
          <p:cNvPr id="6" name="图片 5">
            <a:extLst>
              <a:ext uri="{FF2B5EF4-FFF2-40B4-BE49-F238E27FC236}">
                <a16:creationId xmlns:a16="http://schemas.microsoft.com/office/drawing/2014/main" id="{60C10CD2-AC3E-A946-A0A9-F84C6ED6642D}"/>
              </a:ext>
            </a:extLst>
          </p:cNvPr>
          <p:cNvPicPr>
            <a:picLocks noChangeAspect="1"/>
          </p:cNvPicPr>
          <p:nvPr/>
        </p:nvPicPr>
        <p:blipFill>
          <a:blip r:embed="rId2"/>
          <a:stretch>
            <a:fillRect/>
          </a:stretch>
        </p:blipFill>
        <p:spPr>
          <a:xfrm>
            <a:off x="1143000" y="1591365"/>
            <a:ext cx="3816626" cy="4342472"/>
          </a:xfrm>
          <a:prstGeom prst="rect">
            <a:avLst/>
          </a:prstGeom>
        </p:spPr>
      </p:pic>
    </p:spTree>
    <p:extLst>
      <p:ext uri="{BB962C8B-B14F-4D97-AF65-F5344CB8AC3E}">
        <p14:creationId xmlns:p14="http://schemas.microsoft.com/office/powerpoint/2010/main" val="595357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D87CD-63C9-8E4C-8BFA-5CE5E4C05906}"/>
              </a:ext>
            </a:extLst>
          </p:cNvPr>
          <p:cNvSpPr>
            <a:spLocks noGrp="1"/>
          </p:cNvSpPr>
          <p:nvPr>
            <p:ph type="title"/>
          </p:nvPr>
        </p:nvSpPr>
        <p:spPr>
          <a:xfrm>
            <a:off x="1143000" y="872935"/>
            <a:ext cx="9905999" cy="825236"/>
          </a:xfrm>
        </p:spPr>
        <p:txBody>
          <a:bodyPr/>
          <a:lstStyle/>
          <a:p>
            <a:r>
              <a:rPr kumimoji="1" lang="en-AU" altLang="zh-CN" dirty="0"/>
              <a:t>Boolean Type</a:t>
            </a:r>
            <a:endParaRPr kumimoji="1" lang="zh-CN" altLang="en-US" dirty="0"/>
          </a:p>
        </p:txBody>
      </p:sp>
      <p:sp>
        <p:nvSpPr>
          <p:cNvPr id="3" name="内容占位符 2">
            <a:extLst>
              <a:ext uri="{FF2B5EF4-FFF2-40B4-BE49-F238E27FC236}">
                <a16:creationId xmlns:a16="http://schemas.microsoft.com/office/drawing/2014/main" id="{D897ECEC-B88E-8847-8246-87D3AD93E0BA}"/>
              </a:ext>
            </a:extLst>
          </p:cNvPr>
          <p:cNvSpPr>
            <a:spLocks noGrp="1"/>
          </p:cNvSpPr>
          <p:nvPr>
            <p:ph idx="1"/>
          </p:nvPr>
        </p:nvSpPr>
        <p:spPr>
          <a:xfrm>
            <a:off x="727365" y="1916390"/>
            <a:ext cx="6718464" cy="4068675"/>
          </a:xfrm>
        </p:spPr>
        <p:txBody>
          <a:bodyPr/>
          <a:lstStyle/>
          <a:p>
            <a:r>
              <a:rPr lang="en-AU" altLang="zh-CN" dirty="0"/>
              <a:t>The python data type `bool` is used to store two values </a:t>
            </a:r>
            <a:r>
              <a:rPr lang="en-AU" altLang="zh-CN" dirty="0" err="1"/>
              <a:t>i.e</a:t>
            </a:r>
            <a:r>
              <a:rPr lang="en-AU" altLang="zh-CN" dirty="0"/>
              <a:t> `True` and `False`.</a:t>
            </a:r>
          </a:p>
          <a:p>
            <a:r>
              <a:rPr lang="en-AU" altLang="zh-CN" dirty="0"/>
              <a:t>Booleans are used to test whether the result of an expression is true or false.</a:t>
            </a:r>
          </a:p>
          <a:p>
            <a:r>
              <a:rPr lang="en-AU" altLang="zh-CN" dirty="0"/>
              <a:t>A Boolean expression is an expression that evaluates to produce a result which is a Boolean value.</a:t>
            </a:r>
          </a:p>
          <a:p>
            <a:r>
              <a:rPr lang="en-AU" altLang="zh-CN" dirty="0"/>
              <a:t>We can store a Boolean value in a variable</a:t>
            </a:r>
          </a:p>
          <a:p>
            <a:r>
              <a:rPr lang="en-AU" altLang="zh-CN" dirty="0"/>
              <a:t>To check the </a:t>
            </a:r>
            <a:r>
              <a:rPr lang="en-AU" altLang="zh-CN" dirty="0" err="1"/>
              <a:t>boolean</a:t>
            </a:r>
            <a:r>
              <a:rPr lang="en-AU" altLang="zh-CN" dirty="0"/>
              <a:t> value of an expression or a variable, pass it as a parameter to the bool function:</a:t>
            </a:r>
          </a:p>
          <a:p>
            <a:endParaRPr lang="en-AU" altLang="zh-CN" dirty="0"/>
          </a:p>
          <a:p>
            <a:endParaRPr lang="en-AU" altLang="zh-CN" dirty="0"/>
          </a:p>
          <a:p>
            <a:endParaRPr kumimoji="1" lang="zh-CN" altLang="en-US" dirty="0"/>
          </a:p>
        </p:txBody>
      </p:sp>
      <p:pic>
        <p:nvPicPr>
          <p:cNvPr id="5" name="图片 4">
            <a:extLst>
              <a:ext uri="{FF2B5EF4-FFF2-40B4-BE49-F238E27FC236}">
                <a16:creationId xmlns:a16="http://schemas.microsoft.com/office/drawing/2014/main" id="{CCBD9918-C02D-094B-A308-48DA126A998A}"/>
              </a:ext>
            </a:extLst>
          </p:cNvPr>
          <p:cNvPicPr>
            <a:picLocks noChangeAspect="1"/>
          </p:cNvPicPr>
          <p:nvPr/>
        </p:nvPicPr>
        <p:blipFill>
          <a:blip r:embed="rId2"/>
          <a:stretch>
            <a:fillRect/>
          </a:stretch>
        </p:blipFill>
        <p:spPr>
          <a:xfrm>
            <a:off x="7871114" y="769256"/>
            <a:ext cx="2861656" cy="1857829"/>
          </a:xfrm>
          <a:prstGeom prst="rect">
            <a:avLst/>
          </a:prstGeom>
        </p:spPr>
      </p:pic>
      <p:pic>
        <p:nvPicPr>
          <p:cNvPr id="7" name="图片 6">
            <a:extLst>
              <a:ext uri="{FF2B5EF4-FFF2-40B4-BE49-F238E27FC236}">
                <a16:creationId xmlns:a16="http://schemas.microsoft.com/office/drawing/2014/main" id="{7216B0DB-19B9-2245-A402-5B60A2FC89D0}"/>
              </a:ext>
            </a:extLst>
          </p:cNvPr>
          <p:cNvPicPr>
            <a:picLocks noChangeAspect="1"/>
          </p:cNvPicPr>
          <p:nvPr/>
        </p:nvPicPr>
        <p:blipFill>
          <a:blip r:embed="rId3"/>
          <a:stretch>
            <a:fillRect/>
          </a:stretch>
        </p:blipFill>
        <p:spPr>
          <a:xfrm>
            <a:off x="7875319" y="3186227"/>
            <a:ext cx="2919942" cy="2798838"/>
          </a:xfrm>
          <a:prstGeom prst="rect">
            <a:avLst/>
          </a:prstGeom>
        </p:spPr>
      </p:pic>
    </p:spTree>
    <p:extLst>
      <p:ext uri="{BB962C8B-B14F-4D97-AF65-F5344CB8AC3E}">
        <p14:creationId xmlns:p14="http://schemas.microsoft.com/office/powerpoint/2010/main" val="54389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F39F9-9828-114B-8EAD-B69FF41714FE}"/>
              </a:ext>
            </a:extLst>
          </p:cNvPr>
          <p:cNvSpPr>
            <a:spLocks noGrp="1"/>
          </p:cNvSpPr>
          <p:nvPr>
            <p:ph type="title"/>
          </p:nvPr>
        </p:nvSpPr>
        <p:spPr>
          <a:xfrm>
            <a:off x="1143000" y="395857"/>
            <a:ext cx="9905999" cy="1360898"/>
          </a:xfrm>
        </p:spPr>
        <p:txBody>
          <a:bodyPr/>
          <a:lstStyle/>
          <a:p>
            <a:r>
              <a:rPr kumimoji="1" lang="en-AU" altLang="zh-CN" dirty="0"/>
              <a:t>Logical Operators</a:t>
            </a:r>
            <a:endParaRPr kumimoji="1" lang="zh-CN" altLang="en-US" dirty="0"/>
          </a:p>
        </p:txBody>
      </p:sp>
      <p:sp>
        <p:nvSpPr>
          <p:cNvPr id="4" name="文本框 3">
            <a:extLst>
              <a:ext uri="{FF2B5EF4-FFF2-40B4-BE49-F238E27FC236}">
                <a16:creationId xmlns:a16="http://schemas.microsoft.com/office/drawing/2014/main" id="{CDB649F4-217E-6445-969D-1C35233CAC8D}"/>
              </a:ext>
            </a:extLst>
          </p:cNvPr>
          <p:cNvSpPr txBox="1"/>
          <p:nvPr/>
        </p:nvSpPr>
        <p:spPr>
          <a:xfrm>
            <a:off x="1272208" y="1630017"/>
            <a:ext cx="7593495" cy="1015663"/>
          </a:xfrm>
          <a:prstGeom prst="rect">
            <a:avLst/>
          </a:prstGeom>
          <a:noFill/>
        </p:spPr>
        <p:txBody>
          <a:bodyPr wrap="square" rtlCol="0">
            <a:spAutoFit/>
          </a:bodyPr>
          <a:lstStyle/>
          <a:p>
            <a:pPr marL="285750" indent="-285750">
              <a:buFont typeface="Arial" panose="020B0604020202020204" pitchFamily="34" charset="0"/>
              <a:buChar char="•"/>
            </a:pPr>
            <a:r>
              <a:rPr lang="en-AU" altLang="zh-CN" sz="2000" dirty="0"/>
              <a:t>Logical operators are used to combine conditional statements</a:t>
            </a:r>
          </a:p>
          <a:p>
            <a:pPr marL="285750" indent="-285750">
              <a:buFont typeface="Arial" panose="020B0604020202020204" pitchFamily="34" charset="0"/>
              <a:buChar char="•"/>
            </a:pPr>
            <a:r>
              <a:rPr kumimoji="1" lang="en-US" altLang="zh-CN" sz="2000" dirty="0"/>
              <a:t>Priority:</a:t>
            </a:r>
            <a:r>
              <a:rPr kumimoji="1" lang="zh-CN" altLang="en-US" sz="2000" dirty="0"/>
              <a:t> </a:t>
            </a:r>
            <a:r>
              <a:rPr kumimoji="1" lang="en-US" altLang="zh-CN" sz="2000" dirty="0"/>
              <a:t>not</a:t>
            </a:r>
            <a:r>
              <a:rPr kumimoji="1" lang="zh-CN" altLang="en-US" sz="2000" dirty="0"/>
              <a:t> </a:t>
            </a:r>
            <a:r>
              <a:rPr kumimoji="1" lang="en-US" altLang="zh-CN" sz="2000" dirty="0"/>
              <a:t>&gt;</a:t>
            </a:r>
            <a:r>
              <a:rPr kumimoji="1" lang="zh-CN" altLang="en-US" sz="2000" dirty="0"/>
              <a:t> </a:t>
            </a:r>
            <a:r>
              <a:rPr kumimoji="1" lang="en-US" altLang="zh-CN" sz="2000" dirty="0"/>
              <a:t>and</a:t>
            </a:r>
            <a:r>
              <a:rPr kumimoji="1" lang="zh-CN" altLang="en-US" sz="2000" dirty="0"/>
              <a:t> </a:t>
            </a:r>
            <a:r>
              <a:rPr kumimoji="1" lang="en-US" altLang="zh-CN" sz="2000" dirty="0"/>
              <a:t>&gt;</a:t>
            </a:r>
            <a:r>
              <a:rPr kumimoji="1" lang="zh-CN" altLang="en-US" sz="2000" dirty="0"/>
              <a:t> </a:t>
            </a:r>
            <a:r>
              <a:rPr kumimoji="1" lang="en-US" altLang="zh-CN" sz="2000" dirty="0"/>
              <a:t>or</a:t>
            </a:r>
          </a:p>
          <a:p>
            <a:pPr marL="285750" indent="-285750">
              <a:buFont typeface="Arial" panose="020B0604020202020204" pitchFamily="34" charset="0"/>
              <a:buChar char="•"/>
            </a:pPr>
            <a:r>
              <a:rPr kumimoji="1" lang="en-US" altLang="zh-CN" sz="2000" dirty="0"/>
              <a:t>Case</a:t>
            </a:r>
            <a:r>
              <a:rPr kumimoji="1" lang="zh-CN" altLang="en-US" sz="2000" dirty="0"/>
              <a:t> </a:t>
            </a:r>
            <a:r>
              <a:rPr kumimoji="1" lang="en-US" altLang="zh-CN" sz="2000" dirty="0"/>
              <a:t>sensitive</a:t>
            </a:r>
            <a:endParaRPr kumimoji="1" lang="zh-CN" altLang="en-US" sz="2000" dirty="0"/>
          </a:p>
        </p:txBody>
      </p:sp>
      <p:graphicFrame>
        <p:nvGraphicFramePr>
          <p:cNvPr id="5" name="表格 5">
            <a:extLst>
              <a:ext uri="{FF2B5EF4-FFF2-40B4-BE49-F238E27FC236}">
                <a16:creationId xmlns:a16="http://schemas.microsoft.com/office/drawing/2014/main" id="{58D77618-5D78-D64E-B0EF-895EF9DA9F2A}"/>
              </a:ext>
            </a:extLst>
          </p:cNvPr>
          <p:cNvGraphicFramePr>
            <a:graphicFrameLocks noGrp="1"/>
          </p:cNvGraphicFramePr>
          <p:nvPr>
            <p:extLst>
              <p:ext uri="{D42A27DB-BD31-4B8C-83A1-F6EECF244321}">
                <p14:modId xmlns:p14="http://schemas.microsoft.com/office/powerpoint/2010/main" val="85347430"/>
              </p:ext>
            </p:extLst>
          </p:nvPr>
        </p:nvGraphicFramePr>
        <p:xfrm>
          <a:off x="1272209" y="2990915"/>
          <a:ext cx="8128000" cy="31089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535429901"/>
                    </a:ext>
                  </a:extLst>
                </a:gridCol>
                <a:gridCol w="2032000">
                  <a:extLst>
                    <a:ext uri="{9D8B030D-6E8A-4147-A177-3AD203B41FA5}">
                      <a16:colId xmlns:a16="http://schemas.microsoft.com/office/drawing/2014/main" val="2747462429"/>
                    </a:ext>
                  </a:extLst>
                </a:gridCol>
                <a:gridCol w="2032000">
                  <a:extLst>
                    <a:ext uri="{9D8B030D-6E8A-4147-A177-3AD203B41FA5}">
                      <a16:colId xmlns:a16="http://schemas.microsoft.com/office/drawing/2014/main" val="3209287273"/>
                    </a:ext>
                  </a:extLst>
                </a:gridCol>
                <a:gridCol w="2032000">
                  <a:extLst>
                    <a:ext uri="{9D8B030D-6E8A-4147-A177-3AD203B41FA5}">
                      <a16:colId xmlns:a16="http://schemas.microsoft.com/office/drawing/2014/main" val="767137889"/>
                    </a:ext>
                  </a:extLst>
                </a:gridCol>
              </a:tblGrid>
              <a:tr h="0">
                <a:tc>
                  <a:txBody>
                    <a:bodyPr/>
                    <a:lstStyle/>
                    <a:p>
                      <a:r>
                        <a:rPr lang="en-US" altLang="zh-CN" dirty="0"/>
                        <a:t>Operator</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Example</a:t>
                      </a:r>
                      <a:endParaRPr lang="zh-CN" altLang="en-US" dirty="0"/>
                    </a:p>
                  </a:txBody>
                  <a:tcPr/>
                </a:tc>
                <a:tc>
                  <a:txBody>
                    <a:bodyPr/>
                    <a:lstStyle/>
                    <a:p>
                      <a:r>
                        <a:rPr lang="en-US" altLang="zh-CN" dirty="0"/>
                        <a:t>Result</a:t>
                      </a:r>
                      <a:endParaRPr lang="zh-CN" altLang="en-US" dirty="0"/>
                    </a:p>
                  </a:txBody>
                  <a:tcPr/>
                </a:tc>
                <a:extLst>
                  <a:ext uri="{0D108BD9-81ED-4DB2-BD59-A6C34878D82A}">
                    <a16:rowId xmlns:a16="http://schemas.microsoft.com/office/drawing/2014/main" val="2940419387"/>
                  </a:ext>
                </a:extLst>
              </a:tr>
              <a:tr h="370840">
                <a:tc>
                  <a:txBody>
                    <a:bodyPr/>
                    <a:lstStyle/>
                    <a:p>
                      <a:r>
                        <a:rPr lang="en-US" altLang="zh-CN" dirty="0"/>
                        <a:t>and</a:t>
                      </a:r>
                      <a:endParaRPr lang="zh-CN" altLang="en-US" dirty="0"/>
                    </a:p>
                  </a:txBody>
                  <a:tcPr/>
                </a:tc>
                <a:tc>
                  <a:txBody>
                    <a:bodyPr/>
                    <a:lstStyle/>
                    <a:p>
                      <a:r>
                        <a:rPr lang="en-US" altLang="zh-CN" dirty="0"/>
                        <a:t>Returns</a:t>
                      </a:r>
                      <a:r>
                        <a:rPr lang="zh-CN" altLang="en-US" dirty="0"/>
                        <a:t> </a:t>
                      </a:r>
                      <a:r>
                        <a:rPr lang="en-US" altLang="zh-CN" dirty="0"/>
                        <a:t>True</a:t>
                      </a:r>
                      <a:r>
                        <a:rPr lang="zh-CN" altLang="en-US" dirty="0"/>
                        <a:t> </a:t>
                      </a:r>
                      <a:r>
                        <a:rPr lang="en-US" altLang="zh-CN" dirty="0"/>
                        <a:t>if</a:t>
                      </a:r>
                      <a:r>
                        <a:rPr lang="zh-CN" altLang="en-US" dirty="0"/>
                        <a:t> </a:t>
                      </a:r>
                      <a:r>
                        <a:rPr lang="en-US" altLang="zh-CN" dirty="0"/>
                        <a:t>both</a:t>
                      </a:r>
                      <a:r>
                        <a:rPr lang="zh-CN" altLang="en-US" dirty="0"/>
                        <a:t> </a:t>
                      </a:r>
                      <a:r>
                        <a:rPr lang="en-US" altLang="zh-CN" dirty="0"/>
                        <a:t>statements</a:t>
                      </a:r>
                      <a:r>
                        <a:rPr lang="zh-CN" altLang="en-US" dirty="0"/>
                        <a:t> </a:t>
                      </a:r>
                      <a:r>
                        <a:rPr lang="en-US" altLang="zh-CN" dirty="0"/>
                        <a:t>are</a:t>
                      </a:r>
                      <a:r>
                        <a:rPr lang="zh-CN" altLang="en-US" dirty="0"/>
                        <a:t> </a:t>
                      </a:r>
                      <a:r>
                        <a:rPr lang="en-US" altLang="zh-CN" dirty="0"/>
                        <a:t>true</a:t>
                      </a:r>
                      <a:endParaRPr lang="zh-CN" altLang="en-US" dirty="0"/>
                    </a:p>
                  </a:txBody>
                  <a:tcPr/>
                </a:tc>
                <a:tc>
                  <a:txBody>
                    <a:bodyPr/>
                    <a:lstStyle/>
                    <a:p>
                      <a:r>
                        <a:rPr lang="en-US" altLang="zh-CN" dirty="0"/>
                        <a:t>5&gt;3</a:t>
                      </a:r>
                      <a:r>
                        <a:rPr lang="zh-CN" altLang="en-US" dirty="0"/>
                        <a:t> </a:t>
                      </a:r>
                      <a:r>
                        <a:rPr lang="en-US" altLang="zh-CN" dirty="0"/>
                        <a:t>and</a:t>
                      </a:r>
                      <a:r>
                        <a:rPr lang="zh-CN" altLang="en-US" dirty="0"/>
                        <a:t> </a:t>
                      </a:r>
                      <a:r>
                        <a:rPr lang="en-US" altLang="zh-CN" dirty="0"/>
                        <a:t>6&gt;2</a:t>
                      </a:r>
                      <a:endParaRPr lang="zh-CN" altLang="en-US" dirty="0"/>
                    </a:p>
                  </a:txBody>
                  <a:tcPr/>
                </a:tc>
                <a:tc>
                  <a:txBody>
                    <a:bodyPr/>
                    <a:lstStyle/>
                    <a:p>
                      <a:r>
                        <a:rPr lang="en-US" altLang="zh-CN" dirty="0"/>
                        <a:t>True</a:t>
                      </a:r>
                      <a:endParaRPr lang="zh-CN" altLang="en-US" dirty="0"/>
                    </a:p>
                  </a:txBody>
                  <a:tcPr/>
                </a:tc>
                <a:extLst>
                  <a:ext uri="{0D108BD9-81ED-4DB2-BD59-A6C34878D82A}">
                    <a16:rowId xmlns:a16="http://schemas.microsoft.com/office/drawing/2014/main" val="1196538944"/>
                  </a:ext>
                </a:extLst>
              </a:tr>
              <a:tr h="370840">
                <a:tc>
                  <a:txBody>
                    <a:bodyPr/>
                    <a:lstStyle/>
                    <a:p>
                      <a:r>
                        <a:rPr lang="en-US" altLang="zh-CN" dirty="0"/>
                        <a:t>or</a:t>
                      </a:r>
                    </a:p>
                  </a:txBody>
                  <a:tcPr/>
                </a:tc>
                <a:tc>
                  <a:txBody>
                    <a:bodyPr/>
                    <a:lstStyle/>
                    <a:p>
                      <a:r>
                        <a:rPr lang="en-US" altLang="zh-CN" dirty="0"/>
                        <a:t>Returns</a:t>
                      </a:r>
                      <a:r>
                        <a:rPr lang="zh-CN" altLang="en-US" dirty="0"/>
                        <a:t> </a:t>
                      </a:r>
                      <a:r>
                        <a:rPr lang="en-US" altLang="zh-CN" dirty="0"/>
                        <a:t>True</a:t>
                      </a:r>
                      <a:r>
                        <a:rPr lang="zh-CN" altLang="en-US" dirty="0"/>
                        <a:t> </a:t>
                      </a:r>
                      <a:r>
                        <a:rPr lang="en-US" altLang="zh-CN" dirty="0"/>
                        <a:t>if</a:t>
                      </a:r>
                      <a:r>
                        <a:rPr lang="zh-CN" altLang="en-US" dirty="0"/>
                        <a:t> </a:t>
                      </a:r>
                      <a:r>
                        <a:rPr lang="en-US" altLang="zh-CN" dirty="0"/>
                        <a:t>one</a:t>
                      </a:r>
                      <a:r>
                        <a:rPr lang="zh-CN" altLang="en-US" dirty="0"/>
                        <a:t> </a:t>
                      </a:r>
                      <a:r>
                        <a:rPr lang="en-US" altLang="zh-CN" dirty="0"/>
                        <a:t>of</a:t>
                      </a:r>
                      <a:r>
                        <a:rPr lang="zh-CN" altLang="en-US" dirty="0"/>
                        <a:t> </a:t>
                      </a:r>
                      <a:r>
                        <a:rPr lang="en-US" altLang="zh-CN" dirty="0"/>
                        <a:t>the</a:t>
                      </a:r>
                      <a:r>
                        <a:rPr lang="zh-CN" altLang="en-US" dirty="0"/>
                        <a:t> </a:t>
                      </a:r>
                      <a:r>
                        <a:rPr lang="en-US" altLang="zh-CN" dirty="0"/>
                        <a:t>statements</a:t>
                      </a:r>
                      <a:r>
                        <a:rPr lang="zh-CN" altLang="en-US" dirty="0"/>
                        <a:t> </a:t>
                      </a:r>
                      <a:r>
                        <a:rPr lang="en-US" altLang="zh-CN" dirty="0"/>
                        <a:t>is</a:t>
                      </a:r>
                      <a:r>
                        <a:rPr lang="zh-CN" altLang="en-US" dirty="0"/>
                        <a:t> </a:t>
                      </a:r>
                      <a:r>
                        <a:rPr lang="en-US" altLang="zh-CN" dirty="0"/>
                        <a:t>true</a:t>
                      </a:r>
                      <a:endParaRPr lang="zh-CN" altLang="en-US" dirty="0"/>
                    </a:p>
                  </a:txBody>
                  <a:tcPr/>
                </a:tc>
                <a:tc>
                  <a:txBody>
                    <a:bodyPr/>
                    <a:lstStyle/>
                    <a:p>
                      <a:r>
                        <a:rPr lang="en-US" altLang="zh-CN" dirty="0"/>
                        <a:t>3&gt;=2</a:t>
                      </a:r>
                      <a:r>
                        <a:rPr lang="zh-CN" altLang="en-US" dirty="0"/>
                        <a:t> </a:t>
                      </a:r>
                      <a:r>
                        <a:rPr lang="en-US" altLang="zh-CN" dirty="0"/>
                        <a:t>or</a:t>
                      </a:r>
                      <a:r>
                        <a:rPr lang="zh-CN" altLang="en-US" dirty="0"/>
                        <a:t> </a:t>
                      </a:r>
                      <a:r>
                        <a:rPr lang="en-US" altLang="zh-CN" dirty="0"/>
                        <a:t>2&lt;1</a:t>
                      </a:r>
                      <a:endParaRPr lang="zh-CN" altLang="en-US" dirty="0"/>
                    </a:p>
                  </a:txBody>
                  <a:tcPr/>
                </a:tc>
                <a:tc>
                  <a:txBody>
                    <a:bodyPr/>
                    <a:lstStyle/>
                    <a:p>
                      <a:r>
                        <a:rPr lang="en-US" altLang="zh-CN" dirty="0"/>
                        <a:t>True</a:t>
                      </a:r>
                      <a:endParaRPr lang="zh-CN" altLang="en-US" dirty="0"/>
                    </a:p>
                  </a:txBody>
                  <a:tcPr/>
                </a:tc>
                <a:extLst>
                  <a:ext uri="{0D108BD9-81ED-4DB2-BD59-A6C34878D82A}">
                    <a16:rowId xmlns:a16="http://schemas.microsoft.com/office/drawing/2014/main" val="398487906"/>
                  </a:ext>
                </a:extLst>
              </a:tr>
              <a:tr h="370840">
                <a:tc>
                  <a:txBody>
                    <a:bodyPr/>
                    <a:lstStyle/>
                    <a:p>
                      <a:r>
                        <a:rPr lang="en-US" altLang="zh-CN" dirty="0"/>
                        <a:t>not</a:t>
                      </a:r>
                      <a:endParaRPr lang="zh-CN" altLang="en-US" dirty="0"/>
                    </a:p>
                  </a:txBody>
                  <a:tcPr/>
                </a:tc>
                <a:tc>
                  <a:txBody>
                    <a:bodyPr/>
                    <a:lstStyle/>
                    <a:p>
                      <a:r>
                        <a:rPr lang="en-US" altLang="zh-CN" dirty="0"/>
                        <a:t>Reverse</a:t>
                      </a:r>
                      <a:r>
                        <a:rPr lang="zh-CN" altLang="en-US" dirty="0"/>
                        <a:t> </a:t>
                      </a:r>
                      <a:r>
                        <a:rPr lang="en-US" altLang="zh-CN" dirty="0"/>
                        <a:t>the</a:t>
                      </a:r>
                      <a:r>
                        <a:rPr lang="zh-CN" altLang="en-US" dirty="0"/>
                        <a:t> </a:t>
                      </a:r>
                      <a:r>
                        <a:rPr lang="en-US" altLang="zh-CN" dirty="0"/>
                        <a:t>result,</a:t>
                      </a:r>
                      <a:r>
                        <a:rPr lang="zh-CN" altLang="en-US" dirty="0"/>
                        <a:t> </a:t>
                      </a:r>
                      <a:r>
                        <a:rPr lang="en-US" altLang="zh-CN" dirty="0"/>
                        <a:t>returns</a:t>
                      </a:r>
                      <a:r>
                        <a:rPr lang="zh-CN" altLang="en-US" dirty="0"/>
                        <a:t> </a:t>
                      </a:r>
                      <a:r>
                        <a:rPr lang="en-US" altLang="zh-CN" dirty="0"/>
                        <a:t>False</a:t>
                      </a:r>
                      <a:r>
                        <a:rPr lang="zh-CN" altLang="en-US" dirty="0"/>
                        <a:t> </a:t>
                      </a:r>
                      <a:r>
                        <a:rPr lang="en-US" altLang="zh-CN" dirty="0"/>
                        <a:t>if</a:t>
                      </a:r>
                      <a:r>
                        <a:rPr lang="zh-CN" altLang="en-US" dirty="0"/>
                        <a:t> </a:t>
                      </a:r>
                      <a:r>
                        <a:rPr lang="en-US" altLang="zh-CN" dirty="0"/>
                        <a:t>the</a:t>
                      </a:r>
                      <a:r>
                        <a:rPr lang="zh-CN" altLang="en-US" dirty="0"/>
                        <a:t> </a:t>
                      </a:r>
                      <a:r>
                        <a:rPr lang="en-US" altLang="zh-CN" dirty="0"/>
                        <a:t>result</a:t>
                      </a:r>
                      <a:r>
                        <a:rPr lang="zh-CN" altLang="en-US" dirty="0"/>
                        <a:t> </a:t>
                      </a:r>
                      <a:r>
                        <a:rPr lang="en-US" altLang="zh-CN" dirty="0"/>
                        <a:t>is</a:t>
                      </a:r>
                      <a:r>
                        <a:rPr lang="zh-CN" altLang="en-US" dirty="0"/>
                        <a:t> </a:t>
                      </a:r>
                      <a:r>
                        <a:rPr lang="en-US" altLang="zh-CN" dirty="0"/>
                        <a:t>true</a:t>
                      </a:r>
                      <a:endParaRPr lang="zh-CN" altLang="en-US" dirty="0"/>
                    </a:p>
                  </a:txBody>
                  <a:tcPr/>
                </a:tc>
                <a:tc>
                  <a:txBody>
                    <a:bodyPr/>
                    <a:lstStyle/>
                    <a:p>
                      <a:r>
                        <a:rPr lang="en-US" altLang="zh-CN" dirty="0"/>
                        <a:t>not</a:t>
                      </a:r>
                      <a:r>
                        <a:rPr lang="zh-CN" altLang="en-US" dirty="0"/>
                        <a:t> </a:t>
                      </a:r>
                      <a:r>
                        <a:rPr lang="en-US" altLang="zh-CN" dirty="0"/>
                        <a:t>3&lt;2</a:t>
                      </a:r>
                      <a:endParaRPr lang="zh-CN" altLang="en-US" dirty="0"/>
                    </a:p>
                  </a:txBody>
                  <a:tcPr/>
                </a:tc>
                <a:tc>
                  <a:txBody>
                    <a:bodyPr/>
                    <a:lstStyle/>
                    <a:p>
                      <a:r>
                        <a:rPr lang="en-US" altLang="zh-CN" dirty="0"/>
                        <a:t>True</a:t>
                      </a:r>
                      <a:endParaRPr lang="zh-CN" altLang="en-US" dirty="0"/>
                    </a:p>
                  </a:txBody>
                  <a:tcPr/>
                </a:tc>
                <a:extLst>
                  <a:ext uri="{0D108BD9-81ED-4DB2-BD59-A6C34878D82A}">
                    <a16:rowId xmlns:a16="http://schemas.microsoft.com/office/drawing/2014/main" val="2724541096"/>
                  </a:ext>
                </a:extLst>
              </a:tr>
            </a:tbl>
          </a:graphicData>
        </a:graphic>
      </p:graphicFrame>
    </p:spTree>
    <p:extLst>
      <p:ext uri="{BB962C8B-B14F-4D97-AF65-F5344CB8AC3E}">
        <p14:creationId xmlns:p14="http://schemas.microsoft.com/office/powerpoint/2010/main" val="85423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C0C7F-C226-DA48-89DE-895848666166}"/>
              </a:ext>
            </a:extLst>
          </p:cNvPr>
          <p:cNvSpPr>
            <a:spLocks noGrp="1"/>
          </p:cNvSpPr>
          <p:nvPr>
            <p:ph type="title"/>
          </p:nvPr>
        </p:nvSpPr>
        <p:spPr>
          <a:xfrm>
            <a:off x="1143000" y="278407"/>
            <a:ext cx="9905999" cy="975627"/>
          </a:xfrm>
        </p:spPr>
        <p:txBody>
          <a:bodyPr/>
          <a:lstStyle/>
          <a:p>
            <a:r>
              <a:rPr kumimoji="1" lang="en-AU" altLang="zh-CN" dirty="0"/>
              <a:t>Variables</a:t>
            </a:r>
            <a:endParaRPr kumimoji="1" lang="zh-CN" altLang="en-US" dirty="0"/>
          </a:p>
        </p:txBody>
      </p:sp>
      <p:sp>
        <p:nvSpPr>
          <p:cNvPr id="3" name="内容占位符 2">
            <a:extLst>
              <a:ext uri="{FF2B5EF4-FFF2-40B4-BE49-F238E27FC236}">
                <a16:creationId xmlns:a16="http://schemas.microsoft.com/office/drawing/2014/main" id="{F19BBE21-0B95-594A-9250-A0099C88914E}"/>
              </a:ext>
            </a:extLst>
          </p:cNvPr>
          <p:cNvSpPr>
            <a:spLocks noGrp="1"/>
          </p:cNvSpPr>
          <p:nvPr>
            <p:ph idx="1"/>
          </p:nvPr>
        </p:nvSpPr>
        <p:spPr>
          <a:xfrm>
            <a:off x="1142999" y="1364984"/>
            <a:ext cx="9905999" cy="4731015"/>
          </a:xfrm>
        </p:spPr>
        <p:txBody>
          <a:bodyPr/>
          <a:lstStyle/>
          <a:p>
            <a:r>
              <a:rPr lang="en-AU" altLang="zh-CN" dirty="0"/>
              <a:t>Variables are nothing but reserved </a:t>
            </a:r>
            <a:r>
              <a:rPr lang="en-AU" altLang="zh-CN" u="sng" dirty="0"/>
              <a:t>memory locations </a:t>
            </a:r>
            <a:r>
              <a:rPr lang="en-AU" altLang="zh-CN" dirty="0"/>
              <a:t>to store values. This means that when you create a variable you reserve some space in memory.</a:t>
            </a:r>
          </a:p>
          <a:p>
            <a:r>
              <a:rPr lang="en-AU" altLang="zh-CN" dirty="0"/>
              <a:t>Python variables do not need explicit declaration to reserve memory space.</a:t>
            </a:r>
          </a:p>
          <a:p>
            <a:r>
              <a:rPr lang="en-AU" altLang="zh-CN" dirty="0"/>
              <a:t>The declaration happens automatically when you assign a value to a variable.</a:t>
            </a:r>
          </a:p>
          <a:p>
            <a:r>
              <a:rPr lang="en-AU" altLang="zh-CN" dirty="0"/>
              <a:t>The equal sign (=) is used to assign values to variables.</a:t>
            </a:r>
          </a:p>
          <a:p>
            <a:r>
              <a:rPr lang="en-AU" altLang="zh-CN" dirty="0"/>
              <a:t>Based on the data type of a variable, the Python interpreter allocates memory and decides what can be stored in the reserved memory.</a:t>
            </a:r>
          </a:p>
          <a:p>
            <a:r>
              <a:rPr lang="en-AU" altLang="zh-CN" dirty="0"/>
              <a:t>A variable can change its type over the course of the program's execution.</a:t>
            </a:r>
          </a:p>
          <a:p>
            <a:r>
              <a:rPr lang="en-AU" altLang="zh-CN" dirty="0"/>
              <a:t>By assigning different data types to variables, you can store integers, decimals or characters in these variables.</a:t>
            </a:r>
          </a:p>
          <a:p>
            <a:endParaRPr lang="en-AU" altLang="zh-CN" dirty="0"/>
          </a:p>
        </p:txBody>
      </p:sp>
    </p:spTree>
    <p:extLst>
      <p:ext uri="{BB962C8B-B14F-4D97-AF65-F5344CB8AC3E}">
        <p14:creationId xmlns:p14="http://schemas.microsoft.com/office/powerpoint/2010/main" val="220819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492E4-2806-D040-8EE9-7FB8C4810E30}"/>
              </a:ext>
            </a:extLst>
          </p:cNvPr>
          <p:cNvSpPr>
            <a:spLocks noGrp="1"/>
          </p:cNvSpPr>
          <p:nvPr>
            <p:ph type="title"/>
          </p:nvPr>
        </p:nvSpPr>
        <p:spPr>
          <a:xfrm>
            <a:off x="1143000" y="382605"/>
            <a:ext cx="9905999" cy="955865"/>
          </a:xfrm>
        </p:spPr>
        <p:txBody>
          <a:bodyPr/>
          <a:lstStyle/>
          <a:p>
            <a:r>
              <a:rPr kumimoji="1" lang="en-AU" altLang="zh-CN" dirty="0"/>
              <a:t>Examples (logical and)</a:t>
            </a:r>
            <a:endParaRPr kumimoji="1" lang="zh-CN" altLang="en-US" dirty="0"/>
          </a:p>
        </p:txBody>
      </p:sp>
      <p:sp>
        <p:nvSpPr>
          <p:cNvPr id="5" name="文本框 4">
            <a:extLst>
              <a:ext uri="{FF2B5EF4-FFF2-40B4-BE49-F238E27FC236}">
                <a16:creationId xmlns:a16="http://schemas.microsoft.com/office/drawing/2014/main" id="{18E6E466-052D-3A4F-A2F7-153A2240A884}"/>
              </a:ext>
            </a:extLst>
          </p:cNvPr>
          <p:cNvSpPr txBox="1"/>
          <p:nvPr/>
        </p:nvSpPr>
        <p:spPr>
          <a:xfrm>
            <a:off x="6853824" y="1617534"/>
            <a:ext cx="3167271" cy="646331"/>
          </a:xfrm>
          <a:prstGeom prst="rect">
            <a:avLst/>
          </a:prstGeom>
          <a:noFill/>
        </p:spPr>
        <p:txBody>
          <a:bodyPr wrap="square" rtlCol="0">
            <a:spAutoFit/>
          </a:bodyPr>
          <a:lstStyle/>
          <a:p>
            <a:r>
              <a:rPr kumimoji="1" lang="en-AU" altLang="zh-CN" dirty="0"/>
              <a:t>Logical operators can be used for any objects</a:t>
            </a:r>
            <a:endParaRPr kumimoji="1" lang="zh-CN" altLang="en-US" dirty="0"/>
          </a:p>
        </p:txBody>
      </p:sp>
      <p:pic>
        <p:nvPicPr>
          <p:cNvPr id="6" name="图片 5">
            <a:extLst>
              <a:ext uri="{FF2B5EF4-FFF2-40B4-BE49-F238E27FC236}">
                <a16:creationId xmlns:a16="http://schemas.microsoft.com/office/drawing/2014/main" id="{A3FE3F86-C1FB-5B41-B6FA-8E1D3AC38972}"/>
              </a:ext>
            </a:extLst>
          </p:cNvPr>
          <p:cNvPicPr>
            <a:picLocks noChangeAspect="1"/>
          </p:cNvPicPr>
          <p:nvPr/>
        </p:nvPicPr>
        <p:blipFill>
          <a:blip r:embed="rId2"/>
          <a:stretch>
            <a:fillRect/>
          </a:stretch>
        </p:blipFill>
        <p:spPr>
          <a:xfrm>
            <a:off x="1138199" y="1366265"/>
            <a:ext cx="4957802" cy="1139446"/>
          </a:xfrm>
          <a:prstGeom prst="rect">
            <a:avLst/>
          </a:prstGeom>
        </p:spPr>
      </p:pic>
      <p:pic>
        <p:nvPicPr>
          <p:cNvPr id="7" name="图片 6">
            <a:extLst>
              <a:ext uri="{FF2B5EF4-FFF2-40B4-BE49-F238E27FC236}">
                <a16:creationId xmlns:a16="http://schemas.microsoft.com/office/drawing/2014/main" id="{4670FA00-6004-B64C-B9DD-1512A3F76E46}"/>
              </a:ext>
            </a:extLst>
          </p:cNvPr>
          <p:cNvPicPr>
            <a:picLocks noChangeAspect="1"/>
          </p:cNvPicPr>
          <p:nvPr/>
        </p:nvPicPr>
        <p:blipFill>
          <a:blip r:embed="rId3"/>
          <a:stretch>
            <a:fillRect/>
          </a:stretch>
        </p:blipFill>
        <p:spPr>
          <a:xfrm>
            <a:off x="1138199" y="2863370"/>
            <a:ext cx="3233385" cy="1077795"/>
          </a:xfrm>
          <a:prstGeom prst="rect">
            <a:avLst/>
          </a:prstGeom>
        </p:spPr>
      </p:pic>
      <p:sp>
        <p:nvSpPr>
          <p:cNvPr id="8" name="文本框 7">
            <a:extLst>
              <a:ext uri="{FF2B5EF4-FFF2-40B4-BE49-F238E27FC236}">
                <a16:creationId xmlns:a16="http://schemas.microsoft.com/office/drawing/2014/main" id="{E45FDB5B-9AF5-D040-9072-2AE398D5C29F}"/>
              </a:ext>
            </a:extLst>
          </p:cNvPr>
          <p:cNvSpPr txBox="1"/>
          <p:nvPr/>
        </p:nvSpPr>
        <p:spPr>
          <a:xfrm>
            <a:off x="5002364" y="2888421"/>
            <a:ext cx="6521581" cy="1200329"/>
          </a:xfrm>
          <a:prstGeom prst="rect">
            <a:avLst/>
          </a:prstGeom>
          <a:noFill/>
        </p:spPr>
        <p:txBody>
          <a:bodyPr wrap="square" rtlCol="0">
            <a:spAutoFit/>
          </a:bodyPr>
          <a:lstStyle/>
          <a:p>
            <a:r>
              <a:rPr kumimoji="1" lang="en-AU" altLang="zh-CN" dirty="0"/>
              <a:t>Logical AND statement run from left to right until a FALSE, 0, empty string or None is encountered</a:t>
            </a:r>
          </a:p>
          <a:p>
            <a:r>
              <a:rPr kumimoji="1" lang="en-AU" altLang="zh-CN" dirty="0"/>
              <a:t>In this example, 1&gt;3 returns false, so the print statement will not be executed</a:t>
            </a:r>
            <a:endParaRPr kumimoji="1" lang="zh-CN" altLang="en-US" dirty="0"/>
          </a:p>
        </p:txBody>
      </p:sp>
      <p:pic>
        <p:nvPicPr>
          <p:cNvPr id="11" name="图片 10">
            <a:extLst>
              <a:ext uri="{FF2B5EF4-FFF2-40B4-BE49-F238E27FC236}">
                <a16:creationId xmlns:a16="http://schemas.microsoft.com/office/drawing/2014/main" id="{115A0687-AE1A-B74E-8331-195230E51998}"/>
              </a:ext>
            </a:extLst>
          </p:cNvPr>
          <p:cNvPicPr>
            <a:picLocks noChangeAspect="1"/>
          </p:cNvPicPr>
          <p:nvPr/>
        </p:nvPicPr>
        <p:blipFill>
          <a:blip r:embed="rId4"/>
          <a:stretch>
            <a:fillRect/>
          </a:stretch>
        </p:blipFill>
        <p:spPr>
          <a:xfrm>
            <a:off x="1138199" y="4086264"/>
            <a:ext cx="2168672" cy="1122479"/>
          </a:xfrm>
          <a:prstGeom prst="rect">
            <a:avLst/>
          </a:prstGeom>
        </p:spPr>
      </p:pic>
      <p:sp>
        <p:nvSpPr>
          <p:cNvPr id="12" name="文本框 11">
            <a:extLst>
              <a:ext uri="{FF2B5EF4-FFF2-40B4-BE49-F238E27FC236}">
                <a16:creationId xmlns:a16="http://schemas.microsoft.com/office/drawing/2014/main" id="{1B7075CD-65A6-6D4D-BDB5-DE77BFA00340}"/>
              </a:ext>
            </a:extLst>
          </p:cNvPr>
          <p:cNvSpPr txBox="1"/>
          <p:nvPr/>
        </p:nvSpPr>
        <p:spPr>
          <a:xfrm>
            <a:off x="3710330" y="4462838"/>
            <a:ext cx="5972690" cy="369332"/>
          </a:xfrm>
          <a:prstGeom prst="rect">
            <a:avLst/>
          </a:prstGeom>
          <a:noFill/>
        </p:spPr>
        <p:txBody>
          <a:bodyPr wrap="square" rtlCol="0">
            <a:spAutoFit/>
          </a:bodyPr>
          <a:lstStyle/>
          <a:p>
            <a:r>
              <a:rPr kumimoji="1" lang="en-AU" altLang="zh-CN" dirty="0"/>
              <a:t>If all the statements is are True, it will return the last value</a:t>
            </a:r>
            <a:endParaRPr kumimoji="1" lang="zh-CN" altLang="en-US" dirty="0"/>
          </a:p>
        </p:txBody>
      </p:sp>
      <p:pic>
        <p:nvPicPr>
          <p:cNvPr id="13" name="图片 12">
            <a:extLst>
              <a:ext uri="{FF2B5EF4-FFF2-40B4-BE49-F238E27FC236}">
                <a16:creationId xmlns:a16="http://schemas.microsoft.com/office/drawing/2014/main" id="{A00457B5-EC21-E244-8A40-2DCAA9FDE66D}"/>
              </a:ext>
            </a:extLst>
          </p:cNvPr>
          <p:cNvPicPr>
            <a:picLocks noChangeAspect="1"/>
          </p:cNvPicPr>
          <p:nvPr/>
        </p:nvPicPr>
        <p:blipFill>
          <a:blip r:embed="rId5"/>
          <a:stretch>
            <a:fillRect/>
          </a:stretch>
        </p:blipFill>
        <p:spPr>
          <a:xfrm>
            <a:off x="1126383" y="5353842"/>
            <a:ext cx="3841276" cy="1227624"/>
          </a:xfrm>
          <a:prstGeom prst="rect">
            <a:avLst/>
          </a:prstGeom>
        </p:spPr>
      </p:pic>
      <p:sp>
        <p:nvSpPr>
          <p:cNvPr id="14" name="文本框 13">
            <a:extLst>
              <a:ext uri="{FF2B5EF4-FFF2-40B4-BE49-F238E27FC236}">
                <a16:creationId xmlns:a16="http://schemas.microsoft.com/office/drawing/2014/main" id="{7031BC9B-9881-A94F-BB45-D9B5F21D1356}"/>
              </a:ext>
            </a:extLst>
          </p:cNvPr>
          <p:cNvSpPr txBox="1"/>
          <p:nvPr/>
        </p:nvSpPr>
        <p:spPr>
          <a:xfrm>
            <a:off x="5224396" y="5315535"/>
            <a:ext cx="6521581" cy="646331"/>
          </a:xfrm>
          <a:prstGeom prst="rect">
            <a:avLst/>
          </a:prstGeom>
          <a:noFill/>
        </p:spPr>
        <p:txBody>
          <a:bodyPr wrap="square" rtlCol="0">
            <a:spAutoFit/>
          </a:bodyPr>
          <a:lstStyle/>
          <a:p>
            <a:r>
              <a:rPr kumimoji="1" lang="en-US" altLang="zh-CN" dirty="0"/>
              <a:t>The function print() will return None, so the print(‘world’) statement will not be executed.</a:t>
            </a:r>
            <a:endParaRPr kumimoji="1" lang="zh-CN" altLang="en-US" dirty="0"/>
          </a:p>
        </p:txBody>
      </p:sp>
    </p:spTree>
    <p:extLst>
      <p:ext uri="{BB962C8B-B14F-4D97-AF65-F5344CB8AC3E}">
        <p14:creationId xmlns:p14="http://schemas.microsoft.com/office/powerpoint/2010/main" val="11896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492E4-2806-D040-8EE9-7FB8C4810E30}"/>
              </a:ext>
            </a:extLst>
          </p:cNvPr>
          <p:cNvSpPr>
            <a:spLocks noGrp="1"/>
          </p:cNvSpPr>
          <p:nvPr>
            <p:ph type="title"/>
          </p:nvPr>
        </p:nvSpPr>
        <p:spPr>
          <a:xfrm>
            <a:off x="1143000" y="382605"/>
            <a:ext cx="9905999" cy="955865"/>
          </a:xfrm>
        </p:spPr>
        <p:txBody>
          <a:bodyPr/>
          <a:lstStyle/>
          <a:p>
            <a:r>
              <a:rPr kumimoji="1" lang="en-AU" altLang="zh-CN" dirty="0"/>
              <a:t>Examples (logical or)</a:t>
            </a:r>
            <a:endParaRPr kumimoji="1" lang="zh-CN" altLang="en-US" dirty="0"/>
          </a:p>
        </p:txBody>
      </p:sp>
      <p:pic>
        <p:nvPicPr>
          <p:cNvPr id="3" name="图片 2">
            <a:extLst>
              <a:ext uri="{FF2B5EF4-FFF2-40B4-BE49-F238E27FC236}">
                <a16:creationId xmlns:a16="http://schemas.microsoft.com/office/drawing/2014/main" id="{3043CFB3-DDF3-524C-8D2F-8833A55C0EAF}"/>
              </a:ext>
            </a:extLst>
          </p:cNvPr>
          <p:cNvPicPr>
            <a:picLocks noChangeAspect="1"/>
          </p:cNvPicPr>
          <p:nvPr/>
        </p:nvPicPr>
        <p:blipFill>
          <a:blip r:embed="rId2"/>
          <a:stretch>
            <a:fillRect/>
          </a:stretch>
        </p:blipFill>
        <p:spPr>
          <a:xfrm>
            <a:off x="1143000" y="1918296"/>
            <a:ext cx="4178300" cy="2057400"/>
          </a:xfrm>
          <a:prstGeom prst="rect">
            <a:avLst/>
          </a:prstGeom>
        </p:spPr>
      </p:pic>
      <p:sp>
        <p:nvSpPr>
          <p:cNvPr id="13" name="文本框 12">
            <a:extLst>
              <a:ext uri="{FF2B5EF4-FFF2-40B4-BE49-F238E27FC236}">
                <a16:creationId xmlns:a16="http://schemas.microsoft.com/office/drawing/2014/main" id="{3EEC07D4-A13C-D54E-A1D7-2601139DC620}"/>
              </a:ext>
            </a:extLst>
          </p:cNvPr>
          <p:cNvSpPr txBox="1"/>
          <p:nvPr/>
        </p:nvSpPr>
        <p:spPr>
          <a:xfrm>
            <a:off x="1143000" y="1380324"/>
            <a:ext cx="6100174" cy="369332"/>
          </a:xfrm>
          <a:prstGeom prst="rect">
            <a:avLst/>
          </a:prstGeom>
          <a:noFill/>
        </p:spPr>
        <p:txBody>
          <a:bodyPr wrap="square">
            <a:spAutoFit/>
          </a:bodyPr>
          <a:lstStyle/>
          <a:p>
            <a:pPr marL="285750" indent="-285750">
              <a:buFont typeface="Arial" panose="020B0604020202020204" pitchFamily="34" charset="0"/>
              <a:buChar char="•"/>
            </a:pPr>
            <a:r>
              <a:rPr kumimoji="1" lang="en-US" altLang="zh-CN" sz="1800" dirty="0"/>
              <a:t>Priority:</a:t>
            </a:r>
            <a:r>
              <a:rPr kumimoji="1" lang="zh-CN" altLang="en-US" sz="1800" dirty="0"/>
              <a:t> </a:t>
            </a:r>
            <a:r>
              <a:rPr kumimoji="1" lang="en-US" altLang="zh-CN" sz="1800" dirty="0"/>
              <a:t>not</a:t>
            </a:r>
            <a:r>
              <a:rPr kumimoji="1" lang="zh-CN" altLang="en-US" sz="1800" dirty="0"/>
              <a:t> </a:t>
            </a:r>
            <a:r>
              <a:rPr kumimoji="1" lang="en-US" altLang="zh-CN" sz="1800" dirty="0"/>
              <a:t>&gt;</a:t>
            </a:r>
            <a:r>
              <a:rPr kumimoji="1" lang="zh-CN" altLang="en-US" sz="1800" dirty="0"/>
              <a:t> </a:t>
            </a:r>
            <a:r>
              <a:rPr kumimoji="1" lang="en-US" altLang="zh-CN" sz="1800" dirty="0"/>
              <a:t>and</a:t>
            </a:r>
            <a:r>
              <a:rPr kumimoji="1" lang="zh-CN" altLang="en-US" sz="1800" dirty="0"/>
              <a:t> </a:t>
            </a:r>
            <a:r>
              <a:rPr kumimoji="1" lang="en-US" altLang="zh-CN" sz="1800" dirty="0"/>
              <a:t>&gt;</a:t>
            </a:r>
            <a:r>
              <a:rPr kumimoji="1" lang="zh-CN" altLang="en-US" sz="1800" dirty="0"/>
              <a:t> </a:t>
            </a:r>
            <a:r>
              <a:rPr kumimoji="1" lang="en-US" altLang="zh-CN" sz="1800" dirty="0"/>
              <a:t>or</a:t>
            </a:r>
          </a:p>
        </p:txBody>
      </p:sp>
      <p:sp>
        <p:nvSpPr>
          <p:cNvPr id="14" name="文本框 13">
            <a:extLst>
              <a:ext uri="{FF2B5EF4-FFF2-40B4-BE49-F238E27FC236}">
                <a16:creationId xmlns:a16="http://schemas.microsoft.com/office/drawing/2014/main" id="{742534D6-04E7-4945-ABFE-17A345BD2F9A}"/>
              </a:ext>
            </a:extLst>
          </p:cNvPr>
          <p:cNvSpPr txBox="1"/>
          <p:nvPr/>
        </p:nvSpPr>
        <p:spPr>
          <a:xfrm>
            <a:off x="5674290" y="1338470"/>
            <a:ext cx="6100173" cy="3139321"/>
          </a:xfrm>
          <a:prstGeom prst="rect">
            <a:avLst/>
          </a:prstGeom>
          <a:noFill/>
        </p:spPr>
        <p:txBody>
          <a:bodyPr wrap="square" rtlCol="0">
            <a:spAutoFit/>
          </a:bodyPr>
          <a:lstStyle/>
          <a:p>
            <a:pPr marL="285750" indent="-285750">
              <a:buFont typeface="Arial" panose="020B0604020202020204" pitchFamily="34" charset="0"/>
              <a:buChar char="•"/>
            </a:pPr>
            <a:r>
              <a:rPr kumimoji="1" lang="en-AU" altLang="zh-CN" dirty="0"/>
              <a:t>In the first example, not is being evaluated First, then the and, and the or statement is calculated lastly.</a:t>
            </a:r>
          </a:p>
          <a:p>
            <a:pPr marL="742950" lvl="1" indent="-285750">
              <a:buFont typeface="Arial" panose="020B0604020202020204" pitchFamily="34" charset="0"/>
              <a:buChar char="•"/>
            </a:pPr>
            <a:r>
              <a:rPr kumimoji="1" lang="en-AU" altLang="zh-CN" dirty="0"/>
              <a:t>True or not False and False</a:t>
            </a:r>
          </a:p>
          <a:p>
            <a:pPr marL="742950" lvl="1" indent="-285750">
              <a:buFont typeface="Arial" panose="020B0604020202020204" pitchFamily="34" charset="0"/>
              <a:buChar char="•"/>
            </a:pPr>
            <a:r>
              <a:rPr kumimoji="1" lang="en-AU" altLang="zh-CN" dirty="0"/>
              <a:t>-&gt; True or True and False</a:t>
            </a:r>
          </a:p>
          <a:p>
            <a:pPr marL="742950" lvl="1" indent="-285750">
              <a:buFont typeface="Arial" panose="020B0604020202020204" pitchFamily="34" charset="0"/>
              <a:buChar char="•"/>
            </a:pPr>
            <a:r>
              <a:rPr kumimoji="1" lang="en-AU" altLang="zh-CN" dirty="0"/>
              <a:t>-&gt; True or False</a:t>
            </a:r>
          </a:p>
          <a:p>
            <a:pPr marL="742950" lvl="1" indent="-285750">
              <a:buFont typeface="Arial" panose="020B0604020202020204" pitchFamily="34" charset="0"/>
              <a:buChar char="•"/>
            </a:pPr>
            <a:r>
              <a:rPr kumimoji="1" lang="en-AU" altLang="zh-CN" dirty="0"/>
              <a:t>-&gt; True</a:t>
            </a:r>
          </a:p>
          <a:p>
            <a:pPr marL="285750" indent="-285750">
              <a:buFont typeface="Arial" panose="020B0604020202020204" pitchFamily="34" charset="0"/>
              <a:buChar char="•"/>
            </a:pPr>
            <a:r>
              <a:rPr kumimoji="1" lang="en-AU" altLang="zh-CN" dirty="0"/>
              <a:t>In the second example</a:t>
            </a:r>
          </a:p>
          <a:p>
            <a:pPr marL="742950" lvl="1" indent="-285750">
              <a:buFont typeface="Arial" panose="020B0604020202020204" pitchFamily="34" charset="0"/>
              <a:buChar char="•"/>
            </a:pPr>
            <a:r>
              <a:rPr kumimoji="1" lang="en-AU" altLang="zh-CN" dirty="0"/>
              <a:t>(True or not False) and False</a:t>
            </a:r>
          </a:p>
          <a:p>
            <a:pPr marL="742950" lvl="1" indent="-285750">
              <a:buFont typeface="Arial" panose="020B0604020202020204" pitchFamily="34" charset="0"/>
              <a:buChar char="•"/>
            </a:pPr>
            <a:r>
              <a:rPr kumimoji="1" lang="en-AU" altLang="zh-CN" dirty="0"/>
              <a:t>-&gt; (True or True) and False</a:t>
            </a:r>
          </a:p>
          <a:p>
            <a:pPr marL="742950" lvl="1" indent="-285750">
              <a:buFont typeface="Arial" panose="020B0604020202020204" pitchFamily="34" charset="0"/>
              <a:buChar char="•"/>
            </a:pPr>
            <a:r>
              <a:rPr kumimoji="1" lang="en-AU" altLang="zh-CN" dirty="0"/>
              <a:t>-&gt; True and False</a:t>
            </a:r>
          </a:p>
          <a:p>
            <a:pPr marL="742950" lvl="1" indent="-285750">
              <a:buFont typeface="Arial" panose="020B0604020202020204" pitchFamily="34" charset="0"/>
              <a:buChar char="•"/>
            </a:pPr>
            <a:r>
              <a:rPr kumimoji="1" lang="en-AU" altLang="zh-CN" dirty="0"/>
              <a:t>-&gt; False</a:t>
            </a:r>
          </a:p>
        </p:txBody>
      </p:sp>
      <p:pic>
        <p:nvPicPr>
          <p:cNvPr id="15" name="图片 14">
            <a:extLst>
              <a:ext uri="{FF2B5EF4-FFF2-40B4-BE49-F238E27FC236}">
                <a16:creationId xmlns:a16="http://schemas.microsoft.com/office/drawing/2014/main" id="{C08AFFAA-F094-0940-917A-9EC156FA2970}"/>
              </a:ext>
            </a:extLst>
          </p:cNvPr>
          <p:cNvPicPr>
            <a:picLocks noChangeAspect="1"/>
          </p:cNvPicPr>
          <p:nvPr/>
        </p:nvPicPr>
        <p:blipFill>
          <a:blip r:embed="rId3"/>
          <a:stretch>
            <a:fillRect/>
          </a:stretch>
        </p:blipFill>
        <p:spPr>
          <a:xfrm>
            <a:off x="1143000" y="4811356"/>
            <a:ext cx="4669077" cy="1086864"/>
          </a:xfrm>
          <a:prstGeom prst="rect">
            <a:avLst/>
          </a:prstGeom>
        </p:spPr>
      </p:pic>
      <p:sp>
        <p:nvSpPr>
          <p:cNvPr id="16" name="文本框 15">
            <a:extLst>
              <a:ext uri="{FF2B5EF4-FFF2-40B4-BE49-F238E27FC236}">
                <a16:creationId xmlns:a16="http://schemas.microsoft.com/office/drawing/2014/main" id="{B4729390-B79C-7B40-AADD-D8C10F79555F}"/>
              </a:ext>
            </a:extLst>
          </p:cNvPr>
          <p:cNvSpPr txBox="1"/>
          <p:nvPr/>
        </p:nvSpPr>
        <p:spPr>
          <a:xfrm>
            <a:off x="6096000" y="4811356"/>
            <a:ext cx="5478049" cy="923330"/>
          </a:xfrm>
          <a:prstGeom prst="rect">
            <a:avLst/>
          </a:prstGeom>
          <a:noFill/>
        </p:spPr>
        <p:txBody>
          <a:bodyPr wrap="square" rtlCol="0">
            <a:spAutoFit/>
          </a:bodyPr>
          <a:lstStyle/>
          <a:p>
            <a:r>
              <a:rPr kumimoji="1" lang="en-AU" altLang="zh-CN" dirty="0"/>
              <a:t>Similar to and, the program runs from left to right until it encounters a statement that is not False or empty</a:t>
            </a:r>
            <a:endParaRPr kumimoji="1" lang="zh-CN" altLang="en-US" dirty="0"/>
          </a:p>
        </p:txBody>
      </p:sp>
    </p:spTree>
    <p:extLst>
      <p:ext uri="{BB962C8B-B14F-4D97-AF65-F5344CB8AC3E}">
        <p14:creationId xmlns:p14="http://schemas.microsoft.com/office/powerpoint/2010/main" val="15913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58822-249F-D943-9477-64EF00E2493F}"/>
              </a:ext>
            </a:extLst>
          </p:cNvPr>
          <p:cNvSpPr>
            <a:spLocks noGrp="1"/>
          </p:cNvSpPr>
          <p:nvPr>
            <p:ph type="title"/>
          </p:nvPr>
        </p:nvSpPr>
        <p:spPr>
          <a:xfrm>
            <a:off x="1142999" y="559784"/>
            <a:ext cx="9905999" cy="780501"/>
          </a:xfrm>
        </p:spPr>
        <p:txBody>
          <a:bodyPr/>
          <a:lstStyle/>
          <a:p>
            <a:r>
              <a:rPr kumimoji="1" lang="en-AU" altLang="zh-CN" dirty="0"/>
              <a:t>Float</a:t>
            </a:r>
            <a:endParaRPr kumimoji="1" lang="zh-CN" altLang="en-US" dirty="0"/>
          </a:p>
        </p:txBody>
      </p:sp>
      <p:sp>
        <p:nvSpPr>
          <p:cNvPr id="3" name="内容占位符 2">
            <a:extLst>
              <a:ext uri="{FF2B5EF4-FFF2-40B4-BE49-F238E27FC236}">
                <a16:creationId xmlns:a16="http://schemas.microsoft.com/office/drawing/2014/main" id="{ABCC5941-2FC8-134A-922D-151D2805E4A9}"/>
              </a:ext>
            </a:extLst>
          </p:cNvPr>
          <p:cNvSpPr>
            <a:spLocks noGrp="1"/>
          </p:cNvSpPr>
          <p:nvPr>
            <p:ph idx="1"/>
          </p:nvPr>
        </p:nvSpPr>
        <p:spPr>
          <a:xfrm>
            <a:off x="1142998" y="1480256"/>
            <a:ext cx="9905999" cy="3567118"/>
          </a:xfrm>
        </p:spPr>
        <p:txBody>
          <a:bodyPr/>
          <a:lstStyle/>
          <a:p>
            <a:r>
              <a:rPr lang="en-AU" altLang="zh-CN" dirty="0"/>
              <a:t>The float type in Python designates a floating-point number. </a:t>
            </a:r>
          </a:p>
          <a:p>
            <a:r>
              <a:rPr lang="en-AU" altLang="zh-CN" dirty="0"/>
              <a:t>Float values are specified with a decimal point.</a:t>
            </a:r>
          </a:p>
          <a:p>
            <a:r>
              <a:rPr lang="en-AU" altLang="zh-CN" dirty="0"/>
              <a:t>A floating-point number is accurate up to 15 decimal places.</a:t>
            </a:r>
          </a:p>
          <a:p>
            <a:r>
              <a:rPr lang="en-AU" altLang="zh-CN" dirty="0"/>
              <a:t>The character e or E followed by a positive or negative integer may be appended to specify scientific notation.</a:t>
            </a:r>
          </a:p>
          <a:p>
            <a:endParaRPr kumimoji="1" lang="zh-CN" altLang="en-US" dirty="0"/>
          </a:p>
        </p:txBody>
      </p:sp>
      <p:pic>
        <p:nvPicPr>
          <p:cNvPr id="4" name="图片 3">
            <a:extLst>
              <a:ext uri="{FF2B5EF4-FFF2-40B4-BE49-F238E27FC236}">
                <a16:creationId xmlns:a16="http://schemas.microsoft.com/office/drawing/2014/main" id="{BA9E0294-00E2-E649-97C3-5264B74384C7}"/>
              </a:ext>
            </a:extLst>
          </p:cNvPr>
          <p:cNvPicPr>
            <a:picLocks noChangeAspect="1"/>
          </p:cNvPicPr>
          <p:nvPr/>
        </p:nvPicPr>
        <p:blipFill>
          <a:blip r:embed="rId2"/>
          <a:stretch>
            <a:fillRect/>
          </a:stretch>
        </p:blipFill>
        <p:spPr>
          <a:xfrm>
            <a:off x="1142998" y="4082174"/>
            <a:ext cx="2463800" cy="1930400"/>
          </a:xfrm>
          <a:prstGeom prst="rect">
            <a:avLst/>
          </a:prstGeom>
        </p:spPr>
      </p:pic>
      <p:pic>
        <p:nvPicPr>
          <p:cNvPr id="5" name="图片 4">
            <a:extLst>
              <a:ext uri="{FF2B5EF4-FFF2-40B4-BE49-F238E27FC236}">
                <a16:creationId xmlns:a16="http://schemas.microsoft.com/office/drawing/2014/main" id="{DF9BE5D8-5709-4D40-B4A6-C200CD964716}"/>
              </a:ext>
            </a:extLst>
          </p:cNvPr>
          <p:cNvPicPr>
            <a:picLocks noChangeAspect="1"/>
          </p:cNvPicPr>
          <p:nvPr/>
        </p:nvPicPr>
        <p:blipFill>
          <a:blip r:embed="rId3"/>
          <a:stretch>
            <a:fillRect/>
          </a:stretch>
        </p:blipFill>
        <p:spPr>
          <a:xfrm>
            <a:off x="4254497" y="3980574"/>
            <a:ext cx="3073400" cy="2133600"/>
          </a:xfrm>
          <a:prstGeom prst="rect">
            <a:avLst/>
          </a:prstGeom>
        </p:spPr>
      </p:pic>
      <p:pic>
        <p:nvPicPr>
          <p:cNvPr id="8" name="图片 7">
            <a:extLst>
              <a:ext uri="{FF2B5EF4-FFF2-40B4-BE49-F238E27FC236}">
                <a16:creationId xmlns:a16="http://schemas.microsoft.com/office/drawing/2014/main" id="{C88AAA30-21F5-4F4E-9861-9B766042BA13}"/>
              </a:ext>
            </a:extLst>
          </p:cNvPr>
          <p:cNvPicPr>
            <a:picLocks noChangeAspect="1"/>
          </p:cNvPicPr>
          <p:nvPr/>
        </p:nvPicPr>
        <p:blipFill>
          <a:blip r:embed="rId4"/>
          <a:stretch>
            <a:fillRect/>
          </a:stretch>
        </p:blipFill>
        <p:spPr>
          <a:xfrm>
            <a:off x="7515071" y="3980573"/>
            <a:ext cx="4296030" cy="2133599"/>
          </a:xfrm>
          <a:prstGeom prst="rect">
            <a:avLst/>
          </a:prstGeom>
        </p:spPr>
      </p:pic>
    </p:spTree>
    <p:extLst>
      <p:ext uri="{BB962C8B-B14F-4D97-AF65-F5344CB8AC3E}">
        <p14:creationId xmlns:p14="http://schemas.microsoft.com/office/powerpoint/2010/main" val="53902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C8AC3-B149-8348-805E-862F79CE836E}"/>
              </a:ext>
            </a:extLst>
          </p:cNvPr>
          <p:cNvSpPr>
            <a:spLocks noGrp="1"/>
          </p:cNvSpPr>
          <p:nvPr>
            <p:ph type="title"/>
          </p:nvPr>
        </p:nvSpPr>
        <p:spPr>
          <a:xfrm>
            <a:off x="1143000" y="543676"/>
            <a:ext cx="9905999" cy="830359"/>
          </a:xfrm>
        </p:spPr>
        <p:txBody>
          <a:bodyPr/>
          <a:lstStyle/>
          <a:p>
            <a:r>
              <a:rPr kumimoji="1" lang="en-US" altLang="zh-CN" dirty="0"/>
              <a:t>Something</a:t>
            </a:r>
            <a:r>
              <a:rPr kumimoji="1" lang="zh-CN" altLang="en-US" dirty="0"/>
              <a:t> </a:t>
            </a:r>
            <a:r>
              <a:rPr kumimoji="1" lang="en-US" altLang="zh-CN" dirty="0"/>
              <a:t>Weird</a:t>
            </a:r>
            <a:r>
              <a:rPr kumimoji="1" lang="zh-CN" altLang="en-US" dirty="0"/>
              <a:t>？</a:t>
            </a:r>
          </a:p>
        </p:txBody>
      </p:sp>
      <p:pic>
        <p:nvPicPr>
          <p:cNvPr id="4" name="图片 3">
            <a:extLst>
              <a:ext uri="{FF2B5EF4-FFF2-40B4-BE49-F238E27FC236}">
                <a16:creationId xmlns:a16="http://schemas.microsoft.com/office/drawing/2014/main" id="{5A30290F-281C-184B-8345-C4271CE037F6}"/>
              </a:ext>
            </a:extLst>
          </p:cNvPr>
          <p:cNvPicPr>
            <a:picLocks noChangeAspect="1"/>
          </p:cNvPicPr>
          <p:nvPr/>
        </p:nvPicPr>
        <p:blipFill>
          <a:blip r:embed="rId2"/>
          <a:stretch>
            <a:fillRect/>
          </a:stretch>
        </p:blipFill>
        <p:spPr>
          <a:xfrm>
            <a:off x="1373841" y="1955799"/>
            <a:ext cx="3771900" cy="3166533"/>
          </a:xfrm>
          <a:prstGeom prst="rect">
            <a:avLst/>
          </a:prstGeom>
        </p:spPr>
      </p:pic>
      <p:pic>
        <p:nvPicPr>
          <p:cNvPr id="1026" name="Picture 2" descr="Stream Sykore - What the fuck by G3RE | Listen online for free on SoundCloud">
            <a:extLst>
              <a:ext uri="{FF2B5EF4-FFF2-40B4-BE49-F238E27FC236}">
                <a16:creationId xmlns:a16="http://schemas.microsoft.com/office/drawing/2014/main" id="{C5AD25FD-9264-8B47-9D4D-49159E001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883" y="1955799"/>
            <a:ext cx="3227294" cy="322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338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7C51C4-6017-EA40-85FA-7F8E941A6FA0}"/>
              </a:ext>
            </a:extLst>
          </p:cNvPr>
          <p:cNvSpPr>
            <a:spLocks noGrp="1"/>
          </p:cNvSpPr>
          <p:nvPr>
            <p:ph idx="1"/>
          </p:nvPr>
        </p:nvSpPr>
        <p:spPr>
          <a:xfrm>
            <a:off x="1143000" y="1645441"/>
            <a:ext cx="3590366" cy="4398625"/>
          </a:xfrm>
        </p:spPr>
        <p:txBody>
          <a:bodyPr/>
          <a:lstStyle/>
          <a:p>
            <a:r>
              <a:rPr lang="en-AU" altLang="zh-CN" dirty="0"/>
              <a:t>It turns out that floating-point numbers are implemented in computer hardware as binary fractions as the computer only understands binary (0 and 1). Due to this reason, most of the decimal fractions we know, cannot be accurately stored in our computer.</a:t>
            </a:r>
            <a:endParaRPr kumimoji="1" lang="zh-CN" altLang="en-US" dirty="0"/>
          </a:p>
        </p:txBody>
      </p:sp>
      <p:sp>
        <p:nvSpPr>
          <p:cNvPr id="4" name="标题 1">
            <a:extLst>
              <a:ext uri="{FF2B5EF4-FFF2-40B4-BE49-F238E27FC236}">
                <a16:creationId xmlns:a16="http://schemas.microsoft.com/office/drawing/2014/main" id="{108A96E8-8CDC-234E-886D-757E892CD8BC}"/>
              </a:ext>
            </a:extLst>
          </p:cNvPr>
          <p:cNvSpPr txBox="1">
            <a:spLocks/>
          </p:cNvSpPr>
          <p:nvPr/>
        </p:nvSpPr>
        <p:spPr>
          <a:xfrm>
            <a:off x="1143000" y="543676"/>
            <a:ext cx="9905999" cy="830359"/>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50">
                <a:solidFill>
                  <a:schemeClr val="tx1"/>
                </a:solidFill>
                <a:latin typeface="+mj-lt"/>
                <a:ea typeface="+mj-ea"/>
                <a:cs typeface="+mj-cs"/>
              </a:defRPr>
            </a:lvl1pPr>
          </a:lstStyle>
          <a:p>
            <a:r>
              <a:rPr kumimoji="1" lang="en-US" altLang="zh-CN"/>
              <a:t>Something</a:t>
            </a:r>
            <a:r>
              <a:rPr kumimoji="1" lang="zh-CN" altLang="en-US"/>
              <a:t> </a:t>
            </a:r>
            <a:r>
              <a:rPr kumimoji="1" lang="en-US" altLang="zh-CN"/>
              <a:t>Weird</a:t>
            </a:r>
            <a:r>
              <a:rPr kumimoji="1" lang="zh-CN" altLang="en-US"/>
              <a:t>？</a:t>
            </a:r>
            <a:endParaRPr kumimoji="1" lang="zh-CN" altLang="en-US" dirty="0"/>
          </a:p>
        </p:txBody>
      </p:sp>
      <p:pic>
        <p:nvPicPr>
          <p:cNvPr id="3074" name="Picture 2" descr="Binary representation of the floating-point numbers | by Oleksii Trekhleb |  Towards Data Science">
            <a:extLst>
              <a:ext uri="{FF2B5EF4-FFF2-40B4-BE49-F238E27FC236}">
                <a16:creationId xmlns:a16="http://schemas.microsoft.com/office/drawing/2014/main" id="{11890366-2986-1146-AFED-86AEF13E6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852" y="1442749"/>
            <a:ext cx="6910420" cy="48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2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165F-0297-9F40-8675-2FF3939DDE13}"/>
              </a:ext>
            </a:extLst>
          </p:cNvPr>
          <p:cNvSpPr>
            <a:spLocks noGrp="1"/>
          </p:cNvSpPr>
          <p:nvPr>
            <p:ph type="title"/>
          </p:nvPr>
        </p:nvSpPr>
        <p:spPr>
          <a:xfrm>
            <a:off x="605118" y="389584"/>
            <a:ext cx="9905999" cy="973794"/>
          </a:xfrm>
        </p:spPr>
        <p:txBody>
          <a:bodyPr/>
          <a:lstStyle/>
          <a:p>
            <a:r>
              <a:rPr kumimoji="1" lang="en-AU" altLang="zh-CN" dirty="0"/>
              <a:t>Fraction and Decimals</a:t>
            </a:r>
            <a:endParaRPr kumimoji="1" lang="zh-CN" altLang="en-US" dirty="0"/>
          </a:p>
        </p:txBody>
      </p:sp>
      <p:pic>
        <p:nvPicPr>
          <p:cNvPr id="4" name="图片 3">
            <a:extLst>
              <a:ext uri="{FF2B5EF4-FFF2-40B4-BE49-F238E27FC236}">
                <a16:creationId xmlns:a16="http://schemas.microsoft.com/office/drawing/2014/main" id="{4CCF3EEB-0C7A-9942-81F2-E6215BF098A9}"/>
              </a:ext>
            </a:extLst>
          </p:cNvPr>
          <p:cNvPicPr>
            <a:picLocks noChangeAspect="1"/>
          </p:cNvPicPr>
          <p:nvPr/>
        </p:nvPicPr>
        <p:blipFill>
          <a:blip r:embed="rId2"/>
          <a:stretch>
            <a:fillRect/>
          </a:stretch>
        </p:blipFill>
        <p:spPr>
          <a:xfrm>
            <a:off x="5858926" y="1674527"/>
            <a:ext cx="5299896" cy="1982695"/>
          </a:xfrm>
          <a:prstGeom prst="rect">
            <a:avLst/>
          </a:prstGeom>
        </p:spPr>
      </p:pic>
      <p:pic>
        <p:nvPicPr>
          <p:cNvPr id="6" name="图片 5">
            <a:extLst>
              <a:ext uri="{FF2B5EF4-FFF2-40B4-BE49-F238E27FC236}">
                <a16:creationId xmlns:a16="http://schemas.microsoft.com/office/drawing/2014/main" id="{13E897BD-D4F1-EA48-ABE0-4FA274BFC53B}"/>
              </a:ext>
            </a:extLst>
          </p:cNvPr>
          <p:cNvPicPr>
            <a:picLocks noChangeAspect="1"/>
          </p:cNvPicPr>
          <p:nvPr/>
        </p:nvPicPr>
        <p:blipFill>
          <a:blip r:embed="rId3"/>
          <a:stretch>
            <a:fillRect/>
          </a:stretch>
        </p:blipFill>
        <p:spPr>
          <a:xfrm>
            <a:off x="5858925" y="3975644"/>
            <a:ext cx="5366007" cy="1982694"/>
          </a:xfrm>
          <a:prstGeom prst="rect">
            <a:avLst/>
          </a:prstGeom>
        </p:spPr>
      </p:pic>
      <p:pic>
        <p:nvPicPr>
          <p:cNvPr id="7" name="图片 6">
            <a:extLst>
              <a:ext uri="{FF2B5EF4-FFF2-40B4-BE49-F238E27FC236}">
                <a16:creationId xmlns:a16="http://schemas.microsoft.com/office/drawing/2014/main" id="{7705B878-BCFB-B544-9956-398157ABB251}"/>
              </a:ext>
            </a:extLst>
          </p:cNvPr>
          <p:cNvPicPr>
            <a:picLocks noChangeAspect="1"/>
          </p:cNvPicPr>
          <p:nvPr/>
        </p:nvPicPr>
        <p:blipFill>
          <a:blip r:embed="rId4"/>
          <a:stretch>
            <a:fillRect/>
          </a:stretch>
        </p:blipFill>
        <p:spPr>
          <a:xfrm>
            <a:off x="1033178" y="1727938"/>
            <a:ext cx="4157262" cy="1982694"/>
          </a:xfrm>
          <a:prstGeom prst="rect">
            <a:avLst/>
          </a:prstGeom>
        </p:spPr>
      </p:pic>
      <p:pic>
        <p:nvPicPr>
          <p:cNvPr id="8" name="图片 7">
            <a:extLst>
              <a:ext uri="{FF2B5EF4-FFF2-40B4-BE49-F238E27FC236}">
                <a16:creationId xmlns:a16="http://schemas.microsoft.com/office/drawing/2014/main" id="{E5B26EB1-EAA2-F04D-8809-E129F9B3082E}"/>
              </a:ext>
            </a:extLst>
          </p:cNvPr>
          <p:cNvPicPr>
            <a:picLocks noChangeAspect="1"/>
          </p:cNvPicPr>
          <p:nvPr/>
        </p:nvPicPr>
        <p:blipFill>
          <a:blip r:embed="rId5"/>
          <a:stretch>
            <a:fillRect/>
          </a:stretch>
        </p:blipFill>
        <p:spPr>
          <a:xfrm>
            <a:off x="1069036" y="3975644"/>
            <a:ext cx="4121404" cy="2233628"/>
          </a:xfrm>
          <a:prstGeom prst="rect">
            <a:avLst/>
          </a:prstGeom>
        </p:spPr>
      </p:pic>
    </p:spTree>
    <p:extLst>
      <p:ext uri="{BB962C8B-B14F-4D97-AF65-F5344CB8AC3E}">
        <p14:creationId xmlns:p14="http://schemas.microsoft.com/office/powerpoint/2010/main" val="3962102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16738-F1B6-B047-93A0-9A6587536A4C}"/>
              </a:ext>
            </a:extLst>
          </p:cNvPr>
          <p:cNvSpPr>
            <a:spLocks noGrp="1"/>
          </p:cNvSpPr>
          <p:nvPr>
            <p:ph type="title"/>
          </p:nvPr>
        </p:nvSpPr>
        <p:spPr>
          <a:xfrm>
            <a:off x="1143000" y="407422"/>
            <a:ext cx="9905999" cy="806236"/>
          </a:xfrm>
        </p:spPr>
        <p:txBody>
          <a:bodyPr/>
          <a:lstStyle/>
          <a:p>
            <a:r>
              <a:rPr kumimoji="1" lang="en-AU" altLang="zh-CN" dirty="0"/>
              <a:t>Assignment operators</a:t>
            </a:r>
            <a:endParaRPr kumimoji="1" lang="zh-CN" altLang="en-US" dirty="0"/>
          </a:p>
        </p:txBody>
      </p:sp>
      <p:graphicFrame>
        <p:nvGraphicFramePr>
          <p:cNvPr id="4" name="表格 4">
            <a:extLst>
              <a:ext uri="{FF2B5EF4-FFF2-40B4-BE49-F238E27FC236}">
                <a16:creationId xmlns:a16="http://schemas.microsoft.com/office/drawing/2014/main" id="{7FDACD68-9E32-0E4D-92C1-A7809C976F85}"/>
              </a:ext>
            </a:extLst>
          </p:cNvPr>
          <p:cNvGraphicFramePr>
            <a:graphicFrameLocks noGrp="1"/>
          </p:cNvGraphicFramePr>
          <p:nvPr>
            <p:extLst>
              <p:ext uri="{D42A27DB-BD31-4B8C-83A1-F6EECF244321}">
                <p14:modId xmlns:p14="http://schemas.microsoft.com/office/powerpoint/2010/main" val="179779781"/>
              </p:ext>
            </p:extLst>
          </p:nvPr>
        </p:nvGraphicFramePr>
        <p:xfrm>
          <a:off x="1566488" y="1793778"/>
          <a:ext cx="5682210" cy="3270442"/>
        </p:xfrm>
        <a:graphic>
          <a:graphicData uri="http://schemas.openxmlformats.org/drawingml/2006/table">
            <a:tbl>
              <a:tblPr firstRow="1" bandRow="1">
                <a:tableStyleId>{073A0DAA-6AF3-43AB-8588-CEC1D06C72B9}</a:tableStyleId>
              </a:tblPr>
              <a:tblGrid>
                <a:gridCol w="1894070">
                  <a:extLst>
                    <a:ext uri="{9D8B030D-6E8A-4147-A177-3AD203B41FA5}">
                      <a16:colId xmlns:a16="http://schemas.microsoft.com/office/drawing/2014/main" val="433260370"/>
                    </a:ext>
                  </a:extLst>
                </a:gridCol>
                <a:gridCol w="1894070">
                  <a:extLst>
                    <a:ext uri="{9D8B030D-6E8A-4147-A177-3AD203B41FA5}">
                      <a16:colId xmlns:a16="http://schemas.microsoft.com/office/drawing/2014/main" val="3434261960"/>
                    </a:ext>
                  </a:extLst>
                </a:gridCol>
                <a:gridCol w="1894070">
                  <a:extLst>
                    <a:ext uri="{9D8B030D-6E8A-4147-A177-3AD203B41FA5}">
                      <a16:colId xmlns:a16="http://schemas.microsoft.com/office/drawing/2014/main" val="2421484658"/>
                    </a:ext>
                  </a:extLst>
                </a:gridCol>
              </a:tblGrid>
              <a:tr h="467206">
                <a:tc>
                  <a:txBody>
                    <a:bodyPr/>
                    <a:lstStyle/>
                    <a:p>
                      <a:r>
                        <a:rPr lang="en-AU" altLang="zh-CN" dirty="0"/>
                        <a:t>Operator</a:t>
                      </a:r>
                      <a:endParaRPr lang="zh-CN" altLang="en-US" dirty="0"/>
                    </a:p>
                  </a:txBody>
                  <a:tcPr/>
                </a:tc>
                <a:tc>
                  <a:txBody>
                    <a:bodyPr/>
                    <a:lstStyle/>
                    <a:p>
                      <a:r>
                        <a:rPr lang="en-AU" altLang="zh-CN" dirty="0"/>
                        <a:t>Example</a:t>
                      </a:r>
                      <a:endParaRPr lang="zh-CN" altLang="en-US" dirty="0"/>
                    </a:p>
                  </a:txBody>
                  <a:tcPr/>
                </a:tc>
                <a:tc>
                  <a:txBody>
                    <a:bodyPr/>
                    <a:lstStyle/>
                    <a:p>
                      <a:r>
                        <a:rPr lang="en-AU" altLang="zh-CN" dirty="0"/>
                        <a:t>Same as</a:t>
                      </a:r>
                      <a:endParaRPr lang="zh-CN" altLang="en-US" dirty="0"/>
                    </a:p>
                  </a:txBody>
                  <a:tcPr/>
                </a:tc>
                <a:extLst>
                  <a:ext uri="{0D108BD9-81ED-4DB2-BD59-A6C34878D82A}">
                    <a16:rowId xmlns:a16="http://schemas.microsoft.com/office/drawing/2014/main" val="3161072031"/>
                  </a:ext>
                </a:extLst>
              </a:tr>
              <a:tr h="467206">
                <a:tc>
                  <a:txBody>
                    <a:bodyPr/>
                    <a:lstStyle/>
                    <a:p>
                      <a:r>
                        <a:rPr lang="en-AU" altLang="zh-CN" dirty="0"/>
                        <a:t>=</a:t>
                      </a:r>
                      <a:endParaRPr lang="zh-CN" altLang="en-US" dirty="0"/>
                    </a:p>
                  </a:txBody>
                  <a:tcPr/>
                </a:tc>
                <a:tc>
                  <a:txBody>
                    <a:bodyPr/>
                    <a:lstStyle/>
                    <a:p>
                      <a:r>
                        <a:rPr lang="en-AU" altLang="zh-CN" dirty="0"/>
                        <a:t>X=5</a:t>
                      </a:r>
                      <a:endParaRPr lang="zh-CN" altLang="en-US" dirty="0"/>
                    </a:p>
                  </a:txBody>
                  <a:tcPr/>
                </a:tc>
                <a:tc>
                  <a:txBody>
                    <a:bodyPr/>
                    <a:lstStyle/>
                    <a:p>
                      <a:r>
                        <a:rPr lang="en-AU" altLang="zh-CN" dirty="0"/>
                        <a:t>X=5</a:t>
                      </a:r>
                      <a:endParaRPr lang="zh-CN" altLang="en-US" dirty="0"/>
                    </a:p>
                  </a:txBody>
                  <a:tcPr/>
                </a:tc>
                <a:extLst>
                  <a:ext uri="{0D108BD9-81ED-4DB2-BD59-A6C34878D82A}">
                    <a16:rowId xmlns:a16="http://schemas.microsoft.com/office/drawing/2014/main" val="1527239733"/>
                  </a:ext>
                </a:extLst>
              </a:tr>
              <a:tr h="467206">
                <a:tc>
                  <a:txBody>
                    <a:bodyPr/>
                    <a:lstStyle/>
                    <a:p>
                      <a:r>
                        <a:rPr lang="en-AU" altLang="zh-CN" dirty="0"/>
                        <a:t>+=</a:t>
                      </a:r>
                      <a:endParaRPr lang="zh-CN" altLang="en-US" dirty="0"/>
                    </a:p>
                  </a:txBody>
                  <a:tcPr/>
                </a:tc>
                <a:tc>
                  <a:txBody>
                    <a:bodyPr/>
                    <a:lstStyle/>
                    <a:p>
                      <a:r>
                        <a:rPr lang="en-AU" altLang="zh-CN" dirty="0"/>
                        <a:t>X+=3</a:t>
                      </a:r>
                      <a:endParaRPr lang="zh-CN" altLang="en-US" dirty="0"/>
                    </a:p>
                  </a:txBody>
                  <a:tcPr/>
                </a:tc>
                <a:tc>
                  <a:txBody>
                    <a:bodyPr/>
                    <a:lstStyle/>
                    <a:p>
                      <a:r>
                        <a:rPr lang="en-AU" altLang="zh-CN" dirty="0"/>
                        <a:t>X = X+3</a:t>
                      </a:r>
                      <a:endParaRPr lang="zh-CN" altLang="en-US" dirty="0"/>
                    </a:p>
                  </a:txBody>
                  <a:tcPr/>
                </a:tc>
                <a:extLst>
                  <a:ext uri="{0D108BD9-81ED-4DB2-BD59-A6C34878D82A}">
                    <a16:rowId xmlns:a16="http://schemas.microsoft.com/office/drawing/2014/main" val="906373768"/>
                  </a:ext>
                </a:extLst>
              </a:tr>
              <a:tr h="467206">
                <a:tc>
                  <a:txBody>
                    <a:bodyPr/>
                    <a:lstStyle/>
                    <a:p>
                      <a:r>
                        <a:rPr lang="en-AU" altLang="zh-CN" dirty="0"/>
                        <a:t>-=</a:t>
                      </a:r>
                      <a:endParaRPr lang="zh-CN" altLang="en-US" dirty="0"/>
                    </a:p>
                  </a:txBody>
                  <a:tcPr/>
                </a:tc>
                <a:tc>
                  <a:txBody>
                    <a:bodyPr/>
                    <a:lstStyle/>
                    <a:p>
                      <a:r>
                        <a:rPr lang="en-AU" altLang="zh-CN" dirty="0"/>
                        <a:t>X-=3</a:t>
                      </a:r>
                      <a:endParaRPr lang="zh-CN" altLang="en-US" dirty="0"/>
                    </a:p>
                  </a:txBody>
                  <a:tcPr/>
                </a:tc>
                <a:tc>
                  <a:txBody>
                    <a:bodyPr/>
                    <a:lstStyle/>
                    <a:p>
                      <a:r>
                        <a:rPr lang="en-AU" altLang="zh-CN" dirty="0"/>
                        <a:t>X=X-3</a:t>
                      </a:r>
                      <a:endParaRPr lang="zh-CN" altLang="en-US" dirty="0"/>
                    </a:p>
                  </a:txBody>
                  <a:tcPr/>
                </a:tc>
                <a:extLst>
                  <a:ext uri="{0D108BD9-81ED-4DB2-BD59-A6C34878D82A}">
                    <a16:rowId xmlns:a16="http://schemas.microsoft.com/office/drawing/2014/main" val="1009679333"/>
                  </a:ext>
                </a:extLst>
              </a:tr>
              <a:tr h="467206">
                <a:tc>
                  <a:txBody>
                    <a:bodyPr/>
                    <a:lstStyle/>
                    <a:p>
                      <a:r>
                        <a:rPr lang="en-AU" altLang="zh-CN" dirty="0"/>
                        <a:t>*=</a:t>
                      </a:r>
                      <a:endParaRPr lang="zh-CN" altLang="en-US" dirty="0"/>
                    </a:p>
                  </a:txBody>
                  <a:tcPr/>
                </a:tc>
                <a:tc>
                  <a:txBody>
                    <a:bodyPr/>
                    <a:lstStyle/>
                    <a:p>
                      <a:r>
                        <a:rPr lang="en-AU" altLang="zh-CN" dirty="0"/>
                        <a:t>X*=3</a:t>
                      </a:r>
                      <a:endParaRPr lang="zh-CN" altLang="en-US" dirty="0"/>
                    </a:p>
                  </a:txBody>
                  <a:tcPr/>
                </a:tc>
                <a:tc>
                  <a:txBody>
                    <a:bodyPr/>
                    <a:lstStyle/>
                    <a:p>
                      <a:r>
                        <a:rPr lang="en-AU" altLang="zh-CN" dirty="0"/>
                        <a:t>X=X*3</a:t>
                      </a:r>
                      <a:endParaRPr lang="zh-CN" altLang="en-US" dirty="0"/>
                    </a:p>
                  </a:txBody>
                  <a:tcPr/>
                </a:tc>
                <a:extLst>
                  <a:ext uri="{0D108BD9-81ED-4DB2-BD59-A6C34878D82A}">
                    <a16:rowId xmlns:a16="http://schemas.microsoft.com/office/drawing/2014/main" val="3258031773"/>
                  </a:ext>
                </a:extLst>
              </a:tr>
              <a:tr h="467206">
                <a:tc>
                  <a:txBody>
                    <a:bodyPr/>
                    <a:lstStyle/>
                    <a:p>
                      <a:r>
                        <a:rPr lang="en-AU" altLang="zh-CN" dirty="0"/>
                        <a:t>/=</a:t>
                      </a:r>
                      <a:endParaRPr lang="zh-CN" altLang="en-US" dirty="0"/>
                    </a:p>
                  </a:txBody>
                  <a:tcPr/>
                </a:tc>
                <a:tc>
                  <a:txBody>
                    <a:bodyPr/>
                    <a:lstStyle/>
                    <a:p>
                      <a:r>
                        <a:rPr lang="en-AU" altLang="zh-CN" dirty="0"/>
                        <a:t>X/=3</a:t>
                      </a:r>
                      <a:endParaRPr lang="zh-CN" altLang="en-US" dirty="0"/>
                    </a:p>
                  </a:txBody>
                  <a:tcPr/>
                </a:tc>
                <a:tc>
                  <a:txBody>
                    <a:bodyPr/>
                    <a:lstStyle/>
                    <a:p>
                      <a:r>
                        <a:rPr lang="en-AU" altLang="zh-CN" dirty="0"/>
                        <a:t>X=X/3</a:t>
                      </a:r>
                      <a:endParaRPr lang="zh-CN" altLang="en-US" dirty="0"/>
                    </a:p>
                  </a:txBody>
                  <a:tcPr/>
                </a:tc>
                <a:extLst>
                  <a:ext uri="{0D108BD9-81ED-4DB2-BD59-A6C34878D82A}">
                    <a16:rowId xmlns:a16="http://schemas.microsoft.com/office/drawing/2014/main" val="1241974422"/>
                  </a:ext>
                </a:extLst>
              </a:tr>
              <a:tr h="467206">
                <a:tc>
                  <a:txBody>
                    <a:bodyPr/>
                    <a:lstStyle/>
                    <a:p>
                      <a:r>
                        <a:rPr lang="en-AU" altLang="zh-CN" dirty="0"/>
                        <a:t>%=</a:t>
                      </a:r>
                      <a:endParaRPr lang="zh-CN" altLang="en-US" dirty="0"/>
                    </a:p>
                  </a:txBody>
                  <a:tcPr/>
                </a:tc>
                <a:tc>
                  <a:txBody>
                    <a:bodyPr/>
                    <a:lstStyle/>
                    <a:p>
                      <a:r>
                        <a:rPr lang="en-AU" altLang="zh-CN" dirty="0"/>
                        <a:t>X%=3</a:t>
                      </a:r>
                      <a:endParaRPr lang="zh-CN" altLang="en-US" dirty="0"/>
                    </a:p>
                  </a:txBody>
                  <a:tcPr/>
                </a:tc>
                <a:tc>
                  <a:txBody>
                    <a:bodyPr/>
                    <a:lstStyle/>
                    <a:p>
                      <a:r>
                        <a:rPr lang="en-AU" altLang="zh-CN" dirty="0"/>
                        <a:t>X=X%3</a:t>
                      </a:r>
                      <a:endParaRPr lang="zh-CN" altLang="en-US" dirty="0"/>
                    </a:p>
                  </a:txBody>
                  <a:tcPr/>
                </a:tc>
                <a:extLst>
                  <a:ext uri="{0D108BD9-81ED-4DB2-BD59-A6C34878D82A}">
                    <a16:rowId xmlns:a16="http://schemas.microsoft.com/office/drawing/2014/main" val="2754915915"/>
                  </a:ext>
                </a:extLst>
              </a:tr>
            </a:tbl>
          </a:graphicData>
        </a:graphic>
      </p:graphicFrame>
      <p:pic>
        <p:nvPicPr>
          <p:cNvPr id="5" name="图片 4">
            <a:extLst>
              <a:ext uri="{FF2B5EF4-FFF2-40B4-BE49-F238E27FC236}">
                <a16:creationId xmlns:a16="http://schemas.microsoft.com/office/drawing/2014/main" id="{222C8C8C-0FEC-8044-9547-677BAFC0E651}"/>
              </a:ext>
            </a:extLst>
          </p:cNvPr>
          <p:cNvPicPr>
            <a:picLocks noChangeAspect="1"/>
          </p:cNvPicPr>
          <p:nvPr/>
        </p:nvPicPr>
        <p:blipFill>
          <a:blip r:embed="rId2"/>
          <a:stretch>
            <a:fillRect/>
          </a:stretch>
        </p:blipFill>
        <p:spPr>
          <a:xfrm>
            <a:off x="8391237" y="1213658"/>
            <a:ext cx="2353800" cy="2215341"/>
          </a:xfrm>
          <a:prstGeom prst="rect">
            <a:avLst/>
          </a:prstGeom>
        </p:spPr>
      </p:pic>
      <p:pic>
        <p:nvPicPr>
          <p:cNvPr id="6" name="图片 5">
            <a:extLst>
              <a:ext uri="{FF2B5EF4-FFF2-40B4-BE49-F238E27FC236}">
                <a16:creationId xmlns:a16="http://schemas.microsoft.com/office/drawing/2014/main" id="{7BF27204-016B-D34C-B8F4-8C5ECC25BD5F}"/>
              </a:ext>
            </a:extLst>
          </p:cNvPr>
          <p:cNvPicPr>
            <a:picLocks noChangeAspect="1"/>
          </p:cNvPicPr>
          <p:nvPr/>
        </p:nvPicPr>
        <p:blipFill>
          <a:blip r:embed="rId3"/>
          <a:stretch>
            <a:fillRect/>
          </a:stretch>
        </p:blipFill>
        <p:spPr>
          <a:xfrm>
            <a:off x="8391237" y="3555008"/>
            <a:ext cx="2353800" cy="2424063"/>
          </a:xfrm>
          <a:prstGeom prst="rect">
            <a:avLst/>
          </a:prstGeom>
        </p:spPr>
      </p:pic>
    </p:spTree>
    <p:extLst>
      <p:ext uri="{BB962C8B-B14F-4D97-AF65-F5344CB8AC3E}">
        <p14:creationId xmlns:p14="http://schemas.microsoft.com/office/powerpoint/2010/main" val="12492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64D68542-BB5C-A342-8D6B-A2B1406BAD2C}"/>
              </a:ext>
            </a:extLst>
          </p:cNvPr>
          <p:cNvSpPr>
            <a:spLocks noGrp="1"/>
          </p:cNvSpPr>
          <p:nvPr>
            <p:ph type="title"/>
          </p:nvPr>
        </p:nvSpPr>
        <p:spPr>
          <a:xfrm>
            <a:off x="1143000" y="872937"/>
            <a:ext cx="5888182" cy="1360898"/>
          </a:xfrm>
        </p:spPr>
        <p:txBody>
          <a:bodyPr>
            <a:normAutofit/>
          </a:bodyPr>
          <a:lstStyle/>
          <a:p>
            <a:r>
              <a:rPr kumimoji="1" lang="en-AU" altLang="zh-CN" dirty="0"/>
              <a:t>Metaphor</a:t>
            </a:r>
          </a:p>
        </p:txBody>
      </p:sp>
      <p:sp>
        <p:nvSpPr>
          <p:cNvPr id="3" name="内容占位符 2">
            <a:extLst>
              <a:ext uri="{FF2B5EF4-FFF2-40B4-BE49-F238E27FC236}">
                <a16:creationId xmlns:a16="http://schemas.microsoft.com/office/drawing/2014/main" id="{C052C14A-6987-F947-BE5F-23A8FEC1A917}"/>
              </a:ext>
            </a:extLst>
          </p:cNvPr>
          <p:cNvSpPr>
            <a:spLocks noGrp="1"/>
          </p:cNvSpPr>
          <p:nvPr>
            <p:ph idx="1"/>
          </p:nvPr>
        </p:nvSpPr>
        <p:spPr>
          <a:xfrm>
            <a:off x="1143000" y="2332028"/>
            <a:ext cx="3729867" cy="3840172"/>
          </a:xfrm>
        </p:spPr>
        <p:txBody>
          <a:bodyPr>
            <a:normAutofit/>
          </a:bodyPr>
          <a:lstStyle/>
          <a:p>
            <a:r>
              <a:rPr kumimoji="1" lang="en-AU" altLang="zh-CN" dirty="0"/>
              <a:t>Variable: a piece</a:t>
            </a:r>
            <a:r>
              <a:rPr kumimoji="1" lang="zh-CN" altLang="en-US" dirty="0"/>
              <a:t> </a:t>
            </a:r>
            <a:r>
              <a:rPr kumimoji="1" lang="en-US" altLang="zh-CN" dirty="0"/>
              <a:t>of paper with an address on it</a:t>
            </a:r>
          </a:p>
          <a:p>
            <a:r>
              <a:rPr kumimoji="1" lang="en-US" altLang="zh-CN" dirty="0"/>
              <a:t>Object: </a:t>
            </a:r>
            <a:r>
              <a:rPr kumimoji="1" lang="en-AU" altLang="zh-CN" dirty="0"/>
              <a:t>A</a:t>
            </a:r>
            <a:r>
              <a:rPr kumimoji="1" lang="en-US" altLang="zh-CN" dirty="0"/>
              <a:t> </a:t>
            </a:r>
            <a:r>
              <a:rPr kumimoji="1" lang="en-AU" altLang="zh-CN" dirty="0"/>
              <a:t>house</a:t>
            </a:r>
          </a:p>
          <a:p>
            <a:r>
              <a:rPr kumimoji="1" lang="en-AU" altLang="zh-CN" dirty="0"/>
              <a:t>Class: A blueprint </a:t>
            </a:r>
            <a:r>
              <a:rPr kumimoji="1" lang="en-US" altLang="zh-CN" dirty="0"/>
              <a:t>for</a:t>
            </a:r>
            <a:r>
              <a:rPr kumimoji="1" lang="zh-CN" altLang="en-US" dirty="0"/>
              <a:t> </a:t>
            </a:r>
            <a:r>
              <a:rPr kumimoji="1" lang="en-US" altLang="zh-CN" dirty="0"/>
              <a:t>building house</a:t>
            </a:r>
            <a:endParaRPr kumimoji="1" lang="zh-CN" altLang="en-US" dirty="0"/>
          </a:p>
        </p:txBody>
      </p:sp>
      <p:pic>
        <p:nvPicPr>
          <p:cNvPr id="1030" name="Picture 6" descr="Blueprint house plan Royalty Free Vector Image">
            <a:extLst>
              <a:ext uri="{FF2B5EF4-FFF2-40B4-BE49-F238E27FC236}">
                <a16:creationId xmlns:a16="http://schemas.microsoft.com/office/drawing/2014/main" id="{E7506C2A-B1BC-C341-BAC2-3F6E32AB2D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884" y="2411325"/>
            <a:ext cx="1685800" cy="18224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toon House Vector Art, Icons, and Graphics for Free Download">
            <a:extLst>
              <a:ext uri="{FF2B5EF4-FFF2-40B4-BE49-F238E27FC236}">
                <a16:creationId xmlns:a16="http://schemas.microsoft.com/office/drawing/2014/main" id="{24B9C90C-38CA-BE43-B1CA-0345B18917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7875" y="4464627"/>
            <a:ext cx="1989265" cy="1678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toon address book stock vector. Illustration of character - 38058619">
            <a:extLst>
              <a:ext uri="{FF2B5EF4-FFF2-40B4-BE49-F238E27FC236}">
                <a16:creationId xmlns:a16="http://schemas.microsoft.com/office/drawing/2014/main" id="{28F2ECBA-A949-9D46-8DB3-C6B815F546A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68541" y="4393428"/>
            <a:ext cx="1822487" cy="182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02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D966C-D76A-0D4C-8049-29399B444807}"/>
              </a:ext>
            </a:extLst>
          </p:cNvPr>
          <p:cNvSpPr>
            <a:spLocks noGrp="1"/>
          </p:cNvSpPr>
          <p:nvPr>
            <p:ph type="title"/>
          </p:nvPr>
        </p:nvSpPr>
        <p:spPr>
          <a:xfrm>
            <a:off x="1143000" y="278407"/>
            <a:ext cx="9905999" cy="1360898"/>
          </a:xfrm>
        </p:spPr>
        <p:txBody>
          <a:bodyPr/>
          <a:lstStyle/>
          <a:p>
            <a:r>
              <a:rPr kumimoji="1" lang="en-AU" altLang="zh-CN" dirty="0"/>
              <a:t>Variable and Object</a:t>
            </a:r>
            <a:endParaRPr kumimoji="1" lang="zh-CN" altLang="en-US" dirty="0"/>
          </a:p>
        </p:txBody>
      </p:sp>
      <p:sp>
        <p:nvSpPr>
          <p:cNvPr id="3" name="内容占位符 2">
            <a:extLst>
              <a:ext uri="{FF2B5EF4-FFF2-40B4-BE49-F238E27FC236}">
                <a16:creationId xmlns:a16="http://schemas.microsoft.com/office/drawing/2014/main" id="{2A282643-FF3A-EF40-8CEA-969430A9882E}"/>
              </a:ext>
            </a:extLst>
          </p:cNvPr>
          <p:cNvSpPr>
            <a:spLocks noGrp="1"/>
          </p:cNvSpPr>
          <p:nvPr>
            <p:ph idx="1"/>
          </p:nvPr>
        </p:nvSpPr>
        <p:spPr>
          <a:xfrm>
            <a:off x="1142999" y="1575657"/>
            <a:ext cx="9905999" cy="2475495"/>
          </a:xfrm>
        </p:spPr>
        <p:txBody>
          <a:bodyPr/>
          <a:lstStyle/>
          <a:p>
            <a:r>
              <a:rPr kumimoji="1" lang="en-AU" altLang="zh-CN" dirty="0"/>
              <a:t>EVERYTHING in Python is an object that has a specific class</a:t>
            </a:r>
          </a:p>
          <a:p>
            <a:r>
              <a:rPr kumimoji="1" lang="en-AU" altLang="zh-CN" dirty="0"/>
              <a:t>A python variable is a symbolic name that is a </a:t>
            </a:r>
            <a:r>
              <a:rPr kumimoji="1" lang="en-AU" altLang="zh-CN" u="sng" dirty="0"/>
              <a:t>reference or pointer to and object</a:t>
            </a:r>
          </a:p>
          <a:p>
            <a:r>
              <a:rPr kumimoji="1" lang="en-AU" altLang="zh-CN" dirty="0"/>
              <a:t>Once</a:t>
            </a:r>
            <a:r>
              <a:rPr kumimoji="1" lang="zh-CN" altLang="en-US" dirty="0"/>
              <a:t> </a:t>
            </a:r>
            <a:r>
              <a:rPr kumimoji="1" lang="en-AU" altLang="zh-CN" dirty="0"/>
              <a:t>an object is assigned to a variable, you can refer to the object by that name.</a:t>
            </a:r>
          </a:p>
        </p:txBody>
      </p:sp>
      <p:sp>
        <p:nvSpPr>
          <p:cNvPr id="4" name="矩形 3">
            <a:extLst>
              <a:ext uri="{FF2B5EF4-FFF2-40B4-BE49-F238E27FC236}">
                <a16:creationId xmlns:a16="http://schemas.microsoft.com/office/drawing/2014/main" id="{6FAC8EC0-FAC5-C143-8681-60CA13EE4492}"/>
              </a:ext>
            </a:extLst>
          </p:cNvPr>
          <p:cNvSpPr/>
          <p:nvPr/>
        </p:nvSpPr>
        <p:spPr>
          <a:xfrm>
            <a:off x="2873830" y="4457700"/>
            <a:ext cx="751114" cy="60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sz="2400" dirty="0"/>
              <a:t>190</a:t>
            </a:r>
            <a:endParaRPr kumimoji="1" lang="zh-CN" altLang="en-US" sz="2400" dirty="0"/>
          </a:p>
        </p:txBody>
      </p:sp>
      <p:sp>
        <p:nvSpPr>
          <p:cNvPr id="5" name="文本框 4">
            <a:extLst>
              <a:ext uri="{FF2B5EF4-FFF2-40B4-BE49-F238E27FC236}">
                <a16:creationId xmlns:a16="http://schemas.microsoft.com/office/drawing/2014/main" id="{25117630-E3AE-2948-B71F-E1023BFFB642}"/>
              </a:ext>
            </a:extLst>
          </p:cNvPr>
          <p:cNvSpPr txBox="1"/>
          <p:nvPr/>
        </p:nvSpPr>
        <p:spPr>
          <a:xfrm>
            <a:off x="1680027" y="4428068"/>
            <a:ext cx="391887" cy="646331"/>
          </a:xfrm>
          <a:prstGeom prst="rect">
            <a:avLst/>
          </a:prstGeom>
          <a:noFill/>
        </p:spPr>
        <p:txBody>
          <a:bodyPr wrap="square" rtlCol="0">
            <a:spAutoFit/>
          </a:bodyPr>
          <a:lstStyle/>
          <a:p>
            <a:r>
              <a:rPr kumimoji="1" lang="en-AU" altLang="zh-CN" sz="3600" dirty="0"/>
              <a:t>x</a:t>
            </a:r>
            <a:endParaRPr kumimoji="1" lang="zh-CN" altLang="en-US" sz="3600" dirty="0"/>
          </a:p>
        </p:txBody>
      </p:sp>
      <p:cxnSp>
        <p:nvCxnSpPr>
          <p:cNvPr id="7" name="直线箭头连接符 6">
            <a:extLst>
              <a:ext uri="{FF2B5EF4-FFF2-40B4-BE49-F238E27FC236}">
                <a16:creationId xmlns:a16="http://schemas.microsoft.com/office/drawing/2014/main" id="{A8BC702F-3AE0-6D42-9516-3754C08A877E}"/>
              </a:ext>
            </a:extLst>
          </p:cNvPr>
          <p:cNvCxnSpPr>
            <a:cxnSpLocks/>
            <a:stCxn id="5" idx="3"/>
            <a:endCxn id="4" idx="1"/>
          </p:cNvCxnSpPr>
          <p:nvPr/>
        </p:nvCxnSpPr>
        <p:spPr>
          <a:xfrm>
            <a:off x="2071914" y="4751234"/>
            <a:ext cx="801916" cy="854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DCCA5D5-DEDB-C44C-95DE-18F50085A55B}"/>
              </a:ext>
            </a:extLst>
          </p:cNvPr>
          <p:cNvSpPr txBox="1"/>
          <p:nvPr/>
        </p:nvSpPr>
        <p:spPr>
          <a:xfrm>
            <a:off x="1680026" y="5367933"/>
            <a:ext cx="391887" cy="646331"/>
          </a:xfrm>
          <a:prstGeom prst="rect">
            <a:avLst/>
          </a:prstGeom>
          <a:noFill/>
        </p:spPr>
        <p:txBody>
          <a:bodyPr wrap="square" rtlCol="0">
            <a:spAutoFit/>
          </a:bodyPr>
          <a:lstStyle/>
          <a:p>
            <a:r>
              <a:rPr kumimoji="1" lang="en-AU" altLang="zh-CN" sz="3600" dirty="0"/>
              <a:t>y</a:t>
            </a:r>
            <a:endParaRPr kumimoji="1" lang="zh-CN" altLang="en-US" sz="3600" dirty="0"/>
          </a:p>
        </p:txBody>
      </p:sp>
      <p:cxnSp>
        <p:nvCxnSpPr>
          <p:cNvPr id="16" name="直线箭头连接符 15">
            <a:extLst>
              <a:ext uri="{FF2B5EF4-FFF2-40B4-BE49-F238E27FC236}">
                <a16:creationId xmlns:a16="http://schemas.microsoft.com/office/drawing/2014/main" id="{5FF2303F-858F-EA49-8645-CF7DAC9A090F}"/>
              </a:ext>
            </a:extLst>
          </p:cNvPr>
          <p:cNvCxnSpPr>
            <a:cxnSpLocks/>
            <a:stCxn id="15" idx="3"/>
            <a:endCxn id="4" idx="2"/>
          </p:cNvCxnSpPr>
          <p:nvPr/>
        </p:nvCxnSpPr>
        <p:spPr>
          <a:xfrm flipV="1">
            <a:off x="2071913" y="5061857"/>
            <a:ext cx="1177474" cy="62924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465A1E0-E8DD-A848-A238-3D0A03DC01D7}"/>
              </a:ext>
            </a:extLst>
          </p:cNvPr>
          <p:cNvSpPr/>
          <p:nvPr/>
        </p:nvSpPr>
        <p:spPr>
          <a:xfrm>
            <a:off x="4051303" y="4479431"/>
            <a:ext cx="751114" cy="60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sz="2400" dirty="0"/>
              <a:t>180</a:t>
            </a:r>
            <a:endParaRPr kumimoji="1" lang="zh-CN" altLang="en-US" sz="2400" dirty="0"/>
          </a:p>
        </p:txBody>
      </p:sp>
      <p:sp>
        <p:nvSpPr>
          <p:cNvPr id="20" name="文本框 19">
            <a:extLst>
              <a:ext uri="{FF2B5EF4-FFF2-40B4-BE49-F238E27FC236}">
                <a16:creationId xmlns:a16="http://schemas.microsoft.com/office/drawing/2014/main" id="{18B2BD9D-5D2C-2945-B25A-377849C0D6D2}"/>
              </a:ext>
            </a:extLst>
          </p:cNvPr>
          <p:cNvSpPr txBox="1"/>
          <p:nvPr/>
        </p:nvSpPr>
        <p:spPr>
          <a:xfrm>
            <a:off x="4230916" y="5560297"/>
            <a:ext cx="391887" cy="646331"/>
          </a:xfrm>
          <a:prstGeom prst="rect">
            <a:avLst/>
          </a:prstGeom>
          <a:noFill/>
        </p:spPr>
        <p:txBody>
          <a:bodyPr wrap="square" rtlCol="0">
            <a:spAutoFit/>
          </a:bodyPr>
          <a:lstStyle/>
          <a:p>
            <a:r>
              <a:rPr kumimoji="1" lang="en-AU" altLang="zh-CN" sz="3600" dirty="0"/>
              <a:t>z</a:t>
            </a:r>
            <a:endParaRPr kumimoji="1" lang="zh-CN" altLang="en-US" sz="3600" dirty="0"/>
          </a:p>
        </p:txBody>
      </p:sp>
      <p:cxnSp>
        <p:nvCxnSpPr>
          <p:cNvPr id="21" name="直线箭头连接符 20">
            <a:extLst>
              <a:ext uri="{FF2B5EF4-FFF2-40B4-BE49-F238E27FC236}">
                <a16:creationId xmlns:a16="http://schemas.microsoft.com/office/drawing/2014/main" id="{980AD457-0929-9944-AA52-F6DDEF611ED7}"/>
              </a:ext>
            </a:extLst>
          </p:cNvPr>
          <p:cNvCxnSpPr>
            <a:cxnSpLocks/>
            <a:stCxn id="20" idx="0"/>
            <a:endCxn id="19" idx="2"/>
          </p:cNvCxnSpPr>
          <p:nvPr/>
        </p:nvCxnSpPr>
        <p:spPr>
          <a:xfrm flipV="1">
            <a:off x="4426860" y="5083588"/>
            <a:ext cx="0" cy="4767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489393DA-BC35-154F-881F-DE7F163905D8}"/>
              </a:ext>
            </a:extLst>
          </p:cNvPr>
          <p:cNvPicPr>
            <a:picLocks noChangeAspect="1"/>
          </p:cNvPicPr>
          <p:nvPr/>
        </p:nvPicPr>
        <p:blipFill>
          <a:blip r:embed="rId2"/>
          <a:stretch>
            <a:fillRect/>
          </a:stretch>
        </p:blipFill>
        <p:spPr>
          <a:xfrm>
            <a:off x="6385899" y="4351650"/>
            <a:ext cx="2758484" cy="1420413"/>
          </a:xfrm>
          <a:prstGeom prst="rect">
            <a:avLst/>
          </a:prstGeom>
        </p:spPr>
      </p:pic>
    </p:spTree>
    <p:extLst>
      <p:ext uri="{BB962C8B-B14F-4D97-AF65-F5344CB8AC3E}">
        <p14:creationId xmlns:p14="http://schemas.microsoft.com/office/powerpoint/2010/main" val="68927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F7BCD-030C-4A4D-B6B4-9A9F80696CC9}"/>
              </a:ext>
            </a:extLst>
          </p:cNvPr>
          <p:cNvSpPr>
            <a:spLocks noGrp="1"/>
          </p:cNvSpPr>
          <p:nvPr>
            <p:ph type="title"/>
          </p:nvPr>
        </p:nvSpPr>
        <p:spPr>
          <a:xfrm>
            <a:off x="1142999" y="278407"/>
            <a:ext cx="9905999" cy="1360898"/>
          </a:xfrm>
        </p:spPr>
        <p:txBody>
          <a:bodyPr/>
          <a:lstStyle/>
          <a:p>
            <a:r>
              <a:rPr kumimoji="1" lang="en-AU" altLang="zh-CN" dirty="0"/>
              <a:t>Object ID (Address)</a:t>
            </a:r>
            <a:endParaRPr kumimoji="1" lang="zh-CN" altLang="en-US" dirty="0"/>
          </a:p>
        </p:txBody>
      </p:sp>
      <p:sp>
        <p:nvSpPr>
          <p:cNvPr id="3" name="内容占位符 2">
            <a:extLst>
              <a:ext uri="{FF2B5EF4-FFF2-40B4-BE49-F238E27FC236}">
                <a16:creationId xmlns:a16="http://schemas.microsoft.com/office/drawing/2014/main" id="{1B43CF7C-B0FB-0640-92A4-3723172BE04D}"/>
              </a:ext>
            </a:extLst>
          </p:cNvPr>
          <p:cNvSpPr>
            <a:spLocks noGrp="1"/>
          </p:cNvSpPr>
          <p:nvPr>
            <p:ph idx="1"/>
          </p:nvPr>
        </p:nvSpPr>
        <p:spPr>
          <a:xfrm>
            <a:off x="1094049" y="1494739"/>
            <a:ext cx="9905999" cy="3567118"/>
          </a:xfrm>
        </p:spPr>
        <p:txBody>
          <a:bodyPr/>
          <a:lstStyle/>
          <a:p>
            <a:r>
              <a:rPr lang="en-AU" altLang="zh-CN" dirty="0"/>
              <a:t>The id() function returns a unique id for the specified object.</a:t>
            </a:r>
          </a:p>
          <a:p>
            <a:r>
              <a:rPr lang="en-AU" altLang="zh-CN" dirty="0"/>
              <a:t>All objects in Python has its own </a:t>
            </a:r>
            <a:r>
              <a:rPr lang="en-AU" altLang="zh-CN" u="sng" dirty="0"/>
              <a:t>unique id</a:t>
            </a:r>
            <a:r>
              <a:rPr lang="en-AU" altLang="zh-CN" dirty="0"/>
              <a:t>.</a:t>
            </a:r>
          </a:p>
          <a:p>
            <a:r>
              <a:rPr lang="en-AU" altLang="zh-CN" dirty="0"/>
              <a:t>The id is assigned to the object when it is created.</a:t>
            </a:r>
          </a:p>
          <a:p>
            <a:r>
              <a:rPr lang="en-AU" altLang="zh-CN" u="sng" dirty="0"/>
              <a:t>The id is the object's memory address</a:t>
            </a:r>
            <a:r>
              <a:rPr lang="en-AU" altLang="zh-CN" dirty="0"/>
              <a:t>, and will be different for each time you run the program.</a:t>
            </a:r>
          </a:p>
          <a:p>
            <a:r>
              <a:rPr lang="en-AU" altLang="zh-CN" dirty="0"/>
              <a:t>Syntax: id(object)</a:t>
            </a:r>
          </a:p>
        </p:txBody>
      </p:sp>
      <p:sp>
        <p:nvSpPr>
          <p:cNvPr id="5" name="矩形 4">
            <a:extLst>
              <a:ext uri="{FF2B5EF4-FFF2-40B4-BE49-F238E27FC236}">
                <a16:creationId xmlns:a16="http://schemas.microsoft.com/office/drawing/2014/main" id="{B1383C57-D06D-2E48-8D6C-5BA335DE22C1}"/>
              </a:ext>
            </a:extLst>
          </p:cNvPr>
          <p:cNvSpPr/>
          <p:nvPr/>
        </p:nvSpPr>
        <p:spPr>
          <a:xfrm>
            <a:off x="2873830" y="4457700"/>
            <a:ext cx="751114" cy="60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sz="2400" dirty="0"/>
              <a:t>190</a:t>
            </a:r>
            <a:endParaRPr kumimoji="1" lang="zh-CN" altLang="en-US" sz="2400" dirty="0"/>
          </a:p>
        </p:txBody>
      </p:sp>
      <p:sp>
        <p:nvSpPr>
          <p:cNvPr id="6" name="文本框 5">
            <a:extLst>
              <a:ext uri="{FF2B5EF4-FFF2-40B4-BE49-F238E27FC236}">
                <a16:creationId xmlns:a16="http://schemas.microsoft.com/office/drawing/2014/main" id="{1E23E024-9121-3F43-BFCD-D1B09E07528A}"/>
              </a:ext>
            </a:extLst>
          </p:cNvPr>
          <p:cNvSpPr txBox="1"/>
          <p:nvPr/>
        </p:nvSpPr>
        <p:spPr>
          <a:xfrm>
            <a:off x="1680027" y="4428068"/>
            <a:ext cx="391887" cy="646331"/>
          </a:xfrm>
          <a:prstGeom prst="rect">
            <a:avLst/>
          </a:prstGeom>
          <a:noFill/>
        </p:spPr>
        <p:txBody>
          <a:bodyPr wrap="square" rtlCol="0">
            <a:spAutoFit/>
          </a:bodyPr>
          <a:lstStyle/>
          <a:p>
            <a:r>
              <a:rPr kumimoji="1" lang="en-AU" altLang="zh-CN" sz="3600" dirty="0"/>
              <a:t>x</a:t>
            </a:r>
            <a:endParaRPr kumimoji="1" lang="zh-CN" altLang="en-US" sz="3600" dirty="0"/>
          </a:p>
        </p:txBody>
      </p:sp>
      <p:cxnSp>
        <p:nvCxnSpPr>
          <p:cNvPr id="7" name="直线箭头连接符 6">
            <a:extLst>
              <a:ext uri="{FF2B5EF4-FFF2-40B4-BE49-F238E27FC236}">
                <a16:creationId xmlns:a16="http://schemas.microsoft.com/office/drawing/2014/main" id="{927E378F-B3CD-F04C-9BE5-49A4E557007D}"/>
              </a:ext>
            </a:extLst>
          </p:cNvPr>
          <p:cNvCxnSpPr>
            <a:cxnSpLocks/>
            <a:stCxn id="6" idx="3"/>
            <a:endCxn id="5" idx="1"/>
          </p:cNvCxnSpPr>
          <p:nvPr/>
        </p:nvCxnSpPr>
        <p:spPr>
          <a:xfrm>
            <a:off x="2071914" y="4751234"/>
            <a:ext cx="801916" cy="854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89A1101-008E-7D45-AF69-B609A28E38F3}"/>
              </a:ext>
            </a:extLst>
          </p:cNvPr>
          <p:cNvSpPr txBox="1"/>
          <p:nvPr/>
        </p:nvSpPr>
        <p:spPr>
          <a:xfrm>
            <a:off x="1680026" y="5367933"/>
            <a:ext cx="391887" cy="646331"/>
          </a:xfrm>
          <a:prstGeom prst="rect">
            <a:avLst/>
          </a:prstGeom>
          <a:noFill/>
        </p:spPr>
        <p:txBody>
          <a:bodyPr wrap="square" rtlCol="0">
            <a:spAutoFit/>
          </a:bodyPr>
          <a:lstStyle/>
          <a:p>
            <a:r>
              <a:rPr kumimoji="1" lang="en-AU" altLang="zh-CN" sz="3600" dirty="0"/>
              <a:t>y</a:t>
            </a:r>
            <a:endParaRPr kumimoji="1" lang="zh-CN" altLang="en-US" sz="3600" dirty="0"/>
          </a:p>
        </p:txBody>
      </p:sp>
      <p:cxnSp>
        <p:nvCxnSpPr>
          <p:cNvPr id="9" name="直线箭头连接符 8">
            <a:extLst>
              <a:ext uri="{FF2B5EF4-FFF2-40B4-BE49-F238E27FC236}">
                <a16:creationId xmlns:a16="http://schemas.microsoft.com/office/drawing/2014/main" id="{709E55FA-734D-0044-86EE-0089DC6EAA5E}"/>
              </a:ext>
            </a:extLst>
          </p:cNvPr>
          <p:cNvCxnSpPr>
            <a:cxnSpLocks/>
            <a:stCxn id="8" idx="3"/>
            <a:endCxn id="5" idx="2"/>
          </p:cNvCxnSpPr>
          <p:nvPr/>
        </p:nvCxnSpPr>
        <p:spPr>
          <a:xfrm flipV="1">
            <a:off x="2071913" y="5061857"/>
            <a:ext cx="1177474" cy="62924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692DE5B-77C2-A745-8417-99CB3C6847C7}"/>
              </a:ext>
            </a:extLst>
          </p:cNvPr>
          <p:cNvSpPr/>
          <p:nvPr/>
        </p:nvSpPr>
        <p:spPr>
          <a:xfrm>
            <a:off x="4051303" y="4479431"/>
            <a:ext cx="751114" cy="60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sz="2400" dirty="0"/>
              <a:t>180</a:t>
            </a:r>
            <a:endParaRPr kumimoji="1" lang="zh-CN" altLang="en-US" sz="2400" dirty="0"/>
          </a:p>
        </p:txBody>
      </p:sp>
      <p:sp>
        <p:nvSpPr>
          <p:cNvPr id="11" name="文本框 10">
            <a:extLst>
              <a:ext uri="{FF2B5EF4-FFF2-40B4-BE49-F238E27FC236}">
                <a16:creationId xmlns:a16="http://schemas.microsoft.com/office/drawing/2014/main" id="{BACD1FF5-314C-1D41-AA37-D475CB17F0B9}"/>
              </a:ext>
            </a:extLst>
          </p:cNvPr>
          <p:cNvSpPr txBox="1"/>
          <p:nvPr/>
        </p:nvSpPr>
        <p:spPr>
          <a:xfrm>
            <a:off x="4230916" y="5560297"/>
            <a:ext cx="391887" cy="646331"/>
          </a:xfrm>
          <a:prstGeom prst="rect">
            <a:avLst/>
          </a:prstGeom>
          <a:noFill/>
        </p:spPr>
        <p:txBody>
          <a:bodyPr wrap="square" rtlCol="0">
            <a:spAutoFit/>
          </a:bodyPr>
          <a:lstStyle/>
          <a:p>
            <a:r>
              <a:rPr kumimoji="1" lang="en-AU" altLang="zh-CN" sz="3600" dirty="0"/>
              <a:t>z</a:t>
            </a:r>
            <a:endParaRPr kumimoji="1" lang="zh-CN" altLang="en-US" sz="3600" dirty="0"/>
          </a:p>
        </p:txBody>
      </p:sp>
      <p:cxnSp>
        <p:nvCxnSpPr>
          <p:cNvPr id="12" name="直线箭头连接符 11">
            <a:extLst>
              <a:ext uri="{FF2B5EF4-FFF2-40B4-BE49-F238E27FC236}">
                <a16:creationId xmlns:a16="http://schemas.microsoft.com/office/drawing/2014/main" id="{5980B8DF-D398-6B41-A43E-20E83A7A4E48}"/>
              </a:ext>
            </a:extLst>
          </p:cNvPr>
          <p:cNvCxnSpPr>
            <a:cxnSpLocks/>
            <a:stCxn id="11" idx="0"/>
            <a:endCxn id="10" idx="2"/>
          </p:cNvCxnSpPr>
          <p:nvPr/>
        </p:nvCxnSpPr>
        <p:spPr>
          <a:xfrm flipV="1">
            <a:off x="4426860" y="5083588"/>
            <a:ext cx="0" cy="4767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7B67571B-93BB-714A-97C8-93C88703448A}"/>
              </a:ext>
            </a:extLst>
          </p:cNvPr>
          <p:cNvPicPr>
            <a:picLocks noChangeAspect="1"/>
          </p:cNvPicPr>
          <p:nvPr/>
        </p:nvPicPr>
        <p:blipFill>
          <a:blip r:embed="rId2"/>
          <a:stretch>
            <a:fillRect/>
          </a:stretch>
        </p:blipFill>
        <p:spPr>
          <a:xfrm>
            <a:off x="6696821" y="3595615"/>
            <a:ext cx="3513499" cy="2439562"/>
          </a:xfrm>
          <a:prstGeom prst="rect">
            <a:avLst/>
          </a:prstGeom>
        </p:spPr>
      </p:pic>
    </p:spTree>
    <p:extLst>
      <p:ext uri="{BB962C8B-B14F-4D97-AF65-F5344CB8AC3E}">
        <p14:creationId xmlns:p14="http://schemas.microsoft.com/office/powerpoint/2010/main" val="198438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CC2CF-B7EF-DD4E-9909-A4E5DAA18C78}"/>
              </a:ext>
            </a:extLst>
          </p:cNvPr>
          <p:cNvSpPr>
            <a:spLocks noGrp="1"/>
          </p:cNvSpPr>
          <p:nvPr>
            <p:ph type="title"/>
          </p:nvPr>
        </p:nvSpPr>
        <p:spPr>
          <a:xfrm>
            <a:off x="889000" y="164642"/>
            <a:ext cx="9905999" cy="1057465"/>
          </a:xfrm>
        </p:spPr>
        <p:txBody>
          <a:bodyPr/>
          <a:lstStyle/>
          <a:p>
            <a:r>
              <a:rPr kumimoji="1" lang="en-AU" altLang="zh-CN" dirty="0"/>
              <a:t>Size of an Object</a:t>
            </a:r>
            <a:endParaRPr kumimoji="1" lang="zh-CN" altLang="en-US" dirty="0"/>
          </a:p>
        </p:txBody>
      </p:sp>
      <p:sp>
        <p:nvSpPr>
          <p:cNvPr id="3" name="内容占位符 2">
            <a:extLst>
              <a:ext uri="{FF2B5EF4-FFF2-40B4-BE49-F238E27FC236}">
                <a16:creationId xmlns:a16="http://schemas.microsoft.com/office/drawing/2014/main" id="{496C7A0E-6E33-DA43-AAA7-D3855F229169}"/>
              </a:ext>
            </a:extLst>
          </p:cNvPr>
          <p:cNvSpPr>
            <a:spLocks noGrp="1"/>
          </p:cNvSpPr>
          <p:nvPr>
            <p:ph idx="1"/>
          </p:nvPr>
        </p:nvSpPr>
        <p:spPr>
          <a:xfrm>
            <a:off x="770467" y="1509975"/>
            <a:ext cx="7645400" cy="3567118"/>
          </a:xfrm>
        </p:spPr>
        <p:txBody>
          <a:bodyPr/>
          <a:lstStyle/>
          <a:p>
            <a:pPr marL="0" indent="0">
              <a:buNone/>
            </a:pPr>
            <a:r>
              <a:rPr lang="en-AU" altLang="zh-CN" dirty="0"/>
              <a:t>sys.getsizeof() </a:t>
            </a:r>
          </a:p>
          <a:p>
            <a:r>
              <a:rPr lang="en-AU" altLang="zh-CN" dirty="0"/>
              <a:t>Return the size of an object in bytes. The object can be any type of object. All built-in objects will return correct results, but this does not have to hold true for third-party extensions as it is implementation specific</a:t>
            </a:r>
          </a:p>
          <a:p>
            <a:r>
              <a:rPr lang="en-AU" altLang="zh-CN" dirty="0"/>
              <a:t>Only the memory consumption directly attributed to the object is accounted for, not the memory consumption of objects it refers to.</a:t>
            </a:r>
          </a:p>
          <a:p>
            <a:r>
              <a:rPr lang="en-AU" altLang="zh-CN" dirty="0"/>
              <a:t>It calls the object’s __</a:t>
            </a:r>
            <a:r>
              <a:rPr lang="en-AU" altLang="zh-CN" dirty="0" err="1"/>
              <a:t>sizeof</a:t>
            </a:r>
            <a:r>
              <a:rPr lang="en-AU" altLang="zh-CN" dirty="0"/>
              <a:t>__ method and adds an additional garbage collector overhead if the object is managed by the garbage collector.</a:t>
            </a:r>
            <a:endParaRPr kumimoji="1" lang="zh-CN" altLang="en-US" dirty="0"/>
          </a:p>
        </p:txBody>
      </p:sp>
      <p:pic>
        <p:nvPicPr>
          <p:cNvPr id="5" name="图片 4">
            <a:extLst>
              <a:ext uri="{FF2B5EF4-FFF2-40B4-BE49-F238E27FC236}">
                <a16:creationId xmlns:a16="http://schemas.microsoft.com/office/drawing/2014/main" id="{46411BF7-3EC8-9549-AF5D-F15B427FB55A}"/>
              </a:ext>
            </a:extLst>
          </p:cNvPr>
          <p:cNvPicPr>
            <a:picLocks noChangeAspect="1"/>
          </p:cNvPicPr>
          <p:nvPr/>
        </p:nvPicPr>
        <p:blipFill>
          <a:blip r:embed="rId2"/>
          <a:stretch>
            <a:fillRect/>
          </a:stretch>
        </p:blipFill>
        <p:spPr>
          <a:xfrm>
            <a:off x="8415867" y="2845730"/>
            <a:ext cx="3623733" cy="2231363"/>
          </a:xfrm>
          <a:prstGeom prst="rect">
            <a:avLst/>
          </a:prstGeom>
        </p:spPr>
      </p:pic>
    </p:spTree>
    <p:extLst>
      <p:ext uri="{BB962C8B-B14F-4D97-AF65-F5344CB8AC3E}">
        <p14:creationId xmlns:p14="http://schemas.microsoft.com/office/powerpoint/2010/main" val="27017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CC2CF-B7EF-DD4E-9909-A4E5DAA18C78}"/>
              </a:ext>
            </a:extLst>
          </p:cNvPr>
          <p:cNvSpPr>
            <a:spLocks noGrp="1"/>
          </p:cNvSpPr>
          <p:nvPr>
            <p:ph type="title"/>
          </p:nvPr>
        </p:nvSpPr>
        <p:spPr>
          <a:xfrm>
            <a:off x="889000" y="164642"/>
            <a:ext cx="9905999" cy="1057465"/>
          </a:xfrm>
        </p:spPr>
        <p:txBody>
          <a:bodyPr/>
          <a:lstStyle/>
          <a:p>
            <a:r>
              <a:rPr kumimoji="1" lang="en-AU" altLang="zh-CN" dirty="0"/>
              <a:t>Type(class) of an Object</a:t>
            </a:r>
            <a:endParaRPr kumimoji="1" lang="zh-CN" altLang="en-US" dirty="0"/>
          </a:p>
        </p:txBody>
      </p:sp>
      <p:sp>
        <p:nvSpPr>
          <p:cNvPr id="7" name="文本框 6">
            <a:extLst>
              <a:ext uri="{FF2B5EF4-FFF2-40B4-BE49-F238E27FC236}">
                <a16:creationId xmlns:a16="http://schemas.microsoft.com/office/drawing/2014/main" id="{F472E928-2B76-C74E-9CC0-F84358EE231D}"/>
              </a:ext>
            </a:extLst>
          </p:cNvPr>
          <p:cNvSpPr txBox="1"/>
          <p:nvPr/>
        </p:nvSpPr>
        <p:spPr>
          <a:xfrm>
            <a:off x="647700" y="1352049"/>
            <a:ext cx="7315200" cy="923330"/>
          </a:xfrm>
          <a:prstGeom prst="rect">
            <a:avLst/>
          </a:prstGeom>
          <a:noFill/>
        </p:spPr>
        <p:txBody>
          <a:bodyPr wrap="square" rtlCol="0">
            <a:spAutoFit/>
          </a:bodyPr>
          <a:lstStyle/>
          <a:p>
            <a:r>
              <a:rPr kumimoji="1" lang="en-AU" altLang="zh-CN" dirty="0"/>
              <a:t>type(object)</a:t>
            </a:r>
          </a:p>
          <a:p>
            <a:pPr marL="285750" indent="-285750">
              <a:buFont typeface="Arial" panose="020B0604020202020204" pitchFamily="34" charset="0"/>
              <a:buChar char="•"/>
            </a:pPr>
            <a:r>
              <a:rPr kumimoji="1" lang="en-AU" altLang="zh-CN" dirty="0"/>
              <a:t>The function either returns the type of the object or returns a new type object based on arguments passed</a:t>
            </a:r>
          </a:p>
        </p:txBody>
      </p:sp>
      <p:pic>
        <p:nvPicPr>
          <p:cNvPr id="8" name="图片 7">
            <a:extLst>
              <a:ext uri="{FF2B5EF4-FFF2-40B4-BE49-F238E27FC236}">
                <a16:creationId xmlns:a16="http://schemas.microsoft.com/office/drawing/2014/main" id="{D46475BA-8106-9C42-A92F-7080AF4080DD}"/>
              </a:ext>
            </a:extLst>
          </p:cNvPr>
          <p:cNvPicPr>
            <a:picLocks noChangeAspect="1"/>
          </p:cNvPicPr>
          <p:nvPr/>
        </p:nvPicPr>
        <p:blipFill>
          <a:blip r:embed="rId2"/>
          <a:stretch>
            <a:fillRect/>
          </a:stretch>
        </p:blipFill>
        <p:spPr>
          <a:xfrm>
            <a:off x="647700" y="2405322"/>
            <a:ext cx="7061200" cy="3721100"/>
          </a:xfrm>
          <a:prstGeom prst="rect">
            <a:avLst/>
          </a:prstGeom>
        </p:spPr>
      </p:pic>
      <p:pic>
        <p:nvPicPr>
          <p:cNvPr id="9" name="图片 8">
            <a:extLst>
              <a:ext uri="{FF2B5EF4-FFF2-40B4-BE49-F238E27FC236}">
                <a16:creationId xmlns:a16="http://schemas.microsoft.com/office/drawing/2014/main" id="{5720F51D-D3B2-DD40-92F6-E40E00360F7A}"/>
              </a:ext>
            </a:extLst>
          </p:cNvPr>
          <p:cNvPicPr>
            <a:picLocks noChangeAspect="1"/>
          </p:cNvPicPr>
          <p:nvPr/>
        </p:nvPicPr>
        <p:blipFill>
          <a:blip r:embed="rId3"/>
          <a:stretch>
            <a:fillRect/>
          </a:stretch>
        </p:blipFill>
        <p:spPr>
          <a:xfrm>
            <a:off x="8041043" y="3971138"/>
            <a:ext cx="3806817" cy="1552584"/>
          </a:xfrm>
          <a:prstGeom prst="rect">
            <a:avLst/>
          </a:prstGeom>
        </p:spPr>
      </p:pic>
      <p:sp>
        <p:nvSpPr>
          <p:cNvPr id="10" name="文本框 9">
            <a:extLst>
              <a:ext uri="{FF2B5EF4-FFF2-40B4-BE49-F238E27FC236}">
                <a16:creationId xmlns:a16="http://schemas.microsoft.com/office/drawing/2014/main" id="{A3BE003A-6E40-EE4A-9C42-AD63F93BFB2D}"/>
              </a:ext>
            </a:extLst>
          </p:cNvPr>
          <p:cNvSpPr txBox="1"/>
          <p:nvPr/>
        </p:nvSpPr>
        <p:spPr>
          <a:xfrm>
            <a:off x="8041043" y="3601806"/>
            <a:ext cx="2202024" cy="369332"/>
          </a:xfrm>
          <a:prstGeom prst="rect">
            <a:avLst/>
          </a:prstGeom>
          <a:noFill/>
        </p:spPr>
        <p:txBody>
          <a:bodyPr wrap="square" rtlCol="0">
            <a:spAutoFit/>
          </a:bodyPr>
          <a:lstStyle/>
          <a:p>
            <a:r>
              <a:rPr kumimoji="1" lang="en-AU" altLang="zh-CN" dirty="0"/>
              <a:t>Output:</a:t>
            </a:r>
            <a:endParaRPr kumimoji="1" lang="zh-CN" altLang="en-US" dirty="0"/>
          </a:p>
        </p:txBody>
      </p:sp>
    </p:spTree>
    <p:extLst>
      <p:ext uri="{BB962C8B-B14F-4D97-AF65-F5344CB8AC3E}">
        <p14:creationId xmlns:p14="http://schemas.microsoft.com/office/powerpoint/2010/main" val="384914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11EE2-5485-914D-B810-B613615A6344}"/>
              </a:ext>
            </a:extLst>
          </p:cNvPr>
          <p:cNvSpPr>
            <a:spLocks noGrp="1"/>
          </p:cNvSpPr>
          <p:nvPr>
            <p:ph type="title"/>
          </p:nvPr>
        </p:nvSpPr>
        <p:spPr>
          <a:xfrm>
            <a:off x="1143000" y="872935"/>
            <a:ext cx="9905999" cy="955865"/>
          </a:xfrm>
        </p:spPr>
        <p:txBody>
          <a:bodyPr/>
          <a:lstStyle/>
          <a:p>
            <a:r>
              <a:rPr kumimoji="1" lang="en-AU" altLang="zh-CN" dirty="0"/>
              <a:t>Data Structure</a:t>
            </a:r>
            <a:endParaRPr kumimoji="1" lang="zh-CN" altLang="en-US" dirty="0"/>
          </a:p>
        </p:txBody>
      </p:sp>
      <p:sp>
        <p:nvSpPr>
          <p:cNvPr id="3" name="内容占位符 2">
            <a:extLst>
              <a:ext uri="{FF2B5EF4-FFF2-40B4-BE49-F238E27FC236}">
                <a16:creationId xmlns:a16="http://schemas.microsoft.com/office/drawing/2014/main" id="{B3C6A651-A8E2-A447-AD45-A8BE946A5A09}"/>
              </a:ext>
            </a:extLst>
          </p:cNvPr>
          <p:cNvSpPr>
            <a:spLocks noGrp="1"/>
          </p:cNvSpPr>
          <p:nvPr>
            <p:ph idx="1"/>
          </p:nvPr>
        </p:nvSpPr>
        <p:spPr/>
        <p:txBody>
          <a:bodyPr/>
          <a:lstStyle/>
          <a:p>
            <a:r>
              <a:rPr kumimoji="1" lang="en-AU" altLang="zh-CN" dirty="0"/>
              <a:t>Data Structures are “containers” that organize and group data according to type</a:t>
            </a:r>
          </a:p>
          <a:p>
            <a:r>
              <a:rPr kumimoji="1" lang="en-AU" altLang="zh-CN" dirty="0"/>
              <a:t>Data structures serve as the basis for abstract data types (ADT). The ADT defines the logical form of the data type. </a:t>
            </a:r>
          </a:p>
          <a:p>
            <a:r>
              <a:rPr kumimoji="1" lang="en-AU" altLang="zh-CN" dirty="0"/>
              <a:t>Data structures provide a means to manage large amounts of data efficiently for uses such as large databases and internet indexing services.</a:t>
            </a:r>
            <a:endParaRPr kumimoji="1" lang="zh-CN" altLang="en-US" dirty="0"/>
          </a:p>
        </p:txBody>
      </p:sp>
    </p:spTree>
    <p:extLst>
      <p:ext uri="{BB962C8B-B14F-4D97-AF65-F5344CB8AC3E}">
        <p14:creationId xmlns:p14="http://schemas.microsoft.com/office/powerpoint/2010/main" val="206271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A9AB-2A00-C549-839E-4B8956EAF04D}"/>
              </a:ext>
            </a:extLst>
          </p:cNvPr>
          <p:cNvSpPr>
            <a:spLocks noGrp="1"/>
          </p:cNvSpPr>
          <p:nvPr>
            <p:ph type="title"/>
          </p:nvPr>
        </p:nvSpPr>
        <p:spPr>
          <a:xfrm>
            <a:off x="844732" y="602597"/>
            <a:ext cx="9905999" cy="813975"/>
          </a:xfrm>
        </p:spPr>
        <p:txBody>
          <a:bodyPr/>
          <a:lstStyle/>
          <a:p>
            <a:r>
              <a:rPr kumimoji="1" lang="en-US" altLang="zh-CN" dirty="0"/>
              <a:t>Data Structure</a:t>
            </a:r>
            <a:endParaRPr kumimoji="1" lang="zh-CN" altLang="en-US" dirty="0"/>
          </a:p>
        </p:txBody>
      </p:sp>
      <p:sp>
        <p:nvSpPr>
          <p:cNvPr id="3" name="内容占位符 2">
            <a:extLst>
              <a:ext uri="{FF2B5EF4-FFF2-40B4-BE49-F238E27FC236}">
                <a16:creationId xmlns:a16="http://schemas.microsoft.com/office/drawing/2014/main" id="{28112B89-796F-CE40-AEF2-754B99D931CB}"/>
              </a:ext>
            </a:extLst>
          </p:cNvPr>
          <p:cNvSpPr>
            <a:spLocks noGrp="1"/>
          </p:cNvSpPr>
          <p:nvPr>
            <p:ph idx="1"/>
          </p:nvPr>
        </p:nvSpPr>
        <p:spPr>
          <a:xfrm>
            <a:off x="844732" y="1807807"/>
            <a:ext cx="4953000" cy="4447596"/>
          </a:xfrm>
        </p:spPr>
        <p:txBody>
          <a:bodyPr/>
          <a:lstStyle/>
          <a:p>
            <a:pPr marL="0" indent="0">
              <a:buNone/>
            </a:pPr>
            <a:r>
              <a:rPr kumimoji="1" lang="en-US" altLang="zh-CN" u="sng" dirty="0"/>
              <a:t>Primitive Data Structure:</a:t>
            </a:r>
            <a:r>
              <a:rPr kumimoji="1" lang="zh-CN" altLang="en-US" u="sng" dirty="0"/>
              <a:t> </a:t>
            </a:r>
            <a:r>
              <a:rPr lang="en-AU" altLang="zh-CN" dirty="0"/>
              <a:t>Primitive data structure is a data structure that can hold a single value in a specific location</a:t>
            </a:r>
            <a:endParaRPr kumimoji="1" lang="en-US" altLang="zh-CN" dirty="0"/>
          </a:p>
          <a:p>
            <a:r>
              <a:rPr kumimoji="1" lang="en-US" altLang="zh-CN" dirty="0"/>
              <a:t>Integers</a:t>
            </a:r>
          </a:p>
          <a:p>
            <a:r>
              <a:rPr kumimoji="1" lang="en-US" altLang="zh-CN" dirty="0"/>
              <a:t>Floating</a:t>
            </a:r>
            <a:r>
              <a:rPr kumimoji="1" lang="zh-CN" altLang="en-US" dirty="0"/>
              <a:t> </a:t>
            </a:r>
            <a:r>
              <a:rPr kumimoji="1" lang="en-US" altLang="zh-CN" dirty="0"/>
              <a:t>point numbers</a:t>
            </a:r>
          </a:p>
          <a:p>
            <a:r>
              <a:rPr kumimoji="1" lang="en-US" altLang="zh-CN" dirty="0"/>
              <a:t>Complex numbers</a:t>
            </a:r>
          </a:p>
          <a:p>
            <a:r>
              <a:rPr kumimoji="1" lang="en-US" altLang="zh-CN" dirty="0"/>
              <a:t>String</a:t>
            </a:r>
          </a:p>
          <a:p>
            <a:r>
              <a:rPr kumimoji="1" lang="en-US" altLang="zh-CN" dirty="0"/>
              <a:t>Boolean</a:t>
            </a:r>
          </a:p>
          <a:p>
            <a:endParaRPr kumimoji="1" lang="zh-CN" altLang="en-US" dirty="0"/>
          </a:p>
        </p:txBody>
      </p:sp>
      <p:sp>
        <p:nvSpPr>
          <p:cNvPr id="4" name="内容占位符 2">
            <a:extLst>
              <a:ext uri="{FF2B5EF4-FFF2-40B4-BE49-F238E27FC236}">
                <a16:creationId xmlns:a16="http://schemas.microsoft.com/office/drawing/2014/main" id="{41419678-51E1-AB49-A023-35989C380C4C}"/>
              </a:ext>
            </a:extLst>
          </p:cNvPr>
          <p:cNvSpPr txBox="1">
            <a:spLocks/>
          </p:cNvSpPr>
          <p:nvPr/>
        </p:nvSpPr>
        <p:spPr>
          <a:xfrm>
            <a:off x="6602185" y="602597"/>
            <a:ext cx="4408714" cy="4447596"/>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7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7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t>Non-Primitive Data Structure: </a:t>
            </a:r>
            <a:r>
              <a:rPr lang="en-AU" altLang="zh-CN" u="sng" dirty="0"/>
              <a:t>can hold multiple values either in a contiguous location or random locations</a:t>
            </a:r>
            <a:endParaRPr kumimoji="1" lang="en-US" altLang="zh-CN" u="sng" dirty="0"/>
          </a:p>
          <a:p>
            <a:r>
              <a:rPr kumimoji="1" lang="en-AU" altLang="zh-CN" dirty="0"/>
              <a:t>Arrays</a:t>
            </a:r>
          </a:p>
          <a:p>
            <a:r>
              <a:rPr kumimoji="1" lang="en-AU" altLang="zh-CN" dirty="0"/>
              <a:t>Lists</a:t>
            </a:r>
          </a:p>
          <a:p>
            <a:r>
              <a:rPr kumimoji="1" lang="en-AU" altLang="zh-CN" dirty="0"/>
              <a:t>Tuples</a:t>
            </a:r>
          </a:p>
          <a:p>
            <a:r>
              <a:rPr kumimoji="1" lang="en-AU" altLang="zh-CN" dirty="0"/>
              <a:t>Dictionary</a:t>
            </a:r>
          </a:p>
          <a:p>
            <a:r>
              <a:rPr kumimoji="1" lang="en-AU" altLang="zh-CN" dirty="0"/>
              <a:t>Sets</a:t>
            </a:r>
          </a:p>
          <a:p>
            <a:r>
              <a:rPr kumimoji="1" lang="en-AU" altLang="zh-CN" dirty="0"/>
              <a:t>Files</a:t>
            </a:r>
          </a:p>
          <a:p>
            <a:r>
              <a:rPr kumimoji="1" lang="en-AU" altLang="zh-CN" dirty="0"/>
              <a:t>Trees</a:t>
            </a:r>
          </a:p>
          <a:p>
            <a:r>
              <a:rPr kumimoji="1" lang="en-AU" altLang="zh-CN" dirty="0"/>
              <a:t>…</a:t>
            </a:r>
            <a:endParaRPr kumimoji="1" lang="en-US" altLang="zh-CN" dirty="0"/>
          </a:p>
          <a:p>
            <a:endParaRPr kumimoji="1" lang="zh-CN" altLang="en-US" dirty="0"/>
          </a:p>
        </p:txBody>
      </p:sp>
    </p:spTree>
    <p:extLst>
      <p:ext uri="{BB962C8B-B14F-4D97-AF65-F5344CB8AC3E}">
        <p14:creationId xmlns:p14="http://schemas.microsoft.com/office/powerpoint/2010/main" val="2094462239"/>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346</TotalTime>
  <Words>1598</Words>
  <Application>Microsoft Macintosh PowerPoint</Application>
  <PresentationFormat>宽屏</PresentationFormat>
  <Paragraphs>300</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DengXian</vt:lpstr>
      <vt:lpstr>Arial</vt:lpstr>
      <vt:lpstr>Cambria Math</vt:lpstr>
      <vt:lpstr>RegattaVTI</vt:lpstr>
      <vt:lpstr>Scalars and Operators</vt:lpstr>
      <vt:lpstr>Variables</vt:lpstr>
      <vt:lpstr>Metaphor</vt:lpstr>
      <vt:lpstr>Variable and Object</vt:lpstr>
      <vt:lpstr>Object ID (Address)</vt:lpstr>
      <vt:lpstr>Size of an Object</vt:lpstr>
      <vt:lpstr>Type(class) of an Object</vt:lpstr>
      <vt:lpstr>Data Structure</vt:lpstr>
      <vt:lpstr>Data Structure</vt:lpstr>
      <vt:lpstr>This lesson will focus on</vt:lpstr>
      <vt:lpstr>Integers</vt:lpstr>
      <vt:lpstr>Base-2, Base-8. Base-16 (optional)</vt:lpstr>
      <vt:lpstr>Arithmetic operators</vt:lpstr>
      <vt:lpstr>Bitwise Operators (optional)</vt:lpstr>
      <vt:lpstr>Identity Operators</vt:lpstr>
      <vt:lpstr>Comparison Operator</vt:lpstr>
      <vt:lpstr>Identity vs comparison operator</vt:lpstr>
      <vt:lpstr>Boolean Type</vt:lpstr>
      <vt:lpstr>Logical Operators</vt:lpstr>
      <vt:lpstr>Examples (logical and)</vt:lpstr>
      <vt:lpstr>Examples (logical or)</vt:lpstr>
      <vt:lpstr>Float</vt:lpstr>
      <vt:lpstr>Something Weird？</vt:lpstr>
      <vt:lpstr>PowerPoint 演示文稿</vt:lpstr>
      <vt:lpstr>Fraction and Decimals</vt:lpstr>
      <vt:lpstr>Assignment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wzitong0224@gmail.com</dc:creator>
  <cp:lastModifiedBy>wzitong0224@gmail.com</cp:lastModifiedBy>
  <cp:revision>6</cp:revision>
  <dcterms:created xsi:type="dcterms:W3CDTF">2022-05-05T21:30:31Z</dcterms:created>
  <dcterms:modified xsi:type="dcterms:W3CDTF">2022-05-06T17:58:51Z</dcterms:modified>
</cp:coreProperties>
</file>